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6858000" cx="12192000"/>
  <p:notesSz cx="6985000" cy="9283700"/>
  <p:embeddedFontLst>
    <p:embeddedFont>
      <p:font typeface="Helvetica Neue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HelveticaNeue-italic.fntdata"/><Relationship Id="rId30" Type="http://schemas.openxmlformats.org/officeDocument/2006/relationships/font" Target="fonts/HelveticaNeue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HelveticaNeue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26833" cy="46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56550" y="0"/>
            <a:ext cx="3026833" cy="46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06438" y="1160463"/>
            <a:ext cx="5572125" cy="3133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  <a:noFill/>
          <a:ln>
            <a:noFill/>
          </a:ln>
        </p:spPr>
        <p:txBody>
          <a:bodyPr anchorCtr="0" anchor="t" bIns="46475" lIns="92950" spcFirstLastPara="1" rIns="92950" wrap="square" tIns="464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17904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anchorCtr="0" anchor="b" bIns="46475" lIns="92950" spcFirstLastPara="1" rIns="92950" wrap="square" tIns="464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:notes"/>
          <p:cNvSpPr txBox="1"/>
          <p:nvPr>
            <p:ph idx="1" type="body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1:notes"/>
          <p:cNvSpPr/>
          <p:nvPr>
            <p:ph idx="2" type="sldImg"/>
          </p:nvPr>
        </p:nvSpPr>
        <p:spPr>
          <a:xfrm>
            <a:off x="706438" y="1160463"/>
            <a:ext cx="5572125" cy="3133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0efb659ec_0_29:notes"/>
          <p:cNvSpPr txBox="1"/>
          <p:nvPr>
            <p:ph idx="1" type="body"/>
          </p:nvPr>
        </p:nvSpPr>
        <p:spPr>
          <a:xfrm>
            <a:off x="698500" y="4467781"/>
            <a:ext cx="5588100" cy="3655500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60efb659ec_0_29:notes"/>
          <p:cNvSpPr/>
          <p:nvPr>
            <p:ph idx="2" type="sldImg"/>
          </p:nvPr>
        </p:nvSpPr>
        <p:spPr>
          <a:xfrm>
            <a:off x="706438" y="1160463"/>
            <a:ext cx="5572200" cy="313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0efb659ec_0_38:notes"/>
          <p:cNvSpPr txBox="1"/>
          <p:nvPr>
            <p:ph idx="1" type="body"/>
          </p:nvPr>
        </p:nvSpPr>
        <p:spPr>
          <a:xfrm>
            <a:off x="698500" y="4467781"/>
            <a:ext cx="5588100" cy="3655500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60efb659ec_0_38:notes"/>
          <p:cNvSpPr/>
          <p:nvPr>
            <p:ph idx="2" type="sldImg"/>
          </p:nvPr>
        </p:nvSpPr>
        <p:spPr>
          <a:xfrm>
            <a:off x="706438" y="1160463"/>
            <a:ext cx="5572200" cy="313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0efb659ec_0_48:notes"/>
          <p:cNvSpPr txBox="1"/>
          <p:nvPr>
            <p:ph idx="1" type="body"/>
          </p:nvPr>
        </p:nvSpPr>
        <p:spPr>
          <a:xfrm>
            <a:off x="698500" y="4467781"/>
            <a:ext cx="5588100" cy="3655500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60efb659ec_0_48:notes"/>
          <p:cNvSpPr/>
          <p:nvPr>
            <p:ph idx="2" type="sldImg"/>
          </p:nvPr>
        </p:nvSpPr>
        <p:spPr>
          <a:xfrm>
            <a:off x="706438" y="1160463"/>
            <a:ext cx="5572200" cy="313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0efb659ec_0_57:notes"/>
          <p:cNvSpPr txBox="1"/>
          <p:nvPr>
            <p:ph idx="1" type="body"/>
          </p:nvPr>
        </p:nvSpPr>
        <p:spPr>
          <a:xfrm>
            <a:off x="698500" y="4467781"/>
            <a:ext cx="5588100" cy="3655500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60efb659ec_0_57:notes"/>
          <p:cNvSpPr/>
          <p:nvPr>
            <p:ph idx="2" type="sldImg"/>
          </p:nvPr>
        </p:nvSpPr>
        <p:spPr>
          <a:xfrm>
            <a:off x="706438" y="1160463"/>
            <a:ext cx="5572200" cy="313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0efb659ec_0_66:notes"/>
          <p:cNvSpPr txBox="1"/>
          <p:nvPr>
            <p:ph idx="1" type="body"/>
          </p:nvPr>
        </p:nvSpPr>
        <p:spPr>
          <a:xfrm>
            <a:off x="698500" y="4467781"/>
            <a:ext cx="5588100" cy="3655500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60efb659ec_0_66:notes"/>
          <p:cNvSpPr/>
          <p:nvPr>
            <p:ph idx="2" type="sldImg"/>
          </p:nvPr>
        </p:nvSpPr>
        <p:spPr>
          <a:xfrm>
            <a:off x="706438" y="1160463"/>
            <a:ext cx="5572200" cy="313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0efb659ec_0_74:notes"/>
          <p:cNvSpPr txBox="1"/>
          <p:nvPr>
            <p:ph idx="1" type="body"/>
          </p:nvPr>
        </p:nvSpPr>
        <p:spPr>
          <a:xfrm>
            <a:off x="698500" y="4467781"/>
            <a:ext cx="5588100" cy="3655500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60efb659ec_0_74:notes"/>
          <p:cNvSpPr/>
          <p:nvPr>
            <p:ph idx="2" type="sldImg"/>
          </p:nvPr>
        </p:nvSpPr>
        <p:spPr>
          <a:xfrm>
            <a:off x="706438" y="1160463"/>
            <a:ext cx="5572200" cy="313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0efb659ec_0_82:notes"/>
          <p:cNvSpPr txBox="1"/>
          <p:nvPr>
            <p:ph idx="1" type="body"/>
          </p:nvPr>
        </p:nvSpPr>
        <p:spPr>
          <a:xfrm>
            <a:off x="698500" y="4467781"/>
            <a:ext cx="5588100" cy="3655500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60efb659ec_0_82:notes"/>
          <p:cNvSpPr/>
          <p:nvPr>
            <p:ph idx="2" type="sldImg"/>
          </p:nvPr>
        </p:nvSpPr>
        <p:spPr>
          <a:xfrm>
            <a:off x="706438" y="1160463"/>
            <a:ext cx="5572200" cy="313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/>
          <p:nvPr>
            <p:ph idx="1" type="body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7:notes"/>
          <p:cNvSpPr/>
          <p:nvPr>
            <p:ph idx="2" type="sldImg"/>
          </p:nvPr>
        </p:nvSpPr>
        <p:spPr>
          <a:xfrm>
            <a:off x="706438" y="1160463"/>
            <a:ext cx="5572125" cy="3133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0efb659ec_0_90:notes"/>
          <p:cNvSpPr txBox="1"/>
          <p:nvPr>
            <p:ph idx="1" type="body"/>
          </p:nvPr>
        </p:nvSpPr>
        <p:spPr>
          <a:xfrm>
            <a:off x="698500" y="4467781"/>
            <a:ext cx="5588100" cy="3655500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60efb659ec_0_90:notes"/>
          <p:cNvSpPr/>
          <p:nvPr>
            <p:ph idx="2" type="sldImg"/>
          </p:nvPr>
        </p:nvSpPr>
        <p:spPr>
          <a:xfrm>
            <a:off x="706438" y="1160463"/>
            <a:ext cx="5572200" cy="313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0efb659ec_0_96:notes"/>
          <p:cNvSpPr txBox="1"/>
          <p:nvPr>
            <p:ph idx="1" type="body"/>
          </p:nvPr>
        </p:nvSpPr>
        <p:spPr>
          <a:xfrm>
            <a:off x="698500" y="4467781"/>
            <a:ext cx="5588100" cy="3655500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60efb659ec_0_96:notes"/>
          <p:cNvSpPr/>
          <p:nvPr>
            <p:ph idx="2" type="sldImg"/>
          </p:nvPr>
        </p:nvSpPr>
        <p:spPr>
          <a:xfrm>
            <a:off x="706438" y="1160463"/>
            <a:ext cx="5572200" cy="313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60efb659ec_0_0:notes"/>
          <p:cNvSpPr txBox="1"/>
          <p:nvPr>
            <p:ph idx="1" type="body"/>
          </p:nvPr>
        </p:nvSpPr>
        <p:spPr>
          <a:xfrm>
            <a:off x="698500" y="4467781"/>
            <a:ext cx="5588100" cy="3655500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g60efb659ec_0_0:notes"/>
          <p:cNvSpPr/>
          <p:nvPr>
            <p:ph idx="2" type="sldImg"/>
          </p:nvPr>
        </p:nvSpPr>
        <p:spPr>
          <a:xfrm>
            <a:off x="706438" y="1160463"/>
            <a:ext cx="5572200" cy="313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60efb659ec_0_102:notes"/>
          <p:cNvSpPr txBox="1"/>
          <p:nvPr>
            <p:ph idx="1" type="body"/>
          </p:nvPr>
        </p:nvSpPr>
        <p:spPr>
          <a:xfrm>
            <a:off x="698500" y="4467781"/>
            <a:ext cx="5588100" cy="3655500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60efb659ec_0_102:notes"/>
          <p:cNvSpPr/>
          <p:nvPr>
            <p:ph idx="2" type="sldImg"/>
          </p:nvPr>
        </p:nvSpPr>
        <p:spPr>
          <a:xfrm>
            <a:off x="706438" y="1160463"/>
            <a:ext cx="5572200" cy="313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0efb659ec_0_115:notes"/>
          <p:cNvSpPr txBox="1"/>
          <p:nvPr>
            <p:ph idx="1" type="body"/>
          </p:nvPr>
        </p:nvSpPr>
        <p:spPr>
          <a:xfrm>
            <a:off x="698500" y="4467781"/>
            <a:ext cx="5588100" cy="3655500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60efb659ec_0_115:notes"/>
          <p:cNvSpPr/>
          <p:nvPr>
            <p:ph idx="2" type="sldImg"/>
          </p:nvPr>
        </p:nvSpPr>
        <p:spPr>
          <a:xfrm>
            <a:off x="706438" y="1160463"/>
            <a:ext cx="5572200" cy="313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0efb659ec_0_126:notes"/>
          <p:cNvSpPr txBox="1"/>
          <p:nvPr>
            <p:ph idx="1" type="body"/>
          </p:nvPr>
        </p:nvSpPr>
        <p:spPr>
          <a:xfrm>
            <a:off x="698500" y="4467781"/>
            <a:ext cx="5588100" cy="3655500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60efb659ec_0_126:notes"/>
          <p:cNvSpPr/>
          <p:nvPr>
            <p:ph idx="2" type="sldImg"/>
          </p:nvPr>
        </p:nvSpPr>
        <p:spPr>
          <a:xfrm>
            <a:off x="706438" y="1160463"/>
            <a:ext cx="5572200" cy="313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60efb659ec_0_133:notes"/>
          <p:cNvSpPr txBox="1"/>
          <p:nvPr>
            <p:ph idx="1" type="body"/>
          </p:nvPr>
        </p:nvSpPr>
        <p:spPr>
          <a:xfrm>
            <a:off x="698500" y="4467781"/>
            <a:ext cx="5588100" cy="3655500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60efb659ec_0_133:notes"/>
          <p:cNvSpPr/>
          <p:nvPr>
            <p:ph idx="2" type="sldImg"/>
          </p:nvPr>
        </p:nvSpPr>
        <p:spPr>
          <a:xfrm>
            <a:off x="706438" y="1160463"/>
            <a:ext cx="5572200" cy="313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 txBox="1"/>
          <p:nvPr>
            <p:ph idx="1" type="body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8:notes"/>
          <p:cNvSpPr/>
          <p:nvPr>
            <p:ph idx="2" type="sldImg"/>
          </p:nvPr>
        </p:nvSpPr>
        <p:spPr>
          <a:xfrm>
            <a:off x="706438" y="1160463"/>
            <a:ext cx="5572125" cy="3133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/>
          <p:nvPr>
            <p:ph idx="1" type="body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2:notes"/>
          <p:cNvSpPr/>
          <p:nvPr>
            <p:ph idx="2" type="sldImg"/>
          </p:nvPr>
        </p:nvSpPr>
        <p:spPr>
          <a:xfrm>
            <a:off x="706438" y="1160463"/>
            <a:ext cx="5572125" cy="3133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/>
          <p:cNvSpPr txBox="1"/>
          <p:nvPr>
            <p:ph idx="1" type="body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3:notes"/>
          <p:cNvSpPr/>
          <p:nvPr>
            <p:ph idx="2" type="sldImg"/>
          </p:nvPr>
        </p:nvSpPr>
        <p:spPr>
          <a:xfrm>
            <a:off x="706438" y="1160463"/>
            <a:ext cx="5572125" cy="3133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:notes"/>
          <p:cNvSpPr txBox="1"/>
          <p:nvPr>
            <p:ph idx="1" type="body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4:notes"/>
          <p:cNvSpPr/>
          <p:nvPr>
            <p:ph idx="2" type="sldImg"/>
          </p:nvPr>
        </p:nvSpPr>
        <p:spPr>
          <a:xfrm>
            <a:off x="706438" y="1160463"/>
            <a:ext cx="5572125" cy="3133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 txBox="1"/>
          <p:nvPr>
            <p:ph idx="1" type="body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5:notes"/>
          <p:cNvSpPr/>
          <p:nvPr>
            <p:ph idx="2" type="sldImg"/>
          </p:nvPr>
        </p:nvSpPr>
        <p:spPr>
          <a:xfrm>
            <a:off x="706438" y="1160463"/>
            <a:ext cx="5572125" cy="3133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:notes"/>
          <p:cNvSpPr txBox="1"/>
          <p:nvPr>
            <p:ph idx="1" type="body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6:notes"/>
          <p:cNvSpPr/>
          <p:nvPr>
            <p:ph idx="2" type="sldImg"/>
          </p:nvPr>
        </p:nvSpPr>
        <p:spPr>
          <a:xfrm>
            <a:off x="706438" y="1160463"/>
            <a:ext cx="5572125" cy="3133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0efb659ec_0_6:notes"/>
          <p:cNvSpPr txBox="1"/>
          <p:nvPr>
            <p:ph idx="1" type="body"/>
          </p:nvPr>
        </p:nvSpPr>
        <p:spPr>
          <a:xfrm>
            <a:off x="698500" y="4467781"/>
            <a:ext cx="5588100" cy="3655500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g60efb659ec_0_6:notes"/>
          <p:cNvSpPr/>
          <p:nvPr>
            <p:ph idx="2" type="sldImg"/>
          </p:nvPr>
        </p:nvSpPr>
        <p:spPr>
          <a:xfrm>
            <a:off x="706438" y="1160463"/>
            <a:ext cx="5572200" cy="313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0efb659ec_0_16:notes"/>
          <p:cNvSpPr txBox="1"/>
          <p:nvPr>
            <p:ph idx="1" type="body"/>
          </p:nvPr>
        </p:nvSpPr>
        <p:spPr>
          <a:xfrm>
            <a:off x="698500" y="4467781"/>
            <a:ext cx="5588100" cy="3655500"/>
          </a:xfrm>
          <a:prstGeom prst="rect">
            <a:avLst/>
          </a:prstGeom>
        </p:spPr>
        <p:txBody>
          <a:bodyPr anchorCtr="0" anchor="t" bIns="46475" lIns="92950" spcFirstLastPara="1" rIns="92950" wrap="square" tIns="46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60efb659ec_0_16:notes"/>
          <p:cNvSpPr/>
          <p:nvPr>
            <p:ph idx="2" type="sldImg"/>
          </p:nvPr>
        </p:nvSpPr>
        <p:spPr>
          <a:xfrm>
            <a:off x="706438" y="1160463"/>
            <a:ext cx="5572200" cy="313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830385" y="2492915"/>
            <a:ext cx="10363200" cy="72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830386" y="3847065"/>
            <a:ext cx="5961633" cy="2212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838200" y="647433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4038600" y="647433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0385" y="1217405"/>
            <a:ext cx="3343875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/>
          <p:nvPr/>
        </p:nvSpPr>
        <p:spPr>
          <a:xfrm>
            <a:off x="830386" y="2246635"/>
            <a:ext cx="3741615" cy="2101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  <p:pic>
        <p:nvPicPr>
          <p:cNvPr id="22" name="Google Shape;22;p2"/>
          <p:cNvPicPr preferRelativeResize="0"/>
          <p:nvPr/>
        </p:nvPicPr>
        <p:blipFill rotWithShape="1">
          <a:blip r:embed="rId3">
            <a:alphaModFix/>
          </a:blip>
          <a:srcRect b="0" l="0" r="0" t="24395"/>
          <a:stretch/>
        </p:blipFill>
        <p:spPr>
          <a:xfrm>
            <a:off x="0" y="-68240"/>
            <a:ext cx="12192000" cy="6926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"/>
          <p:cNvSpPr txBox="1"/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  <p:sp>
        <p:nvSpPr>
          <p:cNvPr id="25" name="Google Shape;25;p2"/>
          <p:cNvSpPr txBox="1"/>
          <p:nvPr/>
        </p:nvSpPr>
        <p:spPr>
          <a:xfrm>
            <a:off x="622789" y="2514600"/>
            <a:ext cx="5746243" cy="9931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4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>
            <p:ph idx="12" type="sldNum"/>
          </p:nvPr>
        </p:nvSpPr>
        <p:spPr>
          <a:xfrm>
            <a:off x="11684000" y="6629403"/>
            <a:ext cx="4064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8627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2" type="body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4"/>
          <p:cNvSpPr txBox="1"/>
          <p:nvPr>
            <p:ph type="title"/>
          </p:nvPr>
        </p:nvSpPr>
        <p:spPr>
          <a:xfrm>
            <a:off x="2403566" y="152400"/>
            <a:ext cx="7733211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" name="Google Shape;11;p1"/>
          <p:cNvGrpSpPr/>
          <p:nvPr/>
        </p:nvGrpSpPr>
        <p:grpSpPr>
          <a:xfrm>
            <a:off x="0" y="0"/>
            <a:ext cx="12192000" cy="1266667"/>
            <a:chOff x="0" y="1156447"/>
            <a:chExt cx="12192000" cy="1266667"/>
          </a:xfrm>
        </p:grpSpPr>
        <p:pic>
          <p:nvPicPr>
            <p:cNvPr id="12" name="Google Shape;12;p1"/>
            <p:cNvPicPr preferRelativeResize="0"/>
            <p:nvPr/>
          </p:nvPicPr>
          <p:blipFill rotWithShape="1">
            <a:blip r:embed="rId2">
              <a:alphaModFix/>
            </a:blip>
            <a:srcRect b="0" l="0" r="17922" t="0"/>
            <a:stretch/>
          </p:blipFill>
          <p:spPr>
            <a:xfrm>
              <a:off x="0" y="1156447"/>
              <a:ext cx="8364071" cy="1266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1"/>
            <p:cNvPicPr preferRelativeResize="0"/>
            <p:nvPr/>
          </p:nvPicPr>
          <p:blipFill rotWithShape="1">
            <a:blip r:embed="rId2">
              <a:alphaModFix/>
            </a:blip>
            <a:srcRect b="0" l="58457" r="0" t="0"/>
            <a:stretch/>
          </p:blipFill>
          <p:spPr>
            <a:xfrm>
              <a:off x="7958571" y="1156447"/>
              <a:ext cx="4233429" cy="12666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ted.europa.eu/TED/notice/udl?uri=TED:NOTICE:299285-2019:HTML:EN:HTML&amp;tabId=1&amp;tabLang=en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Relationship Id="rId6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/>
          <p:nvPr>
            <p:ph idx="1" type="subTitle"/>
          </p:nvPr>
        </p:nvSpPr>
        <p:spPr>
          <a:xfrm>
            <a:off x="407399" y="3830737"/>
            <a:ext cx="6491422" cy="2212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LSI-VC-8 meeting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Session 7: Forests &amp; Biomass Subgroups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Anchorage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, Alaska, USA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4-6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 September 2019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" name="Google Shape;39;p5"/>
          <p:cNvSpPr txBox="1"/>
          <p:nvPr/>
        </p:nvSpPr>
        <p:spPr>
          <a:xfrm>
            <a:off x="622789" y="2514600"/>
            <a:ext cx="5746243" cy="9931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GFOI-SDCG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>
            <p:ph idx="1" type="body"/>
          </p:nvPr>
        </p:nvSpPr>
        <p:spPr>
          <a:xfrm>
            <a:off x="173258" y="3335959"/>
            <a:ext cx="11845500" cy="51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en-US"/>
              <a:t>Space Data blog is just a communication tool for CEOS to reach GFOI countries</a:t>
            </a:r>
            <a:endParaRPr/>
          </a:p>
          <a:p>
            <a:pPr indent="-299026" lvl="1" marL="768926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could be broader for LSI</a:t>
            </a:r>
            <a:endParaRPr sz="1800"/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Data support is some hand-holding for countries with particular needs</a:t>
            </a:r>
            <a:endParaRPr/>
          </a:p>
          <a:p>
            <a:pPr indent="-311726" lvl="1" marL="768926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thanks to USGS aiding VNSC for the CEOS Plenary demo (eg)</a:t>
            </a:r>
            <a:endParaRPr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-184726" lvl="1" marL="768926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None/>
            </a:pPr>
            <a:r>
              <a:t/>
            </a:r>
            <a:endParaRPr/>
          </a:p>
          <a:p>
            <a:pPr indent="-184726" lvl="1" marL="768926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None/>
            </a:pPr>
            <a:r>
              <a:t/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08" name="Google Shape;108;p14"/>
          <p:cNvSpPr txBox="1"/>
          <p:nvPr>
            <p:ph idx="2" type="body"/>
          </p:nvPr>
        </p:nvSpPr>
        <p:spPr>
          <a:xfrm>
            <a:off x="2743200" y="304800"/>
            <a:ext cx="6603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SDCG WP - Data access and uptake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09" name="Google Shape;109;p14"/>
          <p:cNvSpPr txBox="1"/>
          <p:nvPr>
            <p:ph idx="4294967295" type="sldNum"/>
          </p:nvPr>
        </p:nvSpPr>
        <p:spPr>
          <a:xfrm>
            <a:off x="9652000" y="6546850"/>
            <a:ext cx="25401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‹#›</a:t>
            </a:fld>
            <a:endParaRPr>
              <a:solidFill>
                <a:srgbClr val="002569"/>
              </a:solidFill>
            </a:endParaRPr>
          </a:p>
        </p:txBody>
      </p: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375" y="1321101"/>
            <a:ext cx="10449352" cy="14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>
            <p:ph idx="1" type="body"/>
          </p:nvPr>
        </p:nvSpPr>
        <p:spPr>
          <a:xfrm>
            <a:off x="173258" y="3335959"/>
            <a:ext cx="11845500" cy="51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en-US"/>
              <a:t>Substantial investment ($4Bn+!) in biomass- related mission launches 2018-2024</a:t>
            </a:r>
            <a:endParaRPr/>
          </a:p>
          <a:p>
            <a:pPr indent="-299026" lvl="1" marL="768926" rtl="0" algn="l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Strong interest in biomass from sectors related to carbon emissions, forests, and ag </a:t>
            </a:r>
            <a:endParaRPr sz="1800"/>
          </a:p>
          <a:p>
            <a:pPr indent="-299026" lvl="1" marL="768926" rtl="0" algn="just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Need to optimise policy relevance &amp; utility of space data - through fora such as GFOI, World Bank..</a:t>
            </a:r>
            <a:endParaRPr sz="1800"/>
          </a:p>
          <a:p>
            <a:pPr indent="-299026" lvl="1" marL="768926" rtl="0" algn="just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Friday discussion on CEOS organisation</a:t>
            </a:r>
            <a:endParaRPr sz="1800"/>
          </a:p>
          <a:p>
            <a:pPr indent="-330200" lvl="0" marL="342900" rtl="0" algn="just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New data is complex</a:t>
            </a:r>
            <a:endParaRPr sz="1800"/>
          </a:p>
          <a:p>
            <a:pPr indent="-299026" lvl="1" marL="768926" rtl="0" algn="just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needs communication, support, market development</a:t>
            </a:r>
            <a:endParaRPr sz="1800"/>
          </a:p>
          <a:p>
            <a:pPr indent="-299026" lvl="1" marL="768926" rtl="0" algn="just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looking to work with SilvaCarbon and CB component</a:t>
            </a:r>
            <a:endParaRPr sz="1800"/>
          </a:p>
          <a:p>
            <a:pPr indent="-299026" lvl="1" marL="768926" rtl="0" algn="just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CARD4Lidar?</a:t>
            </a:r>
            <a:endParaRPr sz="18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-184726" lvl="1" marL="768926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None/>
            </a:pPr>
            <a:r>
              <a:t/>
            </a:r>
            <a:endParaRPr/>
          </a:p>
          <a:p>
            <a:pPr indent="-184726" lvl="1" marL="768926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None/>
            </a:pPr>
            <a:r>
              <a:t/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16" name="Google Shape;116;p15"/>
          <p:cNvSpPr txBox="1"/>
          <p:nvPr>
            <p:ph idx="2" type="body"/>
          </p:nvPr>
        </p:nvSpPr>
        <p:spPr>
          <a:xfrm>
            <a:off x="2743200" y="304800"/>
            <a:ext cx="6603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SDCG WP - Biomass Data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17" name="Google Shape;117;p15"/>
          <p:cNvSpPr txBox="1"/>
          <p:nvPr>
            <p:ph idx="4294967295" type="sldNum"/>
          </p:nvPr>
        </p:nvSpPr>
        <p:spPr>
          <a:xfrm>
            <a:off x="9652000" y="6546850"/>
            <a:ext cx="25401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‹#›</a:t>
            </a:fld>
            <a:endParaRPr>
              <a:solidFill>
                <a:srgbClr val="002569"/>
              </a:solidFill>
            </a:endParaRPr>
          </a:p>
        </p:txBody>
      </p:sp>
      <p:pic>
        <p:nvPicPr>
          <p:cNvPr id="118" name="Google Shape;11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13150"/>
            <a:ext cx="11887199" cy="1459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5600" y="2876112"/>
            <a:ext cx="4759350" cy="356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/>
          <p:nvPr>
            <p:ph idx="1" type="body"/>
          </p:nvPr>
        </p:nvSpPr>
        <p:spPr>
          <a:xfrm>
            <a:off x="173258" y="3335959"/>
            <a:ext cx="11845500" cy="51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en-US"/>
              <a:t>CEOS Biomass Protocol anticipated soon</a:t>
            </a:r>
            <a:endParaRPr/>
          </a:p>
          <a:p>
            <a:pPr indent="-311726" lvl="1" marL="768926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seeks to characterise accuracy of datasets using new data </a:t>
            </a:r>
            <a:endParaRPr/>
          </a:p>
          <a:p>
            <a:pPr indent="-311726" lvl="1" marL="768926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SDCG will promote uptake within GFOI</a:t>
            </a:r>
            <a:endParaRPr/>
          </a:p>
          <a:p>
            <a:pPr indent="0" lvl="0" marL="768926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Slow engagement of LPV and agency folks to</a:t>
            </a:r>
            <a:br>
              <a:rPr lang="en-US"/>
            </a:br>
            <a:r>
              <a:rPr lang="en-US"/>
              <a:t>interact with incoming SIT Chair </a:t>
            </a:r>
            <a:endParaRPr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-184726" lvl="1" marL="768926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None/>
            </a:pPr>
            <a:r>
              <a:t/>
            </a:r>
            <a:endParaRPr/>
          </a:p>
          <a:p>
            <a:pPr indent="-184726" lvl="1" marL="768926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None/>
            </a:pPr>
            <a:r>
              <a:t/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25" name="Google Shape;125;p16"/>
          <p:cNvSpPr txBox="1"/>
          <p:nvPr>
            <p:ph idx="2" type="body"/>
          </p:nvPr>
        </p:nvSpPr>
        <p:spPr>
          <a:xfrm>
            <a:off x="2743200" y="304800"/>
            <a:ext cx="6603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SDCG WP - Biomass Data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26" name="Google Shape;126;p16"/>
          <p:cNvSpPr txBox="1"/>
          <p:nvPr>
            <p:ph idx="4294967295" type="sldNum"/>
          </p:nvPr>
        </p:nvSpPr>
        <p:spPr>
          <a:xfrm>
            <a:off x="9652000" y="6546850"/>
            <a:ext cx="25401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‹#›</a:t>
            </a:fld>
            <a:endParaRPr>
              <a:solidFill>
                <a:srgbClr val="002569"/>
              </a:solidFill>
            </a:endParaRPr>
          </a:p>
        </p:txBody>
      </p:sp>
      <p:pic>
        <p:nvPicPr>
          <p:cNvPr id="127" name="Google Shape;12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13150"/>
            <a:ext cx="11887199" cy="1459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0825" y="4371975"/>
            <a:ext cx="4787924" cy="233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/>
          <p:nvPr>
            <p:ph idx="1" type="body"/>
          </p:nvPr>
        </p:nvSpPr>
        <p:spPr>
          <a:xfrm>
            <a:off x="173258" y="2812734"/>
            <a:ext cx="11845500" cy="51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en-US"/>
              <a:t>Seeking to rebuild the bridge to the GFOI users</a:t>
            </a:r>
            <a:endParaRPr/>
          </a:p>
          <a:p>
            <a:pPr indent="-311726" lvl="1" marL="768926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through SilvaCarbon, using Chris Barber </a:t>
            </a:r>
            <a:endParaRPr/>
          </a:p>
          <a:p>
            <a:pPr indent="-311726" lvl="1" marL="768926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of benefit to LSI generally </a:t>
            </a:r>
            <a:endParaRPr/>
          </a:p>
          <a:p>
            <a:pPr indent="0" lvl="0" marL="768926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Anchorage the first SDCG/LSI meeting for Chris</a:t>
            </a:r>
            <a:endParaRPr/>
          </a:p>
          <a:p>
            <a:pPr indent="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Details to be fleshed out </a:t>
            </a:r>
            <a:endParaRPr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-184726" lvl="1" marL="768926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None/>
            </a:pPr>
            <a:r>
              <a:t/>
            </a:r>
            <a:endParaRPr/>
          </a:p>
          <a:p>
            <a:pPr indent="-184726" lvl="1" marL="768926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None/>
            </a:pPr>
            <a:r>
              <a:t/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34" name="Google Shape;134;p17"/>
          <p:cNvSpPr txBox="1"/>
          <p:nvPr>
            <p:ph idx="2" type="body"/>
          </p:nvPr>
        </p:nvSpPr>
        <p:spPr>
          <a:xfrm>
            <a:off x="2743200" y="304800"/>
            <a:ext cx="6603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SDCG WP - Capacity Building component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35" name="Google Shape;135;p17"/>
          <p:cNvSpPr txBox="1"/>
          <p:nvPr>
            <p:ph idx="4294967295" type="sldNum"/>
          </p:nvPr>
        </p:nvSpPr>
        <p:spPr>
          <a:xfrm>
            <a:off x="9652000" y="6546850"/>
            <a:ext cx="25401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‹#›</a:t>
            </a:fld>
            <a:endParaRPr>
              <a:solidFill>
                <a:srgbClr val="002569"/>
              </a:solidFill>
            </a:endParaRPr>
          </a:p>
        </p:txBody>
      </p:sp>
      <p:pic>
        <p:nvPicPr>
          <p:cNvPr id="136" name="Google Shape;13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41800"/>
            <a:ext cx="11887199" cy="1187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>
            <p:ph idx="1" type="body"/>
          </p:nvPr>
        </p:nvSpPr>
        <p:spPr>
          <a:xfrm>
            <a:off x="173258" y="2812734"/>
            <a:ext cx="11845500" cy="51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en-US"/>
              <a:t>Mark Dowell proposing broader &amp; systematic CEOS engagement strategy for Conventions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Building on the IPCC progress led by JAXA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Including the GHG Roadmap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With a workshop at JRC in early summer 2020?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GFOI Leads meet at UNFCCC SEC later this month</a:t>
            </a:r>
            <a:endParaRPr/>
          </a:p>
          <a:p>
            <a:pPr indent="0" lvl="0" marL="768926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-184726" lvl="1" marL="768926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None/>
            </a:pPr>
            <a:r>
              <a:t/>
            </a:r>
            <a:endParaRPr/>
          </a:p>
          <a:p>
            <a:pPr indent="-184726" lvl="1" marL="768926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None/>
            </a:pPr>
            <a:r>
              <a:t/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42" name="Google Shape;142;p18"/>
          <p:cNvSpPr txBox="1"/>
          <p:nvPr>
            <p:ph idx="2" type="body"/>
          </p:nvPr>
        </p:nvSpPr>
        <p:spPr>
          <a:xfrm>
            <a:off x="2743200" y="304800"/>
            <a:ext cx="6603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SDCG WP - Convention engagement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43" name="Google Shape;143;p18"/>
          <p:cNvSpPr txBox="1"/>
          <p:nvPr>
            <p:ph idx="4294967295" type="sldNum"/>
          </p:nvPr>
        </p:nvSpPr>
        <p:spPr>
          <a:xfrm>
            <a:off x="9652000" y="6546850"/>
            <a:ext cx="25401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‹#›</a:t>
            </a:fld>
            <a:endParaRPr>
              <a:solidFill>
                <a:srgbClr val="002569"/>
              </a:solidFill>
            </a:endParaRPr>
          </a:p>
        </p:txBody>
      </p:sp>
      <p:pic>
        <p:nvPicPr>
          <p:cNvPr id="144" name="Google Shape;14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41800"/>
            <a:ext cx="11887198" cy="774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>
            <p:ph idx="1" type="body"/>
          </p:nvPr>
        </p:nvSpPr>
        <p:spPr>
          <a:xfrm>
            <a:off x="173258" y="2812734"/>
            <a:ext cx="11845500" cy="51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Ake our rep to ensure adequate representation of space data issues</a:t>
            </a:r>
            <a:endParaRPr/>
          </a:p>
          <a:p>
            <a:pPr indent="0" lvl="0" marL="768926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-184726" lvl="1" marL="768926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None/>
            </a:pPr>
            <a:r>
              <a:t/>
            </a:r>
            <a:endParaRPr/>
          </a:p>
          <a:p>
            <a:pPr indent="-184726" lvl="1" marL="768926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None/>
            </a:pPr>
            <a:r>
              <a:t/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50" name="Google Shape;150;p19"/>
          <p:cNvSpPr txBox="1"/>
          <p:nvPr>
            <p:ph idx="2" type="body"/>
          </p:nvPr>
        </p:nvSpPr>
        <p:spPr>
          <a:xfrm>
            <a:off x="2743200" y="304800"/>
            <a:ext cx="6603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SDCG WP - MGD representation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51" name="Google Shape;151;p19"/>
          <p:cNvSpPr txBox="1"/>
          <p:nvPr>
            <p:ph idx="4294967295" type="sldNum"/>
          </p:nvPr>
        </p:nvSpPr>
        <p:spPr>
          <a:xfrm>
            <a:off x="9652000" y="6546850"/>
            <a:ext cx="25401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‹#›</a:t>
            </a:fld>
            <a:endParaRPr>
              <a:solidFill>
                <a:srgbClr val="002569"/>
              </a:solidFill>
            </a:endParaRPr>
          </a:p>
        </p:txBody>
      </p:sp>
      <p:pic>
        <p:nvPicPr>
          <p:cNvPr id="152" name="Google Shape;15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925" y="1394245"/>
            <a:ext cx="8808658" cy="391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>
            <p:ph idx="1" type="body"/>
          </p:nvPr>
        </p:nvSpPr>
        <p:spPr>
          <a:xfrm>
            <a:off x="173258" y="2812734"/>
            <a:ext cx="11845500" cy="51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Pending clarity and funding</a:t>
            </a:r>
            <a:endParaRPr/>
          </a:p>
          <a:p>
            <a:pPr indent="0" lvl="0" marL="768926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-184726" lvl="1" marL="768926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None/>
            </a:pPr>
            <a:r>
              <a:t/>
            </a:r>
            <a:endParaRPr/>
          </a:p>
          <a:p>
            <a:pPr indent="-184726" lvl="1" marL="768926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None/>
            </a:pPr>
            <a:r>
              <a:t/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58" name="Google Shape;158;p20"/>
          <p:cNvSpPr txBox="1"/>
          <p:nvPr>
            <p:ph idx="2" type="body"/>
          </p:nvPr>
        </p:nvSpPr>
        <p:spPr>
          <a:xfrm>
            <a:off x="2743200" y="304800"/>
            <a:ext cx="6603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SDCG WP - R&amp;D, and Early Warning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59" name="Google Shape;159;p20"/>
          <p:cNvSpPr txBox="1"/>
          <p:nvPr>
            <p:ph idx="4294967295" type="sldNum"/>
          </p:nvPr>
        </p:nvSpPr>
        <p:spPr>
          <a:xfrm>
            <a:off x="9652000" y="6546850"/>
            <a:ext cx="25401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‹#›</a:t>
            </a:fld>
            <a:endParaRPr>
              <a:solidFill>
                <a:srgbClr val="002569"/>
              </a:solidFill>
            </a:endParaRPr>
          </a:p>
        </p:txBody>
      </p:sp>
      <p:pic>
        <p:nvPicPr>
          <p:cNvPr id="160" name="Google Shape;16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425" y="1348975"/>
            <a:ext cx="9079399" cy="113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/>
          <p:nvPr>
            <p:ph idx="1" type="body"/>
          </p:nvPr>
        </p:nvSpPr>
        <p:spPr>
          <a:xfrm>
            <a:off x="182583" y="1629859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US"/>
              <a:t>Thread and Task Leads confirmed</a:t>
            </a:r>
            <a:endParaRPr/>
          </a:p>
          <a:p>
            <a:pPr indent="-342900" lvl="0" marL="342900" rtl="0" algn="l"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b="1" lang="en-US"/>
              <a:t>ACTION on those Leads to suggest milestones and outcomes thru end 2020</a:t>
            </a:r>
            <a:endParaRPr b="1"/>
          </a:p>
          <a:p>
            <a:pPr indent="-342900" lvl="0" marL="342900" rtl="0" algn="l"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Consider the LSI engagement where needed</a:t>
            </a:r>
            <a:endParaRPr/>
          </a:p>
          <a:p>
            <a:pPr indent="-342900" lvl="0" marL="342900" rtl="0" algn="l"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CEOS handling of biomass - Friday am?</a:t>
            </a:r>
            <a:endParaRPr/>
          </a:p>
          <a:p>
            <a:pPr indent="-184727" lvl="1" marL="768927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None/>
            </a:pPr>
            <a:r>
              <a:t/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66" name="Google Shape;166;p21"/>
          <p:cNvSpPr txBox="1"/>
          <p:nvPr>
            <p:ph idx="2" type="body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Issues for discussion 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67" name="Google Shape;167;p21"/>
          <p:cNvSpPr txBox="1"/>
          <p:nvPr>
            <p:ph idx="4294967295" type="sldNum"/>
          </p:nvPr>
        </p:nvSpPr>
        <p:spPr>
          <a:xfrm>
            <a:off x="9652000" y="6546850"/>
            <a:ext cx="25400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‹#›</a:t>
            </a:fld>
            <a:endParaRPr>
              <a:solidFill>
                <a:srgbClr val="00256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/>
          <p:nvPr>
            <p:ph idx="2" type="body"/>
          </p:nvPr>
        </p:nvSpPr>
        <p:spPr>
          <a:xfrm>
            <a:off x="2743200" y="304800"/>
            <a:ext cx="6603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SDCG WP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73" name="Google Shape;173;p22"/>
          <p:cNvSpPr txBox="1"/>
          <p:nvPr>
            <p:ph idx="4294967295" type="sldNum"/>
          </p:nvPr>
        </p:nvSpPr>
        <p:spPr>
          <a:xfrm>
            <a:off x="9652000" y="6546850"/>
            <a:ext cx="25401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‹#›</a:t>
            </a:fld>
            <a:endParaRPr>
              <a:solidFill>
                <a:srgbClr val="002569"/>
              </a:solidFill>
            </a:endParaRPr>
          </a:p>
        </p:txBody>
      </p:sp>
      <p:pic>
        <p:nvPicPr>
          <p:cNvPr id="174" name="Google Shape;17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03976"/>
            <a:ext cx="12191999" cy="3650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/>
          <p:nvPr>
            <p:ph idx="2" type="body"/>
          </p:nvPr>
        </p:nvSpPr>
        <p:spPr>
          <a:xfrm>
            <a:off x="2743200" y="304800"/>
            <a:ext cx="6603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SDCG WP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80" name="Google Shape;180;p23"/>
          <p:cNvSpPr txBox="1"/>
          <p:nvPr>
            <p:ph idx="4294967295" type="sldNum"/>
          </p:nvPr>
        </p:nvSpPr>
        <p:spPr>
          <a:xfrm>
            <a:off x="9652000" y="6546850"/>
            <a:ext cx="25401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‹#›</a:t>
            </a:fld>
            <a:endParaRPr>
              <a:solidFill>
                <a:srgbClr val="002569"/>
              </a:solidFill>
            </a:endParaRPr>
          </a:p>
        </p:txBody>
      </p:sp>
      <p:pic>
        <p:nvPicPr>
          <p:cNvPr id="181" name="Google Shape;18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08602"/>
            <a:ext cx="12192000" cy="3640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idx="1" type="body"/>
          </p:nvPr>
        </p:nvSpPr>
        <p:spPr>
          <a:xfrm>
            <a:off x="182583" y="1629859"/>
            <a:ext cx="11845500" cy="51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US"/>
              <a:t>GFOI Framework Update </a:t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en-US"/>
              <a:t>New SDCG Work Plan </a:t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en-US"/>
              <a:t>Support to the SIT Chair Prospectus 2020-2021, including for Biomass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en-US"/>
              <a:t>Discussion on collaboration with LSI-VC &amp; GFOI on CEOS ARD strategy (pm)</a:t>
            </a:r>
            <a:endParaRPr/>
          </a:p>
          <a:p>
            <a:pPr indent="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Revisiting organisational issues &amp; Ispra meeting conclusions (tomorrow am)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2743200" y="304800"/>
            <a:ext cx="6603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Forests &amp; Biomass Session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6" name="Google Shape;46;p6"/>
          <p:cNvSpPr txBox="1"/>
          <p:nvPr>
            <p:ph idx="4294967295" type="sldNum"/>
          </p:nvPr>
        </p:nvSpPr>
        <p:spPr>
          <a:xfrm>
            <a:off x="9652000" y="6546850"/>
            <a:ext cx="25401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‹#›</a:t>
            </a:fld>
            <a:endParaRPr>
              <a:solidFill>
                <a:srgbClr val="00256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/>
          <p:nvPr>
            <p:ph idx="2" type="body"/>
          </p:nvPr>
        </p:nvSpPr>
        <p:spPr>
          <a:xfrm>
            <a:off x="2743200" y="304800"/>
            <a:ext cx="6603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Support to SIT Chair Prospectus 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87" name="Google Shape;187;p24"/>
          <p:cNvSpPr txBox="1"/>
          <p:nvPr>
            <p:ph idx="4294967295" type="sldNum"/>
          </p:nvPr>
        </p:nvSpPr>
        <p:spPr>
          <a:xfrm>
            <a:off x="9652000" y="6546850"/>
            <a:ext cx="25401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‹#›</a:t>
            </a:fld>
            <a:endParaRPr>
              <a:solidFill>
                <a:srgbClr val="002569"/>
              </a:solidFill>
            </a:endParaRPr>
          </a:p>
        </p:txBody>
      </p:sp>
      <p:pic>
        <p:nvPicPr>
          <p:cNvPr id="188" name="Google Shape;18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6500" y="1090975"/>
            <a:ext cx="8204681" cy="5715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/>
          <p:nvPr>
            <p:ph idx="2" type="body"/>
          </p:nvPr>
        </p:nvSpPr>
        <p:spPr>
          <a:xfrm>
            <a:off x="2743200" y="304800"/>
            <a:ext cx="6603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Support to SIT Chair Prospectus 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94" name="Google Shape;194;p25"/>
          <p:cNvSpPr txBox="1"/>
          <p:nvPr>
            <p:ph idx="4294967295" type="sldNum"/>
          </p:nvPr>
        </p:nvSpPr>
        <p:spPr>
          <a:xfrm>
            <a:off x="9652000" y="6546850"/>
            <a:ext cx="25401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‹#›</a:t>
            </a:fld>
            <a:endParaRPr>
              <a:solidFill>
                <a:srgbClr val="002569"/>
              </a:solidFill>
            </a:endParaRPr>
          </a:p>
        </p:txBody>
      </p:sp>
      <p:pic>
        <p:nvPicPr>
          <p:cNvPr id="195" name="Google Shape;19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48975"/>
            <a:ext cx="11887200" cy="239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5"/>
          <p:cNvSpPr txBox="1"/>
          <p:nvPr/>
        </p:nvSpPr>
        <p:spPr>
          <a:xfrm>
            <a:off x="465900" y="3913475"/>
            <a:ext cx="10679700" cy="25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400"/>
              <a:buChar char="•"/>
            </a:pPr>
            <a:r>
              <a:rPr b="1" lang="en-US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Supporting the GHG Roadmap process</a:t>
            </a:r>
            <a:r>
              <a:rPr lang="en-US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escalating, elevating, and accelerating progress towards major milestones, including for 2023 Global Stocktake. </a:t>
            </a:r>
            <a:r>
              <a:rPr b="1" lang="en-US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2021 prototype flux products.</a:t>
            </a:r>
            <a:endParaRPr b="1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400"/>
              <a:buChar char="•"/>
            </a:pPr>
            <a:r>
              <a:rPr lang="en-US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Encouraging </a:t>
            </a:r>
            <a:r>
              <a:rPr b="1" lang="en-US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stronger and more systematic engagement by CEOS of convention frameworks </a:t>
            </a:r>
            <a:r>
              <a:rPr lang="en-US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building on IPCC outreach</a:t>
            </a:r>
            <a:endParaRPr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400"/>
              <a:buChar char="•"/>
            </a:pPr>
            <a:r>
              <a:rPr lang="en-US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b="1" lang="en-US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inventories communities as our future users</a:t>
            </a:r>
            <a:endParaRPr b="1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400"/>
              <a:buChar char="•"/>
            </a:pPr>
            <a:r>
              <a:rPr lang="en-US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Reflecting $4Bn+ investment (2018-2024) in Above-Ground Biomass missions and </a:t>
            </a:r>
            <a:r>
              <a:rPr b="1" lang="en-US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seeking to accelerate the policy relevance of these new data</a:t>
            </a:r>
            <a:r>
              <a:rPr lang="en-US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(GFOI, GEOGLAM…)</a:t>
            </a:r>
            <a:endParaRPr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400"/>
              <a:buChar char="•"/>
            </a:pPr>
            <a:r>
              <a:rPr b="1" lang="en-US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Promote uptake of biomass datasets beyond science community</a:t>
            </a:r>
            <a:r>
              <a:rPr lang="en-US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forest monitoring, inventories…</a:t>
            </a:r>
            <a:endParaRPr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/>
          <p:nvPr>
            <p:ph idx="2" type="body"/>
          </p:nvPr>
        </p:nvSpPr>
        <p:spPr>
          <a:xfrm>
            <a:off x="2743200" y="304800"/>
            <a:ext cx="7434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Support to SIT Chair Prospectus: LSI questions 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02" name="Google Shape;202;p26"/>
          <p:cNvSpPr txBox="1"/>
          <p:nvPr>
            <p:ph idx="4294967295" type="sldNum"/>
          </p:nvPr>
        </p:nvSpPr>
        <p:spPr>
          <a:xfrm>
            <a:off x="9652000" y="6546850"/>
            <a:ext cx="25401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‹#›</a:t>
            </a:fld>
            <a:endParaRPr>
              <a:solidFill>
                <a:srgbClr val="002569"/>
              </a:solidFill>
            </a:endParaRPr>
          </a:p>
        </p:txBody>
      </p:sp>
      <p:pic>
        <p:nvPicPr>
          <p:cNvPr id="203" name="Google Shape;20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48975"/>
            <a:ext cx="11887200" cy="2393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6"/>
          <p:cNvSpPr txBox="1"/>
          <p:nvPr/>
        </p:nvSpPr>
        <p:spPr>
          <a:xfrm>
            <a:off x="465900" y="3913475"/>
            <a:ext cx="10679700" cy="25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400"/>
              <a:buChar char="●"/>
            </a:pPr>
            <a:r>
              <a:rPr b="1" lang="en-US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LSI representatives have interest in participating any of the proposed activities and outcomes?</a:t>
            </a:r>
            <a:endParaRPr b="1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73626" lvl="1" marL="768926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400"/>
              <a:buFont typeface="Courier New"/>
              <a:buChar char="○"/>
            </a:pPr>
            <a:r>
              <a:rPr b="1" lang="en-US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 have colleagues that might?</a:t>
            </a:r>
            <a:endParaRPr b="1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73626" lvl="1" marL="768926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400"/>
              <a:buFont typeface="Courier New"/>
              <a:buChar char="○"/>
            </a:pPr>
            <a:r>
              <a:rPr b="1" lang="en-US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 have suggestions to contribute?</a:t>
            </a:r>
            <a:endParaRPr b="1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400"/>
              <a:buChar char="●"/>
            </a:pPr>
            <a:r>
              <a:rPr b="1" lang="en-US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issue of Biomass issues coordination within CEOS</a:t>
            </a:r>
            <a:endParaRPr b="1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400"/>
              <a:buChar char="●"/>
            </a:pPr>
            <a:r>
              <a:rPr b="1" lang="en-US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Biomass validation workshop, Brisbane, week 2nd March 2020</a:t>
            </a:r>
            <a:endParaRPr b="1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400"/>
              <a:buChar char="●"/>
            </a:pPr>
            <a:r>
              <a:rPr b="1" lang="en-US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Suggestions on interfacing to the multi-mission group and having an effective POC identified</a:t>
            </a:r>
            <a:endParaRPr b="1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400"/>
              <a:buChar char="●"/>
            </a:pPr>
            <a:r>
              <a:rPr b="1" lang="en-US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Meetings and processes - LSI view on working team interaction with CEOS management?</a:t>
            </a:r>
            <a:endParaRPr b="1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 txBox="1"/>
          <p:nvPr>
            <p:ph idx="2" type="body"/>
          </p:nvPr>
        </p:nvSpPr>
        <p:spPr>
          <a:xfrm>
            <a:off x="2743200" y="304800"/>
            <a:ext cx="7434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Organisational issues - Ispra meeting conclusions</a:t>
            </a:r>
            <a:r>
              <a:rPr lang="en-US"/>
              <a:t> 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10" name="Google Shape;210;p27"/>
          <p:cNvSpPr txBox="1"/>
          <p:nvPr>
            <p:ph idx="4294967295" type="sldNum"/>
          </p:nvPr>
        </p:nvSpPr>
        <p:spPr>
          <a:xfrm>
            <a:off x="9652000" y="6546850"/>
            <a:ext cx="25401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‹#›</a:t>
            </a:fld>
            <a:endParaRPr>
              <a:solidFill>
                <a:srgbClr val="002569"/>
              </a:solidFill>
            </a:endParaRPr>
          </a:p>
        </p:txBody>
      </p:sp>
      <p:pic>
        <p:nvPicPr>
          <p:cNvPr id="211" name="Google Shape;21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750" y="1377650"/>
            <a:ext cx="7911098" cy="311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0450" y="2574451"/>
            <a:ext cx="7375597" cy="3073574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7"/>
          <p:cNvSpPr txBox="1"/>
          <p:nvPr>
            <p:ph idx="1" type="body"/>
          </p:nvPr>
        </p:nvSpPr>
        <p:spPr>
          <a:xfrm>
            <a:off x="118083" y="5648034"/>
            <a:ext cx="11845500" cy="51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US"/>
              <a:t>Timely for a smaller SDCG to proceed with the agreed organisation </a:t>
            </a:r>
            <a:endParaRPr/>
          </a:p>
          <a:p>
            <a:pPr indent="0" lvl="0" marL="3429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84726" lvl="1" marL="768926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None/>
            </a:pPr>
            <a:r>
              <a:t/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 txBox="1"/>
          <p:nvPr>
            <p:ph type="title"/>
          </p:nvPr>
        </p:nvSpPr>
        <p:spPr>
          <a:xfrm>
            <a:off x="2403566" y="152400"/>
            <a:ext cx="7733211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8"/>
          <p:cNvSpPr txBox="1"/>
          <p:nvPr>
            <p:ph idx="4294967295" type="sldNum"/>
          </p:nvPr>
        </p:nvSpPr>
        <p:spPr>
          <a:xfrm>
            <a:off x="11785600" y="6629400"/>
            <a:ext cx="406400" cy="187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‹#›</a:t>
            </a:fld>
            <a:endParaRPr>
              <a:solidFill>
                <a:srgbClr val="1F497D"/>
              </a:solidFill>
            </a:endParaRPr>
          </a:p>
        </p:txBody>
      </p:sp>
      <p:pic>
        <p:nvPicPr>
          <p:cNvPr id="220" name="Google Shape;220;p28"/>
          <p:cNvPicPr preferRelativeResize="0"/>
          <p:nvPr/>
        </p:nvPicPr>
        <p:blipFill rotWithShape="1">
          <a:blip r:embed="rId3">
            <a:alphaModFix/>
          </a:blip>
          <a:srcRect b="25385" l="0" r="0" t="4555"/>
          <a:stretch/>
        </p:blipFill>
        <p:spPr>
          <a:xfrm>
            <a:off x="0" y="1257301"/>
            <a:ext cx="12192000" cy="5673436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8"/>
          <p:cNvSpPr txBox="1"/>
          <p:nvPr/>
        </p:nvSpPr>
        <p:spPr>
          <a:xfrm>
            <a:off x="3086100" y="1769919"/>
            <a:ext cx="8001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DAE5F1"/>
              </a:buClr>
              <a:buSzPts val="3200"/>
              <a:buFont typeface="Arial"/>
              <a:buNone/>
            </a:pPr>
            <a:r>
              <a:rPr b="0" i="1" lang="en-US" sz="3200" u="none" cap="none" strike="noStrike">
                <a:solidFill>
                  <a:srgbClr val="DAE5F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Questions?</a:t>
            </a:r>
            <a:endParaRPr b="0" i="1" sz="3200" u="none" cap="none" strike="noStrike">
              <a:solidFill>
                <a:srgbClr val="DAE5F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idx="1" type="body"/>
          </p:nvPr>
        </p:nvSpPr>
        <p:spPr>
          <a:xfrm>
            <a:off x="182583" y="1629859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US"/>
              <a:t>Leads agreed GFOI to continue to be identified as GEO Flagship and in the GEO WP</a:t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US"/>
              <a:t>Norwegian initiative to offer commercial hi-res data for forest monitoring</a:t>
            </a:r>
            <a:endParaRPr/>
          </a:p>
          <a:p>
            <a:pPr indent="-311727" lvl="1" marL="768927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Char char="-"/>
            </a:pPr>
            <a:r>
              <a:rPr lang="en-US"/>
              <a:t>Tenders closed 5 Aug –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link</a:t>
            </a:r>
            <a:endParaRPr/>
          </a:p>
          <a:p>
            <a:pPr indent="-311727" lvl="1" marL="768927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Char char="-"/>
            </a:pPr>
            <a:r>
              <a:rPr lang="en-US"/>
              <a:t>$US50mn</a:t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en-US"/>
              <a:t>Next LT meeting at UNFCCC SEC</a:t>
            </a:r>
            <a:endParaRPr/>
          </a:p>
          <a:p>
            <a:pPr indent="-311727" lvl="1" marL="768927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Char char="-"/>
            </a:pPr>
            <a:r>
              <a:rPr lang="en-US"/>
              <a:t>Relevant to Convention Engagement Strategy (Aus-SIT, EC)</a:t>
            </a:r>
            <a:endParaRPr/>
          </a:p>
          <a:p>
            <a:pPr indent="-311727" lvl="1" marL="768927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Char char="-"/>
            </a:pPr>
            <a:r>
              <a:rPr lang="en-US"/>
              <a:t>Role of GFOI in global stocktake</a:t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en-US"/>
              <a:t>SilvaCarbon/USGS/USAid volunteered new Data Component Manager(s)</a:t>
            </a:r>
            <a:endParaRPr/>
          </a:p>
          <a:p>
            <a:pPr indent="-311727" lvl="1" marL="768927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Char char="-"/>
            </a:pPr>
            <a:r>
              <a:rPr lang="en-US"/>
              <a:t>Vacant last 2 years since Australia stopped funding</a:t>
            </a:r>
            <a:endParaRPr/>
          </a:p>
          <a:p>
            <a:pPr indent="-311727" lvl="1" marL="768927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Char char="-"/>
            </a:pPr>
            <a:r>
              <a:rPr lang="en-US"/>
              <a:t>Chris Barber (space - USGS/EDC), Sara Geoking (insitu - USFS)</a:t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52" name="Google Shape;52;p7"/>
          <p:cNvSpPr txBox="1"/>
          <p:nvPr>
            <p:ph idx="2" type="body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GFOI Update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53" name="Google Shape;53;p7"/>
          <p:cNvSpPr txBox="1"/>
          <p:nvPr>
            <p:ph idx="4294967295" type="sldNum"/>
          </p:nvPr>
        </p:nvSpPr>
        <p:spPr>
          <a:xfrm>
            <a:off x="9652000" y="6546850"/>
            <a:ext cx="25400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‹#›</a:t>
            </a:fld>
            <a:endParaRPr>
              <a:solidFill>
                <a:srgbClr val="00256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idx="1" type="body"/>
          </p:nvPr>
        </p:nvSpPr>
        <p:spPr>
          <a:xfrm>
            <a:off x="182583" y="1629859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US"/>
              <a:t>Continued emphasis on Capacity Building aspects &amp; country engagement</a:t>
            </a:r>
            <a:endParaRPr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Registry of Tools being developed to simplify advice to GFOI countries</a:t>
            </a:r>
            <a:endParaRPr/>
          </a:p>
          <a:p>
            <a:pPr indent="-299026" lvl="1" marL="768926" rtl="0" algn="l">
              <a:spcBef>
                <a:spcPts val="500"/>
              </a:spcBef>
              <a:spcAft>
                <a:spcPts val="0"/>
              </a:spcAft>
              <a:buSzPts val="1800"/>
              <a:buFont typeface="NTR"/>
              <a:buChar char="-"/>
            </a:pPr>
            <a:r>
              <a:rPr lang="en-US" sz="1800"/>
              <a:t>CEOS agencies and partners welcome to submit their preferred systems</a:t>
            </a:r>
            <a:endParaRPr sz="1800"/>
          </a:p>
          <a:p>
            <a:pPr indent="-299026" lvl="1" marL="768926" rtl="0" algn="l">
              <a:spcBef>
                <a:spcPts val="500"/>
              </a:spcBef>
              <a:spcAft>
                <a:spcPts val="0"/>
              </a:spcAft>
              <a:buSzPts val="1800"/>
              <a:buFont typeface="NTR"/>
              <a:buChar char="-"/>
            </a:pPr>
            <a:r>
              <a:rPr lang="en-US" sz="1800"/>
              <a:t>thus far only INPE, EC/JRC and SEO (COVE, ODC) have done so</a:t>
            </a:r>
            <a:endParaRPr sz="18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US"/>
              <a:t>Baseline space data somewhat taken for granted</a:t>
            </a:r>
            <a:endParaRPr/>
          </a:p>
          <a:p>
            <a:pPr indent="-299027" lvl="1" marL="768927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NTR"/>
              <a:buChar char="-"/>
            </a:pPr>
            <a:r>
              <a:rPr lang="en-US" sz="1800"/>
              <a:t>continued pressure to assure GFOI advocates for free and open CEOS data</a:t>
            </a:r>
            <a:endParaRPr sz="1800"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en-US"/>
              <a:t>Reduced cadence of engagement possible for CEOS with global baseline solved</a:t>
            </a:r>
            <a:endParaRPr/>
          </a:p>
          <a:p>
            <a:pPr indent="-299026" lvl="1" marL="768926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r</a:t>
            </a:r>
            <a:r>
              <a:rPr lang="en-US" sz="1800"/>
              <a:t>educed SDCG attendance through personnel changes, budgets, natural evolution</a:t>
            </a:r>
            <a:endParaRPr sz="1800"/>
          </a:p>
          <a:p>
            <a:pPr indent="-299026" lvl="1" marL="768926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merger with LSI-VC seems timely and natural</a:t>
            </a:r>
            <a:endParaRPr sz="1800"/>
          </a:p>
          <a:p>
            <a:pPr indent="-184727" lvl="1" marL="768927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None/>
            </a:pPr>
            <a:r>
              <a:t/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59" name="Google Shape;59;p8"/>
          <p:cNvSpPr txBox="1"/>
          <p:nvPr>
            <p:ph idx="2" type="body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GFOI Update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60" name="Google Shape;60;p8"/>
          <p:cNvSpPr txBox="1"/>
          <p:nvPr>
            <p:ph idx="4294967295" type="sldNum"/>
          </p:nvPr>
        </p:nvSpPr>
        <p:spPr>
          <a:xfrm>
            <a:off x="9652000" y="6546850"/>
            <a:ext cx="25400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‹#›</a:t>
            </a:fld>
            <a:endParaRPr>
              <a:solidFill>
                <a:srgbClr val="00256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idx="1" type="body"/>
          </p:nvPr>
        </p:nvSpPr>
        <p:spPr>
          <a:xfrm>
            <a:off x="182583" y="1629859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US"/>
              <a:t>Work Plan updated to reflect slimmer profile</a:t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US"/>
              <a:t>Continued focus on the core business of assurance of data suitable for annual NFMS reporting</a:t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US"/>
              <a:t>Healthy supply allows time to focus on additional value</a:t>
            </a:r>
            <a:endParaRPr/>
          </a:p>
          <a:p>
            <a:pPr indent="-311727" lvl="1" marL="768927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Char char="-"/>
            </a:pPr>
            <a:r>
              <a:rPr lang="en-US"/>
              <a:t>data access, formats, ARD</a:t>
            </a:r>
            <a:endParaRPr/>
          </a:p>
          <a:p>
            <a:pPr indent="-311727" lvl="1" marL="768927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Char char="-"/>
            </a:pPr>
            <a:r>
              <a:rPr lang="en-US"/>
              <a:t>support to LSI-VC on ARD pilots with thematic communities</a:t>
            </a:r>
            <a:endParaRPr/>
          </a:p>
          <a:p>
            <a:pPr indent="-311727" lvl="1" marL="768927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Char char="-"/>
            </a:pPr>
            <a:r>
              <a:rPr lang="en-US"/>
              <a:t>working with FAO to link their SEPAL with Open Data Cube (Digital Earth Africa)</a:t>
            </a:r>
            <a:endParaRPr/>
          </a:p>
          <a:p>
            <a:pPr indent="-311727" lvl="1" marL="768927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Char char="-"/>
            </a:pPr>
            <a:r>
              <a:rPr lang="en-US"/>
              <a:t>working through new USGS Co-chair (Chris Barber) to SilvaCarbon (eg ARD feedback)</a:t>
            </a:r>
            <a:endParaRPr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-184727" lvl="1" marL="768927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None/>
            </a:pPr>
            <a:r>
              <a:t/>
            </a:r>
            <a:endParaRPr/>
          </a:p>
          <a:p>
            <a:pPr indent="-184727" lvl="1" marL="768927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None/>
            </a:pPr>
            <a:r>
              <a:t/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66" name="Google Shape;66;p9"/>
          <p:cNvSpPr txBox="1"/>
          <p:nvPr>
            <p:ph idx="2" type="body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SDCG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67" name="Google Shape;67;p9"/>
          <p:cNvSpPr txBox="1"/>
          <p:nvPr>
            <p:ph idx="4294967295" type="sldNum"/>
          </p:nvPr>
        </p:nvSpPr>
        <p:spPr>
          <a:xfrm>
            <a:off x="9652000" y="6546850"/>
            <a:ext cx="25400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‹#›</a:t>
            </a:fld>
            <a:endParaRPr>
              <a:solidFill>
                <a:srgbClr val="00256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/>
          <p:nvPr>
            <p:ph idx="2" type="body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SDCG WP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73" name="Google Shape;73;p10"/>
          <p:cNvSpPr txBox="1"/>
          <p:nvPr>
            <p:ph idx="4294967295" type="sldNum"/>
          </p:nvPr>
        </p:nvSpPr>
        <p:spPr>
          <a:xfrm>
            <a:off x="9652000" y="6546850"/>
            <a:ext cx="25400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‹#›</a:t>
            </a:fld>
            <a:endParaRPr>
              <a:solidFill>
                <a:srgbClr val="002569"/>
              </a:solidFill>
            </a:endParaRPr>
          </a:p>
        </p:txBody>
      </p:sp>
      <p:pic>
        <p:nvPicPr>
          <p:cNvPr id="74" name="Google Shape;7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03976"/>
            <a:ext cx="12192000" cy="3650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/>
          <p:nvPr>
            <p:ph idx="2" type="body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SDCG WP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80" name="Google Shape;80;p11"/>
          <p:cNvSpPr txBox="1"/>
          <p:nvPr>
            <p:ph idx="4294967295" type="sldNum"/>
          </p:nvPr>
        </p:nvSpPr>
        <p:spPr>
          <a:xfrm>
            <a:off x="9652000" y="6546850"/>
            <a:ext cx="25400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‹#›</a:t>
            </a:fld>
            <a:endParaRPr>
              <a:solidFill>
                <a:srgbClr val="002569"/>
              </a:solidFill>
            </a:endParaRPr>
          </a:p>
        </p:txBody>
      </p:sp>
      <p:pic>
        <p:nvPicPr>
          <p:cNvPr id="81" name="Google Shape;8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08602"/>
            <a:ext cx="12192000" cy="3640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/>
          <p:nvPr>
            <p:ph idx="1" type="body"/>
          </p:nvPr>
        </p:nvSpPr>
        <p:spPr>
          <a:xfrm>
            <a:off x="173258" y="2331746"/>
            <a:ext cx="11845500" cy="51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en-US"/>
              <a:t>Excess capacity (finally) - no need to compile</a:t>
            </a:r>
            <a:br>
              <a:rPr lang="en-US"/>
            </a:br>
            <a:r>
              <a:rPr lang="en-US"/>
              <a:t>detailed annual reports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SEC will maintain the supply charts only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Further intervention only by exception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Could be broadened if needed for LSI-VC</a:t>
            </a:r>
            <a:endParaRPr/>
          </a:p>
          <a:p>
            <a:pPr indent="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-184726" lvl="1" marL="768926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None/>
            </a:pPr>
            <a:r>
              <a:t/>
            </a:r>
            <a:endParaRPr/>
          </a:p>
          <a:p>
            <a:pPr indent="-184726" lvl="1" marL="768926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None/>
            </a:pPr>
            <a:r>
              <a:t/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87" name="Google Shape;87;p12"/>
          <p:cNvSpPr txBox="1"/>
          <p:nvPr>
            <p:ph idx="2" type="body"/>
          </p:nvPr>
        </p:nvSpPr>
        <p:spPr>
          <a:xfrm>
            <a:off x="2743200" y="304800"/>
            <a:ext cx="6603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SDCG WP - Global Baseline Acquisitions 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88" name="Google Shape;88;p12"/>
          <p:cNvSpPr txBox="1"/>
          <p:nvPr>
            <p:ph idx="4294967295" type="sldNum"/>
          </p:nvPr>
        </p:nvSpPr>
        <p:spPr>
          <a:xfrm>
            <a:off x="9652000" y="6546850"/>
            <a:ext cx="25401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‹#›</a:t>
            </a:fld>
            <a:endParaRPr>
              <a:solidFill>
                <a:srgbClr val="002569"/>
              </a:solidFill>
            </a:endParaRPr>
          </a:p>
        </p:txBody>
      </p:sp>
      <p:pic>
        <p:nvPicPr>
          <p:cNvPr id="89" name="Google Shape;8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6424" y="2303825"/>
            <a:ext cx="4756549" cy="3150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87399" y="2605387"/>
            <a:ext cx="4575575" cy="315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29025" y="2935075"/>
            <a:ext cx="4632574" cy="321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5263" y="1199500"/>
            <a:ext cx="11281483" cy="104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idx="1" type="body"/>
          </p:nvPr>
        </p:nvSpPr>
        <p:spPr>
          <a:xfrm>
            <a:off x="173258" y="2812709"/>
            <a:ext cx="11845500" cy="51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en-US"/>
              <a:t>SEO does archive characterisation for GFOI countries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ARD reach into GFOI is new</a:t>
            </a:r>
            <a:endParaRPr/>
          </a:p>
          <a:p>
            <a:pPr indent="-299026" lvl="1" marL="768926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for discussion</a:t>
            </a:r>
            <a:endParaRPr sz="1800"/>
          </a:p>
          <a:p>
            <a:pPr indent="-299026" lvl="1" marL="768926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Chris Barber role as bridge to SilvaCarbon</a:t>
            </a:r>
            <a:endParaRPr sz="1800"/>
          </a:p>
          <a:p>
            <a:pPr indent="-299026" lvl="1" marL="768926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Collection 2 release a good foundation</a:t>
            </a:r>
            <a:endParaRPr sz="1800"/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SAR uptake is a proposal to increase uptake</a:t>
            </a:r>
            <a:endParaRPr/>
          </a:p>
          <a:p>
            <a:pPr indent="-299026" lvl="1" marL="768926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for discussion also</a:t>
            </a:r>
            <a:endParaRPr sz="1800"/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Pilots proposed to support ARD strategy with LSI</a:t>
            </a:r>
            <a:endParaRPr/>
          </a:p>
          <a:p>
            <a:pPr indent="-299026" lvl="1" marL="768926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already discussed with Adam/GA and FAO</a:t>
            </a:r>
            <a:endParaRPr sz="1800"/>
          </a:p>
          <a:p>
            <a:pPr indent="-299026" lvl="1" marL="768926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DE-Africa &amp; SEPAL collaboration</a:t>
            </a:r>
            <a:endParaRPr sz="1800"/>
          </a:p>
          <a:p>
            <a:pPr indent="-299026" lvl="1" marL="768926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GEOGLAM engagement would be ideal</a:t>
            </a:r>
            <a:endParaRPr sz="18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-184726" lvl="1" marL="768926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None/>
            </a:pPr>
            <a:r>
              <a:t/>
            </a:r>
            <a:endParaRPr/>
          </a:p>
          <a:p>
            <a:pPr indent="-184726" lvl="1" marL="768926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None/>
            </a:pPr>
            <a:r>
              <a:t/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  <a:p>
            <a:pPr indent="-215900" lvl="0" marL="34290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 txBox="1"/>
          <p:nvPr>
            <p:ph idx="2" type="body"/>
          </p:nvPr>
        </p:nvSpPr>
        <p:spPr>
          <a:xfrm>
            <a:off x="2743200" y="304800"/>
            <a:ext cx="6603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SDCG WP - Data access and uptake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>
            <p:ph idx="4294967295" type="sldNum"/>
          </p:nvPr>
        </p:nvSpPr>
        <p:spPr>
          <a:xfrm>
            <a:off x="9652000" y="6546850"/>
            <a:ext cx="25401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‹#›</a:t>
            </a:fld>
            <a:endParaRPr>
              <a:solidFill>
                <a:srgbClr val="002569"/>
              </a:solidFill>
            </a:endParaRPr>
          </a:p>
        </p:txBody>
      </p:sp>
      <p:pic>
        <p:nvPicPr>
          <p:cNvPr id="100" name="Google Shape;10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375" y="1321101"/>
            <a:ext cx="10449352" cy="149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0897" y="2940075"/>
            <a:ext cx="3193477" cy="329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41925" y="2940075"/>
            <a:ext cx="4929172" cy="3579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