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handoutMasterIdLst>
    <p:handoutMasterId r:id="rId9"/>
  </p:handoutMasterIdLst>
  <p:sldIdLst>
    <p:sldId id="278" r:id="rId2"/>
    <p:sldId id="598" r:id="rId3"/>
    <p:sldId id="597" r:id="rId4"/>
    <p:sldId id="293" r:id="rId5"/>
    <p:sldId id="600" r:id="rId6"/>
    <p:sldId id="599" r:id="rId7"/>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66" autoAdjust="0"/>
    <p:restoredTop sz="94660"/>
  </p:normalViewPr>
  <p:slideViewPr>
    <p:cSldViewPr snapToGrid="0">
      <p:cViewPr varScale="1">
        <p:scale>
          <a:sx n="58" d="100"/>
          <a:sy n="58" d="100"/>
        </p:scale>
        <p:origin x="56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07A036E6-6D54-4B78-9ABB-4FE2E18E96D0}" type="datetimeFigureOut">
              <a:rPr lang="en-US" smtClean="0"/>
              <a:t>9/5/19</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8B128B93-BF90-4BB9-B0C9-762176D455CF}" type="slidenum">
              <a:rPr lang="en-US" smtClean="0"/>
              <a:t>‹#›</a:t>
            </a:fld>
            <a:endParaRPr lang="en-US"/>
          </a:p>
        </p:txBody>
      </p:sp>
    </p:spTree>
    <p:extLst>
      <p:ext uri="{BB962C8B-B14F-4D97-AF65-F5344CB8AC3E}">
        <p14:creationId xmlns:p14="http://schemas.microsoft.com/office/powerpoint/2010/main" val="7575500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F322F5E1-5195-4792-A0E3-42DC695AF7AF}" type="datetimeFigureOut">
              <a:rPr lang="en-US" smtClean="0"/>
              <a:t>9/5/19</a:t>
            </a:fld>
            <a:endParaRPr lang="en-US"/>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B0D5600F-4168-42E9-9FE7-11DD5B8FE0E3}" type="slidenum">
              <a:rPr lang="en-US" smtClean="0"/>
              <a:t>‹#›</a:t>
            </a:fld>
            <a:endParaRPr lang="en-US"/>
          </a:p>
        </p:txBody>
      </p:sp>
    </p:spTree>
    <p:extLst>
      <p:ext uri="{BB962C8B-B14F-4D97-AF65-F5344CB8AC3E}">
        <p14:creationId xmlns:p14="http://schemas.microsoft.com/office/powerpoint/2010/main" val="262359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81922"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6BBE0-5903-8148-8103-7D7D6F9BA880}" type="slidenum">
              <a:rPr lang="en-US" sz="1000">
                <a:solidFill>
                  <a:srgbClr val="000000"/>
                </a:solidFill>
                <a:latin typeface="Calibri" charset="0"/>
                <a:cs typeface="Arial" charset="0"/>
              </a:rPr>
              <a:pPr eaLnBrk="1" hangingPunct="1"/>
              <a:t>3</a:t>
            </a:fld>
            <a:endParaRPr lang="en-US" sz="1000" dirty="0">
              <a:solidFill>
                <a:srgbClr val="000000"/>
              </a:solidFill>
              <a:latin typeface="Calibri"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extLst>
      <p:ext uri="{BB962C8B-B14F-4D97-AF65-F5344CB8AC3E}">
        <p14:creationId xmlns:p14="http://schemas.microsoft.com/office/powerpoint/2010/main" val="11255612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0385" y="2492915"/>
            <a:ext cx="10363200" cy="722765"/>
          </a:xfrm>
          <a:prstGeom prst="rect">
            <a:avLst/>
          </a:prstGeom>
        </p:spPr>
        <p:txBody>
          <a:bodyPr anchor="b">
            <a:norm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830386" y="3847065"/>
            <a:ext cx="5961633" cy="2212604"/>
          </a:xfrm>
          <a:prstGeom prst="rect">
            <a:avLst/>
          </a:prstGeo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38200" y="6474336"/>
            <a:ext cx="2743200" cy="365125"/>
          </a:xfrm>
          <a:prstGeom prst="rect">
            <a:avLst/>
          </a:prstGeom>
        </p:spPr>
        <p:txBody>
          <a:bodyPr/>
          <a:lstStyle/>
          <a:p>
            <a:fld id="{0AA59793-C156-499B-A27C-B13B45B618E6}" type="datetime1">
              <a:rPr lang="en-US" smtClean="0"/>
              <a:t>9/5/19</a:t>
            </a:fld>
            <a:endParaRPr lang="en-US"/>
          </a:p>
        </p:txBody>
      </p:sp>
      <p:sp>
        <p:nvSpPr>
          <p:cNvPr id="5" name="Footer Placeholder 4"/>
          <p:cNvSpPr>
            <a:spLocks noGrp="1"/>
          </p:cNvSpPr>
          <p:nvPr>
            <p:ph type="ftr" sz="quarter" idx="11"/>
          </p:nvPr>
        </p:nvSpPr>
        <p:spPr>
          <a:xfrm>
            <a:off x="4038600" y="6474336"/>
            <a:ext cx="4114800" cy="365125"/>
          </a:xfrm>
          <a:prstGeom prst="rect">
            <a:avLst/>
          </a:prstGeom>
        </p:spPr>
        <p:txBody>
          <a:bodyPr/>
          <a:lstStyle/>
          <a:p>
            <a:r>
              <a:rPr lang="en-US"/>
              <a:t>CEOS AC-VC June 2017</a:t>
            </a:r>
          </a:p>
        </p:txBody>
      </p:sp>
      <p:sp>
        <p:nvSpPr>
          <p:cNvPr id="6" name="Slide Number Placeholder 5"/>
          <p:cNvSpPr>
            <a:spLocks noGrp="1"/>
          </p:cNvSpPr>
          <p:nvPr>
            <p:ph type="sldNum" sz="quarter" idx="12"/>
          </p:nvPr>
        </p:nvSpPr>
        <p:spPr>
          <a:xfrm>
            <a:off x="9652000" y="6546852"/>
            <a:ext cx="2540000" cy="369332"/>
          </a:xfrm>
          <a:prstGeom prst="rect">
            <a:avLst/>
          </a:prstGeom>
        </p:spPr>
        <p:txBody>
          <a:bodyPr/>
          <a:lstStyle/>
          <a:p>
            <a:fld id="{D11591C9-1069-47C8-BF2F-DC125323CA97}" type="slidenum">
              <a:rPr lang="en-US" smtClean="0"/>
              <a:t>‹#›</a:t>
            </a:fld>
            <a:endParaRPr lang="en-US"/>
          </a:p>
        </p:txBody>
      </p:sp>
      <p:pic>
        <p:nvPicPr>
          <p:cNvPr id="10" name="ceos_logo.png"/>
          <p:cNvPicPr/>
          <p:nvPr userDrawn="1"/>
        </p:nvPicPr>
        <p:blipFill>
          <a:blip r:embed="rId2">
            <a:extLst/>
          </a:blip>
          <a:stretch>
            <a:fillRect/>
          </a:stretch>
        </p:blipFill>
        <p:spPr>
          <a:xfrm>
            <a:off x="830385" y="1217405"/>
            <a:ext cx="3343875" cy="993132"/>
          </a:xfrm>
          <a:prstGeom prst="rect">
            <a:avLst/>
          </a:prstGeom>
          <a:ln w="12700">
            <a:miter lim="400000"/>
          </a:ln>
        </p:spPr>
      </p:pic>
      <p:sp>
        <p:nvSpPr>
          <p:cNvPr id="11" name="Shape 10"/>
          <p:cNvSpPr txBox="1">
            <a:spLocks/>
          </p:cNvSpPr>
          <p:nvPr userDrawn="1"/>
        </p:nvSpPr>
        <p:spPr>
          <a:xfrm>
            <a:off x="830386" y="2246635"/>
            <a:ext cx="3741615"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24395"/>
          <a:stretch/>
        </p:blipFill>
        <p:spPr>
          <a:xfrm>
            <a:off x="0" y="-68239"/>
            <a:ext cx="12192000" cy="6926239"/>
          </a:xfrm>
          <a:prstGeom prst="rect">
            <a:avLst/>
          </a:prstGeom>
        </p:spPr>
      </p:pic>
      <p:pic>
        <p:nvPicPr>
          <p:cNvPr id="12" name="ceos_logo.png"/>
          <p:cNvPicPr/>
          <p:nvPr userDrawn="1"/>
        </p:nvPicPr>
        <p:blipFill>
          <a:blip r:embed="rId2">
            <a:extLst/>
          </a:blip>
          <a:stretch>
            <a:fillRect/>
          </a:stretch>
        </p:blipFill>
        <p:spPr>
          <a:xfrm>
            <a:off x="394189" y="137500"/>
            <a:ext cx="2507906" cy="993132"/>
          </a:xfrm>
          <a:prstGeom prst="rect">
            <a:avLst/>
          </a:prstGeom>
          <a:ln w="12700">
            <a:miter lim="400000"/>
          </a:ln>
        </p:spPr>
      </p:pic>
      <p:sp>
        <p:nvSpPr>
          <p:cNvPr id="13" name="Shape 10"/>
          <p:cNvSpPr txBox="1">
            <a:spLocks/>
          </p:cNvSpPr>
          <p:nvPr userDrawn="1"/>
        </p:nvSpPr>
        <p:spPr>
          <a:xfrm>
            <a:off x="394189" y="1146837"/>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
        <p:nvSpPr>
          <p:cNvPr id="14" name="Shape 10"/>
          <p:cNvSpPr txBox="1">
            <a:spLocks/>
          </p:cNvSpPr>
          <p:nvPr userDrawn="1"/>
        </p:nvSpPr>
        <p:spPr>
          <a:xfrm>
            <a:off x="622789" y="2514600"/>
            <a:ext cx="5746243"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defRPr sz="1800" b="0">
                <a:solidFill>
                  <a:srgbClr val="000000"/>
                </a:solidFill>
              </a:defRPr>
            </a:pPr>
            <a:endParaRPr lang="en-US" sz="4400" b="1" kern="0" dirty="0">
              <a:solidFill>
                <a:schemeClr val="bg1"/>
              </a:solidFill>
              <a:latin typeface="+mj-lt"/>
            </a:endParaRPr>
          </a:p>
        </p:txBody>
      </p:sp>
      <p:sp>
        <p:nvSpPr>
          <p:cNvPr id="15" name="Shape 11"/>
          <p:cNvSpPr/>
          <p:nvPr userDrawn="1"/>
        </p:nvSpPr>
        <p:spPr>
          <a:xfrm>
            <a:off x="622789" y="3759200"/>
            <a:ext cx="4810858" cy="25415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defTabSz="914400">
              <a:lnSpc>
                <a:spcPct val="150000"/>
              </a:lnSpc>
              <a:defRPr>
                <a:solidFill>
                  <a:srgbClr val="000000"/>
                </a:solidFill>
              </a:defRPr>
            </a:pPr>
            <a:endParaRPr dirty="0">
              <a:solidFill>
                <a:srgbClr val="FFFFFF"/>
              </a:solidFill>
              <a:latin typeface="+mj-lt"/>
              <a:ea typeface="Arial Bold"/>
              <a:cs typeface="Arial Bold"/>
              <a:sym typeface="Arial Bold"/>
            </a:endParaRPr>
          </a:p>
        </p:txBody>
      </p:sp>
    </p:spTree>
    <p:extLst>
      <p:ext uri="{BB962C8B-B14F-4D97-AF65-F5344CB8AC3E}">
        <p14:creationId xmlns:p14="http://schemas.microsoft.com/office/powerpoint/2010/main" val="1753092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0D6D6E-E54C-B54E-A61D-5F255BA9ED02}"/>
              </a:ext>
            </a:extLst>
          </p:cNvPr>
          <p:cNvSpPr/>
          <p:nvPr userDrawn="1"/>
        </p:nvSpPr>
        <p:spPr>
          <a:xfrm>
            <a:off x="0" y="1310640"/>
            <a:ext cx="12192000" cy="554736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
        <p:nvSpPr>
          <p:cNvPr id="4" name="Title 1"/>
          <p:cNvSpPr>
            <a:spLocks noGrp="1"/>
          </p:cNvSpPr>
          <p:nvPr>
            <p:ph type="title"/>
          </p:nvPr>
        </p:nvSpPr>
        <p:spPr>
          <a:xfrm>
            <a:off x="2403566" y="152400"/>
            <a:ext cx="7733211" cy="990600"/>
          </a:xfrm>
          <a:prstGeom prst="rect">
            <a:avLst/>
          </a:prstGeom>
        </p:spPr>
        <p:txBody>
          <a:bodyPr anchor="ctr"/>
          <a:lstStyle>
            <a:lvl1pPr algn="l">
              <a:defRPr sz="2800">
                <a:latin typeface="+mj-lt"/>
              </a:defRPr>
            </a:lvl1pPr>
          </a:lstStyle>
          <a:p>
            <a:r>
              <a:rPr kumimoji="0" lang="en-US" dirty="0"/>
              <a:t>Click to edit Master title style</a:t>
            </a:r>
          </a:p>
        </p:txBody>
      </p:sp>
    </p:spTree>
    <p:extLst>
      <p:ext uri="{BB962C8B-B14F-4D97-AF65-F5344CB8AC3E}">
        <p14:creationId xmlns:p14="http://schemas.microsoft.com/office/powerpoint/2010/main" val="309091653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00507D-372A-AC42-A60A-99B6777992BD}"/>
              </a:ext>
            </a:extLst>
          </p:cNvPr>
          <p:cNvSpPr/>
          <p:nvPr userDrawn="1"/>
        </p:nvSpPr>
        <p:spPr>
          <a:xfrm>
            <a:off x="0" y="1310640"/>
            <a:ext cx="12192000" cy="554736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
        <p:nvSpPr>
          <p:cNvPr id="3" name="Content Placeholder 2"/>
          <p:cNvSpPr>
            <a:spLocks noGrp="1"/>
          </p:cNvSpPr>
          <p:nvPr>
            <p:ph sz="quarter" idx="10"/>
          </p:nvPr>
        </p:nvSpPr>
        <p:spPr>
          <a:xfrm>
            <a:off x="166255" y="1402773"/>
            <a:ext cx="11845636" cy="5101935"/>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1" hasCustomPrompt="1"/>
          </p:nvPr>
        </p:nvSpPr>
        <p:spPr>
          <a:xfrm>
            <a:off x="2743200" y="304800"/>
            <a:ext cx="6604000" cy="533400"/>
          </a:xfrm>
          <a:prstGeom prst="rect">
            <a:avLst/>
          </a:prstGeom>
        </p:spPr>
        <p:txBody>
          <a:bodyPr/>
          <a:lstStyle>
            <a:lvl1pPr marL="0" indent="0">
              <a:buNone/>
              <a:defRPr>
                <a:solidFill>
                  <a:schemeClr val="bg1"/>
                </a:solidFill>
                <a:latin typeface="+mj-lt"/>
              </a:defRPr>
            </a:lvl1pPr>
          </a:lstStyle>
          <a:p>
            <a:pPr lvl="0"/>
            <a:r>
              <a:rPr lang="en-US" dirty="0"/>
              <a:t>Title Goes Here</a:t>
            </a:r>
          </a:p>
        </p:txBody>
      </p:sp>
    </p:spTree>
    <p:extLst>
      <p:ext uri="{BB962C8B-B14F-4D97-AF65-F5344CB8AC3E}">
        <p14:creationId xmlns:p14="http://schemas.microsoft.com/office/powerpoint/2010/main" val="340339981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xfrm>
            <a:off x="9652000" y="6400800"/>
            <a:ext cx="2540000" cy="457200"/>
          </a:xfrm>
        </p:spPr>
        <p:txBody>
          <a:bodyPr/>
          <a:lstStyle>
            <a:lvl1pPr>
              <a:defRPr>
                <a:latin typeface="Arial Unicode MS" charset="0"/>
              </a:defRPr>
            </a:lvl1pPr>
          </a:lstStyle>
          <a:p>
            <a:pPr>
              <a:defRPr/>
            </a:pPr>
            <a:fld id="{EC3FFFD2-AA3A-EE4E-9461-7856104AAD48}" type="slidenum">
              <a:rPr lang="en-US"/>
              <a:pPr>
                <a:defRPr/>
              </a:pPr>
              <a:t>‹#›</a:t>
            </a:fld>
            <a:endParaRPr lang="en-US" dirty="0"/>
          </a:p>
        </p:txBody>
      </p:sp>
    </p:spTree>
    <p:extLst>
      <p:ext uri="{BB962C8B-B14F-4D97-AF65-F5344CB8AC3E}">
        <p14:creationId xmlns:p14="http://schemas.microsoft.com/office/powerpoint/2010/main" val="494812499"/>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cstate="print"/>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849B0D-220D-4143-9000-B8A2B691A690}"/>
              </a:ext>
            </a:extLst>
          </p:cNvPr>
          <p:cNvSpPr/>
          <p:nvPr userDrawn="1"/>
        </p:nvSpPr>
        <p:spPr>
          <a:xfrm>
            <a:off x="0" y="1310640"/>
            <a:ext cx="12192000" cy="554736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grpSp>
        <p:nvGrpSpPr>
          <p:cNvPr id="5" name="Group 4"/>
          <p:cNvGrpSpPr/>
          <p:nvPr userDrawn="1"/>
        </p:nvGrpSpPr>
        <p:grpSpPr>
          <a:xfrm>
            <a:off x="0" y="0"/>
            <a:ext cx="12192000" cy="1266667"/>
            <a:chOff x="0" y="1156447"/>
            <a:chExt cx="12192000" cy="1266667"/>
          </a:xfrm>
        </p:grpSpPr>
        <p:pic>
          <p:nvPicPr>
            <p:cNvPr id="3" name="Picture 2"/>
            <p:cNvPicPr>
              <a:picLocks noChangeAspect="1"/>
            </p:cNvPicPr>
            <p:nvPr userDrawn="1"/>
          </p:nvPicPr>
          <p:blipFill rotWithShape="1">
            <a:blip r:embed="rId7">
              <a:extLst>
                <a:ext uri="{28A0092B-C50C-407E-A947-70E740481C1C}">
                  <a14:useLocalDpi xmlns:a14="http://schemas.microsoft.com/office/drawing/2010/main" val="0"/>
                </a:ext>
              </a:extLst>
            </a:blip>
            <a:srcRect r="17922"/>
            <a:stretch/>
          </p:blipFill>
          <p:spPr>
            <a:xfrm>
              <a:off x="0" y="1156447"/>
              <a:ext cx="8364071" cy="1266667"/>
            </a:xfrm>
            <a:prstGeom prst="rect">
              <a:avLst/>
            </a:prstGeom>
          </p:spPr>
        </p:pic>
        <p:pic>
          <p:nvPicPr>
            <p:cNvPr id="4" name="Picture 3"/>
            <p:cNvPicPr>
              <a:picLocks noChangeAspect="1"/>
            </p:cNvPicPr>
            <p:nvPr userDrawn="1"/>
          </p:nvPicPr>
          <p:blipFill rotWithShape="1">
            <a:blip r:embed="rId7">
              <a:extLst>
                <a:ext uri="{28A0092B-C50C-407E-A947-70E740481C1C}">
                  <a14:useLocalDpi xmlns:a14="http://schemas.microsoft.com/office/drawing/2010/main" val="0"/>
                </a:ext>
              </a:extLst>
            </a:blip>
            <a:srcRect l="58457"/>
            <a:stretch/>
          </p:blipFill>
          <p:spPr>
            <a:xfrm>
              <a:off x="7958571" y="1156447"/>
              <a:ext cx="4233429" cy="1266667"/>
            </a:xfrm>
            <a:prstGeom prst="rect">
              <a:avLst/>
            </a:prstGeom>
          </p:spPr>
        </p:pic>
      </p:grpSp>
    </p:spTree>
    <p:extLst>
      <p:ext uri="{BB962C8B-B14F-4D97-AF65-F5344CB8AC3E}">
        <p14:creationId xmlns:p14="http://schemas.microsoft.com/office/powerpoint/2010/main" val="174199526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6" r:id="rId3"/>
    <p:sldLayoutId id="2147483667" r:id="rId4"/>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71887" y="2872595"/>
            <a:ext cx="5961633" cy="2212604"/>
          </a:xfrm>
        </p:spPr>
        <p:txBody>
          <a:bodyPr>
            <a:normAutofit/>
          </a:bodyPr>
          <a:lstStyle/>
          <a:p>
            <a:r>
              <a:rPr lang="en-US" sz="2800" dirty="0">
                <a:latin typeface="+mj-lt"/>
              </a:rPr>
              <a:t>Brian Killough, NASA, SEO</a:t>
            </a:r>
          </a:p>
          <a:p>
            <a:r>
              <a:rPr lang="en-US" sz="2800" dirty="0">
                <a:latin typeface="+mj-lt"/>
              </a:rPr>
              <a:t>Anchorage, Alaska, USA</a:t>
            </a:r>
          </a:p>
          <a:p>
            <a:r>
              <a:rPr lang="en-US" sz="2800" dirty="0">
                <a:latin typeface="+mj-lt"/>
              </a:rPr>
              <a:t>4 September 2019</a:t>
            </a:r>
          </a:p>
          <a:p>
            <a:endParaRPr lang="en-US" sz="2800" dirty="0">
              <a:latin typeface="+mj-lt"/>
            </a:endParaRPr>
          </a:p>
        </p:txBody>
      </p:sp>
      <p:sp>
        <p:nvSpPr>
          <p:cNvPr id="8" name="Shape 10"/>
          <p:cNvSpPr txBox="1">
            <a:spLocks/>
          </p:cNvSpPr>
          <p:nvPr/>
        </p:nvSpPr>
        <p:spPr>
          <a:xfrm>
            <a:off x="394189" y="1676400"/>
            <a:ext cx="8236855"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defRPr sz="1800" b="0">
                <a:solidFill>
                  <a:srgbClr val="000000"/>
                </a:solidFill>
              </a:defRPr>
            </a:pPr>
            <a:r>
              <a:rPr lang="en-US" sz="5400" kern="0" dirty="0">
                <a:solidFill>
                  <a:schemeClr val="bg1"/>
                </a:solidFill>
                <a:latin typeface="+mj-lt"/>
              </a:rPr>
              <a:t>SEO Updates for SDCG</a:t>
            </a:r>
          </a:p>
        </p:txBody>
      </p:sp>
    </p:spTree>
    <p:extLst>
      <p:ext uri="{BB962C8B-B14F-4D97-AF65-F5344CB8AC3E}">
        <p14:creationId xmlns:p14="http://schemas.microsoft.com/office/powerpoint/2010/main" val="2670166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166255" y="1402772"/>
            <a:ext cx="11787852" cy="5455227"/>
          </a:xfrm>
        </p:spPr>
        <p:txBody>
          <a:bodyPr/>
          <a:lstStyle/>
          <a:p>
            <a:r>
              <a:rPr lang="en-US" sz="1600" b="1" dirty="0"/>
              <a:t>SDCG-15-0</a:t>
            </a:r>
            <a:r>
              <a:rPr lang="en-US" sz="1600" dirty="0"/>
              <a:t>1 - This action should be closed. I have reached out to Hank on the topic of supporting SDCG and the biomass topic and getting a commitment for Laura </a:t>
            </a:r>
            <a:r>
              <a:rPr lang="en-US" sz="1600" dirty="0" err="1"/>
              <a:t>Duncanson</a:t>
            </a:r>
            <a:r>
              <a:rPr lang="en-US" sz="1600" dirty="0"/>
              <a:t>. In an email from Hank on June 3 he stated ... I have funded Laura </a:t>
            </a:r>
            <a:r>
              <a:rPr lang="en-US" sz="1600" dirty="0" err="1"/>
              <a:t>Duncanson</a:t>
            </a:r>
            <a:r>
              <a:rPr lang="en-US" sz="1600" dirty="0"/>
              <a:t> to spend some of her time on CEOS Biomass issues.  She would be the main NASA-funded person available to possibly devote some time to one or more of these items."</a:t>
            </a:r>
          </a:p>
          <a:p>
            <a:r>
              <a:rPr lang="en-US" sz="1600" b="1" dirty="0"/>
              <a:t>SDCG-15-04</a:t>
            </a:r>
            <a:r>
              <a:rPr lang="en-US" sz="1600" dirty="0"/>
              <a:t> - GEO Announcement of ALOS data for DE-Africa. We (SEO) have worked with Ake to prepare all of the ALOS Mosaic data (not time series) for Africa. This is now on AWS and ready to use. We will have a demo notebook (and hopefully a sandbox) in place for GEO to demo.</a:t>
            </a:r>
          </a:p>
          <a:p>
            <a:r>
              <a:rPr lang="en-US" sz="1600" b="1" dirty="0"/>
              <a:t>SDCG-15-05</a:t>
            </a:r>
            <a:r>
              <a:rPr lang="en-US" sz="1600" dirty="0"/>
              <a:t> - USGS parameters and settings for COG formats. I think this action should go to the new USGS contact for SDCG.</a:t>
            </a:r>
          </a:p>
          <a:p>
            <a:r>
              <a:rPr lang="en-US" sz="1600" b="1" dirty="0"/>
              <a:t>SDCG-15-07</a:t>
            </a:r>
            <a:r>
              <a:rPr lang="en-US" sz="1600" dirty="0"/>
              <a:t> - ODC and COVE into GFOI Tools Registry. This was completed several months ago and should be CLOSED.</a:t>
            </a:r>
          </a:p>
          <a:p>
            <a:r>
              <a:rPr lang="en-US" sz="1600" b="1" dirty="0"/>
              <a:t>SDCG-15-10</a:t>
            </a:r>
            <a:r>
              <a:rPr lang="en-US" sz="1600" dirty="0"/>
              <a:t> - SEPAL and ODC integration ... this action is still OPEN and in the works. I will get an update from the AMA team on this situation before we get to SDCG.</a:t>
            </a:r>
          </a:p>
          <a:p>
            <a:r>
              <a:rPr lang="en-US" sz="1600" b="1" dirty="0"/>
              <a:t>SDCG-15-14</a:t>
            </a:r>
            <a:r>
              <a:rPr lang="en-US" sz="1600" dirty="0"/>
              <a:t> - COVE API issues with Landsat. All API issues have been resolved and COVE is functioning well with its Landsat data connection. The connection to Collection-2 will likely add new complexities to be resolved.</a:t>
            </a:r>
          </a:p>
          <a:p>
            <a:r>
              <a:rPr lang="en-US" sz="1600" b="1" dirty="0"/>
              <a:t>SDCG-15-15</a:t>
            </a:r>
            <a:r>
              <a:rPr lang="en-US" sz="1600" dirty="0"/>
              <a:t> - MGD utilities for ODC and links to SEPAL ... no work has been completed on this task. Likely needs discussion at SDCG to understand how to proceed, if anything. </a:t>
            </a:r>
          </a:p>
          <a:p>
            <a:r>
              <a:rPr lang="en-US" sz="1600" b="1" dirty="0"/>
              <a:t>SDCG-BMD-07</a:t>
            </a:r>
            <a:r>
              <a:rPr lang="en-US" sz="1600" dirty="0"/>
              <a:t> - Adding GEDI and NISAR to COVE - GEDI is modeled in COVE using two methods. One is a nadir track and the other is the fully accessible FOV (40km is each direction). NISAR is not currently in COVE, but could be modeled as a "notional" future mission. We would need to be given guidance on how to model the orbit and viewing geometry. After reviewing the NISAR handbook, I see 12-day repeat, 240 km swath, 33-47 degree viewing angle (right looking). </a:t>
            </a:r>
          </a:p>
          <a:p>
            <a:endParaRPr lang="en-US" sz="1600" dirty="0"/>
          </a:p>
        </p:txBody>
      </p:sp>
      <p:sp>
        <p:nvSpPr>
          <p:cNvPr id="5" name="Content Placeholder 4"/>
          <p:cNvSpPr>
            <a:spLocks noGrp="1"/>
          </p:cNvSpPr>
          <p:nvPr>
            <p:ph sz="quarter" idx="11"/>
          </p:nvPr>
        </p:nvSpPr>
        <p:spPr>
          <a:xfrm>
            <a:off x="2392680" y="259080"/>
            <a:ext cx="7907020" cy="822960"/>
          </a:xfrm>
        </p:spPr>
        <p:txBody>
          <a:bodyPr/>
          <a:lstStyle/>
          <a:p>
            <a:r>
              <a:rPr lang="en-US" sz="5400" b="1" dirty="0"/>
              <a:t>SEO SDCG Actions</a:t>
            </a:r>
          </a:p>
          <a:p>
            <a:endParaRPr lang="en-US" sz="5400" b="1" dirty="0"/>
          </a:p>
        </p:txBody>
      </p:sp>
    </p:spTree>
    <p:extLst>
      <p:ext uri="{BB962C8B-B14F-4D97-AF65-F5344CB8AC3E}">
        <p14:creationId xmlns:p14="http://schemas.microsoft.com/office/powerpoint/2010/main" val="165562770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3657600" y="206515"/>
            <a:ext cx="5334000" cy="646331"/>
          </a:xfrm>
        </p:spPr>
        <p:txBody>
          <a:bodyPr wrap="square">
            <a:spAutoFit/>
          </a:bodyPr>
          <a:lstStyle/>
          <a:p>
            <a:pPr algn="l" eaLnBrk="1" hangingPunct="1"/>
            <a:r>
              <a:rPr lang="en-US" sz="3600" b="1" dirty="0">
                <a:latin typeface="Tahoma" charset="0"/>
                <a:ea typeface="ＭＳ Ｐゴシック" charset="0"/>
                <a:cs typeface="ＭＳ Ｐゴシック" charset="0"/>
              </a:rPr>
              <a:t>COVE Tool Summary</a:t>
            </a:r>
            <a:endParaRPr lang="en-US" sz="4000" b="1" dirty="0">
              <a:solidFill>
                <a:srgbClr val="FFD799"/>
              </a:solidFill>
              <a:latin typeface="Tahoma" charset="0"/>
              <a:ea typeface="ＭＳ Ｐゴシック" charset="0"/>
              <a:cs typeface="ＭＳ Ｐゴシック" charset="0"/>
            </a:endParaRPr>
          </a:p>
        </p:txBody>
      </p:sp>
      <p:sp>
        <p:nvSpPr>
          <p:cNvPr id="80898" name="Content Placeholder 2"/>
          <p:cNvSpPr>
            <a:spLocks noGrp="1"/>
          </p:cNvSpPr>
          <p:nvPr>
            <p:ph idx="1"/>
          </p:nvPr>
        </p:nvSpPr>
        <p:spPr>
          <a:xfrm>
            <a:off x="239750" y="1487488"/>
            <a:ext cx="7588405" cy="5141914"/>
          </a:xfrm>
        </p:spPr>
        <p:txBody>
          <a:bodyPr/>
          <a:lstStyle/>
          <a:p>
            <a:pPr marL="242888" indent="-242888">
              <a:buFont typeface="Wingdings" charset="2"/>
              <a:buChar char="§"/>
            </a:pPr>
            <a:r>
              <a:rPr lang="en-US" dirty="0">
                <a:solidFill>
                  <a:schemeClr val="tx1"/>
                </a:solidFill>
                <a:latin typeface="Calibri" charset="0"/>
                <a:ea typeface="ＭＳ Ｐゴシック" charset="0"/>
                <a:cs typeface="Calibri" charset="0"/>
              </a:rPr>
              <a:t>The CEOS Visualization Environment (</a:t>
            </a:r>
            <a:r>
              <a:rPr lang="en-US" b="1" dirty="0">
                <a:solidFill>
                  <a:schemeClr val="tx1"/>
                </a:solidFill>
                <a:latin typeface="Calibri" charset="0"/>
                <a:ea typeface="ＭＳ Ｐゴシック" charset="0"/>
                <a:cs typeface="Calibri" charset="0"/>
              </a:rPr>
              <a:t>COVE</a:t>
            </a:r>
            <a:r>
              <a:rPr lang="en-US" dirty="0">
                <a:solidFill>
                  <a:schemeClr val="tx1"/>
                </a:solidFill>
                <a:latin typeface="Calibri" charset="0"/>
                <a:ea typeface="ＭＳ Ｐゴシック" charset="0"/>
                <a:cs typeface="Calibri" charset="0"/>
              </a:rPr>
              <a:t>) is a browser-based suite of tools for searching, analyzing, and visualizing actual and potential satellite sensor coverage.</a:t>
            </a:r>
          </a:p>
          <a:p>
            <a:pPr marL="242888" indent="-242888">
              <a:buFont typeface="Wingdings" charset="2"/>
              <a:buChar char="§"/>
            </a:pPr>
            <a:r>
              <a:rPr lang="en-US" dirty="0">
                <a:solidFill>
                  <a:schemeClr val="tx1"/>
                </a:solidFill>
                <a:latin typeface="Calibri" charset="0"/>
                <a:ea typeface="ＭＳ Ｐゴシック" charset="0"/>
                <a:cs typeface="Calibri" charset="0"/>
              </a:rPr>
              <a:t>COVE is </a:t>
            </a:r>
            <a:r>
              <a:rPr lang="en-US" dirty="0">
                <a:solidFill>
                  <a:srgbClr val="FF0000"/>
                </a:solidFill>
                <a:latin typeface="Calibri" charset="0"/>
                <a:ea typeface="ＭＳ Ｐゴシック" charset="0"/>
                <a:cs typeface="Calibri" charset="0"/>
              </a:rPr>
              <a:t>FREE and OPEN </a:t>
            </a:r>
            <a:r>
              <a:rPr lang="en-US" dirty="0">
                <a:solidFill>
                  <a:schemeClr val="tx1"/>
                </a:solidFill>
                <a:latin typeface="Calibri" charset="0"/>
                <a:ea typeface="ＭＳ Ｐゴシック" charset="0"/>
                <a:cs typeface="Calibri" charset="0"/>
              </a:rPr>
              <a:t>for anyone to use!  The tools includes over 131 missions and is linked to mission archives to get metadata and browse images for: </a:t>
            </a:r>
            <a:r>
              <a:rPr lang="en-US" i="1" dirty="0">
                <a:solidFill>
                  <a:schemeClr val="tx1"/>
                </a:solidFill>
                <a:latin typeface="Calibri" charset="0"/>
                <a:ea typeface="ＭＳ Ｐゴシック" charset="0"/>
                <a:cs typeface="Calibri" charset="0"/>
              </a:rPr>
              <a:t>Landsat-5/7/8, Sentinel-1, and Sentinel-2.</a:t>
            </a:r>
          </a:p>
          <a:p>
            <a:pPr marL="242888" indent="-242888">
              <a:buFont typeface="Wingdings" charset="2"/>
              <a:buChar char="§"/>
            </a:pPr>
            <a:r>
              <a:rPr lang="en-US" dirty="0">
                <a:solidFill>
                  <a:schemeClr val="tx1"/>
                </a:solidFill>
                <a:latin typeface="Calibri" charset="0"/>
                <a:ea typeface="ＭＳ Ｐゴシック" charset="0"/>
                <a:cs typeface="Calibri" charset="0"/>
              </a:rPr>
              <a:t>Tools include: </a:t>
            </a:r>
            <a:r>
              <a:rPr lang="en-US" b="1" dirty="0">
                <a:solidFill>
                  <a:schemeClr val="tx1"/>
                </a:solidFill>
                <a:latin typeface="Calibri" charset="0"/>
                <a:ea typeface="ＭＳ Ｐゴシック" charset="0"/>
                <a:cs typeface="Calibri" charset="0"/>
              </a:rPr>
              <a:t>Acquisition Forecaster </a:t>
            </a:r>
            <a:r>
              <a:rPr lang="en-US" dirty="0">
                <a:solidFill>
                  <a:schemeClr val="tx1"/>
                </a:solidFill>
                <a:latin typeface="Calibri" charset="0"/>
                <a:ea typeface="ＭＳ Ｐゴシック" charset="0"/>
                <a:cs typeface="Calibri" charset="0"/>
              </a:rPr>
              <a:t>(past and future </a:t>
            </a:r>
            <a:r>
              <a:rPr lang="en-US" dirty="0" err="1">
                <a:solidFill>
                  <a:schemeClr val="tx1"/>
                </a:solidFill>
                <a:latin typeface="Calibri" charset="0"/>
                <a:ea typeface="ＭＳ Ｐゴシック" charset="0"/>
                <a:cs typeface="Calibri" charset="0"/>
              </a:rPr>
              <a:t>groundtracks</a:t>
            </a:r>
            <a:r>
              <a:rPr lang="en-US" dirty="0">
                <a:solidFill>
                  <a:schemeClr val="tx1"/>
                </a:solidFill>
                <a:latin typeface="Calibri" charset="0"/>
                <a:ea typeface="ＭＳ Ｐゴシック" charset="0"/>
                <a:cs typeface="Calibri" charset="0"/>
              </a:rPr>
              <a:t>), </a:t>
            </a:r>
            <a:r>
              <a:rPr lang="en-US" b="1" dirty="0">
                <a:solidFill>
                  <a:schemeClr val="tx1"/>
                </a:solidFill>
                <a:latin typeface="Calibri" charset="0"/>
                <a:ea typeface="ＭＳ Ｐゴシック" charset="0"/>
                <a:cs typeface="Calibri" charset="0"/>
              </a:rPr>
              <a:t>Coverage Analyzer (</a:t>
            </a:r>
            <a:r>
              <a:rPr lang="en-US" dirty="0">
                <a:solidFill>
                  <a:schemeClr val="tx1"/>
                </a:solidFill>
                <a:latin typeface="Calibri" charset="0"/>
                <a:ea typeface="ＭＳ Ｐゴシック" charset="0"/>
                <a:cs typeface="Calibri" charset="0"/>
              </a:rPr>
              <a:t>past acquisitions and browse images), </a:t>
            </a:r>
            <a:r>
              <a:rPr lang="en-US" b="1" dirty="0">
                <a:solidFill>
                  <a:schemeClr val="tx1"/>
                </a:solidFill>
                <a:latin typeface="Calibri" charset="0"/>
                <a:ea typeface="ＭＳ Ｐゴシック" charset="0"/>
                <a:cs typeface="Calibri" charset="0"/>
              </a:rPr>
              <a:t>Data Browser </a:t>
            </a:r>
            <a:r>
              <a:rPr lang="en-US" dirty="0">
                <a:solidFill>
                  <a:schemeClr val="tx1"/>
                </a:solidFill>
                <a:latin typeface="Calibri" charset="0"/>
                <a:ea typeface="ＭＳ Ｐゴシック" charset="0"/>
                <a:cs typeface="Calibri" charset="0"/>
              </a:rPr>
              <a:t>(data filtering), </a:t>
            </a:r>
            <a:r>
              <a:rPr lang="en-US" b="1" dirty="0">
                <a:solidFill>
                  <a:schemeClr val="tx1"/>
                </a:solidFill>
                <a:latin typeface="Calibri" charset="0"/>
                <a:ea typeface="ＭＳ Ｐゴシック" charset="0"/>
                <a:cs typeface="Calibri" charset="0"/>
              </a:rPr>
              <a:t>Data Policy </a:t>
            </a:r>
            <a:r>
              <a:rPr lang="en-US" dirty="0">
                <a:solidFill>
                  <a:schemeClr val="tx1"/>
                </a:solidFill>
                <a:latin typeface="Calibri" charset="0"/>
                <a:ea typeface="ＭＳ Ｐゴシック" charset="0"/>
                <a:cs typeface="Calibri" charset="0"/>
              </a:rPr>
              <a:t>(link to portal), and </a:t>
            </a:r>
            <a:r>
              <a:rPr lang="en-US" b="1" dirty="0">
                <a:solidFill>
                  <a:schemeClr val="tx1"/>
                </a:solidFill>
                <a:latin typeface="Calibri" charset="0"/>
                <a:ea typeface="ＭＳ Ｐゴシック" charset="0"/>
                <a:cs typeface="Calibri" charset="0"/>
              </a:rPr>
              <a:t>Utilities</a:t>
            </a:r>
            <a:r>
              <a:rPr lang="en-US" dirty="0">
                <a:solidFill>
                  <a:schemeClr val="tx1"/>
                </a:solidFill>
                <a:latin typeface="Calibri" charset="0"/>
                <a:ea typeface="ＭＳ Ｐゴシック" charset="0"/>
                <a:cs typeface="Calibri" charset="0"/>
              </a:rPr>
              <a:t> (swath calculator).</a:t>
            </a:r>
            <a:endParaRPr lang="en-US" sz="3200" b="1" dirty="0">
              <a:solidFill>
                <a:srgbClr val="0070C0"/>
              </a:solidFill>
              <a:latin typeface="Calibri" charset="0"/>
              <a:ea typeface="ＭＳ Ｐゴシック" charset="0"/>
              <a:cs typeface="Calibri" charset="0"/>
            </a:endParaRPr>
          </a:p>
          <a:p>
            <a:pPr marL="0" indent="0">
              <a:buNone/>
            </a:pPr>
            <a:r>
              <a:rPr lang="en-US" sz="3200" b="1" dirty="0" err="1">
                <a:solidFill>
                  <a:srgbClr val="0070C0"/>
                </a:solidFill>
                <a:latin typeface="Calibri" charset="0"/>
                <a:ea typeface="ＭＳ Ｐゴシック" charset="0"/>
                <a:cs typeface="Calibri" charset="0"/>
              </a:rPr>
              <a:t>www.ceos-cove.org</a:t>
            </a:r>
            <a:endParaRPr lang="en-US" sz="3200" b="1" dirty="0">
              <a:solidFill>
                <a:srgbClr val="0070C0"/>
              </a:solidFill>
              <a:latin typeface="Calibri" charset="0"/>
              <a:ea typeface="ＭＳ Ｐゴシック" charset="0"/>
              <a:cs typeface="Calibri" charset="0"/>
            </a:endParaRPr>
          </a:p>
        </p:txBody>
      </p:sp>
      <p:cxnSp>
        <p:nvCxnSpPr>
          <p:cNvPr id="80905" name="Straight Arrow Connector 2"/>
          <p:cNvCxnSpPr>
            <a:cxnSpLocks noChangeShapeType="1"/>
          </p:cNvCxnSpPr>
          <p:nvPr/>
        </p:nvCxnSpPr>
        <p:spPr bwMode="auto">
          <a:xfrm flipH="1">
            <a:off x="3340101" y="6284914"/>
            <a:ext cx="949325" cy="344487"/>
          </a:xfrm>
          <a:prstGeom prst="straightConnector1">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type="arrow" w="med" len="med"/>
              </a14:hiddenLine>
            </a:ext>
          </a:extLst>
        </p:spPr>
      </p:cxnSp>
      <p:pic>
        <p:nvPicPr>
          <p:cNvPr id="2" name="Picture 1">
            <a:extLst>
              <a:ext uri="{FF2B5EF4-FFF2-40B4-BE49-F238E27FC236}">
                <a16:creationId xmlns:a16="http://schemas.microsoft.com/office/drawing/2014/main" id="{022D4D55-E30A-5248-8A4B-5DDF3D75F4AB}"/>
              </a:ext>
            </a:extLst>
          </p:cNvPr>
          <p:cNvPicPr>
            <a:picLocks noChangeAspect="1"/>
          </p:cNvPicPr>
          <p:nvPr/>
        </p:nvPicPr>
        <p:blipFill>
          <a:blip r:embed="rId3"/>
          <a:stretch>
            <a:fillRect/>
          </a:stretch>
        </p:blipFill>
        <p:spPr>
          <a:xfrm>
            <a:off x="8003151" y="1487488"/>
            <a:ext cx="3871750" cy="2427909"/>
          </a:xfrm>
          <a:prstGeom prst="rect">
            <a:avLst/>
          </a:prstGeom>
        </p:spPr>
      </p:pic>
      <p:pic>
        <p:nvPicPr>
          <p:cNvPr id="3" name="Picture 2">
            <a:extLst>
              <a:ext uri="{FF2B5EF4-FFF2-40B4-BE49-F238E27FC236}">
                <a16:creationId xmlns:a16="http://schemas.microsoft.com/office/drawing/2014/main" id="{E9A7839A-7AF0-484E-B3ED-601E9E92DD3F}"/>
              </a:ext>
            </a:extLst>
          </p:cNvPr>
          <p:cNvPicPr>
            <a:picLocks noChangeAspect="1"/>
          </p:cNvPicPr>
          <p:nvPr/>
        </p:nvPicPr>
        <p:blipFill>
          <a:blip r:embed="rId4"/>
          <a:stretch>
            <a:fillRect/>
          </a:stretch>
        </p:blipFill>
        <p:spPr>
          <a:xfrm>
            <a:off x="8088790" y="4072184"/>
            <a:ext cx="3700472" cy="2557217"/>
          </a:xfrm>
          <a:prstGeom prst="rect">
            <a:avLst/>
          </a:prstGeom>
        </p:spPr>
      </p:pic>
    </p:spTree>
    <p:extLst>
      <p:ext uri="{BB962C8B-B14F-4D97-AF65-F5344CB8AC3E}">
        <p14:creationId xmlns:p14="http://schemas.microsoft.com/office/powerpoint/2010/main" val="1795478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166255" y="1402772"/>
            <a:ext cx="11787852" cy="5455227"/>
          </a:xfrm>
        </p:spPr>
        <p:txBody>
          <a:bodyPr/>
          <a:lstStyle/>
          <a:p>
            <a:r>
              <a:rPr lang="en-US" dirty="0"/>
              <a:t>Lost our COVE developer in mid-2018 and it has taken some time to find a replacement and get that person (Kim Brooks) trained and working on COVE updates. </a:t>
            </a:r>
          </a:p>
          <a:p>
            <a:r>
              <a:rPr lang="en-US" dirty="0"/>
              <a:t>Corrected many issues with the TLE database (mission orbit positions) and API connections to mission archives. Things are running well for Landsat, S1 and S2 now. The acquisitions are now updated daily. We have chosen not to include other mission archive connections as the demand is low and the connections (via CWIC) have caused issues (e.g. CBERS-4). </a:t>
            </a:r>
          </a:p>
          <a:p>
            <a:r>
              <a:rPr lang="en-US" dirty="0"/>
              <a:t>Added Google Analytics for better tracking of users. </a:t>
            </a:r>
          </a:p>
          <a:p>
            <a:r>
              <a:rPr lang="en-US" dirty="0"/>
              <a:t>Custom missions feature now allows future missions to be modeled and their coverage viewed. Without actual TLE (orbit position) data, this is the only way to view notional mission coverage. For example, we will </a:t>
            </a:r>
            <a:r>
              <a:rPr lang="en-US" b="1" dirty="0"/>
              <a:t>add NISAR </a:t>
            </a:r>
            <a:r>
              <a:rPr lang="en-US" dirty="0"/>
              <a:t>as one of the custom missions to show its potential footprint. </a:t>
            </a:r>
          </a:p>
          <a:p>
            <a:r>
              <a:rPr lang="en-US" dirty="0"/>
              <a:t>Updates for late 2019 include a </a:t>
            </a:r>
            <a:r>
              <a:rPr lang="en-US" b="1" dirty="0"/>
              <a:t>new coverage/revisit performance feature</a:t>
            </a:r>
            <a:r>
              <a:rPr lang="en-US" dirty="0"/>
              <a:t>. Updates for 2020 include a </a:t>
            </a:r>
            <a:r>
              <a:rPr lang="en-US" b="1" dirty="0"/>
              <a:t>new capability for coincident observation calculations </a:t>
            </a:r>
            <a:r>
              <a:rPr lang="en-US" dirty="0"/>
              <a:t>for single missions or for </a:t>
            </a:r>
            <a:r>
              <a:rPr lang="en-US" dirty="0" err="1"/>
              <a:t>mutlipel</a:t>
            </a:r>
            <a:r>
              <a:rPr lang="en-US" dirty="0"/>
              <a:t> missions over a given location and time window. This will be ideal for Cal-Val work. </a:t>
            </a:r>
          </a:p>
          <a:p>
            <a:pPr marL="0" indent="0">
              <a:buNone/>
            </a:pPr>
            <a:r>
              <a:rPr lang="en-US" b="1" dirty="0"/>
              <a:t>GFOI Country Reports</a:t>
            </a:r>
            <a:r>
              <a:rPr lang="en-US" dirty="0"/>
              <a:t>: </a:t>
            </a:r>
            <a:r>
              <a:rPr lang="en-US" b="1" dirty="0">
                <a:solidFill>
                  <a:srgbClr val="FF0000"/>
                </a:solidFill>
              </a:rPr>
              <a:t>http://</a:t>
            </a:r>
            <a:r>
              <a:rPr lang="en-US" b="1" dirty="0" err="1">
                <a:solidFill>
                  <a:srgbClr val="FF0000"/>
                </a:solidFill>
              </a:rPr>
              <a:t>ceos.org</a:t>
            </a:r>
            <a:r>
              <a:rPr lang="en-US" b="1" dirty="0">
                <a:solidFill>
                  <a:srgbClr val="FF0000"/>
                </a:solidFill>
              </a:rPr>
              <a:t>/</a:t>
            </a:r>
            <a:r>
              <a:rPr lang="en-US" b="1" dirty="0" err="1">
                <a:solidFill>
                  <a:srgbClr val="FF0000"/>
                </a:solidFill>
              </a:rPr>
              <a:t>ourwork</a:t>
            </a:r>
            <a:r>
              <a:rPr lang="en-US" b="1" dirty="0">
                <a:solidFill>
                  <a:srgbClr val="FF0000"/>
                </a:solidFill>
              </a:rPr>
              <a:t>/ad-hoc-teams/</a:t>
            </a:r>
            <a:r>
              <a:rPr lang="en-US" b="1" dirty="0" err="1">
                <a:solidFill>
                  <a:srgbClr val="FF0000"/>
                </a:solidFill>
              </a:rPr>
              <a:t>sdcg</a:t>
            </a:r>
            <a:r>
              <a:rPr lang="en-US" b="1" dirty="0">
                <a:solidFill>
                  <a:srgbClr val="FF0000"/>
                </a:solidFill>
              </a:rPr>
              <a:t>/country-reports/</a:t>
            </a:r>
          </a:p>
          <a:p>
            <a:r>
              <a:rPr lang="en-US" dirty="0"/>
              <a:t>The reports have been updated for Landsat, S1 and S2 thru 2018 for more than 70 GFOI countries. The data is available in PDF or EXCEL format. </a:t>
            </a:r>
          </a:p>
        </p:txBody>
      </p:sp>
      <p:sp>
        <p:nvSpPr>
          <p:cNvPr id="5" name="Content Placeholder 4"/>
          <p:cNvSpPr>
            <a:spLocks noGrp="1"/>
          </p:cNvSpPr>
          <p:nvPr>
            <p:ph sz="quarter" idx="11"/>
          </p:nvPr>
        </p:nvSpPr>
        <p:spPr>
          <a:xfrm>
            <a:off x="2392680" y="259080"/>
            <a:ext cx="7907020" cy="822960"/>
          </a:xfrm>
        </p:spPr>
        <p:txBody>
          <a:bodyPr/>
          <a:lstStyle/>
          <a:p>
            <a:r>
              <a:rPr lang="en-US" sz="5400" b="1" dirty="0"/>
              <a:t>COVE Status</a:t>
            </a:r>
          </a:p>
          <a:p>
            <a:endParaRPr lang="en-US" sz="5400" b="1" dirty="0"/>
          </a:p>
        </p:txBody>
      </p:sp>
    </p:spTree>
    <p:extLst>
      <p:ext uri="{BB962C8B-B14F-4D97-AF65-F5344CB8AC3E}">
        <p14:creationId xmlns:p14="http://schemas.microsoft.com/office/powerpoint/2010/main" val="124841673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151265" y="1703856"/>
            <a:ext cx="11787852" cy="4532052"/>
          </a:xfrm>
        </p:spPr>
        <p:txBody>
          <a:bodyPr/>
          <a:lstStyle/>
          <a:p>
            <a:pPr marL="0" indent="0">
              <a:buNone/>
            </a:pPr>
            <a:r>
              <a:rPr lang="en-US" b="1" dirty="0"/>
              <a:t>What is the status of the ALOS data in S3 and indexing?</a:t>
            </a:r>
          </a:p>
          <a:p>
            <a:r>
              <a:rPr lang="en-US" dirty="0"/>
              <a:t>All the raw ALOS data was copied to the GA’s S3 bucket earlier this month, and we are expecting Alex Leith (GA) to put it in the right format for us to index. On our NASA-SEO end, we are performing the same task, to have a short-term backup. </a:t>
            </a:r>
          </a:p>
          <a:p>
            <a:pPr marL="0" indent="0">
              <a:buNone/>
            </a:pPr>
            <a:r>
              <a:rPr lang="en-US" b="1" dirty="0"/>
              <a:t>What is the status of the ODC Sandbox? </a:t>
            </a:r>
          </a:p>
          <a:p>
            <a:r>
              <a:rPr lang="en-US" dirty="0"/>
              <a:t>We (NASA SEO) have the ODC sandbox working and have indexed S3 COGS data successfully. So far, we have indexed ARDC COG data on S3. We will target DCAL notebooks and other algorithms.</a:t>
            </a:r>
          </a:p>
          <a:p>
            <a:pPr marL="0" indent="0">
              <a:buNone/>
            </a:pPr>
            <a:r>
              <a:rPr lang="en-US" b="1" dirty="0"/>
              <a:t>What is the status of the Google Earth Engine API connection?</a:t>
            </a:r>
          </a:p>
          <a:p>
            <a:r>
              <a:rPr lang="en-US" dirty="0"/>
              <a:t>NASA-SEO is working this task. This is still work in progress where we are in the process of figuring out the workflow. At some point in mid-September, we will call for another telecon with GEE folks. For example, can we adjust our Data Cube API so that it points to the GEE data and we use their data as if it were in AWS? That is the ultimate goal.</a:t>
            </a:r>
          </a:p>
        </p:txBody>
      </p:sp>
      <p:sp>
        <p:nvSpPr>
          <p:cNvPr id="5" name="Content Placeholder 4"/>
          <p:cNvSpPr>
            <a:spLocks noGrp="1"/>
          </p:cNvSpPr>
          <p:nvPr>
            <p:ph sz="quarter" idx="11"/>
          </p:nvPr>
        </p:nvSpPr>
        <p:spPr>
          <a:xfrm>
            <a:off x="2392680" y="259080"/>
            <a:ext cx="7907020" cy="822960"/>
          </a:xfrm>
        </p:spPr>
        <p:txBody>
          <a:bodyPr/>
          <a:lstStyle/>
          <a:p>
            <a:r>
              <a:rPr lang="en-US" sz="5400" b="1" dirty="0"/>
              <a:t>Other Topics</a:t>
            </a:r>
          </a:p>
          <a:p>
            <a:endParaRPr lang="en-US" sz="5400" b="1" dirty="0"/>
          </a:p>
        </p:txBody>
      </p:sp>
    </p:spTree>
    <p:extLst>
      <p:ext uri="{BB962C8B-B14F-4D97-AF65-F5344CB8AC3E}">
        <p14:creationId xmlns:p14="http://schemas.microsoft.com/office/powerpoint/2010/main" val="29008210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307080" y="1595277"/>
            <a:ext cx="5673071" cy="4949902"/>
          </a:xfrm>
        </p:spPr>
        <p:txBody>
          <a:bodyPr/>
          <a:lstStyle/>
          <a:p>
            <a:pPr marL="0" indent="0" algn="ctr">
              <a:buNone/>
            </a:pPr>
            <a:r>
              <a:rPr lang="en-US" sz="3600" dirty="0"/>
              <a:t>Verizon-MiFi8800L-119A</a:t>
            </a:r>
          </a:p>
          <a:p>
            <a:pPr marL="0" indent="0" algn="ctr">
              <a:buNone/>
            </a:pPr>
            <a:r>
              <a:rPr lang="en-US" sz="3600" dirty="0"/>
              <a:t>Password: 5c208313</a:t>
            </a:r>
          </a:p>
          <a:p>
            <a:pPr marL="0" indent="0" algn="ctr">
              <a:buNone/>
            </a:pPr>
            <a:endParaRPr lang="en-US" sz="3600" dirty="0"/>
          </a:p>
          <a:p>
            <a:pPr marL="0" indent="0" algn="ctr">
              <a:buNone/>
            </a:pPr>
            <a:r>
              <a:rPr lang="en-US" sz="3600" dirty="0"/>
              <a:t>Verizon-MiFi8800L-1178</a:t>
            </a:r>
          </a:p>
          <a:p>
            <a:pPr marL="0" indent="0" algn="ctr">
              <a:buNone/>
            </a:pPr>
            <a:r>
              <a:rPr lang="en-US" sz="3600" dirty="0"/>
              <a:t>Password: efafc352</a:t>
            </a:r>
          </a:p>
          <a:p>
            <a:pPr marL="0" indent="0" algn="ctr">
              <a:buNone/>
            </a:pPr>
            <a:endParaRPr lang="en-US" sz="3600" dirty="0"/>
          </a:p>
          <a:p>
            <a:pPr marL="0" indent="0" algn="ctr">
              <a:buNone/>
            </a:pPr>
            <a:r>
              <a:rPr lang="en-US" sz="3600" dirty="0"/>
              <a:t>Verizon-MiFi6620L-55D8</a:t>
            </a:r>
          </a:p>
          <a:p>
            <a:pPr marL="0" indent="0" algn="ctr">
              <a:buNone/>
            </a:pPr>
            <a:r>
              <a:rPr lang="en-US" sz="3600" dirty="0"/>
              <a:t>Password: afb070cf</a:t>
            </a:r>
            <a:endParaRPr lang="en-US" sz="1800" dirty="0"/>
          </a:p>
        </p:txBody>
      </p:sp>
      <p:sp>
        <p:nvSpPr>
          <p:cNvPr id="5" name="Content Placeholder 4"/>
          <p:cNvSpPr>
            <a:spLocks noGrp="1"/>
          </p:cNvSpPr>
          <p:nvPr>
            <p:ph sz="quarter" idx="11"/>
          </p:nvPr>
        </p:nvSpPr>
        <p:spPr>
          <a:xfrm>
            <a:off x="2392680" y="259080"/>
            <a:ext cx="7907020" cy="822960"/>
          </a:xfrm>
        </p:spPr>
        <p:txBody>
          <a:bodyPr/>
          <a:lstStyle/>
          <a:p>
            <a:r>
              <a:rPr lang="en-US" sz="5400" b="1" dirty="0"/>
              <a:t>Verizon WIFI Info</a:t>
            </a:r>
          </a:p>
        </p:txBody>
      </p:sp>
    </p:spTree>
    <p:extLst>
      <p:ext uri="{BB962C8B-B14F-4D97-AF65-F5344CB8AC3E}">
        <p14:creationId xmlns:p14="http://schemas.microsoft.com/office/powerpoint/2010/main" val="2821559627"/>
      </p:ext>
    </p:extLst>
  </p:cSld>
  <p:clrMapOvr>
    <a:masterClrMapping/>
  </p:clrMapOvr>
  <p:transition spd="med"/>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3349</TotalTime>
  <Words>1006</Words>
  <Application>Microsoft Macintosh PowerPoint</Application>
  <PresentationFormat>Widescreen</PresentationFormat>
  <Paragraphs>43</Paragraphs>
  <Slides>6</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vt:i4>
      </vt:variant>
    </vt:vector>
  </HeadingPairs>
  <TitlesOfParts>
    <vt:vector size="19" baseType="lpstr">
      <vt:lpstr>Arial Unicode MS</vt:lpstr>
      <vt:lpstr>ＭＳ Ｐゴシック</vt:lpstr>
      <vt:lpstr>Arial</vt:lpstr>
      <vt:lpstr>Arial Bold</vt:lpstr>
      <vt:lpstr>Avenir Roman</vt:lpstr>
      <vt:lpstr>Calibri</vt:lpstr>
      <vt:lpstr>Courier New</vt:lpstr>
      <vt:lpstr>Droid Serif</vt:lpstr>
      <vt:lpstr>Helvetica</vt:lpstr>
      <vt:lpstr>Tahoma</vt:lpstr>
      <vt:lpstr>Times New Roman</vt:lpstr>
      <vt:lpstr>Wingdings</vt:lpstr>
      <vt:lpstr>Default</vt:lpstr>
      <vt:lpstr>PowerPoint Presentation</vt:lpstr>
      <vt:lpstr>PowerPoint Presentation</vt:lpstr>
      <vt:lpstr>COVE Tool Summary</vt:lpstr>
      <vt:lpstr>PowerPoint Presentation</vt:lpstr>
      <vt:lpstr>PowerPoint Presentation</vt:lpstr>
      <vt:lpstr>PowerPoint Presentation</vt:lpstr>
    </vt:vector>
  </TitlesOfParts>
  <Company>HPES ACES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Recent NASA Contribution to CARB-19 : Land Product Validation Listing – Carbon-related products have been validated according to CEOS LPV standards and documented on the CEOS LPV website</dc:title>
  <dc:creator>MARGOLIS, HANK A. (HQ-DK000)</dc:creator>
  <cp:lastModifiedBy>Killough, Brian D. (LARC-D2)</cp:lastModifiedBy>
  <cp:revision>153</cp:revision>
  <cp:lastPrinted>2017-08-23T16:50:31Z</cp:lastPrinted>
  <dcterms:created xsi:type="dcterms:W3CDTF">2017-04-07T17:29:45Z</dcterms:created>
  <dcterms:modified xsi:type="dcterms:W3CDTF">2019-09-05T19:18:19Z</dcterms:modified>
</cp:coreProperties>
</file>