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handoutMasterIdLst>
    <p:handoutMasterId r:id="rId10"/>
  </p:handoutMasterIdLst>
  <p:sldIdLst>
    <p:sldId id="278" r:id="rId2"/>
    <p:sldId id="279" r:id="rId3"/>
    <p:sldId id="282" r:id="rId4"/>
    <p:sldId id="292" r:id="rId5"/>
    <p:sldId id="293" r:id="rId6"/>
    <p:sldId id="294" r:id="rId7"/>
    <p:sldId id="295" r:id="rId8"/>
  </p:sldIdLst>
  <p:sldSz cx="12192000" cy="6858000"/>
  <p:notesSz cx="6985000" cy="92837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566" autoAdjust="0"/>
    <p:restoredTop sz="94660"/>
  </p:normalViewPr>
  <p:slideViewPr>
    <p:cSldViewPr snapToGrid="0">
      <p:cViewPr varScale="1">
        <p:scale>
          <a:sx n="58" d="100"/>
          <a:sy n="58" d="100"/>
        </p:scale>
        <p:origin x="560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6833" cy="465797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56550" y="0"/>
            <a:ext cx="3026833" cy="465797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r">
              <a:defRPr sz="1200"/>
            </a:lvl1pPr>
          </a:lstStyle>
          <a:p>
            <a:fld id="{07A036E6-6D54-4B78-9ABB-4FE2E18E96D0}" type="datetimeFigureOut">
              <a:rPr lang="en-US" smtClean="0"/>
              <a:t>9/4/19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7904"/>
            <a:ext cx="3026833" cy="465796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56550" y="8817904"/>
            <a:ext cx="3026833" cy="465796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r">
              <a:defRPr sz="1200"/>
            </a:lvl1pPr>
          </a:lstStyle>
          <a:p>
            <a:fld id="{8B128B93-BF90-4BB9-B0C9-762176D455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755001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6833" cy="465797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56550" y="0"/>
            <a:ext cx="3026833" cy="465797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r">
              <a:defRPr sz="1200"/>
            </a:lvl1pPr>
          </a:lstStyle>
          <a:p>
            <a:fld id="{F322F5E1-5195-4792-A0E3-42DC695AF7AF}" type="datetimeFigureOut">
              <a:rPr lang="en-US" smtClean="0"/>
              <a:t>9/4/19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06438" y="1160463"/>
            <a:ext cx="5572125" cy="31337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58" tIns="46479" rIns="92958" bIns="4647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8500" y="4467781"/>
            <a:ext cx="5588000" cy="3655457"/>
          </a:xfrm>
          <a:prstGeom prst="rect">
            <a:avLst/>
          </a:prstGeom>
        </p:spPr>
        <p:txBody>
          <a:bodyPr vert="horz" lIns="92958" tIns="46479" rIns="92958" bIns="4647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17904"/>
            <a:ext cx="3026833" cy="465796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56550" y="8817904"/>
            <a:ext cx="3026833" cy="465796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r">
              <a:defRPr sz="1200"/>
            </a:lvl1pPr>
          </a:lstStyle>
          <a:p>
            <a:fld id="{B0D5600F-4168-42E9-9FE7-11DD5B8FE0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3598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0385" y="2492915"/>
            <a:ext cx="10363200" cy="722765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0386" y="3847065"/>
            <a:ext cx="5961633" cy="2212604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474336"/>
            <a:ext cx="2743200" cy="365125"/>
          </a:xfrm>
          <a:prstGeom prst="rect">
            <a:avLst/>
          </a:prstGeom>
        </p:spPr>
        <p:txBody>
          <a:bodyPr/>
          <a:lstStyle/>
          <a:p>
            <a:fld id="{0AA59793-C156-499B-A27C-B13B45B618E6}" type="datetime1">
              <a:rPr lang="en-US" smtClean="0"/>
              <a:t>9/4/19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474336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CEOS AC-VC June 2017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652000" y="6546852"/>
            <a:ext cx="2540000" cy="369332"/>
          </a:xfrm>
          <a:prstGeom prst="rect">
            <a:avLst/>
          </a:prstGeom>
        </p:spPr>
        <p:txBody>
          <a:bodyPr/>
          <a:lstStyle/>
          <a:p>
            <a:fld id="{D11591C9-1069-47C8-BF2F-DC125323CA97}" type="slidenum">
              <a:rPr lang="en-US" smtClean="0"/>
              <a:t>‹#›</a:t>
            </a:fld>
            <a:endParaRPr lang="en-US"/>
          </a:p>
        </p:txBody>
      </p:sp>
      <p:pic>
        <p:nvPicPr>
          <p:cNvPr id="10" name="ceos_logo.png"/>
          <p:cNvPicPr/>
          <p:nvPr userDrawn="1"/>
        </p:nvPicPr>
        <p:blipFill>
          <a:blip r:embed="rId2">
            <a:extLst/>
          </a:blip>
          <a:stretch>
            <a:fillRect/>
          </a:stretch>
        </p:blipFill>
        <p:spPr>
          <a:xfrm>
            <a:off x="830385" y="1217405"/>
            <a:ext cx="3343875" cy="993132"/>
          </a:xfrm>
          <a:prstGeom prst="rect">
            <a:avLst/>
          </a:prstGeom>
          <a:ln w="12700">
            <a:miter lim="400000"/>
          </a:ln>
        </p:spPr>
      </p:pic>
      <p:sp>
        <p:nvSpPr>
          <p:cNvPr id="11" name="Shape 10"/>
          <p:cNvSpPr txBox="1">
            <a:spLocks/>
          </p:cNvSpPr>
          <p:nvPr userDrawn="1"/>
        </p:nvSpPr>
        <p:spPr>
          <a:xfrm>
            <a:off x="830386" y="2246635"/>
            <a:ext cx="3741615" cy="21018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/>
          <a:lstStyle>
            <a:lvl1pPr algn="l">
              <a:defRPr sz="4200" b="1">
                <a:solidFill>
                  <a:srgbClr val="FFFFFF"/>
                </a:solidFill>
                <a:latin typeface="Droid Serif"/>
                <a:ea typeface="Droid Serif"/>
                <a:cs typeface="Droid Serif"/>
                <a:sym typeface="Droid Serif"/>
              </a:defRPr>
            </a:lvl1pPr>
            <a:lvl2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2pPr>
            <a:lvl3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3pPr>
            <a:lvl4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4pPr>
            <a:lvl5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5pPr>
            <a:lvl6pPr indent="4572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6pPr>
            <a:lvl7pPr indent="9144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7pPr>
            <a:lvl8pPr indent="13716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8pPr>
            <a:lvl9pPr indent="18288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9pPr>
          </a:lstStyle>
          <a:p>
            <a:pPr defTabSz="914400">
              <a:defRPr sz="1800" b="0">
                <a:solidFill>
                  <a:srgbClr val="000000"/>
                </a:solidFill>
              </a:defRPr>
            </a:pPr>
            <a:r>
              <a:rPr lang="en-US" sz="1050" dirty="0">
                <a:solidFill>
                  <a:schemeClr val="bg1">
                    <a:lumMod val="20000"/>
                    <a:lumOff val="80000"/>
                  </a:schemeClr>
                </a:solidFill>
                <a:latin typeface="+mj-lt"/>
              </a:rPr>
              <a:t>Committee on Earth Observation Satellites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4395"/>
          <a:stretch/>
        </p:blipFill>
        <p:spPr>
          <a:xfrm>
            <a:off x="0" y="-68239"/>
            <a:ext cx="12192000" cy="6926239"/>
          </a:xfrm>
          <a:prstGeom prst="rect">
            <a:avLst/>
          </a:prstGeom>
        </p:spPr>
      </p:pic>
      <p:pic>
        <p:nvPicPr>
          <p:cNvPr id="12" name="ceos_logo.png"/>
          <p:cNvPicPr/>
          <p:nvPr userDrawn="1"/>
        </p:nvPicPr>
        <p:blipFill>
          <a:blip r:embed="rId2">
            <a:extLst/>
          </a:blip>
          <a:stretch>
            <a:fillRect/>
          </a:stretch>
        </p:blipFill>
        <p:spPr>
          <a:xfrm>
            <a:off x="394189" y="137500"/>
            <a:ext cx="2507906" cy="993132"/>
          </a:xfrm>
          <a:prstGeom prst="rect">
            <a:avLst/>
          </a:prstGeom>
          <a:ln w="12700">
            <a:miter lim="400000"/>
          </a:ln>
        </p:spPr>
      </p:pic>
      <p:sp>
        <p:nvSpPr>
          <p:cNvPr id="13" name="Shape 10"/>
          <p:cNvSpPr txBox="1">
            <a:spLocks/>
          </p:cNvSpPr>
          <p:nvPr userDrawn="1"/>
        </p:nvSpPr>
        <p:spPr>
          <a:xfrm>
            <a:off x="394189" y="1146837"/>
            <a:ext cx="2806211" cy="21018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/>
          <a:lstStyle>
            <a:lvl1pPr algn="l">
              <a:defRPr sz="4200" b="1">
                <a:solidFill>
                  <a:srgbClr val="FFFFFF"/>
                </a:solidFill>
                <a:latin typeface="Droid Serif"/>
                <a:ea typeface="Droid Serif"/>
                <a:cs typeface="Droid Serif"/>
                <a:sym typeface="Droid Serif"/>
              </a:defRPr>
            </a:lvl1pPr>
            <a:lvl2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2pPr>
            <a:lvl3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3pPr>
            <a:lvl4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4pPr>
            <a:lvl5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5pPr>
            <a:lvl6pPr indent="4572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6pPr>
            <a:lvl7pPr indent="9144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7pPr>
            <a:lvl8pPr indent="13716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8pPr>
            <a:lvl9pPr indent="18288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9pPr>
          </a:lstStyle>
          <a:p>
            <a:pPr defTabSz="914400">
              <a:defRPr sz="1800" b="0">
                <a:solidFill>
                  <a:srgbClr val="000000"/>
                </a:solidFill>
              </a:defRPr>
            </a:pPr>
            <a:r>
              <a:rPr lang="en-US" sz="1050" dirty="0">
                <a:solidFill>
                  <a:schemeClr val="bg1">
                    <a:lumMod val="20000"/>
                    <a:lumOff val="80000"/>
                  </a:schemeClr>
                </a:solidFill>
                <a:latin typeface="+mj-lt"/>
              </a:rPr>
              <a:t>Committee on Earth Observation Satellites</a:t>
            </a:r>
          </a:p>
        </p:txBody>
      </p:sp>
      <p:sp>
        <p:nvSpPr>
          <p:cNvPr id="14" name="Shape 10"/>
          <p:cNvSpPr txBox="1">
            <a:spLocks/>
          </p:cNvSpPr>
          <p:nvPr userDrawn="1"/>
        </p:nvSpPr>
        <p:spPr>
          <a:xfrm>
            <a:off x="622789" y="2514600"/>
            <a:ext cx="5746243" cy="9931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/>
          <a:lstStyle>
            <a:lvl1pPr algn="l">
              <a:defRPr sz="4200" b="1">
                <a:solidFill>
                  <a:srgbClr val="FFFFFF"/>
                </a:solidFill>
                <a:latin typeface="Droid Serif"/>
                <a:ea typeface="Droid Serif"/>
                <a:cs typeface="Droid Serif"/>
                <a:sym typeface="Droid Serif"/>
              </a:defRPr>
            </a:lvl1pPr>
            <a:lvl2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2pPr>
            <a:lvl3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3pPr>
            <a:lvl4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4pPr>
            <a:lvl5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5pPr>
            <a:lvl6pPr indent="4572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6pPr>
            <a:lvl7pPr indent="9144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7pPr>
            <a:lvl8pPr indent="13716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8pPr>
            <a:lvl9pPr indent="18288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9pPr>
          </a:lstStyle>
          <a:p>
            <a:pPr>
              <a:defRPr sz="1800" b="0">
                <a:solidFill>
                  <a:srgbClr val="000000"/>
                </a:solidFill>
              </a:defRPr>
            </a:pPr>
            <a:endParaRPr lang="en-US" sz="4400" b="1" kern="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5" name="Shape 11"/>
          <p:cNvSpPr/>
          <p:nvPr userDrawn="1"/>
        </p:nvSpPr>
        <p:spPr>
          <a:xfrm>
            <a:off x="622789" y="3759200"/>
            <a:ext cx="4810858" cy="25415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/>
          <a:lstStyle/>
          <a:p>
            <a:pPr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endParaRPr dirty="0">
              <a:solidFill>
                <a:srgbClr val="FFFFFF"/>
              </a:solidFill>
              <a:latin typeface="+mj-lt"/>
              <a:ea typeface="Arial Bold"/>
              <a:cs typeface="Arial Bold"/>
              <a:sym typeface="Arial Bold"/>
            </a:endParaRPr>
          </a:p>
        </p:txBody>
      </p:sp>
    </p:spTree>
    <p:extLst>
      <p:ext uri="{BB962C8B-B14F-4D97-AF65-F5344CB8AC3E}">
        <p14:creationId xmlns:p14="http://schemas.microsoft.com/office/powerpoint/2010/main" val="17530929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280D6D6E-E54C-B54E-A61D-5F255BA9ED02}"/>
              </a:ext>
            </a:extLst>
          </p:cNvPr>
          <p:cNvSpPr/>
          <p:nvPr userDrawn="1"/>
        </p:nvSpPr>
        <p:spPr>
          <a:xfrm>
            <a:off x="0" y="1310640"/>
            <a:ext cx="12192000" cy="5547360"/>
          </a:xfrm>
          <a:prstGeom prst="rect">
            <a:avLst/>
          </a:prstGeom>
          <a:solidFill>
            <a:srgbClr val="FFFFFF"/>
          </a:solidFill>
          <a:ln w="25400" cap="flat">
            <a:noFill/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 dirty="0">
              <a:ln>
                <a:noFill/>
              </a:ln>
              <a:solidFill>
                <a:srgbClr val="002569"/>
              </a:solidFill>
              <a:effectLst/>
              <a:uFillTx/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2403566" y="152400"/>
            <a:ext cx="7733211" cy="990600"/>
          </a:xfrm>
          <a:prstGeom prst="rect">
            <a:avLst/>
          </a:prstGeom>
        </p:spPr>
        <p:txBody>
          <a:bodyPr anchor="ctr"/>
          <a:lstStyle>
            <a:lvl1pPr algn="l">
              <a:defRPr sz="2800">
                <a:latin typeface="+mj-lt"/>
              </a:defRPr>
            </a:lvl1pPr>
          </a:lstStyle>
          <a:p>
            <a:r>
              <a:rPr kumimoji="0"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090916539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4200507D-372A-AC42-A60A-99B6777992BD}"/>
              </a:ext>
            </a:extLst>
          </p:cNvPr>
          <p:cNvSpPr/>
          <p:nvPr userDrawn="1"/>
        </p:nvSpPr>
        <p:spPr>
          <a:xfrm>
            <a:off x="0" y="1310640"/>
            <a:ext cx="12192000" cy="5547360"/>
          </a:xfrm>
          <a:prstGeom prst="rect">
            <a:avLst/>
          </a:prstGeom>
          <a:solidFill>
            <a:srgbClr val="FFFFFF"/>
          </a:solidFill>
          <a:ln w="25400" cap="flat">
            <a:noFill/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 dirty="0">
              <a:ln>
                <a:noFill/>
              </a:ln>
              <a:solidFill>
                <a:srgbClr val="002569"/>
              </a:solidFill>
              <a:effectLst/>
              <a:uFillTx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166255" y="1402773"/>
            <a:ext cx="11845636" cy="5101935"/>
          </a:xfrm>
          <a:prstGeom prst="rect">
            <a:avLst/>
          </a:prstGeom>
        </p:spPr>
        <p:txBody>
          <a:bodyPr/>
          <a:lstStyle>
            <a:lvl1pPr>
              <a:defRPr sz="2000">
                <a:latin typeface="+mj-lt"/>
                <a:cs typeface="Arial" panose="020B0604020202020204" pitchFamily="34" charset="0"/>
              </a:defRPr>
            </a:lvl1pPr>
            <a:lvl2pPr marL="768927" indent="-311727">
              <a:buFont typeface="Courier New" panose="02070309020205020404" pitchFamily="49" charset="0"/>
              <a:buChar char="o"/>
              <a:defRPr sz="2000">
                <a:latin typeface="+mj-lt"/>
                <a:cs typeface="Arial" panose="020B0604020202020204" pitchFamily="34" charset="0"/>
              </a:defRPr>
            </a:lvl2pPr>
            <a:lvl3pPr marL="1188719" indent="-274319">
              <a:buFont typeface="Wingdings" panose="05000000000000000000" pitchFamily="2" charset="2"/>
              <a:buChar char="§"/>
              <a:defRPr sz="2000">
                <a:latin typeface="+mj-lt"/>
                <a:cs typeface="Arial" panose="020B0604020202020204" pitchFamily="34" charset="0"/>
              </a:defRPr>
            </a:lvl3pPr>
            <a:lvl4pPr>
              <a:defRPr sz="2000">
                <a:latin typeface="+mj-lt"/>
                <a:cs typeface="Arial" panose="020B0604020202020204" pitchFamily="34" charset="0"/>
              </a:defRPr>
            </a:lvl4pPr>
            <a:lvl5pPr>
              <a:defRPr sz="20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1" hasCustomPrompt="1"/>
          </p:nvPr>
        </p:nvSpPr>
        <p:spPr>
          <a:xfrm>
            <a:off x="2743200" y="304800"/>
            <a:ext cx="6604000" cy="5334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Title Goes Here</a:t>
            </a:r>
          </a:p>
        </p:txBody>
      </p:sp>
    </p:spTree>
    <p:extLst>
      <p:ext uri="{BB962C8B-B14F-4D97-AF65-F5344CB8AC3E}">
        <p14:creationId xmlns:p14="http://schemas.microsoft.com/office/powerpoint/2010/main" val="3403399812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5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1A849B0D-220D-4143-9000-B8A2B691A690}"/>
              </a:ext>
            </a:extLst>
          </p:cNvPr>
          <p:cNvSpPr/>
          <p:nvPr userDrawn="1"/>
        </p:nvSpPr>
        <p:spPr>
          <a:xfrm>
            <a:off x="0" y="1310640"/>
            <a:ext cx="12192000" cy="5547360"/>
          </a:xfrm>
          <a:prstGeom prst="rect">
            <a:avLst/>
          </a:prstGeom>
          <a:solidFill>
            <a:srgbClr val="FFFFFF"/>
          </a:solidFill>
          <a:ln w="25400" cap="flat">
            <a:noFill/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 dirty="0">
              <a:ln>
                <a:noFill/>
              </a:ln>
              <a:solidFill>
                <a:srgbClr val="002569"/>
              </a:solidFill>
              <a:effectLst/>
              <a:uFillTx/>
            </a:endParaRPr>
          </a:p>
        </p:txBody>
      </p:sp>
      <p:grpSp>
        <p:nvGrpSpPr>
          <p:cNvPr id="5" name="Group 4"/>
          <p:cNvGrpSpPr/>
          <p:nvPr userDrawn="1"/>
        </p:nvGrpSpPr>
        <p:grpSpPr>
          <a:xfrm>
            <a:off x="0" y="0"/>
            <a:ext cx="12192000" cy="1266667"/>
            <a:chOff x="0" y="1156447"/>
            <a:chExt cx="12192000" cy="1266667"/>
          </a:xfrm>
        </p:grpSpPr>
        <p:pic>
          <p:nvPicPr>
            <p:cNvPr id="3" name="Picture 2"/>
            <p:cNvPicPr>
              <a:picLocks noChangeAspect="1"/>
            </p:cNvPicPr>
            <p:nvPr userDrawn="1"/>
          </p:nvPicPr>
          <p:blipFill rotWithShape="1"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17922"/>
            <a:stretch/>
          </p:blipFill>
          <p:spPr>
            <a:xfrm>
              <a:off x="0" y="1156447"/>
              <a:ext cx="8364071" cy="1266667"/>
            </a:xfrm>
            <a:prstGeom prst="rect">
              <a:avLst/>
            </a:prstGeom>
          </p:spPr>
        </p:pic>
        <p:pic>
          <p:nvPicPr>
            <p:cNvPr id="4" name="Picture 3"/>
            <p:cNvPicPr>
              <a:picLocks noChangeAspect="1"/>
            </p:cNvPicPr>
            <p:nvPr userDrawn="1"/>
          </p:nvPicPr>
          <p:blipFill rotWithShape="1"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8457"/>
            <a:stretch/>
          </p:blipFill>
          <p:spPr>
            <a:xfrm>
              <a:off x="7958571" y="1156447"/>
              <a:ext cx="4233429" cy="1266667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7419952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6" r:id="rId3"/>
  </p:sldLayoutIdLst>
  <p:transition spd="med"/>
  <p:hf hdr="0" ftr="0" dt="0"/>
  <p:txStyles>
    <p:titleStyle>
      <a:lvl1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1pPr>
      <a:lvl2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2pPr>
      <a:lvl3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3pPr>
      <a:lvl4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4pPr>
      <a:lvl5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5pPr>
      <a:lvl6pPr indent="4572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6pPr>
      <a:lvl7pPr indent="9144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7pPr>
      <a:lvl8pPr indent="13716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8pPr>
      <a:lvl9pPr indent="18288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9pPr>
    </p:titleStyle>
    <p:bodyStyle>
      <a:lvl1pPr marL="342900" indent="-342900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1pPr>
      <a:lvl2pPr marL="768927" indent="-311727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2pPr>
      <a:lvl3pPr marL="1188719" indent="-274319">
        <a:spcBef>
          <a:spcPts val="500"/>
        </a:spcBef>
        <a:buSzPct val="100000"/>
        <a:buFont typeface="Arial"/>
        <a:buChar char="o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3pPr>
      <a:lvl4pPr marL="1676400" indent="-304800">
        <a:spcBef>
          <a:spcPts val="500"/>
        </a:spcBef>
        <a:buSzPct val="100000"/>
        <a:buFont typeface="Arial"/>
        <a:buChar char="▪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4pPr>
      <a:lvl5pPr marL="2171700" indent="-342900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5pPr>
      <a:lvl6pPr indent="22860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6pPr>
      <a:lvl7pPr indent="27432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7pPr>
      <a:lvl8pPr indent="32004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8pPr>
      <a:lvl9pPr indent="36576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9pPr>
    </p:bodyStyle>
    <p:otherStyle>
      <a:lvl1pPr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1pPr>
      <a:lvl2pPr indent="4572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2pPr>
      <a:lvl3pPr indent="9144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3pPr>
      <a:lvl4pPr indent="13716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4pPr>
      <a:lvl5pPr indent="18288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5pPr>
      <a:lvl6pPr indent="22860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6pPr>
      <a:lvl7pPr indent="27432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7pPr>
      <a:lvl8pPr indent="32004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8pPr>
      <a:lvl9pPr indent="36576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tinyurl.com/ceos-ard-stocktake" TargetMode="External"/><Relationship Id="rId2" Type="http://schemas.openxmlformats.org/officeDocument/2006/relationships/hyperlink" Target="http://ceos.org/ard" TargetMode="External"/><Relationship Id="rId1" Type="http://schemas.openxmlformats.org/officeDocument/2006/relationships/slideLayout" Target="../slideLayouts/slideLayout3.xml"/><Relationship Id="rId4" Type="http://schemas.openxmlformats.org/officeDocument/2006/relationships/hyperlink" Target="http://ceos.org/ard/register.html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394189" y="4326641"/>
            <a:ext cx="5961633" cy="2212604"/>
          </a:xfrm>
        </p:spPr>
        <p:txBody>
          <a:bodyPr>
            <a:normAutofit lnSpcReduction="10000"/>
          </a:bodyPr>
          <a:lstStyle/>
          <a:p>
            <a:r>
              <a:rPr lang="en-US" dirty="0">
                <a:latin typeface="+mj-lt"/>
              </a:rPr>
              <a:t>Brian Killough, NASA, SEO - Moderator</a:t>
            </a:r>
          </a:p>
          <a:p>
            <a:endParaRPr lang="en-US" dirty="0">
              <a:latin typeface="+mj-lt"/>
            </a:endParaRPr>
          </a:p>
          <a:p>
            <a:r>
              <a:rPr lang="en-US" dirty="0">
                <a:latin typeface="+mj-lt"/>
              </a:rPr>
              <a:t>Land Surface Imaging (LSI-VC) Meeting</a:t>
            </a:r>
          </a:p>
          <a:p>
            <a:r>
              <a:rPr lang="en-US" dirty="0">
                <a:latin typeface="+mj-lt"/>
              </a:rPr>
              <a:t>Session 6</a:t>
            </a:r>
          </a:p>
          <a:p>
            <a:r>
              <a:rPr lang="en-US" dirty="0">
                <a:latin typeface="+mj-lt"/>
              </a:rPr>
              <a:t>Anchorage, Alaska, USA</a:t>
            </a:r>
          </a:p>
          <a:p>
            <a:r>
              <a:rPr lang="en-US" dirty="0">
                <a:latin typeface="+mj-lt"/>
              </a:rPr>
              <a:t>4 September 2019</a:t>
            </a:r>
          </a:p>
          <a:p>
            <a:endParaRPr lang="en-US" dirty="0">
              <a:latin typeface="+mj-lt"/>
            </a:endParaRPr>
          </a:p>
        </p:txBody>
      </p:sp>
      <p:sp>
        <p:nvSpPr>
          <p:cNvPr id="8" name="Shape 10"/>
          <p:cNvSpPr txBox="1">
            <a:spLocks/>
          </p:cNvSpPr>
          <p:nvPr/>
        </p:nvSpPr>
        <p:spPr>
          <a:xfrm>
            <a:off x="394189" y="1676400"/>
            <a:ext cx="8236855" cy="79697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/>
          <a:lstStyle>
            <a:lvl1pPr algn="l">
              <a:defRPr sz="4200" b="1">
                <a:solidFill>
                  <a:srgbClr val="FFFFFF"/>
                </a:solidFill>
                <a:latin typeface="Droid Serif"/>
                <a:ea typeface="Droid Serif"/>
                <a:cs typeface="Droid Serif"/>
                <a:sym typeface="Droid Serif"/>
              </a:defRPr>
            </a:lvl1pPr>
            <a:lvl2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2pPr>
            <a:lvl3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3pPr>
            <a:lvl4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4pPr>
            <a:lvl5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5pPr>
            <a:lvl6pPr indent="4572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6pPr>
            <a:lvl7pPr indent="9144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7pPr>
            <a:lvl8pPr indent="13716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8pPr>
            <a:lvl9pPr indent="18288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9pPr>
          </a:lstStyle>
          <a:p>
            <a:pPr>
              <a:defRPr sz="1800" b="0">
                <a:solidFill>
                  <a:srgbClr val="000000"/>
                </a:solidFill>
              </a:defRPr>
            </a:pPr>
            <a:r>
              <a:rPr lang="en-US" sz="5400" kern="0" dirty="0">
                <a:solidFill>
                  <a:schemeClr val="bg1"/>
                </a:solidFill>
                <a:latin typeface="+mj-lt"/>
              </a:rPr>
              <a:t>CEOS ARD Pilots</a:t>
            </a:r>
          </a:p>
        </p:txBody>
      </p:sp>
      <p:sp>
        <p:nvSpPr>
          <p:cNvPr id="4" name="Shape 10">
            <a:extLst>
              <a:ext uri="{FF2B5EF4-FFF2-40B4-BE49-F238E27FC236}">
                <a16:creationId xmlns:a16="http://schemas.microsoft.com/office/drawing/2014/main" id="{F1DAA747-19EF-804A-987C-84FBD83A8EB6}"/>
              </a:ext>
            </a:extLst>
          </p:cNvPr>
          <p:cNvSpPr txBox="1">
            <a:spLocks/>
          </p:cNvSpPr>
          <p:nvPr/>
        </p:nvSpPr>
        <p:spPr>
          <a:xfrm>
            <a:off x="469139" y="2603031"/>
            <a:ext cx="5961633" cy="142932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/>
          <a:lstStyle>
            <a:lvl1pPr algn="l">
              <a:defRPr sz="4200" b="1">
                <a:solidFill>
                  <a:srgbClr val="FFFFFF"/>
                </a:solidFill>
                <a:latin typeface="Droid Serif"/>
                <a:ea typeface="Droid Serif"/>
                <a:cs typeface="Droid Serif"/>
                <a:sym typeface="Droid Serif"/>
              </a:defRPr>
            </a:lvl1pPr>
            <a:lvl2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2pPr>
            <a:lvl3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3pPr>
            <a:lvl4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4pPr>
            <a:lvl5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5pPr>
            <a:lvl6pPr indent="4572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6pPr>
            <a:lvl7pPr indent="9144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7pPr>
            <a:lvl8pPr indent="13716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8pPr>
            <a:lvl9pPr indent="18288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9pPr>
          </a:lstStyle>
          <a:p>
            <a:pPr>
              <a:defRPr sz="1800" b="0">
                <a:solidFill>
                  <a:srgbClr val="000000"/>
                </a:solidFill>
              </a:defRPr>
            </a:pPr>
            <a:r>
              <a:rPr lang="en-US" sz="2800" kern="0" dirty="0">
                <a:solidFill>
                  <a:schemeClr val="bg1"/>
                </a:solidFill>
                <a:latin typeface="Helvetica" pitchFamily="2" charset="0"/>
                <a:ea typeface="+mj-ea"/>
              </a:rPr>
              <a:t>Working Session: Progress Specifics of ARD Promotion and Pilots with Thematic Subgroups</a:t>
            </a:r>
          </a:p>
        </p:txBody>
      </p:sp>
    </p:spTree>
    <p:extLst>
      <p:ext uri="{BB962C8B-B14F-4D97-AF65-F5344CB8AC3E}">
        <p14:creationId xmlns:p14="http://schemas.microsoft.com/office/powerpoint/2010/main" val="26701668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US" sz="2400" dirty="0"/>
              <a:t>How can we improve promotion of CEOS ARD?</a:t>
            </a:r>
          </a:p>
          <a:p>
            <a:r>
              <a:rPr lang="en-US" sz="2400" dirty="0"/>
              <a:t>How can we better promote the radar datasets (Sentinel-1 and ALOS)?</a:t>
            </a:r>
          </a:p>
          <a:p>
            <a:r>
              <a:rPr lang="en-US" sz="2400" dirty="0"/>
              <a:t>How can we improve the Sentinel ARD data flow situation to improve global use of that data?</a:t>
            </a:r>
          </a:p>
          <a:p>
            <a:r>
              <a:rPr lang="en-US" sz="2400" dirty="0"/>
              <a:t>How can we start evaluating compliance of ARD datasets against the CEOS ARD specs?</a:t>
            </a:r>
          </a:p>
          <a:p>
            <a:r>
              <a:rPr lang="en-US" sz="2400" dirty="0"/>
              <a:t>How can we progress ARD use to support GEOGLAM (agriculture), GFOI (forests) and UN-SDGs?</a:t>
            </a:r>
          </a:p>
          <a:p>
            <a:r>
              <a:rPr lang="en-US" sz="2400" dirty="0"/>
              <a:t>What meetings and conferences can we use to promote CEOS ARD in the future?</a:t>
            </a:r>
          </a:p>
          <a:p>
            <a:r>
              <a:rPr lang="en-US" sz="2400" dirty="0"/>
              <a:t>How can we engage the Oceans and Atmosphere community?</a:t>
            </a:r>
          </a:p>
          <a:p>
            <a:r>
              <a:rPr lang="en-US" sz="2400" dirty="0"/>
              <a:t>How should we engage with the commercial sector?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1"/>
          </p:nvPr>
        </p:nvSpPr>
        <p:spPr>
          <a:xfrm>
            <a:off x="2392679" y="259080"/>
            <a:ext cx="7933349" cy="822960"/>
          </a:xfrm>
        </p:spPr>
        <p:txBody>
          <a:bodyPr/>
          <a:lstStyle/>
          <a:p>
            <a:r>
              <a:rPr lang="en-US" sz="4400" b="1" dirty="0"/>
              <a:t>Topics for Discussion</a:t>
            </a:r>
            <a:endParaRPr lang="en-US" sz="44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5649551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quarter" idx="10"/>
          </p:nvPr>
        </p:nvSpPr>
        <p:spPr>
          <a:xfrm>
            <a:off x="166255" y="1402773"/>
            <a:ext cx="11845636" cy="5327811"/>
          </a:xfrm>
        </p:spPr>
        <p:txBody>
          <a:bodyPr/>
          <a:lstStyle/>
          <a:p>
            <a:r>
              <a:rPr lang="en-US" b="1" dirty="0"/>
              <a:t>How can we improve promotion of CEOS ARD?</a:t>
            </a:r>
          </a:p>
          <a:p>
            <a:pPr lvl="1"/>
            <a:r>
              <a:rPr lang="en-US" dirty="0"/>
              <a:t>CEOS ARD website (</a:t>
            </a:r>
            <a:r>
              <a:rPr lang="en-US" dirty="0" err="1">
                <a:hlinkClick r:id="rId2"/>
              </a:rPr>
              <a:t>ceos.org</a:t>
            </a:r>
            <a:r>
              <a:rPr lang="en-US" dirty="0">
                <a:hlinkClick r:id="rId2"/>
              </a:rPr>
              <a:t>/</a:t>
            </a:r>
            <a:r>
              <a:rPr lang="en-US" dirty="0" err="1">
                <a:hlinkClick r:id="rId2"/>
              </a:rPr>
              <a:t>ard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ARD </a:t>
            </a:r>
            <a:r>
              <a:rPr lang="en-US" dirty="0" err="1"/>
              <a:t>Stocktake</a:t>
            </a:r>
            <a:r>
              <a:rPr lang="en-US" dirty="0"/>
              <a:t> (</a:t>
            </a:r>
            <a:r>
              <a:rPr lang="en-US" dirty="0">
                <a:hlinkClick r:id="rId3"/>
              </a:rPr>
              <a:t>https://</a:t>
            </a:r>
            <a:r>
              <a:rPr lang="en-US" dirty="0" err="1">
                <a:hlinkClick r:id="rId3"/>
              </a:rPr>
              <a:t>tinyurl.com</a:t>
            </a:r>
            <a:r>
              <a:rPr lang="en-US" dirty="0">
                <a:hlinkClick r:id="rId3"/>
              </a:rPr>
              <a:t>/</a:t>
            </a:r>
            <a:r>
              <a:rPr lang="en-US" dirty="0" err="1">
                <a:hlinkClick r:id="rId3"/>
              </a:rPr>
              <a:t>ceos-ard-stocktake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CARD4L Dataset Register: </a:t>
            </a:r>
            <a:r>
              <a:rPr lang="en-US" dirty="0">
                <a:hlinkClick r:id="rId4"/>
              </a:rPr>
              <a:t>http://ceos.org/ard/register.html</a:t>
            </a:r>
            <a:endParaRPr lang="en-US" dirty="0"/>
          </a:p>
          <a:p>
            <a:pPr lvl="1"/>
            <a:r>
              <a:rPr lang="en-US" dirty="0"/>
              <a:t>MIM Database – see “Featured Datasets”</a:t>
            </a:r>
          </a:p>
          <a:p>
            <a:r>
              <a:rPr lang="en-US" b="1" dirty="0"/>
              <a:t>How can we better promote the radar datasets (Sentinel-1 and ALOS)?</a:t>
            </a:r>
          </a:p>
          <a:p>
            <a:pPr lvl="1"/>
            <a:r>
              <a:rPr lang="en-US" dirty="0"/>
              <a:t>Demonstrate in Africa. Initial S1 data prepared by NORCE (Norway contractor). Uncertain how this data complies with the ARD specifications.</a:t>
            </a:r>
          </a:p>
          <a:p>
            <a:pPr lvl="1"/>
            <a:r>
              <a:rPr lang="en-US" dirty="0"/>
              <a:t>ODC notebooks for Sentinel-1 (working now!) and ALOS (coming soon ...)</a:t>
            </a:r>
          </a:p>
          <a:p>
            <a:pPr lvl="1"/>
            <a:r>
              <a:rPr lang="en-US" dirty="0"/>
              <a:t>Develop methods to prepare S1 data into ARD format using cloud computing (e.g. </a:t>
            </a:r>
            <a:r>
              <a:rPr lang="en-US" dirty="0" err="1"/>
              <a:t>egeos</a:t>
            </a:r>
            <a:r>
              <a:rPr lang="en-US" dirty="0"/>
              <a:t> contract with SEO). Methods must be fast, affordable and yield valid ARD. 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1"/>
          </p:nvPr>
        </p:nvSpPr>
        <p:spPr>
          <a:xfrm>
            <a:off x="2392680" y="259080"/>
            <a:ext cx="6604000" cy="822960"/>
          </a:xfrm>
        </p:spPr>
        <p:txBody>
          <a:bodyPr/>
          <a:lstStyle/>
          <a:p>
            <a:r>
              <a:rPr lang="en-US" sz="4800" b="1" dirty="0"/>
              <a:t>Promotion</a:t>
            </a:r>
          </a:p>
          <a:p>
            <a:endParaRPr lang="en-US" sz="4800" b="1" dirty="0"/>
          </a:p>
        </p:txBody>
      </p:sp>
    </p:spTree>
    <p:extLst>
      <p:ext uri="{BB962C8B-B14F-4D97-AF65-F5344CB8AC3E}">
        <p14:creationId xmlns:p14="http://schemas.microsoft.com/office/powerpoint/2010/main" val="431693648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quarter" idx="10"/>
          </p:nvPr>
        </p:nvSpPr>
        <p:spPr>
          <a:xfrm>
            <a:off x="166255" y="1402773"/>
            <a:ext cx="11845636" cy="5237870"/>
          </a:xfrm>
        </p:spPr>
        <p:txBody>
          <a:bodyPr/>
          <a:lstStyle/>
          <a:p>
            <a:r>
              <a:rPr lang="en-US" b="1" dirty="0"/>
              <a:t>How can we improve the Sentinel ARD data flow situation to improve global use of that data?</a:t>
            </a:r>
          </a:p>
          <a:p>
            <a:pPr lvl="1"/>
            <a:r>
              <a:rPr lang="en-US" dirty="0"/>
              <a:t>SEO working with ESA (Albrecht Schmidt) to discuss solutions for improved Sentinel ARD production and data access</a:t>
            </a:r>
          </a:p>
          <a:p>
            <a:pPr lvl="1"/>
            <a:r>
              <a:rPr lang="en-US" dirty="0"/>
              <a:t>Sentinel-2 ... global ARD on AWS-Frankfurt from Dec-2018. Prior data (back to Dec 2016) is missing and there is no plan to reprocess. DE-Africa needs to solve this issue.</a:t>
            </a:r>
          </a:p>
          <a:p>
            <a:r>
              <a:rPr lang="en-US" b="1" dirty="0"/>
              <a:t>How can we start evaluating compliance of ARD datasets against the CEOS ARD specs?</a:t>
            </a:r>
          </a:p>
          <a:p>
            <a:pPr lvl="1"/>
            <a:r>
              <a:rPr lang="en-US" dirty="0"/>
              <a:t>Has USGS evaluated their new Collection-2 compliance?</a:t>
            </a:r>
          </a:p>
          <a:p>
            <a:pPr lvl="1"/>
            <a:r>
              <a:rPr lang="en-US" dirty="0"/>
              <a:t>ALOS Mosaics ... when is the 2018 global mosaic going to be released? Can this dataset be evaluated against the PFS?</a:t>
            </a:r>
          </a:p>
          <a:p>
            <a:pPr lvl="1"/>
            <a:r>
              <a:rPr lang="en-US" dirty="0"/>
              <a:t>Can we evaluate the S1 data compliance for Ghana dataset produced by NORCE?</a:t>
            </a:r>
          </a:p>
          <a:p>
            <a:pPr lvl="1"/>
            <a:r>
              <a:rPr lang="en-US" dirty="0"/>
              <a:t>Can someone (or Google) evaluate the Google Earth Engine Sentinel-1 dataset? Sentinel-1 on GEE is the ONLY global ARD product but some (namely Bruce Chapman) believe it is not a "good" ARD and has issues.</a:t>
            </a:r>
          </a:p>
          <a:p>
            <a:pPr lvl="1"/>
            <a:r>
              <a:rPr lang="en-US" dirty="0"/>
              <a:t>Can someone (or Amazon) evaluate the AWS ARD datasets?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1"/>
          </p:nvPr>
        </p:nvSpPr>
        <p:spPr>
          <a:xfrm>
            <a:off x="2392680" y="259080"/>
            <a:ext cx="6604000" cy="822960"/>
          </a:xfrm>
        </p:spPr>
        <p:txBody>
          <a:bodyPr/>
          <a:lstStyle/>
          <a:p>
            <a:r>
              <a:rPr lang="en-US" sz="4800" b="1" dirty="0"/>
              <a:t>Datasets</a:t>
            </a:r>
          </a:p>
          <a:p>
            <a:endParaRPr lang="en-US" sz="4800" b="1" dirty="0"/>
          </a:p>
        </p:txBody>
      </p:sp>
    </p:spTree>
    <p:extLst>
      <p:ext uri="{BB962C8B-B14F-4D97-AF65-F5344CB8AC3E}">
        <p14:creationId xmlns:p14="http://schemas.microsoft.com/office/powerpoint/2010/main" val="2688871394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quarter" idx="10"/>
          </p:nvPr>
        </p:nvSpPr>
        <p:spPr>
          <a:xfrm>
            <a:off x="166255" y="1402774"/>
            <a:ext cx="11845636" cy="3978695"/>
          </a:xfrm>
        </p:spPr>
        <p:txBody>
          <a:bodyPr/>
          <a:lstStyle/>
          <a:p>
            <a:r>
              <a:rPr lang="en-US" b="1" dirty="0"/>
              <a:t>How can we progress ARD use to support GEOGLAM (agriculture), GFOI (forests) and UN-SDGs?</a:t>
            </a:r>
          </a:p>
          <a:p>
            <a:pPr lvl="1"/>
            <a:r>
              <a:rPr lang="en-US" dirty="0"/>
              <a:t>GEOGLAM ... working with University of Maryland to test phenology algorithms in Tanzania for connection to the GLAM project</a:t>
            </a:r>
          </a:p>
          <a:p>
            <a:pPr lvl="1"/>
            <a:r>
              <a:rPr lang="en-US" dirty="0"/>
              <a:t>GEOGLAM ... working with Africa countries (Ag Ministries) to investigate use of phenology algorithms to support crop yield assessments</a:t>
            </a:r>
          </a:p>
          <a:p>
            <a:pPr lvl="1"/>
            <a:r>
              <a:rPr lang="en-US" dirty="0"/>
              <a:t>GFOI ... working with FAO to connect the ODC to SEPAL. This will give them an alternative to Google for data use and expand algorithm capabilities</a:t>
            </a:r>
          </a:p>
          <a:p>
            <a:pPr lvl="1"/>
            <a:r>
              <a:rPr lang="en-US" dirty="0"/>
              <a:t>UN-SDG ... developing and testing algorithms for 6.6.1 (water), 11.3.1 (urbanization), and 15.3.1 (land degradation).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1"/>
          </p:nvPr>
        </p:nvSpPr>
        <p:spPr>
          <a:xfrm>
            <a:off x="2392680" y="259080"/>
            <a:ext cx="6604000" cy="822960"/>
          </a:xfrm>
        </p:spPr>
        <p:txBody>
          <a:bodyPr/>
          <a:lstStyle/>
          <a:p>
            <a:r>
              <a:rPr lang="en-US" sz="4800" b="1" dirty="0"/>
              <a:t>Thematic Groups</a:t>
            </a:r>
          </a:p>
          <a:p>
            <a:endParaRPr lang="en-US" sz="4800" b="1" dirty="0"/>
          </a:p>
        </p:txBody>
      </p:sp>
    </p:spTree>
    <p:extLst>
      <p:ext uri="{BB962C8B-B14F-4D97-AF65-F5344CB8AC3E}">
        <p14:creationId xmlns:p14="http://schemas.microsoft.com/office/powerpoint/2010/main" val="3036554019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quarter" idx="10"/>
          </p:nvPr>
        </p:nvSpPr>
        <p:spPr>
          <a:xfrm>
            <a:off x="166255" y="1402774"/>
            <a:ext cx="11845636" cy="2839442"/>
          </a:xfrm>
        </p:spPr>
        <p:txBody>
          <a:bodyPr/>
          <a:lstStyle/>
          <a:p>
            <a:r>
              <a:rPr lang="en-US" b="1" dirty="0"/>
              <a:t>What meetings and conferences can we use to promote CEOS ARD in the future?</a:t>
            </a:r>
          </a:p>
          <a:p>
            <a:pPr lvl="1"/>
            <a:r>
              <a:rPr lang="en-US" dirty="0"/>
              <a:t>ISRSE / Pecora-21: October 6-11, 2019 (Baltimore, MD, USA)</a:t>
            </a:r>
          </a:p>
          <a:p>
            <a:pPr lvl="1"/>
            <a:r>
              <a:rPr lang="en-US" dirty="0"/>
              <a:t>GEO Plenary – ARD Side Event, November 4 (Canberra</a:t>
            </a:r>
            <a:r>
              <a:rPr lang="en-US"/>
              <a:t>, Australia)</a:t>
            </a:r>
            <a:endParaRPr lang="en-US" dirty="0"/>
          </a:p>
          <a:p>
            <a:pPr lvl="1"/>
            <a:r>
              <a:rPr lang="en-US" dirty="0"/>
              <a:t>AGU Conference: December 9-13, 2019 (San Francisco, CA, USA)</a:t>
            </a:r>
          </a:p>
          <a:p>
            <a:pPr lvl="1"/>
            <a:r>
              <a:rPr lang="en-US" dirty="0"/>
              <a:t>IGARSS: July 19-24, 2020 (Kona, Hawaii, USA)</a:t>
            </a:r>
          </a:p>
          <a:p>
            <a:pPr lvl="1"/>
            <a:r>
              <a:rPr lang="en-US" dirty="0"/>
              <a:t>Spaceborne SAR workshop ... 2020, Frascati  ???</a:t>
            </a:r>
          </a:p>
          <a:p>
            <a:pPr lvl="1"/>
            <a:r>
              <a:rPr lang="en-US" dirty="0"/>
              <a:t>Others?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1"/>
          </p:nvPr>
        </p:nvSpPr>
        <p:spPr>
          <a:xfrm>
            <a:off x="2392679" y="259080"/>
            <a:ext cx="7890573" cy="822960"/>
          </a:xfrm>
        </p:spPr>
        <p:txBody>
          <a:bodyPr/>
          <a:lstStyle/>
          <a:p>
            <a:r>
              <a:rPr lang="en-US" sz="4400" b="1" dirty="0"/>
              <a:t>Meetings and Conferences</a:t>
            </a:r>
          </a:p>
          <a:p>
            <a:endParaRPr 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3581757004"/>
      </p:ext>
    </p:extLst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quarter" idx="10"/>
          </p:nvPr>
        </p:nvSpPr>
        <p:spPr>
          <a:xfrm>
            <a:off x="166255" y="1402773"/>
            <a:ext cx="11845636" cy="2914394"/>
          </a:xfrm>
        </p:spPr>
        <p:txBody>
          <a:bodyPr/>
          <a:lstStyle/>
          <a:p>
            <a:r>
              <a:rPr lang="en-US" b="1" dirty="0"/>
              <a:t>How can we engage the Oceans and Atmosphere community?</a:t>
            </a:r>
          </a:p>
          <a:p>
            <a:pPr lvl="1"/>
            <a:r>
              <a:rPr lang="en-US" dirty="0"/>
              <a:t>Discussions with NOAA show an interest for using ODC technologies to support oceans for land/coastal boundary analyses and water quality. Is their data ARD? </a:t>
            </a:r>
          </a:p>
          <a:p>
            <a:pPr lvl="1"/>
            <a:r>
              <a:rPr lang="en-US" dirty="0"/>
              <a:t>Is there any advantage to engaging with the Atmospheric sector (AC-VC)?</a:t>
            </a:r>
          </a:p>
          <a:p>
            <a:r>
              <a:rPr lang="en-US" b="1" dirty="0"/>
              <a:t>How should we engage with the commercial sector?</a:t>
            </a:r>
          </a:p>
          <a:p>
            <a:pPr lvl="1"/>
            <a:r>
              <a:rPr lang="en-US" dirty="0"/>
              <a:t>Connecting with ESRI for Africa project ... Landsat and Sentinel-1 user interface tools</a:t>
            </a:r>
          </a:p>
          <a:p>
            <a:pPr lvl="1"/>
            <a:r>
              <a:rPr lang="en-US" dirty="0"/>
              <a:t>Working with </a:t>
            </a:r>
            <a:r>
              <a:rPr lang="en-US" dirty="0" err="1"/>
              <a:t>Synergise</a:t>
            </a:r>
            <a:r>
              <a:rPr lang="en-US" dirty="0"/>
              <a:t> and </a:t>
            </a:r>
            <a:r>
              <a:rPr lang="en-US" dirty="0" err="1"/>
              <a:t>egeos</a:t>
            </a:r>
            <a:r>
              <a:rPr lang="en-US" dirty="0"/>
              <a:t> to produce ARD from Sentinel datasets</a:t>
            </a:r>
          </a:p>
          <a:p>
            <a:pPr lvl="1"/>
            <a:r>
              <a:rPr lang="en-US" dirty="0"/>
              <a:t>Approached by PCI Geomatics (Arnold) to be part of a GEO Side Meeting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1"/>
          </p:nvPr>
        </p:nvSpPr>
        <p:spPr>
          <a:xfrm>
            <a:off x="2392679" y="259080"/>
            <a:ext cx="7890573" cy="822960"/>
          </a:xfrm>
        </p:spPr>
        <p:txBody>
          <a:bodyPr/>
          <a:lstStyle/>
          <a:p>
            <a:r>
              <a:rPr lang="en-US" sz="4400" b="1" dirty="0"/>
              <a:t>Other Communities</a:t>
            </a:r>
          </a:p>
          <a:p>
            <a:endParaRPr 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2987307788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Defaul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Default">
      <a:majorFont>
        <a:latin typeface="Helvetica"/>
        <a:ea typeface="Helvetica"/>
        <a:cs typeface="Helvetica"/>
      </a:majorFont>
      <a:minorFont>
        <a:latin typeface="Avenir Roman"/>
        <a:ea typeface="Avenir Roman"/>
        <a:cs typeface="Avenir Roman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FF9A00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9A00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3325</TotalTime>
  <Words>772</Words>
  <Application>Microsoft Macintosh PowerPoint</Application>
  <PresentationFormat>Widescreen</PresentationFormat>
  <Paragraphs>59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6" baseType="lpstr">
      <vt:lpstr>Arial</vt:lpstr>
      <vt:lpstr>Arial Bold</vt:lpstr>
      <vt:lpstr>Avenir Roman</vt:lpstr>
      <vt:lpstr>Calibri</vt:lpstr>
      <vt:lpstr>Courier New</vt:lpstr>
      <vt:lpstr>Droid Serif</vt:lpstr>
      <vt:lpstr>Helvetica</vt:lpstr>
      <vt:lpstr>Wingdings</vt:lpstr>
      <vt:lpstr>Default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HPES ACES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Recent NASA Contribution to CARB-19 : Land Product Validation Listing – Carbon-related products have been validated according to CEOS LPV standards and documented on the CEOS LPV website</dc:title>
  <dc:creator>MARGOLIS, HANK A. (HQ-DK000)</dc:creator>
  <cp:lastModifiedBy>Killough, Brian D. (LARC-D2)</cp:lastModifiedBy>
  <cp:revision>149</cp:revision>
  <cp:lastPrinted>2017-08-23T16:50:31Z</cp:lastPrinted>
  <dcterms:created xsi:type="dcterms:W3CDTF">2017-04-07T17:29:45Z</dcterms:created>
  <dcterms:modified xsi:type="dcterms:W3CDTF">2019-09-04T20:21:00Z</dcterms:modified>
</cp:coreProperties>
</file>