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SzPts val="1400"/>
              <a:buNone/>
              <a:defRPr b="0" i="0" sz="2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2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2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2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2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2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2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2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2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 name="Shape 13"/>
        <p:cNvGrpSpPr/>
        <p:nvPr/>
      </p:nvGrpSpPr>
      <p:grpSpPr>
        <a:xfrm>
          <a:off x="0" y="0"/>
          <a:ext cx="0" cy="0"/>
          <a:chOff x="0" y="0"/>
          <a:chExt cx="0" cy="0"/>
        </a:xfrm>
      </p:grpSpPr>
      <p:sp>
        <p:nvSpPr>
          <p:cNvPr id="14" name="Google Shape;1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 name="Google Shape;1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0f04463ab_0_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60f04463ab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0f04463ab_0_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60f04463ab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0f04463ab_0_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60f04463ab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0f04463ab_0_6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60f04463ab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0f04463ab_0_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60f04463ab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 name="Shape 21"/>
        <p:cNvGrpSpPr/>
        <p:nvPr/>
      </p:nvGrpSpPr>
      <p:grpSpPr>
        <a:xfrm>
          <a:off x="0" y="0"/>
          <a:ext cx="0" cy="0"/>
          <a:chOff x="0" y="0"/>
          <a:chExt cx="0" cy="0"/>
        </a:xfrm>
      </p:grpSpPr>
      <p:sp>
        <p:nvSpPr>
          <p:cNvPr id="22" name="Google Shape;22;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Google Shape;29;g6254cb55dc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g6254cb55d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 name="Shape 35"/>
        <p:cNvGrpSpPr/>
        <p:nvPr/>
      </p:nvGrpSpPr>
      <p:grpSpPr>
        <a:xfrm>
          <a:off x="0" y="0"/>
          <a:ext cx="0" cy="0"/>
          <a:chOff x="0" y="0"/>
          <a:chExt cx="0" cy="0"/>
        </a:xfrm>
      </p:grpSpPr>
      <p:sp>
        <p:nvSpPr>
          <p:cNvPr id="36" name="Google Shape;36;g610d37f8a4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610d37f8a4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g60f1d1e713_0_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g60f1d1e713_0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60f1d1e713_0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g60f1d1e713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60f1d1e713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g60f1d1e713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60f1d1e713_0_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60f1d1e713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0f1d1e713_0_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60f1d1e713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p:cSld name="Blank">
    <p:spTree>
      <p:nvGrpSpPr>
        <p:cNvPr id="8" name="Shape 8"/>
        <p:cNvGrpSpPr/>
        <p:nvPr/>
      </p:nvGrpSpPr>
      <p:grpSpPr>
        <a:xfrm>
          <a:off x="0" y="0"/>
          <a:ext cx="0" cy="0"/>
          <a:chOff x="0" y="0"/>
          <a:chExt cx="0" cy="0"/>
        </a:xfrm>
      </p:grpSpPr>
      <p:sp>
        <p:nvSpPr>
          <p:cNvPr id="9" name="Google Shape;9;p3"/>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spcBef>
                <a:spcPts val="0"/>
              </a:spcBef>
              <a:buNone/>
              <a:defRPr b="0" i="1" sz="1100" u="none" cap="none" strike="noStrike">
                <a:solidFill>
                  <a:schemeClr val="dk2"/>
                </a:solidFill>
                <a:latin typeface="Helvetica Neue"/>
                <a:ea typeface="Helvetica Neue"/>
                <a:cs typeface="Helvetica Neue"/>
                <a:sym typeface="Helvetica Neue"/>
              </a:defRPr>
            </a:lvl1pPr>
            <a:lvl2pPr indent="0" lvl="1" marL="0" marR="0" algn="ctr">
              <a:spcBef>
                <a:spcPts val="0"/>
              </a:spcBef>
              <a:buNone/>
              <a:defRPr b="0" i="1" sz="1100" u="none" cap="none" strike="noStrike">
                <a:solidFill>
                  <a:schemeClr val="dk2"/>
                </a:solidFill>
                <a:latin typeface="Helvetica Neue"/>
                <a:ea typeface="Helvetica Neue"/>
                <a:cs typeface="Helvetica Neue"/>
                <a:sym typeface="Helvetica Neue"/>
              </a:defRPr>
            </a:lvl2pPr>
            <a:lvl3pPr indent="0" lvl="2" marL="0" marR="0" algn="ctr">
              <a:spcBef>
                <a:spcPts val="0"/>
              </a:spcBef>
              <a:buNone/>
              <a:defRPr b="0" i="1" sz="1100" u="none" cap="none" strike="noStrike">
                <a:solidFill>
                  <a:schemeClr val="dk2"/>
                </a:solidFill>
                <a:latin typeface="Helvetica Neue"/>
                <a:ea typeface="Helvetica Neue"/>
                <a:cs typeface="Helvetica Neue"/>
                <a:sym typeface="Helvetica Neue"/>
              </a:defRPr>
            </a:lvl3pPr>
            <a:lvl4pPr indent="0" lvl="3" marL="0" marR="0" algn="ctr">
              <a:spcBef>
                <a:spcPts val="0"/>
              </a:spcBef>
              <a:buNone/>
              <a:defRPr b="0" i="1" sz="1100" u="none" cap="none" strike="noStrike">
                <a:solidFill>
                  <a:schemeClr val="dk2"/>
                </a:solidFill>
                <a:latin typeface="Helvetica Neue"/>
                <a:ea typeface="Helvetica Neue"/>
                <a:cs typeface="Helvetica Neue"/>
                <a:sym typeface="Helvetica Neue"/>
              </a:defRPr>
            </a:lvl4pPr>
            <a:lvl5pPr indent="0" lvl="4" marL="0" marR="0" algn="ctr">
              <a:spcBef>
                <a:spcPts val="0"/>
              </a:spcBef>
              <a:buNone/>
              <a:defRPr b="0" i="1" sz="1100" u="none" cap="none" strike="noStrike">
                <a:solidFill>
                  <a:schemeClr val="dk2"/>
                </a:solidFill>
                <a:latin typeface="Helvetica Neue"/>
                <a:ea typeface="Helvetica Neue"/>
                <a:cs typeface="Helvetica Neue"/>
                <a:sym typeface="Helvetica Neue"/>
              </a:defRPr>
            </a:lvl5pPr>
            <a:lvl6pPr indent="0" lvl="5" marL="0" marR="0" algn="ctr">
              <a:spcBef>
                <a:spcPts val="0"/>
              </a:spcBef>
              <a:buNone/>
              <a:defRPr b="0" i="1" sz="1100" u="none" cap="none" strike="noStrike">
                <a:solidFill>
                  <a:schemeClr val="dk2"/>
                </a:solidFill>
                <a:latin typeface="Helvetica Neue"/>
                <a:ea typeface="Helvetica Neue"/>
                <a:cs typeface="Helvetica Neue"/>
                <a:sym typeface="Helvetica Neue"/>
              </a:defRPr>
            </a:lvl6pPr>
            <a:lvl7pPr indent="0" lvl="6" marL="0" marR="0" algn="ctr">
              <a:spcBef>
                <a:spcPts val="0"/>
              </a:spcBef>
              <a:buNone/>
              <a:defRPr b="0" i="1" sz="1100" u="none" cap="none" strike="noStrike">
                <a:solidFill>
                  <a:schemeClr val="dk2"/>
                </a:solidFill>
                <a:latin typeface="Helvetica Neue"/>
                <a:ea typeface="Helvetica Neue"/>
                <a:cs typeface="Helvetica Neue"/>
                <a:sym typeface="Helvetica Neue"/>
              </a:defRPr>
            </a:lvl7pPr>
            <a:lvl8pPr indent="0" lvl="7" marL="0" marR="0" algn="ctr">
              <a:spcBef>
                <a:spcPts val="0"/>
              </a:spcBef>
              <a:buNone/>
              <a:defRPr b="0" i="1" sz="1100" u="none" cap="none" strike="noStrike">
                <a:solidFill>
                  <a:schemeClr val="dk2"/>
                </a:solidFill>
                <a:latin typeface="Helvetica Neue"/>
                <a:ea typeface="Helvetica Neue"/>
                <a:cs typeface="Helvetica Neue"/>
                <a:sym typeface="Helvetica Neue"/>
              </a:defRPr>
            </a:lvl8pPr>
            <a:lvl9pPr indent="0" lvl="8" marL="0" marR="0" algn="ctr">
              <a:spcBef>
                <a:spcPts val="0"/>
              </a:spcBef>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0" name="Google Shape;10;p3"/>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1pPr>
            <a:lvl2pPr indent="-355600" lvl="1" marL="914400" marR="0" rtl="0" algn="l">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11" name="Google Shape;11;p3"/>
          <p:cNvSpPr/>
          <p:nvPr/>
        </p:nvSpPr>
        <p:spPr>
          <a:xfrm>
            <a:off x="76200" y="6629400"/>
            <a:ext cx="23622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b="0" i="1" lang="en-US" sz="1100" u="none" cap="none" strike="noStrike">
                <a:solidFill>
                  <a:schemeClr val="dk2"/>
                </a:solidFill>
                <a:latin typeface="Helvetica Neue"/>
                <a:ea typeface="Helvetica Neue"/>
                <a:cs typeface="Helvetica Neue"/>
                <a:sym typeface="Helvetica Neue"/>
              </a:rPr>
              <a:t>TW2019, 11-12 Sept 2019</a:t>
            </a:r>
            <a:endParaRPr b="0" i="1" sz="1100" u="none" cap="none" strike="noStrike">
              <a:solidFill>
                <a:schemeClr val="dk2"/>
              </a:solidFill>
              <a:latin typeface="Helvetica Neue"/>
              <a:ea typeface="Helvetica Neue"/>
              <a:cs typeface="Helvetica Neue"/>
              <a:sym typeface="Helvetica Neue"/>
            </a:endParaRPr>
          </a:p>
        </p:txBody>
      </p:sp>
      <p:sp>
        <p:nvSpPr>
          <p:cNvPr id="12" name="Google Shape;12;p3"/>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0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spcBef>
                <a:spcPts val="0"/>
              </a:spcBef>
              <a:buNone/>
              <a:defRPr b="0" i="0" sz="1000" u="none" cap="none" strike="noStrike">
                <a:solidFill>
                  <a:srgbClr val="002569"/>
                </a:solidFill>
                <a:latin typeface="Calibri"/>
                <a:ea typeface="Calibri"/>
                <a:cs typeface="Calibri"/>
                <a:sym typeface="Calibri"/>
              </a:defRPr>
            </a:lvl1pPr>
            <a:lvl2pPr indent="0" lvl="1" marL="0" marR="0" rtl="0" algn="r">
              <a:spcBef>
                <a:spcPts val="0"/>
              </a:spcBef>
              <a:buNone/>
              <a:defRPr b="0" i="0" sz="1000" u="none" cap="none" strike="noStrike">
                <a:solidFill>
                  <a:srgbClr val="002569"/>
                </a:solidFill>
                <a:latin typeface="Calibri"/>
                <a:ea typeface="Calibri"/>
                <a:cs typeface="Calibri"/>
                <a:sym typeface="Calibri"/>
              </a:defRPr>
            </a:lvl2pPr>
            <a:lvl3pPr indent="0" lvl="2" marL="0" marR="0" rtl="0" algn="r">
              <a:spcBef>
                <a:spcPts val="0"/>
              </a:spcBef>
              <a:buNone/>
              <a:defRPr b="0" i="0" sz="1000" u="none" cap="none" strike="noStrike">
                <a:solidFill>
                  <a:srgbClr val="002569"/>
                </a:solidFill>
                <a:latin typeface="Calibri"/>
                <a:ea typeface="Calibri"/>
                <a:cs typeface="Calibri"/>
                <a:sym typeface="Calibri"/>
              </a:defRPr>
            </a:lvl3pPr>
            <a:lvl4pPr indent="0" lvl="3" marL="0" marR="0" rtl="0" algn="r">
              <a:spcBef>
                <a:spcPts val="0"/>
              </a:spcBef>
              <a:buNone/>
              <a:defRPr b="0" i="0" sz="1000" u="none" cap="none" strike="noStrike">
                <a:solidFill>
                  <a:srgbClr val="002569"/>
                </a:solidFill>
                <a:latin typeface="Calibri"/>
                <a:ea typeface="Calibri"/>
                <a:cs typeface="Calibri"/>
                <a:sym typeface="Calibri"/>
              </a:defRPr>
            </a:lvl4pPr>
            <a:lvl5pPr indent="0" lvl="4" marL="0" marR="0" rtl="0" algn="r">
              <a:spcBef>
                <a:spcPts val="0"/>
              </a:spcBef>
              <a:buNone/>
              <a:defRPr b="0" i="0" sz="1000" u="none" cap="none" strike="noStrike">
                <a:solidFill>
                  <a:srgbClr val="002569"/>
                </a:solidFill>
                <a:latin typeface="Calibri"/>
                <a:ea typeface="Calibri"/>
                <a:cs typeface="Calibri"/>
                <a:sym typeface="Calibri"/>
              </a:defRPr>
            </a:lvl5pPr>
            <a:lvl6pPr indent="0" lvl="5" marL="0" marR="0" rtl="0" algn="r">
              <a:spcBef>
                <a:spcPts val="0"/>
              </a:spcBef>
              <a:buNone/>
              <a:defRPr b="0" i="0" sz="1000" u="none" cap="none" strike="noStrike">
                <a:solidFill>
                  <a:srgbClr val="002569"/>
                </a:solidFill>
                <a:latin typeface="Calibri"/>
                <a:ea typeface="Calibri"/>
                <a:cs typeface="Calibri"/>
                <a:sym typeface="Calibri"/>
              </a:defRPr>
            </a:lvl6pPr>
            <a:lvl7pPr indent="0" lvl="6" marL="0" marR="0" rtl="0" algn="r">
              <a:spcBef>
                <a:spcPts val="0"/>
              </a:spcBef>
              <a:buNone/>
              <a:defRPr b="0" i="0" sz="1000" u="none" cap="none" strike="noStrike">
                <a:solidFill>
                  <a:srgbClr val="002569"/>
                </a:solidFill>
                <a:latin typeface="Calibri"/>
                <a:ea typeface="Calibri"/>
                <a:cs typeface="Calibri"/>
                <a:sym typeface="Calibri"/>
              </a:defRPr>
            </a:lvl7pPr>
            <a:lvl8pPr indent="0" lvl="7" marL="0" marR="0" rtl="0" algn="r">
              <a:spcBef>
                <a:spcPts val="0"/>
              </a:spcBef>
              <a:buNone/>
              <a:defRPr b="0" i="0" sz="1000" u="none" cap="none" strike="noStrike">
                <a:solidFill>
                  <a:srgbClr val="002569"/>
                </a:solidFill>
                <a:latin typeface="Calibri"/>
                <a:ea typeface="Calibri"/>
                <a:cs typeface="Calibri"/>
                <a:sym typeface="Calibri"/>
              </a:defRPr>
            </a:lvl8pPr>
            <a:lvl9pPr indent="0" lvl="8" marL="0" marR="0" rtl="0" algn="r">
              <a:spcBef>
                <a:spcPts val="0"/>
              </a:spcBef>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cs.google.com/document/d/1zYDMJDjeKMaDPBTJpaMgGAD5ajpXSiBDHupOyuBDyq8/edit#bookmark=id.z0qpvuc86xw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document/d/1zYDMJDjeKMaDPBTJpaMgGAD5ajpXSiBDHupOyuBDyq8/edit#bookmark=id.z0qpvuc86xw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s://twitter.com/rasmustonboe/status/1139504201615237120?s=11" TargetMode="External"/><Relationship Id="rId5" Type="http://schemas.openxmlformats.org/officeDocument/2006/relationships/image" Target="../media/image8.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ceos.org/document_management/Ad_Hoc_Teams/SDCG_for_GFOI/Meetings/SDCG-10/CEOS%20SDCG%20Global%20Data%20Flows%20Study%20v1-5.docx" TargetMode="External"/><Relationship Id="rId4" Type="http://schemas.openxmlformats.org/officeDocument/2006/relationships/hyperlink" Target="http://ceos.org/document_management/Ad_Hoc_Teams/SDCG_for_GFOI/Meetings/SDCG-10/SDCG10_10_GlobalDataFlows_v0_0.pptx" TargetMode="External"/><Relationship Id="rId10" Type="http://schemas.openxmlformats.org/officeDocument/2006/relationships/image" Target="../media/image7.png"/><Relationship Id="rId9" Type="http://schemas.openxmlformats.org/officeDocument/2006/relationships/hyperlink" Target="http://ceos.org/document_management/Meetings/Plenary/31/Presentations/8.1_FDA_FINAL_10.5.17.pdf" TargetMode="External"/><Relationship Id="rId5" Type="http://schemas.openxmlformats.org/officeDocument/2006/relationships/hyperlink" Target="http://ceos.org/document_management/Meetings/Plenary/31/Presentations/8.1_FDA_FINAL_10.5.17.pdf" TargetMode="External"/><Relationship Id="rId6" Type="http://schemas.openxmlformats.org/officeDocument/2006/relationships/hyperlink" Target="http://ceos.org/document_management/Meetings/Plenary/31/Presentations/8.1_Labahn-Hanowski-Held_Future%20Data%20Architectures%20(FDA)%20Strategy%20-%202017_10_15%20v1.pptx" TargetMode="External"/><Relationship Id="rId7" Type="http://schemas.openxmlformats.org/officeDocument/2006/relationships/hyperlink" Target="http://ceos.org/meetings/wgiss-45/" TargetMode="External"/><Relationship Id="rId8" Type="http://schemas.openxmlformats.org/officeDocument/2006/relationships/hyperlink" Target="http://ceos.org/meetings/fda-big-data-workshop-201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ceos.org/document_management/Meetings/Plenary/31/Presentations/8.1_Labahn-Hanowski-Held_Future%20Data%20Architectures%20(FDA)%20Strategy%20-%202017_10_15%20v1.pptx"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 name="Shape 16"/>
        <p:cNvGrpSpPr/>
        <p:nvPr/>
      </p:nvGrpSpPr>
      <p:grpSpPr>
        <a:xfrm>
          <a:off x="0" y="0"/>
          <a:ext cx="0" cy="0"/>
          <a:chOff x="0" y="0"/>
          <a:chExt cx="0" cy="0"/>
        </a:xfrm>
      </p:grpSpPr>
      <p:sp>
        <p:nvSpPr>
          <p:cNvPr id="17" name="Google Shape;17;p4"/>
          <p:cNvSpPr txBox="1"/>
          <p:nvPr>
            <p:ph type="title"/>
          </p:nvPr>
        </p:nvSpPr>
        <p:spPr>
          <a:xfrm>
            <a:off x="622804" y="2514600"/>
            <a:ext cx="78399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100"/>
              <a:buFont typeface="Arial"/>
              <a:buNone/>
            </a:pPr>
            <a:r>
              <a:rPr b="1" lang="en-US" sz="4200">
                <a:solidFill>
                  <a:srgbClr val="FFFFFF"/>
                </a:solidFill>
                <a:latin typeface="Helvetica Neue"/>
                <a:ea typeface="Helvetica Neue"/>
                <a:cs typeface="Helvetica Neue"/>
                <a:sym typeface="Helvetica Neue"/>
              </a:rPr>
              <a:t>Discussion: Accessibility &amp; Location of ARD</a:t>
            </a:r>
            <a:endParaRPr b="1" sz="4200">
              <a:solidFill>
                <a:srgbClr val="FFFFFF"/>
              </a:solidFill>
              <a:latin typeface="Helvetica Neue"/>
              <a:ea typeface="Helvetica Neue"/>
              <a:cs typeface="Helvetica Neue"/>
              <a:sym typeface="Helvetica Neue"/>
            </a:endParaRPr>
          </a:p>
          <a:p>
            <a:pPr indent="0" lvl="0" marL="0" marR="0" rtl="0" algn="l">
              <a:spcBef>
                <a:spcPts val="0"/>
              </a:spcBef>
              <a:spcAft>
                <a:spcPts val="0"/>
              </a:spcAft>
              <a:buNone/>
            </a:pPr>
            <a:r>
              <a:t/>
            </a:r>
            <a:endParaRPr b="1" sz="4200">
              <a:solidFill>
                <a:srgbClr val="FFFFFF"/>
              </a:solidFill>
              <a:latin typeface="Helvetica Neue"/>
              <a:ea typeface="Helvetica Neue"/>
              <a:cs typeface="Helvetica Neue"/>
              <a:sym typeface="Helvetica Neue"/>
            </a:endParaRPr>
          </a:p>
        </p:txBody>
      </p:sp>
      <p:sp>
        <p:nvSpPr>
          <p:cNvPr id="18" name="Google Shape;18;p4"/>
          <p:cNvSpPr/>
          <p:nvPr/>
        </p:nvSpPr>
        <p:spPr>
          <a:xfrm>
            <a:off x="622789" y="4140200"/>
            <a:ext cx="4810800" cy="2541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US" sz="1800">
                <a:solidFill>
                  <a:srgbClr val="FFFFFF"/>
                </a:solidFill>
              </a:rPr>
              <a:t>G Dyke</a:t>
            </a:r>
            <a:endParaRPr b="0" i="0" sz="1800" u="none" cap="none" strike="noStrike">
              <a:solidFill>
                <a:srgbClr val="FFFFFF"/>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lang="en-US" sz="1800">
                <a:solidFill>
                  <a:srgbClr val="FFFFFF"/>
                </a:solidFill>
                <a:latin typeface="Helvetica Neue"/>
                <a:ea typeface="Helvetica Neue"/>
                <a:cs typeface="Helvetica Neue"/>
                <a:sym typeface="Helvetica Neue"/>
              </a:rPr>
              <a:t>LSI-VC-8</a:t>
            </a:r>
            <a:endParaRPr/>
          </a:p>
          <a:p>
            <a:pPr indent="0" lvl="0" marL="0" marR="0" rtl="0" algn="l">
              <a:lnSpc>
                <a:spcPct val="150000"/>
              </a:lnSpc>
              <a:spcBef>
                <a:spcPts val="0"/>
              </a:spcBef>
              <a:spcAft>
                <a:spcPts val="0"/>
              </a:spcAft>
              <a:buNone/>
            </a:pPr>
            <a:r>
              <a:rPr b="0" i="0" lang="en-US" sz="1800" u="none" cap="none" strike="noStrike">
                <a:solidFill>
                  <a:srgbClr val="FFFFFF"/>
                </a:solidFill>
                <a:latin typeface="Helvetica Neue"/>
                <a:ea typeface="Helvetica Neue"/>
                <a:cs typeface="Helvetica Neue"/>
                <a:sym typeface="Helvetica Neue"/>
              </a:rPr>
              <a:t>Session </a:t>
            </a:r>
            <a:r>
              <a:rPr lang="en-US" sz="1800">
                <a:solidFill>
                  <a:srgbClr val="FFFFFF"/>
                </a:solidFill>
                <a:latin typeface="Helvetica Neue"/>
                <a:ea typeface="Helvetica Neue"/>
                <a:cs typeface="Helvetica Neue"/>
                <a:sym typeface="Helvetica Neue"/>
              </a:rPr>
              <a:t>4</a:t>
            </a:r>
            <a:endParaRPr/>
          </a:p>
          <a:p>
            <a:pPr indent="0" lvl="0" marL="0" marR="0" rtl="0" algn="l">
              <a:lnSpc>
                <a:spcPct val="150000"/>
              </a:lnSpc>
              <a:spcBef>
                <a:spcPts val="0"/>
              </a:spcBef>
              <a:spcAft>
                <a:spcPts val="0"/>
              </a:spcAft>
              <a:buNone/>
            </a:pPr>
            <a:r>
              <a:rPr lang="en-US" sz="1800">
                <a:solidFill>
                  <a:srgbClr val="FFFFFF"/>
                </a:solidFill>
                <a:latin typeface="Helvetica Neue"/>
                <a:ea typeface="Helvetica Neue"/>
                <a:cs typeface="Helvetica Neue"/>
                <a:sym typeface="Helvetica Neue"/>
              </a:rPr>
              <a:t>Anchorage</a:t>
            </a:r>
            <a:r>
              <a:rPr b="0" i="0" lang="en-US" sz="1800" u="none" cap="none" strike="noStrike">
                <a:solidFill>
                  <a:srgbClr val="FFFFFF"/>
                </a:solidFill>
                <a:latin typeface="Helvetica Neue"/>
                <a:ea typeface="Helvetica Neue"/>
                <a:cs typeface="Helvetica Neue"/>
                <a:sym typeface="Helvetica Neue"/>
              </a:rPr>
              <a:t>, Alaska, USA</a:t>
            </a:r>
            <a:endParaRPr b="0" i="0" sz="1800" u="none" cap="none" strike="noStrike">
              <a:solidFill>
                <a:srgbClr val="FFFFFF"/>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lang="en-US" sz="1800">
                <a:solidFill>
                  <a:srgbClr val="FFFFFF"/>
                </a:solidFill>
                <a:latin typeface="Helvetica Neue"/>
                <a:ea typeface="Helvetica Neue"/>
                <a:cs typeface="Helvetica Neue"/>
                <a:sym typeface="Helvetica Neue"/>
              </a:rPr>
              <a:t>4-6</a:t>
            </a:r>
            <a:r>
              <a:rPr b="0" i="0" lang="en-US" sz="1800" u="none" cap="none" strike="noStrike">
                <a:solidFill>
                  <a:srgbClr val="FFFFFF"/>
                </a:solidFill>
                <a:latin typeface="Helvetica Neue"/>
                <a:ea typeface="Helvetica Neue"/>
                <a:cs typeface="Helvetica Neue"/>
                <a:sym typeface="Helvetica Neue"/>
              </a:rPr>
              <a:t> September 2019</a:t>
            </a:r>
            <a:endParaRPr b="0" i="0" sz="1800" u="none" cap="none" strike="noStrike">
              <a:solidFill>
                <a:srgbClr val="FFFFFF"/>
              </a:solidFill>
              <a:latin typeface="Helvetica Neue"/>
              <a:ea typeface="Helvetica Neue"/>
              <a:cs typeface="Helvetica Neue"/>
              <a:sym typeface="Helvetica Neue"/>
            </a:endParaRPr>
          </a:p>
        </p:txBody>
      </p:sp>
      <p:pic>
        <p:nvPicPr>
          <p:cNvPr id="19" name="Google Shape;19;p4"/>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3"/>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94" name="Google Shape;94;p13"/>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2020-2021 SIT Chair Priorities</a:t>
            </a:r>
            <a:endParaRPr/>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lt1"/>
              </a:buClr>
              <a:buSzPts val="2400"/>
              <a:buNone/>
            </a:pPr>
            <a:r>
              <a:t/>
            </a:r>
            <a:endParaRPr/>
          </a:p>
        </p:txBody>
      </p:sp>
      <p:pic>
        <p:nvPicPr>
          <p:cNvPr id="95" name="Google Shape;95;p13"/>
          <p:cNvPicPr preferRelativeResize="0"/>
          <p:nvPr/>
        </p:nvPicPr>
        <p:blipFill>
          <a:blip r:embed="rId3">
            <a:alphaModFix/>
          </a:blip>
          <a:stretch>
            <a:fillRect/>
          </a:stretch>
        </p:blipFill>
        <p:spPr>
          <a:xfrm>
            <a:off x="1065275" y="1323600"/>
            <a:ext cx="73152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4"/>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01" name="Google Shape;101;p14"/>
          <p:cNvSpPr txBox="1"/>
          <p:nvPr>
            <p:ph idx="2" type="body"/>
          </p:nvPr>
        </p:nvSpPr>
        <p:spPr>
          <a:xfrm>
            <a:off x="2057400" y="1524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1: </a:t>
            </a:r>
            <a:r>
              <a:rPr lang="en-US"/>
              <a:t>CEOS ARD User Needs &amp; Specifications</a:t>
            </a:r>
            <a:endParaRPr/>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lt1"/>
              </a:buClr>
              <a:buSzPts val="2400"/>
              <a:buNone/>
            </a:pPr>
            <a:r>
              <a:t/>
            </a:r>
            <a:endParaRPr/>
          </a:p>
        </p:txBody>
      </p:sp>
      <p:sp>
        <p:nvSpPr>
          <p:cNvPr id="102" name="Google Shape;102;p14"/>
          <p:cNvSpPr txBox="1"/>
          <p:nvPr>
            <p:ph idx="1" type="body"/>
          </p:nvPr>
        </p:nvSpPr>
        <p:spPr>
          <a:xfrm>
            <a:off x="233175" y="1451075"/>
            <a:ext cx="8586300" cy="4997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1800">
                <a:solidFill>
                  <a:srgbClr val="38761D"/>
                </a:solidFill>
                <a:latin typeface="Calibri"/>
                <a:ea typeface="Calibri"/>
                <a:cs typeface="Calibri"/>
                <a:sym typeface="Calibri"/>
              </a:rPr>
              <a:t>1.1: </a:t>
            </a:r>
            <a:r>
              <a:rPr b="1" lang="en-US" sz="1800" u="sng">
                <a:solidFill>
                  <a:srgbClr val="38761D"/>
                </a:solidFill>
                <a:latin typeface="Calibri"/>
                <a:ea typeface="Calibri"/>
                <a:cs typeface="Calibri"/>
                <a:sym typeface="Calibri"/>
              </a:rPr>
              <a:t>Continue development of the CARD4L Product Family Specifications</a:t>
            </a:r>
            <a:endParaRPr b="1" sz="1800" u="sng">
              <a:solidFill>
                <a:srgbClr val="38761D"/>
              </a:solidFill>
              <a:latin typeface="Calibri"/>
              <a:ea typeface="Calibri"/>
              <a:cs typeface="Calibri"/>
              <a:sym typeface="Calibri"/>
            </a:endParaRPr>
          </a:p>
          <a:p>
            <a:pPr indent="0" lvl="0" marL="0" marR="0" rtl="0" algn="l">
              <a:lnSpc>
                <a:spcPct val="80000"/>
              </a:lnSpc>
              <a:spcBef>
                <a:spcPts val="600"/>
              </a:spcBef>
              <a:spcAft>
                <a:spcPts val="0"/>
              </a:spcAft>
              <a:buNone/>
            </a:pPr>
            <a:r>
              <a:t/>
            </a:r>
            <a:endParaRPr b="1" sz="1800">
              <a:solidFill>
                <a:srgbClr val="38761D"/>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38761D"/>
                </a:solidFill>
                <a:latin typeface="Calibri"/>
                <a:ea typeface="Calibri"/>
                <a:cs typeface="Calibri"/>
                <a:sym typeface="Calibri"/>
              </a:rPr>
              <a:t>1.2: </a:t>
            </a:r>
            <a:r>
              <a:rPr b="1" lang="en-US" sz="1800" u="sng">
                <a:solidFill>
                  <a:srgbClr val="38761D"/>
                </a:solidFill>
                <a:latin typeface="Calibri"/>
                <a:ea typeface="Calibri"/>
                <a:cs typeface="Calibri"/>
                <a:sym typeface="Calibri"/>
              </a:rPr>
              <a:t>Identify the need for and prioritise development</a:t>
            </a:r>
            <a:r>
              <a:rPr b="1" lang="en-US" sz="1800">
                <a:solidFill>
                  <a:srgbClr val="38761D"/>
                </a:solidFill>
                <a:latin typeface="Calibri"/>
                <a:ea typeface="Calibri"/>
                <a:cs typeface="Calibri"/>
                <a:sym typeface="Calibri"/>
              </a:rPr>
              <a:t> of future target products as the basis for </a:t>
            </a:r>
            <a:r>
              <a:rPr b="1" lang="en-US" sz="1800" u="sng">
                <a:solidFill>
                  <a:srgbClr val="38761D"/>
                </a:solidFill>
                <a:latin typeface="Calibri"/>
                <a:ea typeface="Calibri"/>
                <a:cs typeface="Calibri"/>
                <a:sym typeface="Calibri"/>
              </a:rPr>
              <a:t>new CEOS ARD standards</a:t>
            </a:r>
            <a:endParaRPr b="1" sz="1800">
              <a:solidFill>
                <a:srgbClr val="38761D"/>
              </a:solidFill>
              <a:latin typeface="Calibri"/>
              <a:ea typeface="Calibri"/>
              <a:cs typeface="Calibri"/>
              <a:sym typeface="Calibri"/>
            </a:endParaRPr>
          </a:p>
          <a:p>
            <a:pPr indent="0" lvl="0" marL="0" marR="0" rtl="0" algn="l">
              <a:lnSpc>
                <a:spcPct val="80000"/>
              </a:lnSpc>
              <a:spcBef>
                <a:spcPts val="600"/>
              </a:spcBef>
              <a:spcAft>
                <a:spcPts val="0"/>
              </a:spcAft>
              <a:buNone/>
            </a:pPr>
            <a:r>
              <a:t/>
            </a:r>
            <a:endParaRPr b="1" sz="1800">
              <a:solidFill>
                <a:srgbClr val="38761D"/>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38761D"/>
                </a:solidFill>
                <a:latin typeface="Calibri"/>
                <a:ea typeface="Calibri"/>
                <a:cs typeface="Calibri"/>
                <a:sym typeface="Calibri"/>
              </a:rPr>
              <a:t>1.3: </a:t>
            </a:r>
            <a:r>
              <a:rPr b="1" lang="en-US" sz="1800" u="sng">
                <a:solidFill>
                  <a:srgbClr val="38761D"/>
                </a:solidFill>
                <a:latin typeface="Calibri"/>
                <a:ea typeface="Calibri"/>
                <a:cs typeface="Calibri"/>
                <a:sym typeface="Calibri"/>
              </a:rPr>
              <a:t>Develop further CEOS ARD technical specifications</a:t>
            </a:r>
            <a:r>
              <a:rPr b="1" lang="en-US" sz="1800">
                <a:solidFill>
                  <a:srgbClr val="38761D"/>
                </a:solidFill>
                <a:latin typeface="Calibri"/>
                <a:ea typeface="Calibri"/>
                <a:cs typeface="Calibri"/>
                <a:sym typeface="Calibri"/>
              </a:rPr>
              <a:t> based on established need and prioritisation</a:t>
            </a:r>
            <a:endParaRPr b="1" sz="1800">
              <a:solidFill>
                <a:srgbClr val="38761D"/>
              </a:solidFill>
              <a:latin typeface="Calibri"/>
              <a:ea typeface="Calibri"/>
              <a:cs typeface="Calibri"/>
              <a:sym typeface="Calibri"/>
            </a:endParaRPr>
          </a:p>
          <a:p>
            <a:pPr indent="0" lvl="0" marL="0" marR="0" rtl="0" algn="l">
              <a:lnSpc>
                <a:spcPct val="80000"/>
              </a:lnSpc>
              <a:spcBef>
                <a:spcPts val="600"/>
              </a:spcBef>
              <a:spcAft>
                <a:spcPts val="0"/>
              </a:spcAft>
              <a:buNone/>
            </a:pPr>
            <a:r>
              <a:t/>
            </a:r>
            <a:endParaRPr b="1" sz="1800">
              <a:solidFill>
                <a:srgbClr val="38761D"/>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38761D"/>
                </a:solidFill>
                <a:latin typeface="Calibri"/>
                <a:ea typeface="Calibri"/>
                <a:cs typeface="Calibri"/>
                <a:sym typeface="Calibri"/>
              </a:rPr>
              <a:t>1.4: </a:t>
            </a:r>
            <a:r>
              <a:rPr b="1" lang="en-US" sz="1800" u="sng">
                <a:solidFill>
                  <a:srgbClr val="38761D"/>
                </a:solidFill>
                <a:latin typeface="Calibri"/>
                <a:ea typeface="Calibri"/>
                <a:cs typeface="Calibri"/>
                <a:sym typeface="Calibri"/>
              </a:rPr>
              <a:t>CEOS Interoperability Terminology Report</a:t>
            </a:r>
            <a:endParaRPr b="1" sz="1800" u="sng">
              <a:solidFill>
                <a:srgbClr val="38761D"/>
              </a:solidFill>
              <a:latin typeface="Calibri"/>
              <a:ea typeface="Calibri"/>
              <a:cs typeface="Calibri"/>
              <a:sym typeface="Calibri"/>
            </a:endParaRPr>
          </a:p>
          <a:p>
            <a:pPr indent="-342900" lvl="0" marL="457200" marR="0" rtl="0" algn="l">
              <a:lnSpc>
                <a:spcPct val="80000"/>
              </a:lnSpc>
              <a:spcBef>
                <a:spcPts val="600"/>
              </a:spcBef>
              <a:spcAft>
                <a:spcPts val="0"/>
              </a:spcAft>
              <a:buClr>
                <a:srgbClr val="38761D"/>
              </a:buClr>
              <a:buSzPts val="1800"/>
              <a:buFont typeface="Calibri"/>
              <a:buChar char="•"/>
            </a:pPr>
            <a:r>
              <a:rPr lang="en-US" sz="1800">
                <a:solidFill>
                  <a:srgbClr val="38761D"/>
                </a:solidFill>
                <a:latin typeface="Calibri"/>
                <a:ea typeface="Calibri"/>
                <a:cs typeface="Calibri"/>
                <a:sym typeface="Calibri"/>
              </a:rPr>
              <a:t>The terms Analysis Ready Data (ARD), interoperability, and harmonization are often used and, to a large extent, used inconsistently. To rectify this, CEOS will produce a report discussing and providing examples of key terms.</a:t>
            </a:r>
            <a:endParaRPr sz="1800">
              <a:solidFill>
                <a:srgbClr val="38761D"/>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5"/>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08" name="Google Shape;108;p15"/>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2: Assured Production and Access</a:t>
            </a:r>
            <a:endParaRPr/>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lt1"/>
              </a:buClr>
              <a:buSzPts val="2400"/>
              <a:buNone/>
            </a:pPr>
            <a:r>
              <a:t/>
            </a:r>
            <a:endParaRPr/>
          </a:p>
        </p:txBody>
      </p:sp>
      <p:sp>
        <p:nvSpPr>
          <p:cNvPr id="109" name="Google Shape;109;p15"/>
          <p:cNvSpPr txBox="1"/>
          <p:nvPr>
            <p:ph idx="1" type="body"/>
          </p:nvPr>
        </p:nvSpPr>
        <p:spPr>
          <a:xfrm>
            <a:off x="233175" y="1451075"/>
            <a:ext cx="8586300" cy="4997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1800">
                <a:solidFill>
                  <a:schemeClr val="dk2"/>
                </a:solidFill>
                <a:latin typeface="Calibri"/>
                <a:ea typeface="Calibri"/>
                <a:cs typeface="Calibri"/>
                <a:sym typeface="Calibri"/>
              </a:rPr>
              <a:t>2.1: Engage Big Data hosts and aggregators and </a:t>
            </a:r>
            <a:r>
              <a:rPr b="1" lang="en-US" sz="1800" u="sng">
                <a:solidFill>
                  <a:schemeClr val="dk2"/>
                </a:solidFill>
                <a:latin typeface="Calibri"/>
                <a:ea typeface="Calibri"/>
                <a:cs typeface="Calibri"/>
                <a:sym typeface="Calibri"/>
              </a:rPr>
              <a:t>establish formal pipelines and procedures to promote CEOS ARD hosting</a:t>
            </a:r>
            <a:r>
              <a:rPr b="1" lang="en-US" sz="1800">
                <a:solidFill>
                  <a:schemeClr val="dk2"/>
                </a:solidFill>
                <a:latin typeface="Calibri"/>
                <a:ea typeface="Calibri"/>
                <a:cs typeface="Calibri"/>
                <a:sym typeface="Calibri"/>
              </a:rPr>
              <a:t> and uptake on their platforms.</a:t>
            </a:r>
            <a:endParaRPr b="1" sz="1800">
              <a:solidFill>
                <a:schemeClr val="dk2"/>
              </a:solidFill>
              <a:latin typeface="Calibri"/>
              <a:ea typeface="Calibri"/>
              <a:cs typeface="Calibri"/>
              <a:sym typeface="Calibri"/>
            </a:endParaRPr>
          </a:p>
          <a:p>
            <a:pPr indent="-342900" lvl="0" marL="457200" marR="0" rtl="0" algn="l">
              <a:lnSpc>
                <a:spcPct val="80000"/>
              </a:lnSpc>
              <a:spcBef>
                <a:spcPts val="60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CEOS needs to engage in a coordinated fashion with Big Data hosts and aggregators that are already re-hosting publicly available free and open data to: streamline the movement of data to global platforms, improve consistency of data and provide some means for users to verify data provenance and quality, ensure CEOS Agencies are appropriately recognized and referenced as the data source, and to promote the uptake/rehosting of CEOS ARD specifications/datasets.</a:t>
            </a:r>
            <a:endParaRPr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chemeClr val="dk2"/>
                </a:solidFill>
                <a:latin typeface="Calibri"/>
                <a:ea typeface="Calibri"/>
                <a:cs typeface="Calibri"/>
                <a:sym typeface="Calibri"/>
              </a:rPr>
              <a:t>2.2: </a:t>
            </a:r>
            <a:r>
              <a:rPr b="1" lang="en-US" sz="1800" u="sng">
                <a:solidFill>
                  <a:schemeClr val="dk2"/>
                </a:solidFill>
                <a:latin typeface="Calibri"/>
                <a:ea typeface="Calibri"/>
                <a:cs typeface="Calibri"/>
                <a:sym typeface="Calibri"/>
              </a:rPr>
              <a:t>Survey users’ needs with regard to ARD accessibility</a:t>
            </a:r>
            <a:r>
              <a:rPr b="1" lang="en-US" sz="1800">
                <a:solidFill>
                  <a:schemeClr val="dk2"/>
                </a:solidFill>
                <a:latin typeface="Calibri"/>
                <a:ea typeface="Calibri"/>
                <a:cs typeface="Calibri"/>
                <a:sym typeface="Calibri"/>
              </a:rPr>
              <a:t> and provide feedback to all data providers.</a:t>
            </a:r>
            <a:endParaRPr b="1"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chemeClr val="dk2"/>
                </a:solidFill>
                <a:latin typeface="Calibri"/>
                <a:ea typeface="Calibri"/>
                <a:cs typeface="Calibri"/>
                <a:sym typeface="Calibri"/>
              </a:rPr>
              <a:t>2.3: </a:t>
            </a:r>
            <a:r>
              <a:rPr b="1" lang="en-US" sz="1800" u="sng">
                <a:solidFill>
                  <a:schemeClr val="dk2"/>
                </a:solidFill>
                <a:latin typeface="Calibri"/>
                <a:ea typeface="Calibri"/>
                <a:cs typeface="Calibri"/>
                <a:sym typeface="Calibri"/>
              </a:rPr>
              <a:t>CEOS Position Paper on the Interplay of Industry and CEOS ARD</a:t>
            </a:r>
            <a:r>
              <a:rPr b="1" lang="en-US" sz="1800">
                <a:solidFill>
                  <a:schemeClr val="dk2"/>
                </a:solidFill>
                <a:latin typeface="Calibri"/>
                <a:ea typeface="Calibri"/>
                <a:cs typeface="Calibri"/>
                <a:sym typeface="Calibri"/>
              </a:rPr>
              <a:t>.</a:t>
            </a:r>
            <a:endParaRPr b="1" sz="1800">
              <a:solidFill>
                <a:schemeClr val="dk2"/>
              </a:solidFill>
              <a:latin typeface="Calibri"/>
              <a:ea typeface="Calibri"/>
              <a:cs typeface="Calibri"/>
              <a:sym typeface="Calibri"/>
            </a:endParaRPr>
          </a:p>
          <a:p>
            <a:pPr indent="-342900" lvl="0" marL="457200" marR="0" rtl="0" algn="l">
              <a:lnSpc>
                <a:spcPct val="80000"/>
              </a:lnSpc>
              <a:spcBef>
                <a:spcPts val="60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Look into the different roles industry may play (e.g., as data users, data providers, data hosts, and as providers of processing chains to produce data that meet CEOS ARD specifications) and seek to establish a CEOS position on each aspect.</a:t>
            </a:r>
            <a:endParaRPr sz="1800">
              <a:solidFill>
                <a:schemeClr val="dk2"/>
              </a:solidFill>
              <a:latin typeface="Calibri"/>
              <a:ea typeface="Calibri"/>
              <a:cs typeface="Calibri"/>
              <a:sym typeface="Calibri"/>
            </a:endParaRPr>
          </a:p>
          <a:p>
            <a:pPr indent="-342900" lvl="0" marL="457200" marR="0" rtl="0" algn="l">
              <a:lnSpc>
                <a:spcPct val="80000"/>
              </a:lnSpc>
              <a:spcBef>
                <a:spcPts val="0"/>
              </a:spcBef>
              <a:spcAft>
                <a:spcPts val="0"/>
              </a:spcAft>
              <a:buClr>
                <a:schemeClr val="dk2"/>
              </a:buClr>
              <a:buSzPts val="1800"/>
              <a:buFont typeface="Calibri"/>
              <a:buChar char="•"/>
            </a:pPr>
            <a:r>
              <a:rPr lang="en-US" sz="1800">
                <a:solidFill>
                  <a:schemeClr val="dk2"/>
                </a:solidFill>
                <a:latin typeface="Calibri"/>
                <a:ea typeface="Calibri"/>
                <a:cs typeface="Calibri"/>
                <a:sym typeface="Calibri"/>
              </a:rPr>
              <a:t>Key considerations: machine-to-machine communication (including the role of COG and STAC technologies), machine learning, automation, and analysis platforms.</a:t>
            </a:r>
            <a:endParaRPr sz="18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6"/>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15" name="Google Shape;115;p16"/>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3: Pilots and Feedback</a:t>
            </a:r>
            <a:endParaRPr/>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lt1"/>
              </a:buClr>
              <a:buSzPts val="2400"/>
              <a:buNone/>
            </a:pPr>
            <a:r>
              <a:t/>
            </a:r>
            <a:endParaRPr/>
          </a:p>
        </p:txBody>
      </p:sp>
      <p:sp>
        <p:nvSpPr>
          <p:cNvPr id="116" name="Google Shape;116;p16"/>
          <p:cNvSpPr txBox="1"/>
          <p:nvPr>
            <p:ph idx="1" type="body"/>
          </p:nvPr>
        </p:nvSpPr>
        <p:spPr>
          <a:xfrm>
            <a:off x="74950" y="1451075"/>
            <a:ext cx="9069000" cy="4997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1800">
                <a:solidFill>
                  <a:srgbClr val="BF9000"/>
                </a:solidFill>
                <a:latin typeface="Calibri"/>
                <a:ea typeface="Calibri"/>
                <a:cs typeface="Calibri"/>
                <a:sym typeface="Calibri"/>
              </a:rPr>
              <a:t>3.1: </a:t>
            </a:r>
            <a:r>
              <a:rPr b="1" lang="en-US" sz="1800" u="sng">
                <a:solidFill>
                  <a:srgbClr val="BF9000"/>
                </a:solidFill>
                <a:latin typeface="Calibri"/>
                <a:ea typeface="Calibri"/>
                <a:cs typeface="Calibri"/>
                <a:sym typeface="Calibri"/>
              </a:rPr>
              <a:t>Production of CEOS ARD and supply</a:t>
            </a:r>
            <a:r>
              <a:rPr b="1" lang="en-US" sz="1800">
                <a:solidFill>
                  <a:srgbClr val="BF9000"/>
                </a:solidFill>
                <a:latin typeface="Calibri"/>
                <a:ea typeface="Calibri"/>
                <a:cs typeface="Calibri"/>
                <a:sym typeface="Calibri"/>
              </a:rPr>
              <a:t> to data aggregators and platforms.</a:t>
            </a:r>
            <a:endParaRPr b="1" sz="1800">
              <a:solidFill>
                <a:srgbClr val="BF9000"/>
              </a:solidFill>
              <a:latin typeface="Calibri"/>
              <a:ea typeface="Calibri"/>
              <a:cs typeface="Calibri"/>
              <a:sym typeface="Calibri"/>
            </a:endParaRPr>
          </a:p>
          <a:p>
            <a:pPr indent="-342900" lvl="0" marL="457200" marR="0" rtl="0" algn="l">
              <a:lnSpc>
                <a:spcPct val="80000"/>
              </a:lnSpc>
              <a:spcBef>
                <a:spcPts val="600"/>
              </a:spcBef>
              <a:spcAft>
                <a:spcPts val="0"/>
              </a:spcAft>
              <a:buClr>
                <a:srgbClr val="BF9000"/>
              </a:buClr>
              <a:buSzPts val="1800"/>
              <a:buFont typeface="Calibri"/>
              <a:buChar char="•"/>
            </a:pPr>
            <a:r>
              <a:rPr lang="en-US" sz="1800">
                <a:solidFill>
                  <a:srgbClr val="BF9000"/>
                </a:solidFill>
                <a:latin typeface="Calibri"/>
                <a:ea typeface="Calibri"/>
                <a:cs typeface="Calibri"/>
                <a:sym typeface="Calibri"/>
              </a:rPr>
              <a:t>CEOS Agencies to commit to producing CEOS ARD as a standard product for their missions</a:t>
            </a:r>
            <a:endParaRPr sz="1800">
              <a:solidFill>
                <a:srgbClr val="BF9000"/>
              </a:solidFill>
              <a:latin typeface="Calibri"/>
              <a:ea typeface="Calibri"/>
              <a:cs typeface="Calibri"/>
              <a:sym typeface="Calibri"/>
            </a:endParaRPr>
          </a:p>
          <a:p>
            <a:pPr indent="-342900" lvl="0" marL="457200" marR="0" rtl="0" algn="l">
              <a:lnSpc>
                <a:spcPct val="80000"/>
              </a:lnSpc>
              <a:spcBef>
                <a:spcPts val="0"/>
              </a:spcBef>
              <a:spcAft>
                <a:spcPts val="0"/>
              </a:spcAft>
              <a:buClr>
                <a:srgbClr val="BF9000"/>
              </a:buClr>
              <a:buSzPts val="1800"/>
              <a:buFont typeface="Calibri"/>
              <a:buChar char="•"/>
            </a:pPr>
            <a:r>
              <a:rPr lang="en-US" sz="1800">
                <a:solidFill>
                  <a:srgbClr val="BF9000"/>
                </a:solidFill>
                <a:latin typeface="Calibri"/>
                <a:ea typeface="Calibri"/>
                <a:cs typeface="Calibri"/>
                <a:sym typeface="Calibri"/>
              </a:rPr>
              <a:t>Ensure this data is easily accessible by the public, both through in-house, proprietary access portals but also through redistribution by third-party global IT platforms</a:t>
            </a:r>
            <a:endParaRPr sz="1800">
              <a:solidFill>
                <a:srgbClr val="BF9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BF9000"/>
                </a:solidFill>
                <a:latin typeface="Calibri"/>
                <a:ea typeface="Calibri"/>
                <a:cs typeface="Calibri"/>
                <a:sym typeface="Calibri"/>
              </a:rPr>
              <a:t>3.2: Open Data Cube/Digital Earth Africa Pilot</a:t>
            </a:r>
            <a:endParaRPr b="1" sz="1800">
              <a:solidFill>
                <a:srgbClr val="BF9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BF9000"/>
                </a:solidFill>
                <a:latin typeface="Calibri"/>
                <a:ea typeface="Calibri"/>
                <a:cs typeface="Calibri"/>
                <a:sym typeface="Calibri"/>
              </a:rPr>
              <a:t>3.3: GFOI Pilot</a:t>
            </a:r>
            <a:endParaRPr b="1" sz="1800">
              <a:solidFill>
                <a:srgbClr val="BF9000"/>
              </a:solidFill>
              <a:latin typeface="Calibri"/>
              <a:ea typeface="Calibri"/>
              <a:cs typeface="Calibri"/>
              <a:sym typeface="Calibri"/>
            </a:endParaRPr>
          </a:p>
          <a:p>
            <a:pPr indent="-342900" lvl="0" marL="457200" marR="0" rtl="0" algn="l">
              <a:lnSpc>
                <a:spcPct val="80000"/>
              </a:lnSpc>
              <a:spcBef>
                <a:spcPts val="600"/>
              </a:spcBef>
              <a:spcAft>
                <a:spcPts val="0"/>
              </a:spcAft>
              <a:buClr>
                <a:srgbClr val="BF9000"/>
              </a:buClr>
              <a:buSzPts val="1800"/>
              <a:buFont typeface="Calibri"/>
              <a:buChar char="•"/>
            </a:pPr>
            <a:r>
              <a:rPr lang="en-US" sz="1800">
                <a:solidFill>
                  <a:srgbClr val="BF9000"/>
                </a:solidFill>
                <a:latin typeface="Calibri"/>
                <a:ea typeface="Calibri"/>
                <a:cs typeface="Calibri"/>
                <a:sym typeface="Calibri"/>
              </a:rPr>
              <a:t>SDCG-GFOI to coordinate</a:t>
            </a:r>
            <a:endParaRPr sz="1800">
              <a:solidFill>
                <a:srgbClr val="BF9000"/>
              </a:solidFill>
              <a:latin typeface="Calibri"/>
              <a:ea typeface="Calibri"/>
              <a:cs typeface="Calibri"/>
              <a:sym typeface="Calibri"/>
            </a:endParaRPr>
          </a:p>
          <a:p>
            <a:pPr indent="-342900" lvl="0" marL="457200" marR="0" rtl="0" algn="l">
              <a:lnSpc>
                <a:spcPct val="80000"/>
              </a:lnSpc>
              <a:spcBef>
                <a:spcPts val="0"/>
              </a:spcBef>
              <a:spcAft>
                <a:spcPts val="0"/>
              </a:spcAft>
              <a:buClr>
                <a:srgbClr val="BF9000"/>
              </a:buClr>
              <a:buSzPts val="1800"/>
              <a:buFont typeface="Calibri"/>
              <a:buChar char="•"/>
            </a:pPr>
            <a:r>
              <a:rPr lang="en-US" sz="1800">
                <a:solidFill>
                  <a:srgbClr val="BF9000"/>
                </a:solidFill>
                <a:latin typeface="Calibri"/>
                <a:ea typeface="Calibri"/>
                <a:cs typeface="Calibri"/>
                <a:sym typeface="Calibri"/>
              </a:rPr>
              <a:t>ARD supply and access trials for select users in the GFOI/forest monitoring community</a:t>
            </a:r>
            <a:endParaRPr sz="1800">
              <a:solidFill>
                <a:srgbClr val="BF9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BF9000"/>
                </a:solidFill>
                <a:latin typeface="Calibri"/>
                <a:ea typeface="Calibri"/>
                <a:cs typeface="Calibri"/>
                <a:sym typeface="Calibri"/>
              </a:rPr>
              <a:t>3.4: GEOGLAM Pilot</a:t>
            </a:r>
            <a:endParaRPr b="1" sz="1800">
              <a:solidFill>
                <a:srgbClr val="BF9000"/>
              </a:solidFill>
              <a:latin typeface="Calibri"/>
              <a:ea typeface="Calibri"/>
              <a:cs typeface="Calibri"/>
              <a:sym typeface="Calibri"/>
            </a:endParaRPr>
          </a:p>
          <a:p>
            <a:pPr indent="-342900" lvl="0" marL="457200" marR="0" rtl="0" algn="l">
              <a:lnSpc>
                <a:spcPct val="80000"/>
              </a:lnSpc>
              <a:spcBef>
                <a:spcPts val="600"/>
              </a:spcBef>
              <a:spcAft>
                <a:spcPts val="0"/>
              </a:spcAft>
              <a:buClr>
                <a:srgbClr val="BF9000"/>
              </a:buClr>
              <a:buSzPts val="1800"/>
              <a:buFont typeface="Calibri"/>
              <a:buChar char="•"/>
            </a:pPr>
            <a:r>
              <a:rPr lang="en-US" sz="1800">
                <a:solidFill>
                  <a:srgbClr val="BF9000"/>
                </a:solidFill>
                <a:latin typeface="Calibri"/>
                <a:ea typeface="Calibri"/>
                <a:cs typeface="Calibri"/>
                <a:sym typeface="Calibri"/>
              </a:rPr>
              <a:t>ARD supply and access trials for select users in the GEOGLAM/JECAM agricultural monitoring communities</a:t>
            </a:r>
            <a:endParaRPr sz="1800">
              <a:solidFill>
                <a:srgbClr val="BF9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BF9000"/>
                </a:solidFill>
                <a:latin typeface="Calibri"/>
                <a:ea typeface="Calibri"/>
                <a:cs typeface="Calibri"/>
                <a:sym typeface="Calibri"/>
              </a:rPr>
              <a:t>3.5: Mekong Data Cube Pilot</a:t>
            </a:r>
            <a:endParaRPr b="1" sz="1800">
              <a:solidFill>
                <a:srgbClr val="BF9000"/>
              </a:solidFill>
              <a:latin typeface="Calibri"/>
              <a:ea typeface="Calibri"/>
              <a:cs typeface="Calibri"/>
              <a:sym typeface="Calibri"/>
            </a:endParaRPr>
          </a:p>
          <a:p>
            <a:pPr indent="-342900" lvl="0" marL="457200" marR="0" rtl="0" algn="l">
              <a:lnSpc>
                <a:spcPct val="80000"/>
              </a:lnSpc>
              <a:spcBef>
                <a:spcPts val="600"/>
              </a:spcBef>
              <a:spcAft>
                <a:spcPts val="0"/>
              </a:spcAft>
              <a:buClr>
                <a:srgbClr val="BF9000"/>
              </a:buClr>
              <a:buSzPts val="1800"/>
              <a:buFont typeface="Calibri"/>
              <a:buChar char="•"/>
            </a:pPr>
            <a:r>
              <a:rPr lang="en-US" sz="1800">
                <a:solidFill>
                  <a:srgbClr val="BF9000"/>
                </a:solidFill>
                <a:latin typeface="Calibri"/>
                <a:ea typeface="Calibri"/>
                <a:cs typeface="Calibri"/>
                <a:sym typeface="Calibri"/>
              </a:rPr>
              <a:t>Building on the effort started through the 2019 CEOS Chair Initiative</a:t>
            </a:r>
            <a:endParaRPr sz="1800">
              <a:solidFill>
                <a:srgbClr val="BF9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BF9000"/>
                </a:solidFill>
                <a:latin typeface="Calibri"/>
                <a:ea typeface="Calibri"/>
                <a:cs typeface="Calibri"/>
                <a:sym typeface="Calibri"/>
              </a:rPr>
              <a:t>3.6: Other Pilots</a:t>
            </a:r>
            <a:endParaRPr b="1" sz="1800">
              <a:solidFill>
                <a:srgbClr val="BF9000"/>
              </a:solidFill>
              <a:latin typeface="Calibri"/>
              <a:ea typeface="Calibri"/>
              <a:cs typeface="Calibri"/>
              <a:sym typeface="Calibri"/>
            </a:endParaRPr>
          </a:p>
          <a:p>
            <a:pPr indent="-342900" lvl="0" marL="457200" marR="0" rtl="0" algn="l">
              <a:lnSpc>
                <a:spcPct val="80000"/>
              </a:lnSpc>
              <a:spcBef>
                <a:spcPts val="600"/>
              </a:spcBef>
              <a:spcAft>
                <a:spcPts val="0"/>
              </a:spcAft>
              <a:buClr>
                <a:srgbClr val="BF9000"/>
              </a:buClr>
              <a:buSzPts val="1800"/>
              <a:buFont typeface="Calibri"/>
              <a:buChar char="•"/>
            </a:pPr>
            <a:r>
              <a:rPr lang="en-US" sz="1800">
                <a:solidFill>
                  <a:srgbClr val="BF9000"/>
                </a:solidFill>
                <a:latin typeface="Calibri"/>
                <a:ea typeface="Calibri"/>
                <a:cs typeface="Calibri"/>
                <a:sym typeface="Calibri"/>
              </a:rPr>
              <a:t>e.g., COVERAGE</a:t>
            </a:r>
            <a:endParaRPr sz="1800">
              <a:solidFill>
                <a:srgbClr val="BF9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7"/>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22" name="Google Shape;122;p17"/>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4: Communication &amp; Promotion</a:t>
            </a:r>
            <a:endParaRPr/>
          </a:p>
          <a:p>
            <a:pPr indent="0" lvl="0" marL="0" rtl="0" algn="l">
              <a:spcBef>
                <a:spcPts val="0"/>
              </a:spcBef>
              <a:spcAft>
                <a:spcPts val="0"/>
              </a:spcAft>
              <a:buClr>
                <a:schemeClr val="dk1"/>
              </a:buClr>
              <a:buSzPts val="1100"/>
              <a:buNone/>
            </a:pPr>
            <a:r>
              <a:t/>
            </a:r>
            <a:endParaRPr/>
          </a:p>
          <a:p>
            <a:pPr indent="0" lvl="0" marL="0" rtl="0" algn="l">
              <a:spcBef>
                <a:spcPts val="0"/>
              </a:spcBef>
              <a:spcAft>
                <a:spcPts val="0"/>
              </a:spcAft>
              <a:buClr>
                <a:schemeClr val="lt1"/>
              </a:buClr>
              <a:buSzPts val="2400"/>
              <a:buNone/>
            </a:pPr>
            <a:r>
              <a:t/>
            </a:r>
            <a:endParaRPr/>
          </a:p>
        </p:txBody>
      </p:sp>
      <p:sp>
        <p:nvSpPr>
          <p:cNvPr id="123" name="Google Shape;123;p17"/>
          <p:cNvSpPr txBox="1"/>
          <p:nvPr>
            <p:ph idx="1" type="body"/>
          </p:nvPr>
        </p:nvSpPr>
        <p:spPr>
          <a:xfrm>
            <a:off x="233175" y="1451075"/>
            <a:ext cx="8586300" cy="49974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US" sz="1800">
                <a:solidFill>
                  <a:srgbClr val="990000"/>
                </a:solidFill>
                <a:latin typeface="Calibri"/>
                <a:ea typeface="Calibri"/>
                <a:cs typeface="Calibri"/>
                <a:sym typeface="Calibri"/>
              </a:rPr>
              <a:t>4.1: </a:t>
            </a:r>
            <a:r>
              <a:rPr b="1" lang="en-US" sz="1800" u="sng">
                <a:solidFill>
                  <a:srgbClr val="990000"/>
                </a:solidFill>
                <a:latin typeface="Calibri"/>
                <a:ea typeface="Calibri"/>
                <a:cs typeface="Calibri"/>
                <a:sym typeface="Calibri"/>
              </a:rPr>
              <a:t>GEO showcase and side event:</a:t>
            </a:r>
            <a:r>
              <a:rPr b="1" lang="en-US" sz="1800">
                <a:solidFill>
                  <a:srgbClr val="990000"/>
                </a:solidFill>
                <a:latin typeface="Calibri"/>
                <a:ea typeface="Calibri"/>
                <a:cs typeface="Calibri"/>
                <a:sym typeface="Calibri"/>
              </a:rPr>
              <a:t> Analysis Ready Data</a:t>
            </a:r>
            <a:endParaRPr b="1" sz="1800">
              <a:solidFill>
                <a:srgbClr val="990000"/>
              </a:solidFill>
              <a:latin typeface="Calibri"/>
              <a:ea typeface="Calibri"/>
              <a:cs typeface="Calibri"/>
              <a:sym typeface="Calibri"/>
            </a:endParaRPr>
          </a:p>
          <a:p>
            <a:pPr indent="0" lvl="0" marL="0" marR="0" rtl="0" algn="l">
              <a:lnSpc>
                <a:spcPct val="80000"/>
              </a:lnSpc>
              <a:spcBef>
                <a:spcPts val="600"/>
              </a:spcBef>
              <a:spcAft>
                <a:spcPts val="0"/>
              </a:spcAft>
              <a:buNone/>
            </a:pPr>
            <a:r>
              <a:t/>
            </a:r>
            <a:endParaRPr b="1" sz="1800">
              <a:solidFill>
                <a:srgbClr val="990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990000"/>
                </a:solidFill>
                <a:latin typeface="Calibri"/>
                <a:ea typeface="Calibri"/>
                <a:cs typeface="Calibri"/>
                <a:sym typeface="Calibri"/>
              </a:rPr>
              <a:t>4.2: </a:t>
            </a:r>
            <a:r>
              <a:rPr b="1" lang="en-US" sz="1800" u="sng">
                <a:solidFill>
                  <a:srgbClr val="990000"/>
                </a:solidFill>
                <a:latin typeface="Calibri"/>
                <a:ea typeface="Calibri"/>
                <a:cs typeface="Calibri"/>
                <a:sym typeface="Calibri"/>
              </a:rPr>
              <a:t>CEOS–Industry ARD Workshop</a:t>
            </a:r>
            <a:endParaRPr b="1" sz="1800" u="sng">
              <a:solidFill>
                <a:srgbClr val="990000"/>
              </a:solidFill>
              <a:latin typeface="Calibri"/>
              <a:ea typeface="Calibri"/>
              <a:cs typeface="Calibri"/>
              <a:sym typeface="Calibri"/>
            </a:endParaRPr>
          </a:p>
          <a:p>
            <a:pPr indent="-342900" lvl="0" marL="457200" marR="0" rtl="0" algn="l">
              <a:lnSpc>
                <a:spcPct val="80000"/>
              </a:lnSpc>
              <a:spcBef>
                <a:spcPts val="600"/>
              </a:spcBef>
              <a:spcAft>
                <a:spcPts val="0"/>
              </a:spcAft>
              <a:buClr>
                <a:srgbClr val="990000"/>
              </a:buClr>
              <a:buSzPts val="1800"/>
              <a:buFont typeface="Calibri"/>
              <a:buChar char="•"/>
            </a:pPr>
            <a:r>
              <a:rPr lang="en-US" sz="1800">
                <a:solidFill>
                  <a:srgbClr val="990000"/>
                </a:solidFill>
                <a:latin typeface="Calibri"/>
                <a:ea typeface="Calibri"/>
                <a:cs typeface="Calibri"/>
                <a:sym typeface="Calibri"/>
              </a:rPr>
              <a:t>CEOS Agencies commit to organise a dedicated CEOS ARD workshop, inviting agencies, researchers and the private sector to continue engagement between EO data providers (public and commercial), big data hosts/aggregators, and data users.</a:t>
            </a:r>
            <a:endParaRPr sz="1800">
              <a:solidFill>
                <a:srgbClr val="990000"/>
              </a:solidFill>
              <a:latin typeface="Calibri"/>
              <a:ea typeface="Calibri"/>
              <a:cs typeface="Calibri"/>
              <a:sym typeface="Calibri"/>
            </a:endParaRPr>
          </a:p>
          <a:p>
            <a:pPr indent="-342900" lvl="0" marL="457200" marR="0" rtl="0" algn="l">
              <a:lnSpc>
                <a:spcPct val="80000"/>
              </a:lnSpc>
              <a:spcBef>
                <a:spcPts val="0"/>
              </a:spcBef>
              <a:spcAft>
                <a:spcPts val="0"/>
              </a:spcAft>
              <a:buClr>
                <a:srgbClr val="990000"/>
              </a:buClr>
              <a:buSzPts val="1800"/>
              <a:buFont typeface="Calibri"/>
              <a:buChar char="•"/>
            </a:pPr>
            <a:r>
              <a:rPr lang="en-US" sz="1800">
                <a:solidFill>
                  <a:srgbClr val="990000"/>
                </a:solidFill>
                <a:latin typeface="Calibri"/>
                <a:ea typeface="Calibri"/>
                <a:cs typeface="Calibri"/>
                <a:sym typeface="Calibri"/>
              </a:rPr>
              <a:t>2020; perhaps co-located with ARD3 and LSI/SDCG/GEOGLAM meeting?</a:t>
            </a:r>
            <a:endParaRPr sz="1800">
              <a:solidFill>
                <a:srgbClr val="990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990000"/>
                </a:solidFill>
                <a:latin typeface="Calibri"/>
                <a:ea typeface="Calibri"/>
                <a:cs typeface="Calibri"/>
                <a:sym typeface="Calibri"/>
              </a:rPr>
              <a:t>4.3: </a:t>
            </a:r>
            <a:r>
              <a:rPr b="1" lang="en-US" sz="1800" u="sng">
                <a:solidFill>
                  <a:srgbClr val="990000"/>
                </a:solidFill>
                <a:latin typeface="Calibri"/>
                <a:ea typeface="Calibri"/>
                <a:cs typeface="Calibri"/>
                <a:sym typeface="Calibri"/>
              </a:rPr>
              <a:t>CEOS ARD stocktake and outlook</a:t>
            </a:r>
            <a:endParaRPr b="1" sz="1800" u="sng">
              <a:solidFill>
                <a:srgbClr val="990000"/>
              </a:solidFill>
              <a:latin typeface="Calibri"/>
              <a:ea typeface="Calibri"/>
              <a:cs typeface="Calibri"/>
              <a:sym typeface="Calibri"/>
            </a:endParaRPr>
          </a:p>
          <a:p>
            <a:pPr indent="-342900" lvl="0" marL="457200" marR="0" rtl="0" algn="l">
              <a:lnSpc>
                <a:spcPct val="80000"/>
              </a:lnSpc>
              <a:spcBef>
                <a:spcPts val="600"/>
              </a:spcBef>
              <a:spcAft>
                <a:spcPts val="0"/>
              </a:spcAft>
              <a:buClr>
                <a:srgbClr val="990000"/>
              </a:buClr>
              <a:buSzPts val="1800"/>
              <a:buFont typeface="Calibri"/>
              <a:buChar char="•"/>
            </a:pPr>
            <a:r>
              <a:rPr lang="en-US" sz="1800">
                <a:solidFill>
                  <a:srgbClr val="990000"/>
                </a:solidFill>
                <a:latin typeface="Calibri"/>
                <a:ea typeface="Calibri"/>
                <a:cs typeface="Calibri"/>
                <a:sym typeface="Calibri"/>
              </a:rPr>
              <a:t>Define and maintain a clear statement as to the current and future availability of the different datasets produced to its ARD standards, and how to access them</a:t>
            </a:r>
            <a:endParaRPr sz="1800">
              <a:solidFill>
                <a:srgbClr val="990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990000"/>
                </a:solidFill>
                <a:latin typeface="Calibri"/>
                <a:ea typeface="Calibri"/>
                <a:cs typeface="Calibri"/>
                <a:sym typeface="Calibri"/>
              </a:rPr>
              <a:t>4.4: </a:t>
            </a:r>
            <a:r>
              <a:rPr b="1" lang="en-US" sz="1800" u="sng">
                <a:solidFill>
                  <a:srgbClr val="990000"/>
                </a:solidFill>
                <a:latin typeface="Calibri"/>
                <a:ea typeface="Calibri"/>
                <a:cs typeface="Calibri"/>
                <a:sym typeface="Calibri"/>
              </a:rPr>
              <a:t>Promotion of CEOS ARD to standards organisations</a:t>
            </a:r>
            <a:endParaRPr b="1" sz="1800" u="sng">
              <a:solidFill>
                <a:srgbClr val="990000"/>
              </a:solidFill>
              <a:latin typeface="Calibri"/>
              <a:ea typeface="Calibri"/>
              <a:cs typeface="Calibri"/>
              <a:sym typeface="Calibri"/>
            </a:endParaRPr>
          </a:p>
          <a:p>
            <a:pPr indent="-342900" lvl="0" marL="457200" marR="0" rtl="0" algn="l">
              <a:lnSpc>
                <a:spcPct val="80000"/>
              </a:lnSpc>
              <a:spcBef>
                <a:spcPts val="600"/>
              </a:spcBef>
              <a:spcAft>
                <a:spcPts val="0"/>
              </a:spcAft>
              <a:buClr>
                <a:srgbClr val="990000"/>
              </a:buClr>
              <a:buSzPts val="1800"/>
              <a:buFont typeface="Calibri"/>
              <a:buChar char="•"/>
            </a:pPr>
            <a:r>
              <a:rPr lang="en-US" sz="1800">
                <a:solidFill>
                  <a:srgbClr val="990000"/>
                </a:solidFill>
                <a:latin typeface="Calibri"/>
                <a:ea typeface="Calibri"/>
                <a:cs typeface="Calibri"/>
                <a:sym typeface="Calibri"/>
              </a:rPr>
              <a:t>Explore whether CEOS ARD specifications might be used as the basis for broader, official community standards (e.g., via OGC)</a:t>
            </a:r>
            <a:endParaRPr sz="1800">
              <a:solidFill>
                <a:srgbClr val="990000"/>
              </a:solidFill>
              <a:latin typeface="Calibri"/>
              <a:ea typeface="Calibri"/>
              <a:cs typeface="Calibri"/>
              <a:sym typeface="Calibri"/>
            </a:endParaRPr>
          </a:p>
          <a:p>
            <a:pPr indent="0" lvl="0" marL="0" marR="0" rtl="0" algn="l">
              <a:lnSpc>
                <a:spcPct val="80000"/>
              </a:lnSpc>
              <a:spcBef>
                <a:spcPts val="600"/>
              </a:spcBef>
              <a:spcAft>
                <a:spcPts val="0"/>
              </a:spcAft>
              <a:buNone/>
            </a:pPr>
            <a:r>
              <a:rPr b="1" lang="en-US" sz="1800">
                <a:solidFill>
                  <a:srgbClr val="990000"/>
                </a:solidFill>
                <a:latin typeface="Calibri"/>
                <a:ea typeface="Calibri"/>
                <a:cs typeface="Calibri"/>
                <a:sym typeface="Calibri"/>
              </a:rPr>
              <a:t>4.5: </a:t>
            </a:r>
            <a:r>
              <a:rPr b="1" lang="en-US" sz="1800" u="sng">
                <a:solidFill>
                  <a:srgbClr val="990000"/>
                </a:solidFill>
                <a:latin typeface="Calibri"/>
                <a:ea typeface="Calibri"/>
                <a:cs typeface="Calibri"/>
                <a:sym typeface="Calibri"/>
              </a:rPr>
              <a:t>Promotion of CEOS ARD to data providers</a:t>
            </a:r>
            <a:endParaRPr b="1" sz="1800">
              <a:solidFill>
                <a:srgbClr val="990000"/>
              </a:solidFill>
              <a:latin typeface="Calibri"/>
              <a:ea typeface="Calibri"/>
              <a:cs typeface="Calibri"/>
              <a:sym typeface="Calibri"/>
            </a:endParaRPr>
          </a:p>
          <a:p>
            <a:pPr indent="0" lvl="0" marL="0" marR="0" rtl="0" algn="l">
              <a:lnSpc>
                <a:spcPct val="80000"/>
              </a:lnSpc>
              <a:spcBef>
                <a:spcPts val="600"/>
              </a:spcBef>
              <a:spcAft>
                <a:spcPts val="600"/>
              </a:spcAft>
              <a:buNone/>
            </a:pPr>
            <a:r>
              <a:rPr b="1" lang="en-US" sz="1800">
                <a:solidFill>
                  <a:srgbClr val="990000"/>
                </a:solidFill>
                <a:latin typeface="Calibri"/>
                <a:ea typeface="Calibri"/>
                <a:cs typeface="Calibri"/>
                <a:sym typeface="Calibri"/>
              </a:rPr>
              <a:t>4.6: </a:t>
            </a:r>
            <a:r>
              <a:rPr b="1" lang="en-US" sz="1800" u="sng">
                <a:solidFill>
                  <a:srgbClr val="990000"/>
                </a:solidFill>
                <a:latin typeface="Calibri"/>
                <a:ea typeface="Calibri"/>
                <a:cs typeface="Calibri"/>
                <a:sym typeface="Calibri"/>
              </a:rPr>
              <a:t>Communication with CEOS ARD users</a:t>
            </a:r>
            <a:endParaRPr b="1" sz="1800" u="sng">
              <a:solidFill>
                <a:srgbClr val="99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 name="Shape 24"/>
        <p:cNvGrpSpPr/>
        <p:nvPr/>
      </p:nvGrpSpPr>
      <p:grpSpPr>
        <a:xfrm>
          <a:off x="0" y="0"/>
          <a:ext cx="0" cy="0"/>
          <a:chOff x="0" y="0"/>
          <a:chExt cx="0" cy="0"/>
        </a:xfrm>
      </p:grpSpPr>
      <p:sp>
        <p:nvSpPr>
          <p:cNvPr id="25" name="Google Shape;25;p5"/>
          <p:cNvSpPr txBox="1"/>
          <p:nvPr>
            <p:ph idx="1" type="body"/>
          </p:nvPr>
        </p:nvSpPr>
        <p:spPr>
          <a:xfrm>
            <a:off x="530186" y="1222475"/>
            <a:ext cx="8083500" cy="520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800" u="sng">
                <a:solidFill>
                  <a:schemeClr val="dk2"/>
                </a:solidFill>
                <a:latin typeface="Calibri"/>
                <a:ea typeface="Calibri"/>
                <a:cs typeface="Calibri"/>
                <a:sym typeface="Calibri"/>
              </a:rPr>
              <a:t>Discussion:</a:t>
            </a:r>
            <a:r>
              <a:rPr b="1" lang="en-US" sz="2800">
                <a:solidFill>
                  <a:schemeClr val="dk2"/>
                </a:solidFill>
                <a:latin typeface="Calibri"/>
                <a:ea typeface="Calibri"/>
                <a:cs typeface="Calibri"/>
                <a:sym typeface="Calibri"/>
              </a:rPr>
              <a:t> Accessibility &amp; Location of ARD</a:t>
            </a:r>
            <a:endParaRPr b="1" sz="2800">
              <a:solidFill>
                <a:schemeClr val="dk2"/>
              </a:solidFill>
              <a:latin typeface="Calibri"/>
              <a:ea typeface="Calibri"/>
              <a:cs typeface="Calibri"/>
              <a:sym typeface="Calibri"/>
            </a:endParaRPr>
          </a:p>
          <a:p>
            <a:pPr indent="0" lvl="0" marL="0" rtl="0" algn="l">
              <a:lnSpc>
                <a:spcPct val="90000"/>
              </a:lnSpc>
              <a:spcBef>
                <a:spcPts val="0"/>
              </a:spcBef>
              <a:spcAft>
                <a:spcPts val="0"/>
              </a:spcAft>
              <a:buNone/>
            </a:pPr>
            <a:r>
              <a:t/>
            </a:r>
            <a:endParaRPr b="1" sz="2800">
              <a:solidFill>
                <a:schemeClr val="dk2"/>
              </a:solidFill>
              <a:latin typeface="Calibri"/>
              <a:ea typeface="Calibri"/>
              <a:cs typeface="Calibri"/>
              <a:sym typeface="Calibri"/>
            </a:endParaRPr>
          </a:p>
          <a:p>
            <a:pPr indent="-406400" lvl="0" marL="457200" rtl="0" algn="l">
              <a:lnSpc>
                <a:spcPct val="90000"/>
              </a:lnSpc>
              <a:spcBef>
                <a:spcPts val="0"/>
              </a:spcBef>
              <a:spcAft>
                <a:spcPts val="0"/>
              </a:spcAft>
              <a:buClr>
                <a:schemeClr val="dk2"/>
              </a:buClr>
              <a:buSzPts val="2800"/>
              <a:buFont typeface="Calibri"/>
              <a:buChar char="•"/>
            </a:pPr>
            <a:r>
              <a:rPr lang="en-US" sz="2800">
                <a:solidFill>
                  <a:schemeClr val="dk2"/>
                </a:solidFill>
                <a:latin typeface="Calibri"/>
                <a:ea typeface="Calibri"/>
                <a:cs typeface="Calibri"/>
                <a:sym typeface="Calibri"/>
              </a:rPr>
              <a:t>Revisiting the paradigm of “bringing the users to the data”</a:t>
            </a:r>
            <a:endParaRPr sz="2800">
              <a:solidFill>
                <a:schemeClr val="dk2"/>
              </a:solidFill>
              <a:latin typeface="Calibri"/>
              <a:ea typeface="Calibri"/>
              <a:cs typeface="Calibri"/>
              <a:sym typeface="Calibri"/>
            </a:endParaRPr>
          </a:p>
          <a:p>
            <a:pPr indent="-406400" lvl="0" marL="457200" rtl="0" algn="l">
              <a:lnSpc>
                <a:spcPct val="90000"/>
              </a:lnSpc>
              <a:spcBef>
                <a:spcPts val="0"/>
              </a:spcBef>
              <a:spcAft>
                <a:spcPts val="0"/>
              </a:spcAft>
              <a:buClr>
                <a:schemeClr val="dk2"/>
              </a:buClr>
              <a:buSzPts val="2800"/>
              <a:buFont typeface="Calibri"/>
              <a:buChar char="•"/>
            </a:pPr>
            <a:r>
              <a:rPr lang="en-US" sz="2800">
                <a:solidFill>
                  <a:schemeClr val="dk2"/>
                </a:solidFill>
                <a:latin typeface="Calibri"/>
                <a:ea typeface="Calibri"/>
                <a:cs typeface="Calibri"/>
                <a:sym typeface="Calibri"/>
              </a:rPr>
              <a:t>How ARD is produced and made available</a:t>
            </a:r>
            <a:endParaRPr sz="2800">
              <a:solidFill>
                <a:schemeClr val="dk2"/>
              </a:solidFill>
              <a:latin typeface="Calibri"/>
              <a:ea typeface="Calibri"/>
              <a:cs typeface="Calibri"/>
              <a:sym typeface="Calibri"/>
            </a:endParaRPr>
          </a:p>
          <a:p>
            <a:pPr indent="0" lvl="0" marL="0" rtl="0" algn="l">
              <a:lnSpc>
                <a:spcPct val="90000"/>
              </a:lnSpc>
              <a:spcBef>
                <a:spcPts val="0"/>
              </a:spcBef>
              <a:spcAft>
                <a:spcPts val="0"/>
              </a:spcAft>
              <a:buNone/>
            </a:pPr>
            <a:r>
              <a:t/>
            </a:r>
            <a:endParaRPr sz="1400">
              <a:solidFill>
                <a:schemeClr val="dk2"/>
              </a:solidFill>
            </a:endParaRPr>
          </a:p>
          <a:p>
            <a:pPr indent="0" lvl="0" marL="0" rtl="0" algn="l">
              <a:lnSpc>
                <a:spcPct val="90000"/>
              </a:lnSpc>
              <a:spcBef>
                <a:spcPts val="1000"/>
              </a:spcBef>
              <a:spcAft>
                <a:spcPts val="0"/>
              </a:spcAft>
              <a:buNone/>
            </a:pPr>
            <a:r>
              <a:rPr b="1" lang="en-US" sz="2400" u="sng">
                <a:solidFill>
                  <a:schemeClr val="dk2"/>
                </a:solidFill>
              </a:rPr>
              <a:t>Going in Questions</a:t>
            </a:r>
            <a:endParaRPr sz="2400">
              <a:solidFill>
                <a:schemeClr val="dk2"/>
              </a:solidFill>
            </a:endParaRPr>
          </a:p>
          <a:p>
            <a:pPr indent="-381000" lvl="0" marL="457200" rtl="0" algn="l">
              <a:lnSpc>
                <a:spcPct val="90000"/>
              </a:lnSpc>
              <a:spcBef>
                <a:spcPts val="1000"/>
              </a:spcBef>
              <a:spcAft>
                <a:spcPts val="0"/>
              </a:spcAft>
              <a:buClr>
                <a:schemeClr val="dk2"/>
              </a:buClr>
              <a:buSzPts val="2400"/>
              <a:buChar char="•"/>
            </a:pPr>
            <a:r>
              <a:rPr i="1" lang="en-US" sz="2400">
                <a:solidFill>
                  <a:schemeClr val="dk2"/>
                </a:solidFill>
              </a:rPr>
              <a:t>Where and in what format(s) will Landsat Collection 2 be?</a:t>
            </a:r>
            <a:r>
              <a:rPr lang="en-US" sz="2400">
                <a:solidFill>
                  <a:schemeClr val="dk2"/>
                </a:solidFill>
              </a:rPr>
              <a:t> This will likely be a leader in user expectations.</a:t>
            </a:r>
            <a:endParaRPr sz="2400">
              <a:solidFill>
                <a:schemeClr val="dk2"/>
              </a:solidFill>
            </a:endParaRPr>
          </a:p>
          <a:p>
            <a:pPr indent="-381000" lvl="0" marL="457200" rtl="0" algn="l">
              <a:lnSpc>
                <a:spcPct val="90000"/>
              </a:lnSpc>
              <a:spcBef>
                <a:spcPts val="1000"/>
              </a:spcBef>
              <a:spcAft>
                <a:spcPts val="0"/>
              </a:spcAft>
              <a:buClr>
                <a:schemeClr val="dk2"/>
              </a:buClr>
              <a:buSzPts val="2400"/>
              <a:buChar char="•"/>
            </a:pPr>
            <a:r>
              <a:rPr i="1" lang="en-US" sz="2400">
                <a:solidFill>
                  <a:schemeClr val="dk2"/>
                </a:solidFill>
              </a:rPr>
              <a:t>How can we amplify Sentinel-2 ARD from SciHub?</a:t>
            </a:r>
            <a:r>
              <a:rPr lang="en-US" sz="2400">
                <a:solidFill>
                  <a:schemeClr val="dk2"/>
                </a:solidFill>
              </a:rPr>
              <a:t> The data is there and being produced systematically, but </a:t>
            </a:r>
            <a:r>
              <a:rPr lang="en-US" sz="2400">
                <a:solidFill>
                  <a:schemeClr val="dk2"/>
                </a:solidFill>
              </a:rPr>
              <a:t>location</a:t>
            </a:r>
            <a:r>
              <a:rPr lang="en-US" sz="2400">
                <a:solidFill>
                  <a:schemeClr val="dk2"/>
                </a:solidFill>
              </a:rPr>
              <a:t>, access and format are </a:t>
            </a:r>
            <a:r>
              <a:rPr lang="en-US" sz="2400">
                <a:solidFill>
                  <a:schemeClr val="dk2"/>
                </a:solidFill>
              </a:rPr>
              <a:t>reported</a:t>
            </a:r>
            <a:r>
              <a:rPr lang="en-US" sz="2400">
                <a:solidFill>
                  <a:schemeClr val="dk2"/>
                </a:solidFill>
              </a:rPr>
              <a:t> bottlenecks.</a:t>
            </a:r>
            <a:endParaRPr sz="2400">
              <a:solidFill>
                <a:schemeClr val="dk2"/>
              </a:solidFill>
            </a:endParaRPr>
          </a:p>
        </p:txBody>
      </p:sp>
      <p:sp>
        <p:nvSpPr>
          <p:cNvPr id="26" name="Google Shape;26;p5"/>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7" name="Google Shape;27;p5"/>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Discussion Topic</a:t>
            </a:r>
            <a:endParaRPr/>
          </a:p>
          <a:p>
            <a:pPr indent="0" lvl="0" marL="0" rtl="0" algn="l">
              <a:lnSpc>
                <a:spcPct val="90000"/>
              </a:lnSpc>
              <a:spcBef>
                <a:spcPts val="0"/>
              </a:spcBef>
              <a:spcAft>
                <a:spcPts val="0"/>
              </a:spcAft>
              <a:buClr>
                <a:schemeClr val="dk1"/>
              </a:buClr>
              <a:buSzPts val="1100"/>
              <a:buNone/>
            </a:pPr>
            <a:r>
              <a:rPr i="1" lang="en-US" sz="1400" u="sng">
                <a:solidFill>
                  <a:srgbClr val="FFFFFF"/>
                </a:solidFill>
                <a:latin typeface="Calibri"/>
                <a:ea typeface="Calibri"/>
                <a:cs typeface="Calibri"/>
                <a:sym typeface="Calibri"/>
                <a:hlinkClick r:id="rId3"/>
              </a:rPr>
              <a:t>Link to agenda item</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 name="Shape 31"/>
        <p:cNvGrpSpPr/>
        <p:nvPr/>
      </p:nvGrpSpPr>
      <p:grpSpPr>
        <a:xfrm>
          <a:off x="0" y="0"/>
          <a:ext cx="0" cy="0"/>
          <a:chOff x="0" y="0"/>
          <a:chExt cx="0" cy="0"/>
        </a:xfrm>
      </p:grpSpPr>
      <p:sp>
        <p:nvSpPr>
          <p:cNvPr id="32" name="Google Shape;32;p6"/>
          <p:cNvSpPr txBox="1"/>
          <p:nvPr>
            <p:ph idx="1" type="body"/>
          </p:nvPr>
        </p:nvSpPr>
        <p:spPr>
          <a:xfrm>
            <a:off x="150" y="1070075"/>
            <a:ext cx="9144000" cy="52029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0"/>
              </a:spcBef>
              <a:spcAft>
                <a:spcPts val="0"/>
              </a:spcAft>
              <a:buClr>
                <a:schemeClr val="dk2"/>
              </a:buClr>
              <a:buSzPts val="2400"/>
              <a:buChar char="•"/>
            </a:pPr>
            <a:r>
              <a:rPr i="1" lang="en-US" sz="2400">
                <a:solidFill>
                  <a:schemeClr val="dk2"/>
                </a:solidFill>
              </a:rPr>
              <a:t>Where and in what format(s) will Landsat Collection 2 be?</a:t>
            </a:r>
            <a:r>
              <a:rPr lang="en-US" sz="2400">
                <a:solidFill>
                  <a:schemeClr val="dk2"/>
                </a:solidFill>
              </a:rPr>
              <a:t> This will likely be a leader in user expectations.</a:t>
            </a:r>
            <a:endParaRPr sz="2400">
              <a:solidFill>
                <a:schemeClr val="dk2"/>
              </a:solidFill>
            </a:endParaRPr>
          </a:p>
          <a:p>
            <a:pPr indent="-355600" lvl="1" marL="914400" rtl="0" algn="l">
              <a:lnSpc>
                <a:spcPct val="90000"/>
              </a:lnSpc>
              <a:spcBef>
                <a:spcPts val="1000"/>
              </a:spcBef>
              <a:spcAft>
                <a:spcPts val="0"/>
              </a:spcAft>
              <a:buClr>
                <a:schemeClr val="dk2"/>
              </a:buClr>
              <a:buSzPts val="2000"/>
              <a:buChar char="o"/>
            </a:pPr>
            <a:r>
              <a:rPr lang="en-US">
                <a:solidFill>
                  <a:schemeClr val="dk2"/>
                </a:solidFill>
              </a:rPr>
              <a:t>AWS S3, US West, COG support</a:t>
            </a:r>
            <a:endParaRPr>
              <a:solidFill>
                <a:schemeClr val="dk2"/>
              </a:solidFill>
            </a:endParaRPr>
          </a:p>
          <a:p>
            <a:pPr indent="-355600" lvl="1" marL="914400" rtl="0" algn="l">
              <a:lnSpc>
                <a:spcPct val="90000"/>
              </a:lnSpc>
              <a:spcBef>
                <a:spcPts val="1000"/>
              </a:spcBef>
              <a:spcAft>
                <a:spcPts val="0"/>
              </a:spcAft>
              <a:buClr>
                <a:schemeClr val="dk2"/>
              </a:buClr>
              <a:buSzPts val="2000"/>
              <a:buChar char="o"/>
            </a:pPr>
            <a:r>
              <a:rPr lang="en-US">
                <a:solidFill>
                  <a:schemeClr val="dk2"/>
                </a:solidFill>
              </a:rPr>
              <a:t>3x metadata formats, incl STAC</a:t>
            </a:r>
            <a:endParaRPr>
              <a:solidFill>
                <a:schemeClr val="dk2"/>
              </a:solidFill>
            </a:endParaRPr>
          </a:p>
          <a:p>
            <a:pPr indent="-355600" lvl="1" marL="914400" rtl="0" algn="l">
              <a:lnSpc>
                <a:spcPct val="90000"/>
              </a:lnSpc>
              <a:spcBef>
                <a:spcPts val="1000"/>
              </a:spcBef>
              <a:spcAft>
                <a:spcPts val="0"/>
              </a:spcAft>
              <a:buClr>
                <a:schemeClr val="dk2"/>
              </a:buClr>
              <a:buSzPts val="2000"/>
              <a:buChar char="o"/>
            </a:pPr>
            <a:r>
              <a:rPr lang="en-US">
                <a:solidFill>
                  <a:schemeClr val="dk2"/>
                </a:solidFill>
              </a:rPr>
              <a:t>Existing access/service level preserved, w/ capped risk</a:t>
            </a:r>
            <a:endParaRPr>
              <a:solidFill>
                <a:schemeClr val="dk2"/>
              </a:solidFill>
            </a:endParaRPr>
          </a:p>
          <a:p>
            <a:pPr indent="-355600" lvl="1" marL="914400" rtl="0" algn="l">
              <a:lnSpc>
                <a:spcPct val="90000"/>
              </a:lnSpc>
              <a:spcBef>
                <a:spcPts val="1000"/>
              </a:spcBef>
              <a:spcAft>
                <a:spcPts val="0"/>
              </a:spcAft>
              <a:buClr>
                <a:schemeClr val="dk2"/>
              </a:buClr>
              <a:buSzPts val="2000"/>
              <a:buChar char="o"/>
            </a:pPr>
            <a:r>
              <a:rPr lang="en-US">
                <a:solidFill>
                  <a:schemeClr val="dk2"/>
                </a:solidFill>
              </a:rPr>
              <a:t>Many new possibilities opened up with cloud move</a:t>
            </a:r>
            <a:endParaRPr>
              <a:solidFill>
                <a:schemeClr val="dk2"/>
              </a:solidFill>
            </a:endParaRPr>
          </a:p>
          <a:p>
            <a:pPr indent="-381000" lvl="0" marL="457200" rtl="0" algn="l">
              <a:lnSpc>
                <a:spcPct val="90000"/>
              </a:lnSpc>
              <a:spcBef>
                <a:spcPts val="1000"/>
              </a:spcBef>
              <a:spcAft>
                <a:spcPts val="0"/>
              </a:spcAft>
              <a:buClr>
                <a:schemeClr val="dk2"/>
              </a:buClr>
              <a:buSzPts val="2400"/>
              <a:buChar char="•"/>
            </a:pPr>
            <a:r>
              <a:rPr i="1" lang="en-US" sz="2400">
                <a:solidFill>
                  <a:schemeClr val="dk2"/>
                </a:solidFill>
              </a:rPr>
              <a:t>How can we amplify Sentinel-2 ARD from SciHub?</a:t>
            </a:r>
            <a:r>
              <a:rPr lang="en-US" sz="2400">
                <a:solidFill>
                  <a:schemeClr val="dk2"/>
                </a:solidFill>
              </a:rPr>
              <a:t> The data is there and being produced systematically, but location, access and format are reported bottlenecks.</a:t>
            </a:r>
            <a:endParaRPr sz="2400">
              <a:solidFill>
                <a:schemeClr val="dk2"/>
              </a:solidFill>
            </a:endParaRPr>
          </a:p>
          <a:p>
            <a:pPr indent="-355600" lvl="1" marL="914400" rtl="0" algn="l">
              <a:lnSpc>
                <a:spcPct val="90000"/>
              </a:lnSpc>
              <a:spcBef>
                <a:spcPts val="1000"/>
              </a:spcBef>
              <a:spcAft>
                <a:spcPts val="0"/>
              </a:spcAft>
              <a:buClr>
                <a:schemeClr val="dk2"/>
              </a:buClr>
              <a:buSzPts val="2000"/>
              <a:buChar char="o"/>
            </a:pPr>
            <a:r>
              <a:rPr lang="en-US">
                <a:solidFill>
                  <a:schemeClr val="dk2"/>
                </a:solidFill>
              </a:rPr>
              <a:t>Is this worthwhile? Or is it better to wait for a more comprehensive strategy for S2 ARD?</a:t>
            </a:r>
            <a:endParaRPr>
              <a:solidFill>
                <a:schemeClr val="dk2"/>
              </a:solidFill>
            </a:endParaRPr>
          </a:p>
          <a:p>
            <a:pPr indent="-355600" lvl="1" marL="914400" rtl="0" algn="l">
              <a:lnSpc>
                <a:spcPct val="90000"/>
              </a:lnSpc>
              <a:spcBef>
                <a:spcPts val="1000"/>
              </a:spcBef>
              <a:spcAft>
                <a:spcPts val="0"/>
              </a:spcAft>
              <a:buClr>
                <a:schemeClr val="dk2"/>
              </a:buClr>
              <a:buSzPts val="2000"/>
              <a:buChar char="o"/>
            </a:pPr>
            <a:r>
              <a:rPr lang="en-US">
                <a:solidFill>
                  <a:schemeClr val="dk2"/>
                </a:solidFill>
              </a:rPr>
              <a:t>Would this be resisted in deference to DIAS?</a:t>
            </a:r>
            <a:endParaRPr>
              <a:solidFill>
                <a:schemeClr val="dk2"/>
              </a:solidFill>
            </a:endParaRPr>
          </a:p>
          <a:p>
            <a:pPr indent="-381000" lvl="0" marL="457200" rtl="0" algn="l">
              <a:lnSpc>
                <a:spcPct val="90000"/>
              </a:lnSpc>
              <a:spcBef>
                <a:spcPts val="1000"/>
              </a:spcBef>
              <a:spcAft>
                <a:spcPts val="0"/>
              </a:spcAft>
              <a:buClr>
                <a:schemeClr val="dk2"/>
              </a:buClr>
              <a:buSzPts val="2400"/>
              <a:buChar char="•"/>
            </a:pPr>
            <a:r>
              <a:rPr i="1" lang="en-US" sz="2400">
                <a:solidFill>
                  <a:schemeClr val="dk2"/>
                </a:solidFill>
              </a:rPr>
              <a:t>ADD: How can we amplify ARD flows in general? ALOS Mosaics, etc.</a:t>
            </a:r>
            <a:endParaRPr i="1" sz="2400">
              <a:solidFill>
                <a:schemeClr val="dk2"/>
              </a:solidFill>
            </a:endParaRPr>
          </a:p>
        </p:txBody>
      </p:sp>
      <p:sp>
        <p:nvSpPr>
          <p:cNvPr id="33" name="Google Shape;33;p6"/>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4" name="Google Shape;34;p6"/>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Answers from Initial Discussion</a:t>
            </a:r>
            <a:endParaRPr/>
          </a:p>
          <a:p>
            <a:pPr indent="0" lvl="0" marL="0" rtl="0" algn="l">
              <a:lnSpc>
                <a:spcPct val="90000"/>
              </a:lnSpc>
              <a:spcBef>
                <a:spcPts val="0"/>
              </a:spcBef>
              <a:spcAft>
                <a:spcPts val="0"/>
              </a:spcAft>
              <a:buClr>
                <a:schemeClr val="dk1"/>
              </a:buClr>
              <a:buSzPts val="1100"/>
              <a:buNone/>
            </a:pPr>
            <a:r>
              <a:rPr i="1" lang="en-US" sz="1400" u="sng">
                <a:solidFill>
                  <a:srgbClr val="FFFFFF"/>
                </a:solidFill>
                <a:latin typeface="Calibri"/>
                <a:ea typeface="Calibri"/>
                <a:cs typeface="Calibri"/>
                <a:sym typeface="Calibri"/>
                <a:hlinkClick r:id="rId3"/>
              </a:rPr>
              <a:t>Link to agenda item</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 name="Shape 38"/>
        <p:cNvGrpSpPr/>
        <p:nvPr/>
      </p:nvGrpSpPr>
      <p:grpSpPr>
        <a:xfrm>
          <a:off x="0" y="0"/>
          <a:ext cx="0" cy="0"/>
          <a:chOff x="0" y="0"/>
          <a:chExt cx="0" cy="0"/>
        </a:xfrm>
      </p:grpSpPr>
      <p:sp>
        <p:nvSpPr>
          <p:cNvPr id="39" name="Google Shape;39;p7"/>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pic>
        <p:nvPicPr>
          <p:cNvPr id="40" name="Google Shape;40;p7"/>
          <p:cNvPicPr preferRelativeResize="0"/>
          <p:nvPr/>
        </p:nvPicPr>
        <p:blipFill>
          <a:blip r:embed="rId3">
            <a:alphaModFix/>
          </a:blip>
          <a:stretch>
            <a:fillRect/>
          </a:stretch>
        </p:blipFill>
        <p:spPr>
          <a:xfrm>
            <a:off x="0" y="-5779022"/>
            <a:ext cx="9144000" cy="126370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 name="Shape 44"/>
        <p:cNvGrpSpPr/>
        <p:nvPr/>
      </p:nvGrpSpPr>
      <p:grpSpPr>
        <a:xfrm>
          <a:off x="0" y="0"/>
          <a:ext cx="0" cy="0"/>
          <a:chOff x="0" y="0"/>
          <a:chExt cx="0" cy="0"/>
        </a:xfrm>
      </p:grpSpPr>
      <p:pic>
        <p:nvPicPr>
          <p:cNvPr id="45" name="Google Shape;45;p8"/>
          <p:cNvPicPr preferRelativeResize="0"/>
          <p:nvPr/>
        </p:nvPicPr>
        <p:blipFill>
          <a:blip r:embed="rId3">
            <a:alphaModFix/>
          </a:blip>
          <a:stretch>
            <a:fillRect/>
          </a:stretch>
        </p:blipFill>
        <p:spPr>
          <a:xfrm>
            <a:off x="-1679050" y="0"/>
            <a:ext cx="12191818" cy="6858000"/>
          </a:xfrm>
          <a:prstGeom prst="rect">
            <a:avLst/>
          </a:prstGeom>
          <a:noFill/>
          <a:ln>
            <a:noFill/>
          </a:ln>
        </p:spPr>
      </p:pic>
      <p:sp>
        <p:nvSpPr>
          <p:cNvPr id="46" name="Google Shape;46;p8"/>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7" name="Google Shape;47;p8"/>
          <p:cNvSpPr txBox="1"/>
          <p:nvPr>
            <p:ph idx="1" type="body"/>
          </p:nvPr>
        </p:nvSpPr>
        <p:spPr>
          <a:xfrm>
            <a:off x="18300" y="34600"/>
            <a:ext cx="8744700" cy="342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US" sz="2400">
                <a:solidFill>
                  <a:srgbClr val="FFF2CC"/>
                </a:solidFill>
                <a:latin typeface="Calibri"/>
                <a:ea typeface="Calibri"/>
                <a:cs typeface="Calibri"/>
                <a:sym typeface="Calibri"/>
              </a:rPr>
              <a:t>Drill Down: </a:t>
            </a:r>
            <a:r>
              <a:rPr b="1" i="1" lang="en-US" sz="2400">
                <a:solidFill>
                  <a:srgbClr val="FFF2CC"/>
                </a:solidFill>
                <a:latin typeface="Calibri"/>
                <a:ea typeface="Calibri"/>
                <a:cs typeface="Calibri"/>
                <a:sym typeface="Calibri"/>
              </a:rPr>
              <a:t>“Bring the user to the data”.</a:t>
            </a:r>
            <a:endParaRPr b="1" sz="2400">
              <a:solidFill>
                <a:srgbClr val="FFF2CC"/>
              </a:solidFill>
              <a:latin typeface="Calibri"/>
              <a:ea typeface="Calibri"/>
              <a:cs typeface="Calibri"/>
              <a:sym typeface="Calibri"/>
            </a:endParaRPr>
          </a:p>
          <a:p>
            <a:pPr indent="0" lvl="0" marL="0" rtl="0" algn="l">
              <a:lnSpc>
                <a:spcPct val="90000"/>
              </a:lnSpc>
              <a:spcBef>
                <a:spcPts val="0"/>
              </a:spcBef>
              <a:spcAft>
                <a:spcPts val="0"/>
              </a:spcAft>
              <a:buNone/>
            </a:pPr>
            <a:r>
              <a:t/>
            </a:r>
            <a:endParaRPr b="1" sz="2400">
              <a:solidFill>
                <a:srgbClr val="FFF2CC"/>
              </a:solidFill>
              <a:latin typeface="Calibri"/>
              <a:ea typeface="Calibri"/>
              <a:cs typeface="Calibri"/>
              <a:sym typeface="Calibri"/>
            </a:endParaRPr>
          </a:p>
          <a:p>
            <a:pPr indent="0" lvl="0" marL="0" rtl="0" algn="l">
              <a:lnSpc>
                <a:spcPct val="90000"/>
              </a:lnSpc>
              <a:spcBef>
                <a:spcPts val="0"/>
              </a:spcBef>
              <a:spcAft>
                <a:spcPts val="0"/>
              </a:spcAft>
              <a:buNone/>
            </a:pPr>
            <a:r>
              <a:rPr b="1" lang="en-US" sz="2400">
                <a:solidFill>
                  <a:srgbClr val="FFF2CC"/>
                </a:solidFill>
                <a:latin typeface="Calibri"/>
                <a:ea typeface="Calibri"/>
                <a:cs typeface="Calibri"/>
                <a:sym typeface="Calibri"/>
              </a:rPr>
              <a:t>Is this real?</a:t>
            </a:r>
            <a:endParaRPr b="1" sz="2400">
              <a:solidFill>
                <a:srgbClr val="FFF2CC"/>
              </a:solidFill>
              <a:latin typeface="Calibri"/>
              <a:ea typeface="Calibri"/>
              <a:cs typeface="Calibri"/>
              <a:sym typeface="Calibri"/>
            </a:endParaRPr>
          </a:p>
          <a:p>
            <a:pPr indent="0" lvl="0" marL="0" rtl="0" algn="l">
              <a:lnSpc>
                <a:spcPct val="90000"/>
              </a:lnSpc>
              <a:spcBef>
                <a:spcPts val="0"/>
              </a:spcBef>
              <a:spcAft>
                <a:spcPts val="0"/>
              </a:spcAft>
              <a:buNone/>
            </a:pPr>
            <a:r>
              <a:rPr b="1" lang="en-US" sz="2400">
                <a:solidFill>
                  <a:srgbClr val="FFF2CC"/>
                </a:solidFill>
                <a:latin typeface="Calibri"/>
                <a:ea typeface="Calibri"/>
                <a:cs typeface="Calibri"/>
                <a:sym typeface="Calibri"/>
              </a:rPr>
              <a:t>Are we moving in the right direction?</a:t>
            </a:r>
            <a:endParaRPr b="1" sz="2400">
              <a:solidFill>
                <a:srgbClr val="FFF2CC"/>
              </a:solidFill>
              <a:latin typeface="Calibri"/>
              <a:ea typeface="Calibri"/>
              <a:cs typeface="Calibri"/>
              <a:sym typeface="Calibri"/>
            </a:endParaRPr>
          </a:p>
          <a:p>
            <a:pPr indent="0" lvl="0" marL="0" rtl="0" algn="l">
              <a:lnSpc>
                <a:spcPct val="90000"/>
              </a:lnSpc>
              <a:spcBef>
                <a:spcPts val="0"/>
              </a:spcBef>
              <a:spcAft>
                <a:spcPts val="0"/>
              </a:spcAft>
              <a:buNone/>
            </a:pPr>
            <a:r>
              <a:rPr b="1" lang="en-US" sz="2400">
                <a:solidFill>
                  <a:srgbClr val="FFF2CC"/>
                </a:solidFill>
                <a:latin typeface="Calibri"/>
                <a:ea typeface="Calibri"/>
                <a:cs typeface="Calibri"/>
                <a:sym typeface="Calibri"/>
              </a:rPr>
              <a:t>What are best current or likely examples?</a:t>
            </a:r>
            <a:endParaRPr b="1" sz="2400">
              <a:solidFill>
                <a:srgbClr val="FFF2CC"/>
              </a:solidFill>
              <a:latin typeface="Calibri"/>
              <a:ea typeface="Calibri"/>
              <a:cs typeface="Calibri"/>
              <a:sym typeface="Calibri"/>
            </a:endParaRPr>
          </a:p>
          <a:p>
            <a:pPr indent="0" lvl="0" marL="0" rtl="0" algn="l">
              <a:lnSpc>
                <a:spcPct val="90000"/>
              </a:lnSpc>
              <a:spcBef>
                <a:spcPts val="0"/>
              </a:spcBef>
              <a:spcAft>
                <a:spcPts val="0"/>
              </a:spcAft>
              <a:buNone/>
            </a:pPr>
            <a:r>
              <a:rPr b="1" lang="en-US" sz="2400">
                <a:solidFill>
                  <a:srgbClr val="FFF2CC"/>
                </a:solidFill>
                <a:latin typeface="Calibri"/>
                <a:ea typeface="Calibri"/>
                <a:cs typeface="Calibri"/>
                <a:sym typeface="Calibri"/>
              </a:rPr>
              <a:t>Is CEOS doing all we can to enable this?</a:t>
            </a:r>
            <a:endParaRPr b="1" sz="2400">
              <a:solidFill>
                <a:srgbClr val="FFF2CC"/>
              </a:solidFill>
              <a:latin typeface="Calibri"/>
              <a:ea typeface="Calibri"/>
              <a:cs typeface="Calibri"/>
              <a:sym typeface="Calibri"/>
            </a:endParaRPr>
          </a:p>
        </p:txBody>
      </p:sp>
      <p:sp>
        <p:nvSpPr>
          <p:cNvPr id="48" name="Google Shape;48;p8"/>
          <p:cNvSpPr txBox="1"/>
          <p:nvPr/>
        </p:nvSpPr>
        <p:spPr>
          <a:xfrm>
            <a:off x="-46575" y="6337250"/>
            <a:ext cx="60216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200" u="sng">
                <a:solidFill>
                  <a:srgbClr val="FFF2CC"/>
                </a:solidFill>
                <a:latin typeface="Calibri"/>
                <a:ea typeface="Calibri"/>
                <a:cs typeface="Calibri"/>
                <a:sym typeface="Calibri"/>
                <a:hlinkClick r:id="rId4"/>
              </a:rPr>
              <a:t>https://twitter.com/rasmustonboe/status/1139504201615237120?s=11</a:t>
            </a:r>
            <a:endParaRPr i="1" sz="1200">
              <a:solidFill>
                <a:srgbClr val="FFF2CC"/>
              </a:solidFill>
              <a:latin typeface="Calibri"/>
              <a:ea typeface="Calibri"/>
              <a:cs typeface="Calibri"/>
              <a:sym typeface="Calibri"/>
            </a:endParaRPr>
          </a:p>
        </p:txBody>
      </p:sp>
      <p:pic>
        <p:nvPicPr>
          <p:cNvPr id="49" name="Google Shape;49;p8"/>
          <p:cNvPicPr preferRelativeResize="0"/>
          <p:nvPr/>
        </p:nvPicPr>
        <p:blipFill>
          <a:blip r:embed="rId5">
            <a:alphaModFix/>
          </a:blip>
          <a:stretch>
            <a:fillRect/>
          </a:stretch>
        </p:blipFill>
        <p:spPr>
          <a:xfrm>
            <a:off x="5930301" y="1101400"/>
            <a:ext cx="851498" cy="608224"/>
          </a:xfrm>
          <a:prstGeom prst="rect">
            <a:avLst/>
          </a:prstGeom>
          <a:noFill/>
          <a:ln>
            <a:noFill/>
          </a:ln>
        </p:spPr>
      </p:pic>
      <p:sp>
        <p:nvSpPr>
          <p:cNvPr id="50" name="Google Shape;50;p8"/>
          <p:cNvSpPr/>
          <p:nvPr/>
        </p:nvSpPr>
        <p:spPr>
          <a:xfrm>
            <a:off x="5693525" y="914400"/>
            <a:ext cx="1477440" cy="974268"/>
          </a:xfrm>
          <a:prstGeom prst="cloud">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8"/>
          <p:cNvPicPr preferRelativeResize="0"/>
          <p:nvPr/>
        </p:nvPicPr>
        <p:blipFill>
          <a:blip r:embed="rId6">
            <a:alphaModFix/>
          </a:blip>
          <a:stretch>
            <a:fillRect/>
          </a:stretch>
        </p:blipFill>
        <p:spPr>
          <a:xfrm>
            <a:off x="7674875" y="1213875"/>
            <a:ext cx="1248702" cy="891926"/>
          </a:xfrm>
          <a:prstGeom prst="rect">
            <a:avLst/>
          </a:prstGeom>
          <a:noFill/>
          <a:ln>
            <a:noFill/>
          </a:ln>
        </p:spPr>
      </p:pic>
      <p:sp>
        <p:nvSpPr>
          <p:cNvPr id="52" name="Google Shape;52;p8"/>
          <p:cNvSpPr/>
          <p:nvPr/>
        </p:nvSpPr>
        <p:spPr>
          <a:xfrm rot="-9657268">
            <a:off x="7514161" y="1172728"/>
            <a:ext cx="1477423" cy="974259"/>
          </a:xfrm>
          <a:prstGeom prst="cloud">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9"/>
          <p:cNvSpPr txBox="1"/>
          <p:nvPr>
            <p:ph idx="1" type="body"/>
          </p:nvPr>
        </p:nvSpPr>
        <p:spPr>
          <a:xfrm>
            <a:off x="530175" y="1317700"/>
            <a:ext cx="8083500" cy="503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2200">
                <a:latin typeface="Calibri"/>
                <a:ea typeface="Calibri"/>
                <a:cs typeface="Calibri"/>
                <a:sym typeface="Calibri"/>
              </a:rPr>
              <a:t>2016 SDCG Global Data Flows Study (</a:t>
            </a:r>
            <a:r>
              <a:rPr i="1" lang="en-US" sz="2200" u="sng">
                <a:solidFill>
                  <a:schemeClr val="hlink"/>
                </a:solidFill>
                <a:latin typeface="Calibri"/>
                <a:ea typeface="Calibri"/>
                <a:cs typeface="Calibri"/>
                <a:sym typeface="Calibri"/>
                <a:hlinkClick r:id="rId3"/>
              </a:rPr>
              <a:t>doc</a:t>
            </a:r>
            <a:r>
              <a:rPr i="1" lang="en-US" sz="2200">
                <a:latin typeface="Calibri"/>
                <a:ea typeface="Calibri"/>
                <a:cs typeface="Calibri"/>
                <a:sym typeface="Calibri"/>
              </a:rPr>
              <a:t> | </a:t>
            </a:r>
            <a:r>
              <a:rPr i="1" lang="en-US" sz="2200" u="sng">
                <a:solidFill>
                  <a:schemeClr val="hlink"/>
                </a:solidFill>
                <a:latin typeface="Calibri"/>
                <a:ea typeface="Calibri"/>
                <a:cs typeface="Calibri"/>
                <a:sym typeface="Calibri"/>
                <a:hlinkClick r:id="rId4"/>
              </a:rPr>
              <a:t>presentation</a:t>
            </a:r>
            <a:r>
              <a:rPr i="1" lang="en-US" sz="2200">
                <a:latin typeface="Calibri"/>
                <a:ea typeface="Calibri"/>
                <a:cs typeface="Calibri"/>
                <a:sym typeface="Calibri"/>
              </a:rPr>
              <a:t>)</a:t>
            </a:r>
            <a:endParaRPr i="1"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0" lvl="0" marL="0" rtl="0" algn="l">
              <a:spcBef>
                <a:spcPts val="0"/>
              </a:spcBef>
              <a:spcAft>
                <a:spcPts val="0"/>
              </a:spcAft>
              <a:buNone/>
            </a:pPr>
            <a:r>
              <a:rPr i="1" lang="en-US" sz="2200" u="sng">
                <a:solidFill>
                  <a:schemeClr val="hlink"/>
                </a:solidFill>
                <a:latin typeface="Calibri"/>
                <a:ea typeface="Calibri"/>
                <a:cs typeface="Calibri"/>
                <a:sym typeface="Calibri"/>
                <a:hlinkClick r:id="rId5"/>
              </a:rPr>
              <a:t>2017 Strategic Discussion Paper</a:t>
            </a:r>
            <a:endParaRPr i="1" sz="2200">
              <a:solidFill>
                <a:schemeClr val="dk1"/>
              </a:solidFill>
              <a:latin typeface="Calibri"/>
              <a:ea typeface="Calibri"/>
              <a:cs typeface="Calibri"/>
              <a:sym typeface="Calibri"/>
            </a:endParaRPr>
          </a:p>
          <a:p>
            <a:pPr indent="0" lvl="0" marL="0" rtl="0" algn="l">
              <a:spcBef>
                <a:spcPts val="0"/>
              </a:spcBef>
              <a:spcAft>
                <a:spcPts val="0"/>
              </a:spcAft>
              <a:buNone/>
            </a:pPr>
            <a:r>
              <a:rPr i="1" lang="en-US" sz="2200" u="sng">
                <a:solidFill>
                  <a:schemeClr val="hlink"/>
                </a:solidFill>
                <a:latin typeface="Calibri"/>
                <a:ea typeface="Calibri"/>
                <a:cs typeface="Calibri"/>
                <a:sym typeface="Calibri"/>
                <a:hlinkClick r:id="rId6"/>
              </a:rPr>
              <a:t>2017 CEOS Plenary Presentation</a:t>
            </a:r>
            <a:endParaRPr i="1" sz="2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2200">
              <a:latin typeface="Calibri"/>
              <a:ea typeface="Calibri"/>
              <a:cs typeface="Calibri"/>
              <a:sym typeface="Calibri"/>
            </a:endParaRPr>
          </a:p>
          <a:p>
            <a:pPr indent="0" lvl="0" marL="0" rtl="0" algn="l">
              <a:lnSpc>
                <a:spcPct val="90000"/>
              </a:lnSpc>
              <a:spcBef>
                <a:spcPts val="0"/>
              </a:spcBef>
              <a:spcAft>
                <a:spcPts val="0"/>
              </a:spcAft>
              <a:buNone/>
            </a:pPr>
            <a:r>
              <a:rPr i="1" lang="en-US" sz="2200" u="sng">
                <a:solidFill>
                  <a:schemeClr val="hlink"/>
                </a:solidFill>
                <a:latin typeface="Calibri"/>
                <a:ea typeface="Calibri"/>
                <a:cs typeface="Calibri"/>
                <a:sym typeface="Calibri"/>
                <a:hlinkClick r:id="rId7"/>
              </a:rPr>
              <a:t>2018: WGISS-45: FDA Workshop</a:t>
            </a:r>
            <a:endParaRPr i="1" sz="2200">
              <a:solidFill>
                <a:schemeClr val="dk2"/>
              </a:solidFill>
              <a:latin typeface="Calibri"/>
              <a:ea typeface="Calibri"/>
              <a:cs typeface="Calibri"/>
              <a:sym typeface="Calibri"/>
            </a:endParaRPr>
          </a:p>
          <a:p>
            <a:pPr indent="0" lvl="0" marL="0" rtl="0" algn="l">
              <a:lnSpc>
                <a:spcPct val="90000"/>
              </a:lnSpc>
              <a:spcBef>
                <a:spcPts val="0"/>
              </a:spcBef>
              <a:spcAft>
                <a:spcPts val="0"/>
              </a:spcAft>
              <a:buNone/>
            </a:pPr>
            <a:r>
              <a:rPr i="1" lang="en-US" sz="2200" u="sng">
                <a:solidFill>
                  <a:schemeClr val="hlink"/>
                </a:solidFill>
                <a:latin typeface="Calibri"/>
                <a:ea typeface="Calibri"/>
                <a:cs typeface="Calibri"/>
                <a:sym typeface="Calibri"/>
                <a:hlinkClick r:id="rId8"/>
              </a:rPr>
              <a:t>2018: CEOS Chair (COM) FDA Big Data Workshop (at SIT-33)</a:t>
            </a:r>
            <a:endParaRPr i="1" sz="2200">
              <a:solidFill>
                <a:schemeClr val="dk2"/>
              </a:solidFill>
              <a:latin typeface="Calibri"/>
              <a:ea typeface="Calibri"/>
              <a:cs typeface="Calibri"/>
              <a:sym typeface="Calibri"/>
            </a:endParaRPr>
          </a:p>
          <a:p>
            <a:pPr indent="0" lvl="0" marL="0" rtl="0" algn="l">
              <a:lnSpc>
                <a:spcPct val="90000"/>
              </a:lnSpc>
              <a:spcBef>
                <a:spcPts val="0"/>
              </a:spcBef>
              <a:spcAft>
                <a:spcPts val="0"/>
              </a:spcAft>
              <a:buNone/>
            </a:pPr>
            <a:r>
              <a:t/>
            </a:r>
            <a:endParaRPr sz="2200">
              <a:solidFill>
                <a:schemeClr val="dk2"/>
              </a:solidFill>
              <a:latin typeface="Calibri"/>
              <a:ea typeface="Calibri"/>
              <a:cs typeface="Calibri"/>
              <a:sym typeface="Calibri"/>
            </a:endParaRPr>
          </a:p>
          <a:p>
            <a:pPr indent="0" lvl="0" marL="0" rtl="0" algn="l">
              <a:lnSpc>
                <a:spcPct val="90000"/>
              </a:lnSpc>
              <a:spcBef>
                <a:spcPts val="0"/>
              </a:spcBef>
              <a:spcAft>
                <a:spcPts val="0"/>
              </a:spcAft>
              <a:buNone/>
            </a:pPr>
            <a:r>
              <a:rPr b="1" i="1" lang="en-US" sz="2400">
                <a:solidFill>
                  <a:schemeClr val="dk2"/>
                </a:solidFill>
                <a:latin typeface="Calibri"/>
                <a:ea typeface="Calibri"/>
                <a:cs typeface="Calibri"/>
                <a:sym typeface="Calibri"/>
              </a:rPr>
              <a:t>Lots of existing and </a:t>
            </a:r>
            <a:r>
              <a:rPr b="1" i="1" lang="en-US" sz="2400">
                <a:solidFill>
                  <a:schemeClr val="dk2"/>
                </a:solidFill>
                <a:latin typeface="Calibri"/>
                <a:ea typeface="Calibri"/>
                <a:cs typeface="Calibri"/>
                <a:sym typeface="Calibri"/>
              </a:rPr>
              <a:t>ongoing</a:t>
            </a:r>
            <a:r>
              <a:rPr b="1" i="1" lang="en-US" sz="2400">
                <a:solidFill>
                  <a:schemeClr val="dk2"/>
                </a:solidFill>
                <a:latin typeface="Calibri"/>
                <a:ea typeface="Calibri"/>
                <a:cs typeface="Calibri"/>
                <a:sym typeface="Calibri"/>
              </a:rPr>
              <a:t> thinking in agencies and in CEOS</a:t>
            </a:r>
            <a:endParaRPr b="1" i="1" sz="2400">
              <a:solidFill>
                <a:schemeClr val="dk2"/>
              </a:solidFill>
              <a:latin typeface="Calibri"/>
              <a:ea typeface="Calibri"/>
              <a:cs typeface="Calibri"/>
              <a:sym typeface="Calibri"/>
            </a:endParaRPr>
          </a:p>
        </p:txBody>
      </p:sp>
      <p:sp>
        <p:nvSpPr>
          <p:cNvPr id="58" name="Google Shape;58;p9"/>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59" name="Google Shape;59;p9"/>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Background: FDA</a:t>
            </a:r>
            <a:endParaRPr/>
          </a:p>
        </p:txBody>
      </p:sp>
      <p:pic>
        <p:nvPicPr>
          <p:cNvPr id="60" name="Google Shape;60;p9">
            <a:hlinkClick r:id="rId9"/>
          </p:cNvPr>
          <p:cNvPicPr preferRelativeResize="0"/>
          <p:nvPr/>
        </p:nvPicPr>
        <p:blipFill>
          <a:blip r:embed="rId10">
            <a:alphaModFix/>
          </a:blip>
          <a:stretch>
            <a:fillRect/>
          </a:stretch>
        </p:blipFill>
        <p:spPr>
          <a:xfrm>
            <a:off x="1413525" y="1895978"/>
            <a:ext cx="6526600" cy="193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0"/>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66" name="Google Shape;66;p10"/>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CEOS Plenary 2017</a:t>
            </a:r>
            <a:endParaRPr/>
          </a:p>
        </p:txBody>
      </p:sp>
      <p:pic>
        <p:nvPicPr>
          <p:cNvPr id="67" name="Google Shape;67;p10">
            <a:hlinkClick r:id="rId3"/>
          </p:cNvPr>
          <p:cNvPicPr preferRelativeResize="0"/>
          <p:nvPr/>
        </p:nvPicPr>
        <p:blipFill>
          <a:blip r:embed="rId4">
            <a:alphaModFix/>
          </a:blip>
          <a:stretch>
            <a:fillRect/>
          </a:stretch>
        </p:blipFill>
        <p:spPr>
          <a:xfrm>
            <a:off x="0" y="-30300"/>
            <a:ext cx="9144002" cy="6850066"/>
          </a:xfrm>
          <a:prstGeom prst="rect">
            <a:avLst/>
          </a:prstGeom>
          <a:noFill/>
          <a:ln>
            <a:noFill/>
          </a:ln>
        </p:spPr>
      </p:pic>
      <p:sp>
        <p:nvSpPr>
          <p:cNvPr id="68" name="Google Shape;68;p10"/>
          <p:cNvSpPr/>
          <p:nvPr/>
        </p:nvSpPr>
        <p:spPr>
          <a:xfrm>
            <a:off x="335900" y="3646775"/>
            <a:ext cx="2597100" cy="2390700"/>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0"/>
          <p:cNvSpPr/>
          <p:nvPr/>
        </p:nvSpPr>
        <p:spPr>
          <a:xfrm>
            <a:off x="0" y="6406200"/>
            <a:ext cx="2564400" cy="451800"/>
          </a:xfrm>
          <a:prstGeom prst="roundRect">
            <a:avLst>
              <a:gd fmla="val 16667" name="adj"/>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0"/>
          <p:cNvSpPr txBox="1"/>
          <p:nvPr/>
        </p:nvSpPr>
        <p:spPr>
          <a:xfrm>
            <a:off x="215950" y="1212000"/>
            <a:ext cx="62331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2400">
                <a:solidFill>
                  <a:schemeClr val="accent6"/>
                </a:solidFill>
                <a:latin typeface="Calibri"/>
                <a:ea typeface="Calibri"/>
                <a:cs typeface="Calibri"/>
                <a:sym typeface="Calibri"/>
              </a:rPr>
              <a:t>From CEOS Plenary 2017</a:t>
            </a:r>
            <a:endParaRPr b="1" i="1" sz="2400">
              <a:solidFill>
                <a:schemeClr val="accent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68"/>
                                        </p:tgtEl>
                                        <p:attrNameLst>
                                          <p:attrName>r</p:attrName>
                                        </p:attrNameLst>
                                      </p:cBhvr>
                                    </p:animRot>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6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1"/>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76" name="Google Shape;76;p11"/>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b="1" i="1" lang="en-US">
                <a:solidFill>
                  <a:schemeClr val="accent6"/>
                </a:solidFill>
              </a:rPr>
              <a:t>From WGISS-45</a:t>
            </a:r>
            <a:endParaRPr b="1"/>
          </a:p>
        </p:txBody>
      </p:sp>
      <p:pic>
        <p:nvPicPr>
          <p:cNvPr id="77" name="Google Shape;77;p11"/>
          <p:cNvPicPr preferRelativeResize="0"/>
          <p:nvPr/>
        </p:nvPicPr>
        <p:blipFill rotWithShape="1">
          <a:blip r:embed="rId3">
            <a:alphaModFix/>
          </a:blip>
          <a:srcRect b="9990" l="12782" r="12812" t="0"/>
          <a:stretch/>
        </p:blipFill>
        <p:spPr>
          <a:xfrm>
            <a:off x="286775" y="1939200"/>
            <a:ext cx="6103206" cy="4153198"/>
          </a:xfrm>
          <a:prstGeom prst="rect">
            <a:avLst/>
          </a:prstGeom>
          <a:noFill/>
          <a:ln>
            <a:noFill/>
          </a:ln>
        </p:spPr>
      </p:pic>
      <p:pic>
        <p:nvPicPr>
          <p:cNvPr id="78" name="Google Shape;78;p11"/>
          <p:cNvPicPr preferRelativeResize="0"/>
          <p:nvPr/>
        </p:nvPicPr>
        <p:blipFill>
          <a:blip r:embed="rId4">
            <a:alphaModFix/>
          </a:blip>
          <a:stretch>
            <a:fillRect/>
          </a:stretch>
        </p:blipFill>
        <p:spPr>
          <a:xfrm>
            <a:off x="6071400" y="4741717"/>
            <a:ext cx="2844001" cy="629408"/>
          </a:xfrm>
          <a:prstGeom prst="rect">
            <a:avLst/>
          </a:prstGeom>
          <a:noFill/>
          <a:ln>
            <a:noFill/>
          </a:ln>
        </p:spPr>
      </p:pic>
      <p:sp>
        <p:nvSpPr>
          <p:cNvPr id="79" name="Google Shape;79;p11"/>
          <p:cNvSpPr/>
          <p:nvPr/>
        </p:nvSpPr>
        <p:spPr>
          <a:xfrm>
            <a:off x="2153450" y="5486400"/>
            <a:ext cx="811500" cy="530100"/>
          </a:xfrm>
          <a:prstGeom prst="ellipse">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txBox="1"/>
          <p:nvPr/>
        </p:nvSpPr>
        <p:spPr>
          <a:xfrm>
            <a:off x="2120975" y="5994100"/>
            <a:ext cx="1017300" cy="3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chemeClr val="accent6"/>
                </a:solidFill>
                <a:latin typeface="Calibri"/>
                <a:ea typeface="Calibri"/>
                <a:cs typeface="Calibri"/>
                <a:sym typeface="Calibri"/>
              </a:rPr>
              <a:t>LSI-VC</a:t>
            </a:r>
            <a:endParaRPr b="1" sz="1800">
              <a:solidFill>
                <a:schemeClr val="accent6"/>
              </a:solidFill>
              <a:latin typeface="Calibri"/>
              <a:ea typeface="Calibri"/>
              <a:cs typeface="Calibri"/>
              <a:sym typeface="Calibri"/>
            </a:endParaRPr>
          </a:p>
        </p:txBody>
      </p:sp>
      <p:sp>
        <p:nvSpPr>
          <p:cNvPr id="81" name="Google Shape;81;p11"/>
          <p:cNvSpPr/>
          <p:nvPr/>
        </p:nvSpPr>
        <p:spPr>
          <a:xfrm>
            <a:off x="6423300" y="1581225"/>
            <a:ext cx="2537100" cy="2020500"/>
          </a:xfrm>
          <a:prstGeom prst="cloudCallout">
            <a:avLst>
              <a:gd fmla="val -20833" name="adj1"/>
              <a:gd fmla="val 62500" name="adj2"/>
            </a:avLst>
          </a:prstGeom>
          <a:solidFill>
            <a:schemeClr val="lt2"/>
          </a:solid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US" sz="2400">
                <a:solidFill>
                  <a:schemeClr val="accent6"/>
                </a:solidFill>
                <a:latin typeface="Calibri"/>
                <a:ea typeface="Calibri"/>
                <a:cs typeface="Calibri"/>
                <a:sym typeface="Calibri"/>
              </a:rPr>
              <a:t>Where to locate ARD…?</a:t>
            </a:r>
            <a:endParaRPr b="1" i="1" sz="2400">
              <a:solidFill>
                <a:schemeClr val="accent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7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2"/>
          <p:cNvSpPr txBox="1"/>
          <p:nvPr>
            <p:ph idx="1" type="body"/>
          </p:nvPr>
        </p:nvSpPr>
        <p:spPr>
          <a:xfrm>
            <a:off x="530186" y="1374875"/>
            <a:ext cx="8083500" cy="520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t/>
            </a:r>
            <a:endParaRPr>
              <a:solidFill>
                <a:schemeClr val="dk2"/>
              </a:solidFill>
            </a:endParaRPr>
          </a:p>
        </p:txBody>
      </p:sp>
      <p:sp>
        <p:nvSpPr>
          <p:cNvPr id="87" name="Google Shape;87;p12"/>
          <p:cNvSpPr/>
          <p:nvPr>
            <p:ph idx="12" type="sldNum"/>
          </p:nvPr>
        </p:nvSpPr>
        <p:spPr>
          <a:xfrm>
            <a:off x="8763000" y="6629400"/>
            <a:ext cx="3048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88" name="Google Shape;88;p12"/>
          <p:cNvSpPr txBox="1"/>
          <p:nvPr>
            <p:ph idx="2" type="body"/>
          </p:nvPr>
        </p:nvSpPr>
        <p:spPr>
          <a:xfrm>
            <a:off x="2057400" y="304800"/>
            <a:ext cx="56646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t>Backup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