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56" r:id="rId5"/>
    <p:sldId id="289" r:id="rId6"/>
    <p:sldId id="260" r:id="rId7"/>
    <p:sldId id="280" r:id="rId8"/>
    <p:sldId id="275" r:id="rId9"/>
    <p:sldId id="276" r:id="rId10"/>
    <p:sldId id="282" r:id="rId11"/>
    <p:sldId id="283" r:id="rId12"/>
    <p:sldId id="284" r:id="rId13"/>
    <p:sldId id="285" r:id="rId14"/>
    <p:sldId id="286" r:id="rId15"/>
    <p:sldId id="287" r:id="rId16"/>
    <p:sldId id="279" r:id="rId17"/>
    <p:sldId id="273"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C0934C-E849-4EA6-880A-E3BD9E0AEAC2}" v="2" dt="2019-07-30T17:34:43.6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27" autoAdjust="0"/>
    <p:restoredTop sz="92455" autoAdjust="0"/>
  </p:normalViewPr>
  <p:slideViewPr>
    <p:cSldViewPr snapToGrid="0" snapToObjects="1" showGuides="1">
      <p:cViewPr varScale="1">
        <p:scale>
          <a:sx n="124" d="100"/>
          <a:sy n="124" d="100"/>
        </p:scale>
        <p:origin x="69" y="13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bahn, Steven T" userId="74f78959-93e5-47c8-af52-50aa49d29fae" providerId="ADAL" clId="{3CC0934C-E849-4EA6-880A-E3BD9E0AEAC2}"/>
    <pc:docChg chg="modSld">
      <pc:chgData name="Labahn, Steven T" userId="74f78959-93e5-47c8-af52-50aa49d29fae" providerId="ADAL" clId="{3CC0934C-E849-4EA6-880A-E3BD9E0AEAC2}" dt="2019-07-30T17:35:21.126" v="11" actId="14100"/>
      <pc:docMkLst>
        <pc:docMk/>
      </pc:docMkLst>
      <pc:sldChg chg="modSp">
        <pc:chgData name="Labahn, Steven T" userId="74f78959-93e5-47c8-af52-50aa49d29fae" providerId="ADAL" clId="{3CC0934C-E849-4EA6-880A-E3BD9E0AEAC2}" dt="2019-07-30T17:34:34.957" v="0"/>
        <pc:sldMkLst>
          <pc:docMk/>
          <pc:sldMk cId="2190259868" sldId="271"/>
        </pc:sldMkLst>
        <pc:spChg chg="mod">
          <ac:chgData name="Labahn, Steven T" userId="74f78959-93e5-47c8-af52-50aa49d29fae" providerId="ADAL" clId="{3CC0934C-E849-4EA6-880A-E3BD9E0AEAC2}" dt="2019-07-30T17:34:34.957" v="0"/>
          <ac:spMkLst>
            <pc:docMk/>
            <pc:sldMk cId="2190259868" sldId="271"/>
            <ac:spMk id="2" creationId="{CAB41F4A-C248-4488-9942-B32E5A529D17}"/>
          </ac:spMkLst>
        </pc:spChg>
      </pc:sldChg>
      <pc:sldChg chg="modSp">
        <pc:chgData name="Labahn, Steven T" userId="74f78959-93e5-47c8-af52-50aa49d29fae" providerId="ADAL" clId="{3CC0934C-E849-4EA6-880A-E3BD9E0AEAC2}" dt="2019-07-30T17:35:21.126" v="11" actId="14100"/>
        <pc:sldMkLst>
          <pc:docMk/>
          <pc:sldMk cId="699224241" sldId="272"/>
        </pc:sldMkLst>
        <pc:spChg chg="mod">
          <ac:chgData name="Labahn, Steven T" userId="74f78959-93e5-47c8-af52-50aa49d29fae" providerId="ADAL" clId="{3CC0934C-E849-4EA6-880A-E3BD9E0AEAC2}" dt="2019-07-30T17:35:21.126" v="11" actId="14100"/>
          <ac:spMkLst>
            <pc:docMk/>
            <pc:sldMk cId="699224241" sldId="272"/>
            <ac:spMk id="2" creationId="{CAB41F4A-C248-4488-9942-B32E5A529D17}"/>
          </ac:spMkLst>
        </pc:spChg>
      </pc:sldChg>
    </pc:docChg>
  </pc:docChgLst>
  <pc:docChgLst>
    <pc:chgData name="Labahn, Steven T" userId="74f78959-93e5-47c8-af52-50aa49d29fae" providerId="ADAL" clId="{6D2806F3-E92B-4D96-B906-509B846C3C9E}"/>
    <pc:docChg chg="custSel modSld">
      <pc:chgData name="Labahn, Steven T" userId="74f78959-93e5-47c8-af52-50aa49d29fae" providerId="ADAL" clId="{6D2806F3-E92B-4D96-B906-509B846C3C9E}" dt="2019-07-30T17:28:50.502" v="108" actId="20577"/>
      <pc:docMkLst>
        <pc:docMk/>
      </pc:docMkLst>
      <pc:sldChg chg="modSp">
        <pc:chgData name="Labahn, Steven T" userId="74f78959-93e5-47c8-af52-50aa49d29fae" providerId="ADAL" clId="{6D2806F3-E92B-4D96-B906-509B846C3C9E}" dt="2019-07-30T17:28:50.502" v="108" actId="20577"/>
        <pc:sldMkLst>
          <pc:docMk/>
          <pc:sldMk cId="614884508" sldId="262"/>
        </pc:sldMkLst>
        <pc:spChg chg="mod">
          <ac:chgData name="Labahn, Steven T" userId="74f78959-93e5-47c8-af52-50aa49d29fae" providerId="ADAL" clId="{6D2806F3-E92B-4D96-B906-509B846C3C9E}" dt="2019-07-30T17:28:50.502" v="108" actId="20577"/>
          <ac:spMkLst>
            <pc:docMk/>
            <pc:sldMk cId="614884508" sldId="262"/>
            <ac:spMk id="3" creationId="{6606C521-BF5A-43B5-83AC-4F59B2012E0E}"/>
          </ac:spMkLst>
        </pc:spChg>
      </pc:sldChg>
      <pc:sldChg chg="modSp">
        <pc:chgData name="Labahn, Steven T" userId="74f78959-93e5-47c8-af52-50aa49d29fae" providerId="ADAL" clId="{6D2806F3-E92B-4D96-B906-509B846C3C9E}" dt="2019-07-30T17:25:02.430" v="46" actId="20577"/>
        <pc:sldMkLst>
          <pc:docMk/>
          <pc:sldMk cId="3702507313" sldId="264"/>
        </pc:sldMkLst>
        <pc:graphicFrameChg chg="modGraphic">
          <ac:chgData name="Labahn, Steven T" userId="74f78959-93e5-47c8-af52-50aa49d29fae" providerId="ADAL" clId="{6D2806F3-E92B-4D96-B906-509B846C3C9E}" dt="2019-07-30T17:25:02.430" v="46" actId="20577"/>
          <ac:graphicFrameMkLst>
            <pc:docMk/>
            <pc:sldMk cId="3702507313" sldId="264"/>
            <ac:graphicFrameMk id="6" creationId="{17BFC47E-D70B-453D-99EA-1201A09218A9}"/>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07256F-CE19-B045-966B-849EA7F16953}" type="datetimeFigureOut">
              <a:rPr lang="en-US" smtClean="0"/>
              <a:t>9/5/2019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211BCD-6F5B-C84D-8005-0C8CF2D2BA52}" type="slidenum">
              <a:rPr lang="en-GB" smtClean="0"/>
              <a:t>‹#›</a:t>
            </a:fld>
            <a:endParaRPr lang="en-GB"/>
          </a:p>
        </p:txBody>
      </p:sp>
    </p:spTree>
    <p:extLst>
      <p:ext uri="{BB962C8B-B14F-4D97-AF65-F5344CB8AC3E}">
        <p14:creationId xmlns:p14="http://schemas.microsoft.com/office/powerpoint/2010/main" val="13345415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211BCD-6F5B-C84D-8005-0C8CF2D2BA52}" type="slidenum">
              <a:rPr lang="en-GB" smtClean="0"/>
              <a:t>1</a:t>
            </a:fld>
            <a:endParaRPr lang="en-GB"/>
          </a:p>
        </p:txBody>
      </p:sp>
    </p:spTree>
    <p:extLst>
      <p:ext uri="{BB962C8B-B14F-4D97-AF65-F5344CB8AC3E}">
        <p14:creationId xmlns:p14="http://schemas.microsoft.com/office/powerpoint/2010/main" val="321044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D77EA92B-7938-47E0-950F-FCE32B215AE0}" type="slidenum">
              <a:rPr lang="en-AU" smtClean="0"/>
              <a:pPr>
                <a:defRPr/>
              </a:pPr>
              <a:t>6</a:t>
            </a:fld>
            <a:endParaRPr lang="en-AU"/>
          </a:p>
        </p:txBody>
      </p:sp>
    </p:spTree>
    <p:extLst>
      <p:ext uri="{BB962C8B-B14F-4D97-AF65-F5344CB8AC3E}">
        <p14:creationId xmlns:p14="http://schemas.microsoft.com/office/powerpoint/2010/main" val="40172689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579057" y="693"/>
            <a:ext cx="2011743" cy="5143500"/>
          </a:xfrm>
          <a:prstGeom prst="rect">
            <a:avLst/>
          </a:prstGeom>
        </p:spPr>
      </p:pic>
      <p:pic>
        <p:nvPicPr>
          <p:cNvPr id="9" name="Picture 8"/>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2011743" cy="51435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299716" y="0"/>
            <a:ext cx="6858000" cy="5143500"/>
          </a:xfrm>
          <a:prstGeom prst="rect">
            <a:avLst/>
          </a:prstGeom>
        </p:spPr>
      </p:pic>
      <p:sp>
        <p:nvSpPr>
          <p:cNvPr id="2" name="Title 1"/>
          <p:cNvSpPr>
            <a:spLocks noGrp="1"/>
          </p:cNvSpPr>
          <p:nvPr>
            <p:ph type="ctrTitle"/>
          </p:nvPr>
        </p:nvSpPr>
        <p:spPr>
          <a:xfrm>
            <a:off x="493009" y="1601258"/>
            <a:ext cx="8499737" cy="845932"/>
          </a:xfrm>
          <a:ln>
            <a:noFill/>
          </a:ln>
        </p:spPr>
        <p:txBody>
          <a:bodyPr>
            <a:noAutofit/>
          </a:bodyPr>
          <a:lstStyle>
            <a:lvl1pPr algn="l">
              <a:defRPr sz="3600">
                <a:solidFill>
                  <a:schemeClr val="bg1"/>
                </a:solidFill>
                <a:latin typeface="Helvetica"/>
                <a:cs typeface="Helvetica"/>
              </a:defRPr>
            </a:lvl1pPr>
          </a:lstStyle>
          <a:p>
            <a:r>
              <a:rPr lang="en-GB" dirty="0"/>
              <a:t>Click to edit Master title style</a:t>
            </a:r>
          </a:p>
        </p:txBody>
      </p:sp>
      <p:sp>
        <p:nvSpPr>
          <p:cNvPr id="3" name="Subtitle 2"/>
          <p:cNvSpPr>
            <a:spLocks noGrp="1"/>
          </p:cNvSpPr>
          <p:nvPr>
            <p:ph type="subTitle" idx="1"/>
          </p:nvPr>
        </p:nvSpPr>
        <p:spPr>
          <a:xfrm>
            <a:off x="493009" y="2729257"/>
            <a:ext cx="6086546" cy="2241504"/>
          </a:xfrm>
          <a:ln>
            <a:noFill/>
          </a:ln>
        </p:spPr>
        <p:txBody>
          <a:bodyPr>
            <a:normAutofit/>
          </a:bodyPr>
          <a:lstStyle>
            <a:lvl1pPr marL="0" indent="0" algn="l">
              <a:buNone/>
              <a:defRPr sz="2400">
                <a:solidFill>
                  <a:srgbClr val="FFFFFF"/>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pic>
        <p:nvPicPr>
          <p:cNvPr id="13" name="ceos_logo.png"/>
          <p:cNvPicPr/>
          <p:nvPr userDrawn="1"/>
        </p:nvPicPr>
        <p:blipFill>
          <a:blip r:embed="rId4">
            <a:extLst>
              <a:ext uri="{28A0092B-C50C-407E-A947-70E740481C1C}">
                <a14:useLocalDpi xmlns:a14="http://schemas.microsoft.com/office/drawing/2010/main"/>
              </a:ext>
            </a:extLst>
          </a:blip>
          <a:stretch>
            <a:fillRect/>
          </a:stretch>
        </p:blipFill>
        <p:spPr>
          <a:xfrm>
            <a:off x="493009" y="234785"/>
            <a:ext cx="2507906" cy="993132"/>
          </a:xfrm>
          <a:prstGeom prst="rect">
            <a:avLst/>
          </a:prstGeom>
          <a:ln w="12700">
            <a:miter lim="400000"/>
          </a:ln>
        </p:spPr>
      </p:pic>
      <p:sp>
        <p:nvSpPr>
          <p:cNvPr id="14" name="Shape 10"/>
          <p:cNvSpPr txBox="1">
            <a:spLocks/>
          </p:cNvSpPr>
          <p:nvPr userDrawn="1"/>
        </p:nvSpPr>
        <p:spPr>
          <a:xfrm>
            <a:off x="493009" y="126401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extLst>
      <p:ext uri="{BB962C8B-B14F-4D97-AF65-F5344CB8AC3E}">
        <p14:creationId xmlns:p14="http://schemas.microsoft.com/office/powerpoint/2010/main" val="470899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itle 3"/>
          <p:cNvSpPr>
            <a:spLocks noGrp="1"/>
          </p:cNvSpPr>
          <p:nvPr>
            <p:ph type="title"/>
          </p:nvPr>
        </p:nvSpPr>
        <p:spPr/>
        <p:txBody>
          <a:bodyPr/>
          <a:lstStyle/>
          <a:p>
            <a:r>
              <a:rPr lang="en-US" dirty="0" smtClean="0"/>
              <a:t>Click to edit Master title style</a:t>
            </a:r>
            <a:endParaRPr lang="en-AU" dirty="0"/>
          </a:p>
        </p:txBody>
      </p:sp>
    </p:spTree>
    <p:extLst>
      <p:ext uri="{BB962C8B-B14F-4D97-AF65-F5344CB8AC3E}">
        <p14:creationId xmlns:p14="http://schemas.microsoft.com/office/powerpoint/2010/main" val="12065283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988521" y="1"/>
            <a:ext cx="6155478" cy="1097089"/>
          </a:xfrm>
          <a:prstGeom prst="rect">
            <a:avLst/>
          </a:prstGeom>
        </p:spPr>
      </p:pic>
      <p:pic>
        <p:nvPicPr>
          <p:cNvPr id="8" name="Picture 7"/>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 y="1"/>
            <a:ext cx="6155483" cy="1097089"/>
          </a:xfrm>
          <a:prstGeom prst="rect">
            <a:avLst/>
          </a:prstGeom>
        </p:spPr>
      </p:pic>
      <p:sp>
        <p:nvSpPr>
          <p:cNvPr id="2" name="Title Placeholder 1"/>
          <p:cNvSpPr>
            <a:spLocks noGrp="1"/>
          </p:cNvSpPr>
          <p:nvPr>
            <p:ph type="title"/>
          </p:nvPr>
        </p:nvSpPr>
        <p:spPr>
          <a:xfrm>
            <a:off x="1780674" y="122549"/>
            <a:ext cx="5864535" cy="857250"/>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96253" y="1200151"/>
            <a:ext cx="8958370" cy="365373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83968788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2400" b="1" kern="1200">
          <a:solidFill>
            <a:srgbClr val="FFFFFF"/>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2400" b="1" kern="1200">
          <a:solidFill>
            <a:srgbClr val="002569"/>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2569"/>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02569"/>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002569"/>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00256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medhavy.thankappan@ga.gov.a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p4">
            <a:extLst>
              <a:ext uri="{FF2B5EF4-FFF2-40B4-BE49-F238E27FC236}">
                <a16:creationId xmlns:a16="http://schemas.microsoft.com/office/drawing/2014/main" id="{FFCAE0AA-5854-42AC-B60E-C076C47DE443}"/>
              </a:ext>
            </a:extLst>
          </p:cNvPr>
          <p:cNvSpPr txBox="1">
            <a:spLocks noGrp="1"/>
          </p:cNvSpPr>
          <p:nvPr>
            <p:ph type="ctrTitle"/>
          </p:nvPr>
        </p:nvSpPr>
        <p:spPr>
          <a:xfrm>
            <a:off x="506583" y="1829491"/>
            <a:ext cx="4422618" cy="695779"/>
          </a:xfrm>
          <a:prstGeom prst="rect">
            <a:avLst/>
          </a:prstGeom>
          <a:noFill/>
          <a:ln>
            <a:noFill/>
          </a:ln>
        </p:spPr>
        <p:txBody>
          <a:bodyPr spcFirstLastPara="1" wrap="square" lIns="0" tIns="0" rIns="0" bIns="0" anchor="t" anchorCtr="0">
            <a:noAutofit/>
          </a:bodyPr>
          <a:lstStyle/>
          <a:p>
            <a:r>
              <a:rPr lang="en-US" b="1" dirty="0" smtClean="0">
                <a:solidFill>
                  <a:srgbClr val="FFFFFF"/>
                </a:solidFill>
                <a:latin typeface="Helvetica" panose="020B0604020202020204" pitchFamily="34" charset="0"/>
                <a:ea typeface="Helvetica Neue"/>
                <a:cs typeface="Helvetica" panose="020B0604020202020204" pitchFamily="34" charset="0"/>
                <a:sym typeface="Helvetica Neue"/>
              </a:rPr>
              <a:t>WGCV-45 Update</a:t>
            </a:r>
            <a:endParaRPr sz="2800" dirty="0">
              <a:latin typeface="Helvetica" panose="020B0604020202020204" pitchFamily="34" charset="0"/>
              <a:cs typeface="Helvetica" panose="020B0604020202020204" pitchFamily="34" charset="0"/>
            </a:endParaRPr>
          </a:p>
        </p:txBody>
      </p:sp>
      <p:sp>
        <p:nvSpPr>
          <p:cNvPr id="6" name="Google Shape;18;p4">
            <a:extLst>
              <a:ext uri="{FF2B5EF4-FFF2-40B4-BE49-F238E27FC236}">
                <a16:creationId xmlns:a16="http://schemas.microsoft.com/office/drawing/2014/main" id="{7B0AF753-5567-4237-9441-234291D25FDC}"/>
              </a:ext>
            </a:extLst>
          </p:cNvPr>
          <p:cNvSpPr/>
          <p:nvPr/>
        </p:nvSpPr>
        <p:spPr>
          <a:xfrm>
            <a:off x="506583" y="2893313"/>
            <a:ext cx="7270598" cy="1727785"/>
          </a:xfrm>
          <a:prstGeom prst="rect">
            <a:avLst/>
          </a:prstGeom>
          <a:noFill/>
          <a:ln>
            <a:noFill/>
          </a:ln>
        </p:spPr>
        <p:txBody>
          <a:bodyPr spcFirstLastPara="1" wrap="square" lIns="0" tIns="0" rIns="0" bIns="0" anchor="t" anchorCtr="0">
            <a:noAutofit/>
          </a:bodyPr>
          <a:lstStyle/>
          <a:p>
            <a:r>
              <a:rPr lang="en-AU" sz="1500" dirty="0" smtClean="0">
                <a:solidFill>
                  <a:srgbClr val="FFFFFF"/>
                </a:solidFill>
                <a:latin typeface="Helvetica" panose="020B0604020202020204" pitchFamily="34" charset="0"/>
                <a:cs typeface="Helvetica" panose="020B0604020202020204" pitchFamily="34" charset="0"/>
              </a:rPr>
              <a:t>Medhavy Thankappan</a:t>
            </a:r>
            <a:endParaRPr lang="en-US" sz="1500" dirty="0">
              <a:solidFill>
                <a:srgbClr val="FFFFFF"/>
              </a:solidFill>
              <a:latin typeface="Helvetica" panose="020B0604020202020204" pitchFamily="34" charset="0"/>
              <a:cs typeface="Helvetica" panose="020B0604020202020204" pitchFamily="34" charset="0"/>
            </a:endParaRPr>
          </a:p>
          <a:p>
            <a:endParaRPr lang="en-AU" sz="1500" dirty="0" smtClean="0">
              <a:solidFill>
                <a:srgbClr val="FFFFFF"/>
              </a:solidFill>
              <a:latin typeface="Helvetica" panose="020B0604020202020204" pitchFamily="34" charset="0"/>
              <a:cs typeface="Helvetica" panose="020B0604020202020204" pitchFamily="34" charset="0"/>
            </a:endParaRPr>
          </a:p>
          <a:p>
            <a:endParaRPr lang="en-AU" sz="1500" dirty="0">
              <a:solidFill>
                <a:srgbClr val="FFFFFF"/>
              </a:solidFill>
              <a:latin typeface="Helvetica" panose="020B0604020202020204" pitchFamily="34" charset="0"/>
              <a:cs typeface="Helvetica" panose="020B0604020202020204" pitchFamily="34" charset="0"/>
            </a:endParaRPr>
          </a:p>
          <a:p>
            <a:r>
              <a:rPr lang="en-AU" sz="1500" dirty="0" smtClean="0">
                <a:solidFill>
                  <a:srgbClr val="FFFFFF"/>
                </a:solidFill>
                <a:latin typeface="Helvetica" panose="020B0604020202020204" pitchFamily="34" charset="0"/>
                <a:cs typeface="Helvetica" panose="020B0604020202020204" pitchFamily="34" charset="0"/>
              </a:rPr>
              <a:t>LSI-VC8 </a:t>
            </a:r>
            <a:endParaRPr sz="1500" dirty="0">
              <a:solidFill>
                <a:srgbClr val="FFFFFF"/>
              </a:solidFill>
              <a:latin typeface="Helvetica" panose="020B0604020202020204" pitchFamily="34" charset="0"/>
              <a:cs typeface="Helvetica" panose="020B0604020202020204" pitchFamily="34" charset="0"/>
            </a:endParaRPr>
          </a:p>
          <a:p>
            <a:r>
              <a:rPr lang="en-US" sz="1500" dirty="0" smtClean="0">
                <a:solidFill>
                  <a:srgbClr val="FFFFFF"/>
                </a:solidFill>
                <a:latin typeface="Helvetica" panose="020B0604020202020204" pitchFamily="34" charset="0"/>
                <a:cs typeface="Helvetica" panose="020B0604020202020204" pitchFamily="34" charset="0"/>
              </a:rPr>
              <a:t>Anchorage, AK  </a:t>
            </a:r>
            <a:r>
              <a:rPr lang="en-US" sz="1500" dirty="0">
                <a:solidFill>
                  <a:srgbClr val="FFFFFF"/>
                </a:solidFill>
                <a:latin typeface="Helvetica" panose="020B0604020202020204" pitchFamily="34" charset="0"/>
                <a:cs typeface="Helvetica" panose="020B0604020202020204" pitchFamily="34" charset="0"/>
              </a:rPr>
              <a:t>USA</a:t>
            </a:r>
            <a:endParaRPr sz="1500" dirty="0">
              <a:latin typeface="Helvetica" panose="020B0604020202020204" pitchFamily="34" charset="0"/>
              <a:cs typeface="Helvetica" panose="020B0604020202020204" pitchFamily="34" charset="0"/>
            </a:endParaRPr>
          </a:p>
          <a:p>
            <a:r>
              <a:rPr lang="en-US" sz="1500" dirty="0" smtClean="0">
                <a:solidFill>
                  <a:srgbClr val="FFFFFF"/>
                </a:solidFill>
                <a:latin typeface="Helvetica" panose="020B0604020202020204" pitchFamily="34" charset="0"/>
                <a:cs typeface="Helvetica" panose="020B0604020202020204" pitchFamily="34" charset="0"/>
              </a:rPr>
              <a:t>4-6 September </a:t>
            </a:r>
            <a:r>
              <a:rPr lang="en-US" sz="1500" dirty="0">
                <a:solidFill>
                  <a:srgbClr val="FFFFFF"/>
                </a:solidFill>
                <a:latin typeface="Helvetica" panose="020B0604020202020204" pitchFamily="34" charset="0"/>
                <a:cs typeface="Helvetica" panose="020B0604020202020204" pitchFamily="34" charset="0"/>
              </a:rPr>
              <a:t>2019</a:t>
            </a:r>
            <a:endParaRPr sz="15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161938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6253" y="1312118"/>
            <a:ext cx="8716510" cy="3653732"/>
          </a:xfrm>
        </p:spPr>
        <p:txBody>
          <a:bodyPr vert="horz" lIns="91440" tIns="45720" rIns="91440" bIns="45720" rtlCol="0">
            <a:normAutofit/>
          </a:bodyPr>
          <a:lstStyle/>
          <a:p>
            <a:r>
              <a:rPr lang="en-AU" sz="2000" dirty="0"/>
              <a:t>WGCV will assemble a CARD4L Acceptance Review Panel, lead would be the CARD4L Evaluation Lead</a:t>
            </a:r>
          </a:p>
          <a:p>
            <a:r>
              <a:rPr lang="en-AU" sz="2000" dirty="0" smtClean="0"/>
              <a:t>WGCV </a:t>
            </a:r>
            <a:r>
              <a:rPr lang="en-AU" sz="2000" dirty="0"/>
              <a:t>representative supplies </a:t>
            </a:r>
            <a:r>
              <a:rPr lang="en-AU" sz="2000" dirty="0" smtClean="0"/>
              <a:t>summary </a:t>
            </a:r>
            <a:r>
              <a:rPr lang="en-AU" sz="2000" dirty="0"/>
              <a:t>evaluation of the Data Provider’s documentation to the CARD4L Acceptance Review Panel</a:t>
            </a:r>
          </a:p>
          <a:p>
            <a:r>
              <a:rPr lang="en-AU" sz="2000" dirty="0" smtClean="0"/>
              <a:t>Suggested </a:t>
            </a:r>
            <a:r>
              <a:rPr lang="en-AU" sz="2000" dirty="0"/>
              <a:t>total of five members on the </a:t>
            </a:r>
            <a:r>
              <a:rPr lang="en-AU" sz="2000" dirty="0" smtClean="0"/>
              <a:t>panel including:</a:t>
            </a:r>
            <a:endParaRPr lang="en-AU" sz="2000" dirty="0"/>
          </a:p>
          <a:p>
            <a:pPr lvl="1"/>
            <a:r>
              <a:rPr lang="en-AU" sz="1800" dirty="0"/>
              <a:t>One </a:t>
            </a:r>
            <a:r>
              <a:rPr lang="en-AU" sz="1800" dirty="0" smtClean="0"/>
              <a:t>WGCV </a:t>
            </a:r>
            <a:r>
              <a:rPr lang="en-AU" sz="1800" dirty="0"/>
              <a:t>member</a:t>
            </a:r>
          </a:p>
          <a:p>
            <a:pPr lvl="1"/>
            <a:r>
              <a:rPr lang="en-AU" sz="1800" dirty="0"/>
              <a:t>Three </a:t>
            </a:r>
            <a:r>
              <a:rPr lang="en-AU" sz="1800" dirty="0" smtClean="0"/>
              <a:t>members who are </a:t>
            </a:r>
            <a:r>
              <a:rPr lang="en-AU" sz="1800" dirty="0"/>
              <a:t>either </a:t>
            </a:r>
            <a:r>
              <a:rPr lang="en-AU" sz="1800" dirty="0" smtClean="0"/>
              <a:t>WGCV members </a:t>
            </a:r>
            <a:r>
              <a:rPr lang="en-AU" sz="1800" dirty="0"/>
              <a:t>or </a:t>
            </a:r>
            <a:r>
              <a:rPr lang="en-AU" sz="1800" dirty="0" smtClean="0"/>
              <a:t>sub-group members </a:t>
            </a:r>
            <a:r>
              <a:rPr lang="en-AU" sz="1800" dirty="0"/>
              <a:t>nominated by </a:t>
            </a:r>
            <a:r>
              <a:rPr lang="en-AU" sz="1800" dirty="0" smtClean="0"/>
              <a:t>the sub-group chairs</a:t>
            </a:r>
            <a:endParaRPr lang="en-AU" sz="1800" dirty="0"/>
          </a:p>
          <a:p>
            <a:pPr lvl="1"/>
            <a:r>
              <a:rPr lang="en-AU" sz="1800" dirty="0"/>
              <a:t>Not more than one </a:t>
            </a:r>
            <a:r>
              <a:rPr lang="en-AU" sz="1800" dirty="0" smtClean="0"/>
              <a:t>member </a:t>
            </a:r>
            <a:r>
              <a:rPr lang="en-AU" sz="1800" dirty="0"/>
              <a:t>from a given </a:t>
            </a:r>
            <a:r>
              <a:rPr lang="en-AU" sz="1800" dirty="0" smtClean="0"/>
              <a:t>sub-group</a:t>
            </a:r>
            <a:endParaRPr lang="en-AU" sz="1800" dirty="0"/>
          </a:p>
          <a:p>
            <a:pPr lvl="1"/>
            <a:r>
              <a:rPr lang="en-AU" sz="1800" dirty="0"/>
              <a:t>Two-year </a:t>
            </a:r>
            <a:r>
              <a:rPr lang="en-AU" sz="1800" dirty="0" smtClean="0"/>
              <a:t>terms for all members</a:t>
            </a:r>
            <a:endParaRPr lang="en-AU" sz="1800" dirty="0"/>
          </a:p>
          <a:p>
            <a:endParaRPr lang="en-AU" sz="2000" dirty="0"/>
          </a:p>
        </p:txBody>
      </p:sp>
      <p:sp>
        <p:nvSpPr>
          <p:cNvPr id="3" name="Title 2"/>
          <p:cNvSpPr>
            <a:spLocks noGrp="1"/>
          </p:cNvSpPr>
          <p:nvPr>
            <p:ph type="title"/>
          </p:nvPr>
        </p:nvSpPr>
        <p:spPr/>
        <p:txBody>
          <a:bodyPr/>
          <a:lstStyle/>
          <a:p>
            <a:r>
              <a:rPr lang="en-AU" dirty="0" smtClean="0"/>
              <a:t>CARD4L Review Panel</a:t>
            </a:r>
            <a:endParaRPr lang="en-AU" dirty="0"/>
          </a:p>
        </p:txBody>
      </p:sp>
      <p:pic>
        <p:nvPicPr>
          <p:cNvPr id="5" name="Picture 4"/>
          <p:cNvPicPr>
            <a:picLocks noChangeAspect="1"/>
          </p:cNvPicPr>
          <p:nvPr/>
        </p:nvPicPr>
        <p:blipFill>
          <a:blip r:embed="rId2"/>
          <a:stretch>
            <a:fillRect/>
          </a:stretch>
        </p:blipFill>
        <p:spPr>
          <a:xfrm>
            <a:off x="6531330" y="3984171"/>
            <a:ext cx="2396019" cy="946221"/>
          </a:xfrm>
          <a:prstGeom prst="rect">
            <a:avLst/>
          </a:prstGeom>
        </p:spPr>
      </p:pic>
    </p:spTree>
    <p:extLst>
      <p:ext uri="{BB962C8B-B14F-4D97-AF65-F5344CB8AC3E}">
        <p14:creationId xmlns:p14="http://schemas.microsoft.com/office/powerpoint/2010/main" val="3957023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0249" y="1621196"/>
            <a:ext cx="8641866" cy="2540257"/>
          </a:xfrm>
        </p:spPr>
        <p:txBody>
          <a:bodyPr vert="horz" lIns="91440" tIns="45720" rIns="91440" bIns="45720" rtlCol="0">
            <a:normAutofit/>
          </a:bodyPr>
          <a:lstStyle/>
          <a:p>
            <a:r>
              <a:rPr lang="en-AU" sz="2000" dirty="0"/>
              <a:t>CARD4L Acceptance Review Panel evaluates the summary from the WGCV evaluator and formulates a recommendation</a:t>
            </a:r>
          </a:p>
          <a:p>
            <a:r>
              <a:rPr lang="en-AU" sz="2000" dirty="0"/>
              <a:t>Recommendation of approval requires concurrence by majority </a:t>
            </a:r>
            <a:endParaRPr lang="en-AU" sz="2000" dirty="0" smtClean="0"/>
          </a:p>
          <a:p>
            <a:r>
              <a:rPr lang="en-AU" sz="2000" dirty="0" smtClean="0"/>
              <a:t>Evaluation can </a:t>
            </a:r>
            <a:r>
              <a:rPr lang="en-AU" sz="2000" dirty="0"/>
              <a:t>be done via </a:t>
            </a:r>
            <a:r>
              <a:rPr lang="en-AU" sz="2000" dirty="0" err="1"/>
              <a:t>telecons</a:t>
            </a:r>
            <a:r>
              <a:rPr lang="en-AU" sz="2000" dirty="0"/>
              <a:t> </a:t>
            </a:r>
            <a:r>
              <a:rPr lang="en-AU" sz="2000" dirty="0" smtClean="0"/>
              <a:t>/ email, and </a:t>
            </a:r>
            <a:r>
              <a:rPr lang="en-AU" sz="2000" dirty="0"/>
              <a:t>should take place within 6 weeks </a:t>
            </a:r>
            <a:r>
              <a:rPr lang="en-AU" sz="2000" dirty="0" smtClean="0"/>
              <a:t>of </a:t>
            </a:r>
            <a:r>
              <a:rPr lang="en-AU" sz="2000" dirty="0"/>
              <a:t>receiving the evaluator’s summary</a:t>
            </a:r>
          </a:p>
          <a:p>
            <a:r>
              <a:rPr lang="en-AU" sz="2000" dirty="0"/>
              <a:t>Recommendation </a:t>
            </a:r>
            <a:r>
              <a:rPr lang="en-AU" sz="2000" dirty="0" smtClean="0"/>
              <a:t>of approval / disapproval is </a:t>
            </a:r>
            <a:r>
              <a:rPr lang="en-AU" sz="2000" dirty="0"/>
              <a:t>carried forward to the WGCV </a:t>
            </a:r>
            <a:r>
              <a:rPr lang="en-AU" sz="2000" dirty="0" smtClean="0"/>
              <a:t>membership for a vote</a:t>
            </a:r>
            <a:endParaRPr lang="en-AU" sz="2000" dirty="0"/>
          </a:p>
        </p:txBody>
      </p:sp>
      <p:sp>
        <p:nvSpPr>
          <p:cNvPr id="3" name="Title 2"/>
          <p:cNvSpPr>
            <a:spLocks noGrp="1"/>
          </p:cNvSpPr>
          <p:nvPr>
            <p:ph type="title"/>
          </p:nvPr>
        </p:nvSpPr>
        <p:spPr/>
        <p:txBody>
          <a:bodyPr/>
          <a:lstStyle/>
          <a:p>
            <a:r>
              <a:rPr lang="en-AU" dirty="0" smtClean="0"/>
              <a:t>Review Panel </a:t>
            </a:r>
            <a:r>
              <a:rPr lang="en-AU" dirty="0" smtClean="0"/>
              <a:t>recommendation</a:t>
            </a:r>
            <a:endParaRPr lang="en-AU" dirty="0"/>
          </a:p>
        </p:txBody>
      </p:sp>
      <p:pic>
        <p:nvPicPr>
          <p:cNvPr id="5" name="Picture 4"/>
          <p:cNvPicPr>
            <a:picLocks noChangeAspect="1"/>
          </p:cNvPicPr>
          <p:nvPr/>
        </p:nvPicPr>
        <p:blipFill>
          <a:blip r:embed="rId2"/>
          <a:stretch>
            <a:fillRect/>
          </a:stretch>
        </p:blipFill>
        <p:spPr>
          <a:xfrm>
            <a:off x="6510050" y="4030245"/>
            <a:ext cx="2419345" cy="955434"/>
          </a:xfrm>
          <a:prstGeom prst="rect">
            <a:avLst/>
          </a:prstGeom>
        </p:spPr>
      </p:pic>
    </p:spTree>
    <p:extLst>
      <p:ext uri="{BB962C8B-B14F-4D97-AF65-F5344CB8AC3E}">
        <p14:creationId xmlns:p14="http://schemas.microsoft.com/office/powerpoint/2010/main" val="2428312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6252" y="1200151"/>
            <a:ext cx="8884462" cy="3653732"/>
          </a:xfrm>
        </p:spPr>
        <p:txBody>
          <a:bodyPr vert="horz" lIns="91440" tIns="45720" rIns="91440" bIns="45720" rtlCol="0">
            <a:normAutofit/>
          </a:bodyPr>
          <a:lstStyle/>
          <a:p>
            <a:r>
              <a:rPr lang="en-AU" sz="2000" dirty="0"/>
              <a:t>WGCV membership votes on the Data Provider’s documentation not the panel recommendation</a:t>
            </a:r>
          </a:p>
          <a:p>
            <a:r>
              <a:rPr lang="en-AU" sz="2000" dirty="0"/>
              <a:t>WGCV vote can take place either via email or at a WGCV meeting</a:t>
            </a:r>
          </a:p>
          <a:p>
            <a:r>
              <a:rPr lang="en-AU" sz="2000" dirty="0"/>
              <a:t>Documentation is accepted at a WGCV meeting unless three present members indicate </a:t>
            </a:r>
            <a:r>
              <a:rPr lang="en-AU" sz="2000" dirty="0" smtClean="0"/>
              <a:t>disapproval; default </a:t>
            </a:r>
            <a:r>
              <a:rPr lang="en-AU" sz="2000" dirty="0"/>
              <a:t>is to wait until next WGCV meeting unless Data Provider requests the process be done via email</a:t>
            </a:r>
          </a:p>
          <a:p>
            <a:r>
              <a:rPr lang="en-AU" sz="2000" dirty="0"/>
              <a:t>Documentation and panel recommendation forwarded to full WGCV membership for at </a:t>
            </a:r>
            <a:r>
              <a:rPr lang="en-AU" sz="2000" dirty="0" smtClean="0"/>
              <a:t>least </a:t>
            </a:r>
            <a:r>
              <a:rPr lang="en-AU" sz="2000" dirty="0"/>
              <a:t>one </a:t>
            </a:r>
            <a:r>
              <a:rPr lang="en-AU" sz="2000" dirty="0" smtClean="0"/>
              <a:t>month, and accepted </a:t>
            </a:r>
            <a:r>
              <a:rPr lang="en-AU" sz="2000" dirty="0"/>
              <a:t>unless five members register disapproval by email</a:t>
            </a:r>
          </a:p>
          <a:p>
            <a:endParaRPr lang="en-AU" sz="2000" dirty="0"/>
          </a:p>
        </p:txBody>
      </p:sp>
      <p:sp>
        <p:nvSpPr>
          <p:cNvPr id="3" name="Title 2"/>
          <p:cNvSpPr>
            <a:spLocks noGrp="1"/>
          </p:cNvSpPr>
          <p:nvPr>
            <p:ph type="title"/>
          </p:nvPr>
        </p:nvSpPr>
        <p:spPr/>
        <p:txBody>
          <a:bodyPr/>
          <a:lstStyle/>
          <a:p>
            <a:r>
              <a:rPr lang="en-AU" dirty="0" smtClean="0"/>
              <a:t>WGCV </a:t>
            </a:r>
            <a:r>
              <a:rPr lang="en-AU" dirty="0" smtClean="0"/>
              <a:t>vote</a:t>
            </a:r>
            <a:endParaRPr lang="en-AU" dirty="0"/>
          </a:p>
        </p:txBody>
      </p:sp>
      <p:pic>
        <p:nvPicPr>
          <p:cNvPr id="5" name="Picture 4"/>
          <p:cNvPicPr>
            <a:picLocks noChangeAspect="1"/>
          </p:cNvPicPr>
          <p:nvPr/>
        </p:nvPicPr>
        <p:blipFill>
          <a:blip r:embed="rId2"/>
          <a:stretch>
            <a:fillRect/>
          </a:stretch>
        </p:blipFill>
        <p:spPr>
          <a:xfrm>
            <a:off x="6505386" y="3959633"/>
            <a:ext cx="2396019" cy="946222"/>
          </a:xfrm>
          <a:prstGeom prst="rect">
            <a:avLst/>
          </a:prstGeom>
        </p:spPr>
      </p:pic>
    </p:spTree>
    <p:extLst>
      <p:ext uri="{BB962C8B-B14F-4D97-AF65-F5344CB8AC3E}">
        <p14:creationId xmlns:p14="http://schemas.microsoft.com/office/powerpoint/2010/main" val="19009246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790" y="1498523"/>
            <a:ext cx="8532640" cy="2800350"/>
          </a:xfrm>
        </p:spPr>
        <p:txBody>
          <a:bodyPr>
            <a:normAutofit fontScale="92500" lnSpcReduction="20000"/>
          </a:bodyPr>
          <a:lstStyle/>
          <a:p>
            <a:pPr marL="0" indent="0">
              <a:buNone/>
            </a:pPr>
            <a:r>
              <a:rPr lang="en-AU" dirty="0" smtClean="0"/>
              <a:t>Initial pool members identified at WGCV-45</a:t>
            </a:r>
          </a:p>
          <a:p>
            <a:pPr marL="0" indent="0">
              <a:buNone/>
            </a:pPr>
            <a:endParaRPr lang="en-AU" dirty="0" smtClean="0"/>
          </a:p>
          <a:p>
            <a:pPr marL="214313" indent="-214313">
              <a:buFont typeface="Arial" panose="020B0604020202020204" pitchFamily="34" charset="0"/>
              <a:buChar char="•"/>
            </a:pPr>
            <a:r>
              <a:rPr lang="en-AU" dirty="0" smtClean="0"/>
              <a:t>Evaluation Lead (M Thankappan)</a:t>
            </a:r>
          </a:p>
          <a:p>
            <a:pPr marL="214313" indent="-214313">
              <a:buFont typeface="Arial" panose="020B0604020202020204" pitchFamily="34" charset="0"/>
              <a:buChar char="•"/>
            </a:pPr>
            <a:r>
              <a:rPr lang="en-AU" dirty="0" smtClean="0"/>
              <a:t>WGCV member at large (N Fox)</a:t>
            </a:r>
          </a:p>
          <a:p>
            <a:pPr marL="214313" indent="-214313">
              <a:buFont typeface="Arial" panose="020B0604020202020204" pitchFamily="34" charset="0"/>
              <a:buChar char="•"/>
            </a:pPr>
            <a:r>
              <a:rPr lang="en-AU" dirty="0" smtClean="0"/>
              <a:t>IVOS subgroup (J </a:t>
            </a:r>
            <a:r>
              <a:rPr lang="en-AU" dirty="0" err="1" smtClean="0"/>
              <a:t>Czapla</a:t>
            </a:r>
            <a:r>
              <a:rPr lang="en-AU" dirty="0" smtClean="0"/>
              <a:t>-Meyers, C Anderson, </a:t>
            </a:r>
            <a:r>
              <a:rPr lang="en-AU" u="sng" dirty="0" smtClean="0"/>
              <a:t>L Ma</a:t>
            </a:r>
            <a:r>
              <a:rPr lang="en-AU" dirty="0" smtClean="0"/>
              <a:t>)</a:t>
            </a:r>
          </a:p>
          <a:p>
            <a:pPr marL="214313" indent="-214313">
              <a:buFont typeface="Arial" panose="020B0604020202020204" pitchFamily="34" charset="0"/>
              <a:buChar char="•"/>
            </a:pPr>
            <a:r>
              <a:rPr lang="en-AU" dirty="0" smtClean="0"/>
              <a:t>LPV subgroup  (</a:t>
            </a:r>
            <a:r>
              <a:rPr lang="en-AU" u="sng" dirty="0" smtClean="0"/>
              <a:t>F </a:t>
            </a:r>
            <a:r>
              <a:rPr lang="en-AU" u="sng" dirty="0" err="1" smtClean="0"/>
              <a:t>Gascon</a:t>
            </a:r>
            <a:r>
              <a:rPr lang="en-AU" dirty="0" smtClean="0"/>
              <a:t>, F Camacho)</a:t>
            </a:r>
          </a:p>
          <a:p>
            <a:pPr marL="214313" indent="-214313">
              <a:buFont typeface="Arial" panose="020B0604020202020204" pitchFamily="34" charset="0"/>
              <a:buChar char="•"/>
            </a:pPr>
            <a:r>
              <a:rPr lang="en-AU" dirty="0" smtClean="0"/>
              <a:t>SAR subgroup (B Chapman, </a:t>
            </a:r>
            <a:r>
              <a:rPr lang="en-AU" u="sng" dirty="0" smtClean="0"/>
              <a:t>D </a:t>
            </a:r>
            <a:r>
              <a:rPr lang="en-AU" u="sng" dirty="0" err="1" smtClean="0"/>
              <a:t>Guedtner</a:t>
            </a:r>
            <a:r>
              <a:rPr lang="en-AU" dirty="0" smtClean="0"/>
              <a:t>, </a:t>
            </a:r>
            <a:r>
              <a:rPr lang="en-AU" u="sng" dirty="0" smtClean="0"/>
              <a:t>N Miranda</a:t>
            </a:r>
            <a:r>
              <a:rPr lang="en-AU" dirty="0" smtClean="0"/>
              <a:t>, T </a:t>
            </a:r>
            <a:r>
              <a:rPr lang="en-AU" dirty="0" err="1" smtClean="0"/>
              <a:t>Tadono</a:t>
            </a:r>
            <a:r>
              <a:rPr lang="en-AU" dirty="0" smtClean="0"/>
              <a:t>)</a:t>
            </a:r>
          </a:p>
          <a:p>
            <a:pPr marL="214313" indent="-214313">
              <a:buFont typeface="Arial" panose="020B0604020202020204" pitchFamily="34" charset="0"/>
              <a:buChar char="•"/>
            </a:pPr>
            <a:r>
              <a:rPr lang="en-AU" dirty="0" smtClean="0"/>
              <a:t>Land Surface Temperature (D Ghent, </a:t>
            </a:r>
            <a:r>
              <a:rPr lang="en-AU" u="sng" dirty="0" smtClean="0"/>
              <a:t>F </a:t>
            </a:r>
            <a:r>
              <a:rPr lang="en-AU" u="sng" dirty="0" err="1" smtClean="0"/>
              <a:t>Goettsche</a:t>
            </a:r>
            <a:r>
              <a:rPr lang="en-AU" dirty="0" smtClean="0"/>
              <a:t>)</a:t>
            </a:r>
          </a:p>
        </p:txBody>
      </p:sp>
      <p:sp>
        <p:nvSpPr>
          <p:cNvPr id="4" name="Footer Placeholder 3"/>
          <p:cNvSpPr>
            <a:spLocks noGrp="1"/>
          </p:cNvSpPr>
          <p:nvPr>
            <p:ph type="ftr" sz="quarter" idx="4294967295"/>
          </p:nvPr>
        </p:nvSpPr>
        <p:spPr/>
        <p:txBody>
          <a:bodyPr/>
          <a:lstStyle/>
          <a:p>
            <a:pPr>
              <a:defRPr/>
            </a:pPr>
            <a:endParaRPr lang="en-AU" dirty="0"/>
          </a:p>
        </p:txBody>
      </p:sp>
      <p:sp>
        <p:nvSpPr>
          <p:cNvPr id="5" name="Rectangle 4"/>
          <p:cNvSpPr/>
          <p:nvPr/>
        </p:nvSpPr>
        <p:spPr>
          <a:xfrm>
            <a:off x="1944733" y="288945"/>
            <a:ext cx="5506764" cy="507831"/>
          </a:xfrm>
          <a:prstGeom prst="rect">
            <a:avLst/>
          </a:prstGeom>
        </p:spPr>
        <p:txBody>
          <a:bodyPr wrap="none">
            <a:spAutoFit/>
          </a:bodyPr>
          <a:lstStyle/>
          <a:p>
            <a:r>
              <a:rPr lang="en-AU" sz="2700" b="1" dirty="0" smtClean="0">
                <a:solidFill>
                  <a:srgbClr val="FFFFFF"/>
                </a:solidFill>
              </a:rPr>
              <a:t>CARD4L Review Panel - </a:t>
            </a:r>
            <a:r>
              <a:rPr lang="en-AU" sz="2700" b="1" dirty="0" smtClean="0">
                <a:solidFill>
                  <a:srgbClr val="FFFFFF"/>
                </a:solidFill>
              </a:rPr>
              <a:t>member </a:t>
            </a:r>
            <a:r>
              <a:rPr lang="en-AU" sz="2700" b="1" dirty="0">
                <a:solidFill>
                  <a:srgbClr val="FFFFFF"/>
                </a:solidFill>
              </a:rPr>
              <a:t>p</a:t>
            </a:r>
            <a:r>
              <a:rPr lang="en-AU" sz="2700" b="1" dirty="0" smtClean="0">
                <a:solidFill>
                  <a:srgbClr val="FFFFFF"/>
                </a:solidFill>
              </a:rPr>
              <a:t>ool</a:t>
            </a:r>
            <a:endParaRPr lang="en-AU" sz="2700" b="1" dirty="0">
              <a:solidFill>
                <a:srgbClr val="FFFFFF"/>
              </a:solidFill>
            </a:endParaRPr>
          </a:p>
        </p:txBody>
      </p:sp>
    </p:spTree>
    <p:extLst>
      <p:ext uri="{BB962C8B-B14F-4D97-AF65-F5344CB8AC3E}">
        <p14:creationId xmlns:p14="http://schemas.microsoft.com/office/powerpoint/2010/main" val="3767588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06C521-BF5A-43B5-83AC-4F59B2012E0E}"/>
              </a:ext>
            </a:extLst>
          </p:cNvPr>
          <p:cNvSpPr>
            <a:spLocks noGrp="1"/>
          </p:cNvSpPr>
          <p:nvPr>
            <p:ph idx="1"/>
          </p:nvPr>
        </p:nvSpPr>
        <p:spPr/>
        <p:txBody>
          <a:bodyPr>
            <a:normAutofit/>
          </a:bodyPr>
          <a:lstStyle/>
          <a:p>
            <a:pPr marL="0" indent="0" algn="ctr">
              <a:spcBef>
                <a:spcPts val="0"/>
              </a:spcBef>
              <a:buNone/>
            </a:pPr>
            <a:endParaRPr lang="en-US" sz="1600" dirty="0" smtClean="0">
              <a:solidFill>
                <a:srgbClr val="FF0000"/>
              </a:solidFill>
              <a:latin typeface="Helvetica" panose="020B0604020202020204" pitchFamily="34" charset="0"/>
              <a:cs typeface="Helvetica" panose="020B0604020202020204" pitchFamily="34" charset="0"/>
            </a:endParaRPr>
          </a:p>
          <a:p>
            <a:pPr marL="0" indent="0" algn="ctr">
              <a:spcBef>
                <a:spcPts val="0"/>
              </a:spcBef>
              <a:buNone/>
            </a:pPr>
            <a:endParaRPr lang="en-US" sz="1600" dirty="0">
              <a:solidFill>
                <a:srgbClr val="FF0000"/>
              </a:solidFill>
              <a:latin typeface="Helvetica" panose="020B0604020202020204" pitchFamily="34" charset="0"/>
              <a:cs typeface="Helvetica" panose="020B0604020202020204" pitchFamily="34" charset="0"/>
            </a:endParaRPr>
          </a:p>
          <a:p>
            <a:pPr marL="0" indent="0" algn="ctr">
              <a:spcBef>
                <a:spcPts val="0"/>
              </a:spcBef>
              <a:buNone/>
            </a:pPr>
            <a:endParaRPr lang="en-US" sz="1600" dirty="0" smtClean="0">
              <a:solidFill>
                <a:srgbClr val="FF0000"/>
              </a:solidFill>
              <a:latin typeface="Helvetica" panose="020B0604020202020204" pitchFamily="34" charset="0"/>
              <a:cs typeface="Helvetica" panose="020B0604020202020204" pitchFamily="34" charset="0"/>
            </a:endParaRPr>
          </a:p>
          <a:p>
            <a:pPr marL="0" indent="0" algn="ctr">
              <a:spcBef>
                <a:spcPts val="0"/>
              </a:spcBef>
              <a:buNone/>
            </a:pPr>
            <a:endParaRPr lang="en-US" sz="1600" dirty="0" smtClean="0">
              <a:solidFill>
                <a:srgbClr val="FF0000"/>
              </a:solidFill>
              <a:latin typeface="Helvetica" panose="020B0604020202020204" pitchFamily="34" charset="0"/>
              <a:cs typeface="Helvetica" panose="020B0604020202020204" pitchFamily="34" charset="0"/>
            </a:endParaRPr>
          </a:p>
          <a:p>
            <a:pPr marL="0" indent="0" algn="ctr">
              <a:spcBef>
                <a:spcPts val="0"/>
              </a:spcBef>
              <a:buNone/>
            </a:pPr>
            <a:endParaRPr lang="en-US" sz="1600" dirty="0">
              <a:solidFill>
                <a:srgbClr val="FF0000"/>
              </a:solidFill>
              <a:latin typeface="Helvetica" panose="020B0604020202020204" pitchFamily="34" charset="0"/>
              <a:cs typeface="Helvetica" panose="020B0604020202020204" pitchFamily="34" charset="0"/>
            </a:endParaRPr>
          </a:p>
          <a:p>
            <a:pPr marL="0" indent="0" algn="ctr">
              <a:spcBef>
                <a:spcPts val="0"/>
              </a:spcBef>
              <a:buNone/>
            </a:pPr>
            <a:r>
              <a:rPr lang="en-US" sz="1600" dirty="0" smtClean="0">
                <a:solidFill>
                  <a:srgbClr val="FF0000"/>
                </a:solidFill>
                <a:latin typeface="Helvetica" panose="020B0604020202020204" pitchFamily="34" charset="0"/>
                <a:cs typeface="Helvetica" panose="020B0604020202020204" pitchFamily="34" charset="0"/>
                <a:hlinkClick r:id="rId2"/>
              </a:rPr>
              <a:t>medhavy.thankappan@ga.gov.au</a:t>
            </a:r>
            <a:r>
              <a:rPr lang="en-US" sz="1600" dirty="0" smtClean="0">
                <a:solidFill>
                  <a:srgbClr val="FF0000"/>
                </a:solidFill>
                <a:latin typeface="Helvetica" panose="020B0604020202020204" pitchFamily="34" charset="0"/>
                <a:cs typeface="Helvetica" panose="020B0604020202020204" pitchFamily="34" charset="0"/>
              </a:rPr>
              <a:t> </a:t>
            </a:r>
            <a:endParaRPr lang="en-US" sz="1600" dirty="0">
              <a:solidFill>
                <a:srgbClr val="FF0000"/>
              </a:solidFill>
              <a:latin typeface="Helvetica" panose="020B0604020202020204" pitchFamily="34" charset="0"/>
              <a:cs typeface="Helvetica" panose="020B0604020202020204" pitchFamily="34" charset="0"/>
            </a:endParaRPr>
          </a:p>
        </p:txBody>
      </p:sp>
      <p:sp>
        <p:nvSpPr>
          <p:cNvPr id="5" name="Title 1">
            <a:extLst>
              <a:ext uri="{FF2B5EF4-FFF2-40B4-BE49-F238E27FC236}">
                <a16:creationId xmlns:a16="http://schemas.microsoft.com/office/drawing/2014/main" id="{E3F47B92-845C-42F9-A603-BEDCFEE1B0EA}"/>
              </a:ext>
            </a:extLst>
          </p:cNvPr>
          <p:cNvSpPr>
            <a:spLocks noGrp="1"/>
          </p:cNvSpPr>
          <p:nvPr>
            <p:ph type="title"/>
          </p:nvPr>
        </p:nvSpPr>
        <p:spPr>
          <a:xfrm>
            <a:off x="1780674" y="122549"/>
            <a:ext cx="5864535" cy="857250"/>
          </a:xfrm>
        </p:spPr>
        <p:txBody>
          <a:bodyPr/>
          <a:lstStyle/>
          <a:p>
            <a:r>
              <a:rPr lang="en-US" dirty="0" smtClean="0"/>
              <a:t>Questions</a:t>
            </a:r>
            <a:endParaRPr lang="en-US" dirty="0"/>
          </a:p>
        </p:txBody>
      </p:sp>
    </p:spTree>
    <p:extLst>
      <p:ext uri="{BB962C8B-B14F-4D97-AF65-F5344CB8AC3E}">
        <p14:creationId xmlns:p14="http://schemas.microsoft.com/office/powerpoint/2010/main" val="1350915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AU" dirty="0"/>
              <a:t>The mission of the CEOS Working Group on Calibration &amp; Validation (WGCV) is to ensure long-term confidence in the accuracy and quality of Earth Observation data and products and to provide a forum for the exchange of information about calibration and validation, including the coordination of cooperative activities. </a:t>
            </a:r>
          </a:p>
          <a:p>
            <a:endParaRPr lang="en-AU" dirty="0"/>
          </a:p>
          <a:p>
            <a:r>
              <a:rPr lang="en-AU" dirty="0"/>
              <a:t>Calibration is the process of quantitatively defining a system’s response to known and controlled signal inputs. Validation, on the other hand, is the process of assessing, by independent means, the quality of the data products derived from those system outputs.</a:t>
            </a:r>
          </a:p>
          <a:p>
            <a:endParaRPr lang="en-AU" dirty="0"/>
          </a:p>
          <a:p>
            <a:r>
              <a:rPr lang="en-AU" dirty="0" smtClean="0"/>
              <a:t>WGCV addresses </a:t>
            </a:r>
            <a:r>
              <a:rPr lang="en-AU" dirty="0"/>
              <a:t>the need for standardizing the ways that different data sources are combined to ensure interoperability among existing and future Earth Observing systems</a:t>
            </a:r>
            <a:r>
              <a:rPr lang="en-AU" dirty="0" smtClean="0"/>
              <a:t>. </a:t>
            </a:r>
            <a:r>
              <a:rPr lang="en-AU" dirty="0"/>
              <a:t>WGCV promotes the international exchange of technical information and documentation, joint experiments, and the sharing of facilities, expertise, and resources. F</a:t>
            </a:r>
            <a:r>
              <a:rPr lang="en-AU" dirty="0" smtClean="0"/>
              <a:t>ocal </a:t>
            </a:r>
            <a:r>
              <a:rPr lang="en-AU" dirty="0"/>
              <a:t>point for all things related to calibration and validation in the international user community. </a:t>
            </a:r>
            <a:r>
              <a:rPr lang="en-AU" dirty="0" smtClean="0"/>
              <a:t>WGCV </a:t>
            </a:r>
            <a:r>
              <a:rPr lang="en-AU" dirty="0"/>
              <a:t>Subgroups also conduct many activities around specific topics and sensor types.</a:t>
            </a:r>
          </a:p>
        </p:txBody>
      </p:sp>
      <p:sp>
        <p:nvSpPr>
          <p:cNvPr id="4" name="Title 4"/>
          <p:cNvSpPr>
            <a:spLocks noGrp="1"/>
          </p:cNvSpPr>
          <p:nvPr>
            <p:ph type="title"/>
          </p:nvPr>
        </p:nvSpPr>
        <p:spPr>
          <a:xfrm>
            <a:off x="1780674" y="122549"/>
            <a:ext cx="5864535" cy="857250"/>
          </a:xfrm>
        </p:spPr>
        <p:txBody>
          <a:bodyPr/>
          <a:lstStyle/>
          <a:p>
            <a:r>
              <a:rPr lang="en-GB" dirty="0" smtClean="0"/>
              <a:t>WGCV Introduction</a:t>
            </a:r>
            <a:endParaRPr lang="en-GB" dirty="0"/>
          </a:p>
        </p:txBody>
      </p:sp>
    </p:spTree>
    <p:extLst>
      <p:ext uri="{BB962C8B-B14F-4D97-AF65-F5344CB8AC3E}">
        <p14:creationId xmlns:p14="http://schemas.microsoft.com/office/powerpoint/2010/main" val="1609562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47B92-845C-42F9-A603-BEDCFEE1B0EA}"/>
              </a:ext>
            </a:extLst>
          </p:cNvPr>
          <p:cNvSpPr>
            <a:spLocks noGrp="1"/>
          </p:cNvSpPr>
          <p:nvPr>
            <p:ph type="title"/>
          </p:nvPr>
        </p:nvSpPr>
        <p:spPr>
          <a:xfrm>
            <a:off x="1780674" y="122549"/>
            <a:ext cx="5864535" cy="857250"/>
          </a:xfrm>
        </p:spPr>
        <p:txBody>
          <a:bodyPr/>
          <a:lstStyle/>
          <a:p>
            <a:r>
              <a:rPr lang="en-US" dirty="0" smtClean="0"/>
              <a:t>WGCV Subgroups</a:t>
            </a:r>
            <a:endParaRPr lang="en-US" dirty="0"/>
          </a:p>
        </p:txBody>
      </p:sp>
      <p:sp>
        <p:nvSpPr>
          <p:cNvPr id="3" name="Rectangle 2"/>
          <p:cNvSpPr/>
          <p:nvPr/>
        </p:nvSpPr>
        <p:spPr>
          <a:xfrm>
            <a:off x="366665" y="1274959"/>
            <a:ext cx="8605319" cy="3600986"/>
          </a:xfrm>
          <a:prstGeom prst="rect">
            <a:avLst/>
          </a:prstGeom>
        </p:spPr>
        <p:txBody>
          <a:bodyPr vert="horz" lIns="91440" tIns="45720" rIns="91440" bIns="45720" rtlCol="0">
            <a:noAutofit/>
          </a:bodyPr>
          <a:lstStyle/>
          <a:p>
            <a:pPr>
              <a:spcBef>
                <a:spcPct val="20000"/>
              </a:spcBef>
            </a:pPr>
            <a:r>
              <a:rPr lang="en-AU" sz="2000" b="1" dirty="0">
                <a:solidFill>
                  <a:srgbClr val="002569"/>
                </a:solidFill>
              </a:rPr>
              <a:t>The CEOS Working Group on Calibration &amp; Validation (WGCV) supports six Subgroups that operate as individual entities and focus on specific technical areas related to calibration and validation:</a:t>
            </a:r>
          </a:p>
          <a:p>
            <a:pPr marL="342900" indent="-342900">
              <a:spcBef>
                <a:spcPct val="20000"/>
              </a:spcBef>
              <a:buFont typeface="Arial"/>
              <a:buChar char="•"/>
            </a:pPr>
            <a:endParaRPr lang="en-AU" sz="2000" b="1" dirty="0">
              <a:solidFill>
                <a:srgbClr val="002569"/>
              </a:solidFill>
            </a:endParaRPr>
          </a:p>
          <a:p>
            <a:pPr marL="342900" indent="-342900">
              <a:spcBef>
                <a:spcPct val="20000"/>
              </a:spcBef>
              <a:buFont typeface="Arial"/>
              <a:buChar char="•"/>
            </a:pPr>
            <a:r>
              <a:rPr lang="en-AU" sz="2000" b="1" dirty="0">
                <a:solidFill>
                  <a:srgbClr val="002569"/>
                </a:solidFill>
              </a:rPr>
              <a:t>Atmospheric Composition (ACSG)</a:t>
            </a:r>
          </a:p>
          <a:p>
            <a:pPr marL="342900" indent="-342900">
              <a:spcBef>
                <a:spcPct val="20000"/>
              </a:spcBef>
              <a:buFont typeface="Arial"/>
              <a:buChar char="•"/>
            </a:pPr>
            <a:r>
              <a:rPr lang="en-AU" sz="2000" b="1" dirty="0">
                <a:solidFill>
                  <a:srgbClr val="002569"/>
                </a:solidFill>
              </a:rPr>
              <a:t>Infrared Visible Optical Sensors (IVOS)</a:t>
            </a:r>
          </a:p>
          <a:p>
            <a:pPr marL="342900" indent="-342900">
              <a:spcBef>
                <a:spcPct val="20000"/>
              </a:spcBef>
              <a:buFont typeface="Arial"/>
              <a:buChar char="•"/>
            </a:pPr>
            <a:r>
              <a:rPr lang="en-AU" sz="2000" b="1" dirty="0">
                <a:solidFill>
                  <a:srgbClr val="002569"/>
                </a:solidFill>
              </a:rPr>
              <a:t>Land Product Validation (LPV)</a:t>
            </a:r>
          </a:p>
          <a:p>
            <a:pPr marL="342900" indent="-342900">
              <a:spcBef>
                <a:spcPct val="20000"/>
              </a:spcBef>
              <a:buFont typeface="Arial"/>
              <a:buChar char="•"/>
            </a:pPr>
            <a:r>
              <a:rPr lang="en-AU" sz="2000" b="1" dirty="0">
                <a:solidFill>
                  <a:srgbClr val="002569"/>
                </a:solidFill>
              </a:rPr>
              <a:t>Microwave Sensors (MSSG)</a:t>
            </a:r>
          </a:p>
          <a:p>
            <a:pPr marL="342900" indent="-342900">
              <a:spcBef>
                <a:spcPct val="20000"/>
              </a:spcBef>
              <a:buFont typeface="Arial"/>
              <a:buChar char="•"/>
            </a:pPr>
            <a:r>
              <a:rPr lang="en-AU" sz="2000" b="1" dirty="0">
                <a:solidFill>
                  <a:srgbClr val="002569"/>
                </a:solidFill>
              </a:rPr>
              <a:t>Synthetic Aperture Radar (SAR)</a:t>
            </a:r>
          </a:p>
          <a:p>
            <a:pPr marL="342900" indent="-342900">
              <a:spcBef>
                <a:spcPct val="20000"/>
              </a:spcBef>
              <a:buFont typeface="Arial"/>
              <a:buChar char="•"/>
            </a:pPr>
            <a:r>
              <a:rPr lang="en-AU" sz="2000" b="1" dirty="0">
                <a:solidFill>
                  <a:srgbClr val="002569"/>
                </a:solidFill>
              </a:rPr>
              <a:t>Terrain Mapping (TMSG)</a:t>
            </a:r>
          </a:p>
        </p:txBody>
      </p:sp>
    </p:spTree>
    <p:extLst>
      <p:ext uri="{BB962C8B-B14F-4D97-AF65-F5344CB8AC3E}">
        <p14:creationId xmlns:p14="http://schemas.microsoft.com/office/powerpoint/2010/main" val="3011444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WGCV-45 key outcomes</a:t>
            </a:r>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1076822582"/>
              </p:ext>
            </p:extLst>
          </p:nvPr>
        </p:nvGraphicFramePr>
        <p:xfrm>
          <a:off x="561315" y="1228064"/>
          <a:ext cx="8098325" cy="3760368"/>
        </p:xfrm>
        <a:graphic>
          <a:graphicData uri="http://schemas.openxmlformats.org/drawingml/2006/table">
            <a:tbl>
              <a:tblPr/>
              <a:tblGrid>
                <a:gridCol w="8098325">
                  <a:extLst>
                    <a:ext uri="{9D8B030D-6E8A-4147-A177-3AD203B41FA5}">
                      <a16:colId xmlns:a16="http://schemas.microsoft.com/office/drawing/2014/main" val="3062584493"/>
                    </a:ext>
                  </a:extLst>
                </a:gridCol>
              </a:tblGrid>
              <a:tr h="3348051">
                <a:tc>
                  <a:txBody>
                    <a:bodyPr/>
                    <a:lstStyle/>
                    <a:p>
                      <a:pPr marR="152400" algn="just" rtl="0" fontAlgn="base">
                        <a:spcBef>
                          <a:spcPts val="600"/>
                        </a:spcBef>
                        <a:spcAft>
                          <a:spcPts val="600"/>
                        </a:spcAft>
                        <a:buFont typeface="+mj-lt"/>
                        <a:buNone/>
                      </a:pPr>
                      <a:r>
                        <a:rPr lang="en-AU" sz="1200" b="0" i="0" u="none" strike="noStrike" dirty="0" smtClean="0">
                          <a:solidFill>
                            <a:srgbClr val="000000"/>
                          </a:solidFill>
                          <a:effectLst/>
                          <a:latin typeface="Calibri" panose="020F0502020204030204" pitchFamily="34" charset="0"/>
                        </a:rPr>
                        <a:t>The </a:t>
                      </a:r>
                      <a:r>
                        <a:rPr lang="en-AU" sz="1200" b="0" i="0" u="none" strike="noStrike" dirty="0">
                          <a:solidFill>
                            <a:srgbClr val="000000"/>
                          </a:solidFill>
                          <a:effectLst/>
                          <a:latin typeface="Calibri" panose="020F0502020204030204" pitchFamily="34" charset="0"/>
                        </a:rPr>
                        <a:t>concept for a new Australian supersite to support multi-mission SAR calibration was presented and discussed. An action was taken to scope out exact requirements, plan, timelines, etc. for discussion at the SAR subgroup meeting in November.</a:t>
                      </a:r>
                    </a:p>
                    <a:p>
                      <a:pPr marR="152400" algn="just" rtl="0" fontAlgn="base">
                        <a:spcBef>
                          <a:spcPts val="600"/>
                        </a:spcBef>
                        <a:spcAft>
                          <a:spcPts val="600"/>
                        </a:spcAft>
                        <a:buFont typeface="+mj-lt"/>
                        <a:buNone/>
                      </a:pPr>
                      <a:r>
                        <a:rPr lang="en-AU" sz="1200" b="0" i="0" u="none" strike="noStrike" dirty="0">
                          <a:solidFill>
                            <a:srgbClr val="000000"/>
                          </a:solidFill>
                          <a:effectLst/>
                          <a:latin typeface="Calibri" panose="020F0502020204030204" pitchFamily="34" charset="0"/>
                        </a:rPr>
                        <a:t>The </a:t>
                      </a:r>
                      <a:r>
                        <a:rPr lang="en-AU" sz="1200" b="0" i="1" u="none" strike="noStrike" dirty="0">
                          <a:solidFill>
                            <a:srgbClr val="000000"/>
                          </a:solidFill>
                          <a:effectLst/>
                          <a:latin typeface="Calibri" panose="020F0502020204030204" pitchFamily="34" charset="0"/>
                        </a:rPr>
                        <a:t>Guideline for Ground Surface Reflectance Validation Measurements and Uncertainty Quantification</a:t>
                      </a:r>
                      <a:r>
                        <a:rPr lang="en-AU" sz="1200" b="0" i="0" u="none" strike="noStrike" dirty="0">
                          <a:solidFill>
                            <a:srgbClr val="000000"/>
                          </a:solidFill>
                          <a:effectLst/>
                          <a:latin typeface="Calibri" panose="020F0502020204030204" pitchFamily="34" charset="0"/>
                        </a:rPr>
                        <a:t> was presented. WGCV will do a review of the document, submit it to close CEOS Work Plan Task CV-17 and then take this forward within WGCV and create some more specific and global protocols for CEOS to endorse.</a:t>
                      </a:r>
                    </a:p>
                    <a:p>
                      <a:pPr marR="152400" algn="just" rtl="0" fontAlgn="base">
                        <a:spcBef>
                          <a:spcPts val="600"/>
                        </a:spcBef>
                        <a:spcAft>
                          <a:spcPts val="600"/>
                        </a:spcAft>
                        <a:buFont typeface="+mj-lt"/>
                        <a:buNone/>
                      </a:pPr>
                      <a:r>
                        <a:rPr lang="en-AU" sz="1200" b="1" i="0" u="none" strike="noStrike" dirty="0">
                          <a:ln>
                            <a:noFill/>
                          </a:ln>
                          <a:solidFill>
                            <a:srgbClr val="000000"/>
                          </a:solidFill>
                          <a:effectLst/>
                          <a:latin typeface="Calibri" panose="020F0502020204030204" pitchFamily="34" charset="0"/>
                        </a:rPr>
                        <a:t>The WGCV CARD4L peer review process presented was </a:t>
                      </a:r>
                      <a:r>
                        <a:rPr lang="en-AU" sz="1200" b="1" i="0" u="none" strike="noStrike" dirty="0" smtClean="0">
                          <a:ln>
                            <a:noFill/>
                          </a:ln>
                          <a:solidFill>
                            <a:srgbClr val="000000"/>
                          </a:solidFill>
                          <a:effectLst/>
                          <a:latin typeface="Calibri" panose="020F0502020204030204" pitchFamily="34" charset="0"/>
                        </a:rPr>
                        <a:t>agreed; an </a:t>
                      </a:r>
                      <a:r>
                        <a:rPr lang="en-AU" sz="1200" b="1" i="0" u="none" strike="noStrike" dirty="0">
                          <a:ln>
                            <a:noFill/>
                          </a:ln>
                          <a:solidFill>
                            <a:srgbClr val="000000"/>
                          </a:solidFill>
                          <a:effectLst/>
                          <a:latin typeface="Calibri" panose="020F0502020204030204" pitchFamily="34" charset="0"/>
                        </a:rPr>
                        <a:t>initial pool of reviewers </a:t>
                      </a:r>
                      <a:r>
                        <a:rPr lang="en-AU" sz="1200" b="1" i="0" u="none" strike="noStrike" dirty="0" smtClean="0">
                          <a:ln>
                            <a:noFill/>
                          </a:ln>
                          <a:solidFill>
                            <a:srgbClr val="000000"/>
                          </a:solidFill>
                          <a:effectLst/>
                          <a:latin typeface="Calibri" panose="020F0502020204030204" pitchFamily="34" charset="0"/>
                        </a:rPr>
                        <a:t>was </a:t>
                      </a:r>
                      <a:r>
                        <a:rPr lang="en-AU" sz="1200" b="1" i="0" u="none" strike="noStrike" dirty="0">
                          <a:ln>
                            <a:noFill/>
                          </a:ln>
                          <a:solidFill>
                            <a:srgbClr val="000000"/>
                          </a:solidFill>
                          <a:effectLst/>
                          <a:latin typeface="Calibri" panose="020F0502020204030204" pitchFamily="34" charset="0"/>
                        </a:rPr>
                        <a:t>also identified. </a:t>
                      </a:r>
                      <a:r>
                        <a:rPr lang="en-AU" sz="1200" b="1" i="0" u="none" strike="noStrike" dirty="0" smtClean="0">
                          <a:ln>
                            <a:noFill/>
                          </a:ln>
                          <a:solidFill>
                            <a:srgbClr val="000000"/>
                          </a:solidFill>
                          <a:effectLst/>
                          <a:latin typeface="Calibri" panose="020F0502020204030204" pitchFamily="34" charset="0"/>
                        </a:rPr>
                        <a:t>WGCV </a:t>
                      </a:r>
                      <a:r>
                        <a:rPr lang="en-AU" sz="1200" b="1" i="0" u="none" strike="noStrike" dirty="0">
                          <a:ln>
                            <a:noFill/>
                          </a:ln>
                          <a:solidFill>
                            <a:srgbClr val="000000"/>
                          </a:solidFill>
                          <a:effectLst/>
                          <a:latin typeface="Calibri" panose="020F0502020204030204" pitchFamily="34" charset="0"/>
                        </a:rPr>
                        <a:t>is now in a position to peer review the CARD4L self-assessments.</a:t>
                      </a:r>
                    </a:p>
                    <a:p>
                      <a:pPr marR="152400" algn="just" rtl="0" fontAlgn="base">
                        <a:spcBef>
                          <a:spcPts val="600"/>
                        </a:spcBef>
                        <a:spcAft>
                          <a:spcPts val="600"/>
                        </a:spcAft>
                        <a:buFont typeface="+mj-lt"/>
                        <a:buNone/>
                      </a:pPr>
                      <a:r>
                        <a:rPr lang="en-AU" sz="1200" b="0" i="0" u="none" strike="noStrike" dirty="0">
                          <a:solidFill>
                            <a:srgbClr val="000000"/>
                          </a:solidFill>
                          <a:effectLst/>
                          <a:latin typeface="Calibri" panose="020F0502020204030204" pitchFamily="34" charset="0"/>
                        </a:rPr>
                        <a:t>WGCV will be proactive in engaging in the GHG Roadmap development. The WGCV Vice Chair will connect with the AC-VC and </a:t>
                      </a:r>
                      <a:r>
                        <a:rPr lang="en-AU" sz="1200" b="0" i="0" u="none" strike="noStrike" dirty="0" err="1">
                          <a:solidFill>
                            <a:srgbClr val="000000"/>
                          </a:solidFill>
                          <a:effectLst/>
                          <a:latin typeface="Calibri" panose="020F0502020204030204" pitchFamily="34" charset="0"/>
                        </a:rPr>
                        <a:t>WGClimate</a:t>
                      </a:r>
                      <a:r>
                        <a:rPr lang="en-AU" sz="1200" b="0" i="0" u="none" strike="noStrike" dirty="0">
                          <a:solidFill>
                            <a:srgbClr val="000000"/>
                          </a:solidFill>
                          <a:effectLst/>
                          <a:latin typeface="Calibri" panose="020F0502020204030204" pitchFamily="34" charset="0"/>
                        </a:rPr>
                        <a:t> GHG Task Team to ensure that the </a:t>
                      </a:r>
                      <a:r>
                        <a:rPr lang="en-AU" sz="1200" b="0" i="0" u="none" strike="noStrike" dirty="0" err="1">
                          <a:solidFill>
                            <a:srgbClr val="000000"/>
                          </a:solidFill>
                          <a:effectLst/>
                          <a:latin typeface="Calibri" panose="020F0502020204030204" pitchFamily="34" charset="0"/>
                        </a:rPr>
                        <a:t>cal</a:t>
                      </a:r>
                      <a:r>
                        <a:rPr lang="en-AU" sz="1200" b="0" i="0" u="none" strike="noStrike" dirty="0">
                          <a:solidFill>
                            <a:srgbClr val="000000"/>
                          </a:solidFill>
                          <a:effectLst/>
                          <a:latin typeface="Calibri" panose="020F0502020204030204" pitchFamily="34" charset="0"/>
                        </a:rPr>
                        <a:t>/</a:t>
                      </a:r>
                      <a:r>
                        <a:rPr lang="en-AU" sz="1200" b="0" i="0" u="none" strike="noStrike" dirty="0" err="1">
                          <a:solidFill>
                            <a:srgbClr val="000000"/>
                          </a:solidFill>
                          <a:effectLst/>
                          <a:latin typeface="Calibri" panose="020F0502020204030204" pitchFamily="34" charset="0"/>
                        </a:rPr>
                        <a:t>val</a:t>
                      </a:r>
                      <a:r>
                        <a:rPr lang="en-AU" sz="1200" b="0" i="0" u="none" strike="noStrike" dirty="0">
                          <a:solidFill>
                            <a:srgbClr val="000000"/>
                          </a:solidFill>
                          <a:effectLst/>
                          <a:latin typeface="Calibri" panose="020F0502020204030204" pitchFamily="34" charset="0"/>
                        </a:rPr>
                        <a:t> requirements in the GHG Roadmap are developed in coordination with IVOS to ensure the requirements are suitable and actionable.</a:t>
                      </a:r>
                    </a:p>
                    <a:p>
                      <a:pPr marR="152400" algn="just" rtl="0" fontAlgn="base">
                        <a:spcBef>
                          <a:spcPts val="600"/>
                        </a:spcBef>
                        <a:spcAft>
                          <a:spcPts val="600"/>
                        </a:spcAft>
                        <a:buFont typeface="+mj-lt"/>
                        <a:buNone/>
                      </a:pPr>
                      <a:r>
                        <a:rPr lang="en-AU" sz="1200" b="0" i="0" u="none" strike="noStrike" dirty="0">
                          <a:solidFill>
                            <a:srgbClr val="000000"/>
                          </a:solidFill>
                          <a:effectLst/>
                          <a:latin typeface="Calibri" panose="020F0502020204030204" pitchFamily="34" charset="0"/>
                        </a:rPr>
                        <a:t>The new Cal/Val Portal will be made live at the end of October.</a:t>
                      </a:r>
                    </a:p>
                    <a:p>
                      <a:pPr marR="152400" algn="just" rtl="0" fontAlgn="base">
                        <a:spcBef>
                          <a:spcPts val="600"/>
                        </a:spcBef>
                        <a:spcAft>
                          <a:spcPts val="600"/>
                        </a:spcAft>
                        <a:buFont typeface="+mj-lt"/>
                        <a:buNone/>
                      </a:pPr>
                      <a:r>
                        <a:rPr lang="en-AU" sz="1200" b="0" i="0" u="none" strike="noStrike" dirty="0">
                          <a:solidFill>
                            <a:srgbClr val="000000"/>
                          </a:solidFill>
                          <a:effectLst/>
                          <a:latin typeface="Calibri" panose="020F0502020204030204" pitchFamily="34" charset="0"/>
                        </a:rPr>
                        <a:t>The Terrain Mapping Subgroup (TMSG) was renewed with Peter </a:t>
                      </a:r>
                      <a:r>
                        <a:rPr lang="en-AU" sz="1200" b="0" i="0" u="none" strike="noStrike" dirty="0" err="1">
                          <a:solidFill>
                            <a:srgbClr val="000000"/>
                          </a:solidFill>
                          <a:effectLst/>
                          <a:latin typeface="Calibri" panose="020F0502020204030204" pitchFamily="34" charset="0"/>
                        </a:rPr>
                        <a:t>Strobl</a:t>
                      </a:r>
                      <a:r>
                        <a:rPr lang="en-AU" sz="1200" b="0" i="0" u="none" strike="noStrike" dirty="0">
                          <a:solidFill>
                            <a:srgbClr val="000000"/>
                          </a:solidFill>
                          <a:effectLst/>
                          <a:latin typeface="Calibri" panose="020F0502020204030204" pitchFamily="34" charset="0"/>
                        </a:rPr>
                        <a:t>/EC as the lead. The first task will be to develop a detailed plan for the DEMIX (DEM </a:t>
                      </a:r>
                      <a:r>
                        <a:rPr lang="en-AU" sz="1200" b="0" i="0" u="none" strike="noStrike" dirty="0" err="1">
                          <a:solidFill>
                            <a:srgbClr val="000000"/>
                          </a:solidFill>
                          <a:effectLst/>
                          <a:latin typeface="Calibri" panose="020F0502020204030204" pitchFamily="34" charset="0"/>
                        </a:rPr>
                        <a:t>intercomparison</a:t>
                      </a:r>
                      <a:r>
                        <a:rPr lang="en-AU" sz="1200" b="0" i="0" u="none" strike="noStrike" dirty="0">
                          <a:solidFill>
                            <a:srgbClr val="000000"/>
                          </a:solidFill>
                          <a:effectLst/>
                          <a:latin typeface="Calibri" panose="020F0502020204030204" pitchFamily="34" charset="0"/>
                        </a:rPr>
                        <a:t>) task that was proposed during the meeting.</a:t>
                      </a:r>
                    </a:p>
                    <a:p>
                      <a:pPr marR="152400" algn="just" rtl="0" fontAlgn="base">
                        <a:spcBef>
                          <a:spcPts val="600"/>
                        </a:spcBef>
                        <a:spcAft>
                          <a:spcPts val="600"/>
                        </a:spcAft>
                        <a:buFont typeface="+mj-lt"/>
                        <a:buNone/>
                      </a:pPr>
                      <a:r>
                        <a:rPr lang="en-AU" sz="1200" b="0" i="0" u="none" strike="noStrike" dirty="0">
                          <a:solidFill>
                            <a:srgbClr val="000000"/>
                          </a:solidFill>
                          <a:effectLst/>
                          <a:latin typeface="Calibri" panose="020F0502020204030204" pitchFamily="34" charset="0"/>
                        </a:rPr>
                        <a:t>WGCV-46 is targeted for March 23-27 at Caltech. WGCV-47 is proposed to be joint with WGISS, and ROSCOSMOS offered to host (14-18 September 2020, Sochi).</a:t>
                      </a:r>
                    </a:p>
                  </a:txBody>
                  <a:tcPr marL="51384" marR="51384" marT="51384" marB="5138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13771071"/>
                  </a:ext>
                </a:extLst>
              </a:tr>
            </a:tbl>
          </a:graphicData>
        </a:graphic>
      </p:graphicFrame>
      <p:sp>
        <p:nvSpPr>
          <p:cNvPr id="2" name="Rectangle 1"/>
          <p:cNvSpPr/>
          <p:nvPr/>
        </p:nvSpPr>
        <p:spPr>
          <a:xfrm>
            <a:off x="561315" y="2458616"/>
            <a:ext cx="8041509" cy="46186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24947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3289" y="123478"/>
            <a:ext cx="4248472" cy="830997"/>
          </a:xfrm>
        </p:spPr>
        <p:txBody>
          <a:bodyPr/>
          <a:lstStyle/>
          <a:p>
            <a:r>
              <a:rPr lang="en-AU" dirty="0" smtClean="0"/>
              <a:t>CARD4L </a:t>
            </a:r>
            <a:r>
              <a:rPr lang="en-AU" dirty="0"/>
              <a:t>p</a:t>
            </a:r>
            <a:r>
              <a:rPr lang="en-AU" dirty="0" smtClean="0"/>
              <a:t>roduct alignment assessment</a:t>
            </a:r>
            <a:endParaRPr lang="en-AU" dirty="0"/>
          </a:p>
        </p:txBody>
      </p:sp>
      <p:sp>
        <p:nvSpPr>
          <p:cNvPr id="4" name="Footer Placeholder 3"/>
          <p:cNvSpPr>
            <a:spLocks noGrp="1"/>
          </p:cNvSpPr>
          <p:nvPr>
            <p:ph type="ftr" sz="quarter" idx="4294967295"/>
          </p:nvPr>
        </p:nvSpPr>
        <p:spPr/>
        <p:txBody>
          <a:bodyPr/>
          <a:lstStyle/>
          <a:p>
            <a:pPr>
              <a:defRPr/>
            </a:pPr>
            <a:endParaRPr lang="en-AU" dirty="0"/>
          </a:p>
        </p:txBody>
      </p:sp>
      <p:pic>
        <p:nvPicPr>
          <p:cNvPr id="5" name="Picture 4"/>
          <p:cNvPicPr>
            <a:picLocks noChangeAspect="1"/>
          </p:cNvPicPr>
          <p:nvPr/>
        </p:nvPicPr>
        <p:blipFill>
          <a:blip r:embed="rId2"/>
          <a:stretch>
            <a:fillRect/>
          </a:stretch>
        </p:blipFill>
        <p:spPr>
          <a:xfrm>
            <a:off x="5254405" y="1186003"/>
            <a:ext cx="3739818" cy="3857607"/>
          </a:xfrm>
          <a:prstGeom prst="rect">
            <a:avLst/>
          </a:prstGeom>
        </p:spPr>
      </p:pic>
      <p:sp>
        <p:nvSpPr>
          <p:cNvPr id="6" name="Content Placeholder 2"/>
          <p:cNvSpPr>
            <a:spLocks noGrp="1"/>
          </p:cNvSpPr>
          <p:nvPr>
            <p:ph idx="1"/>
          </p:nvPr>
        </p:nvSpPr>
        <p:spPr>
          <a:xfrm>
            <a:off x="134472" y="1374895"/>
            <a:ext cx="4967156" cy="3696566"/>
          </a:xfrm>
        </p:spPr>
        <p:txBody>
          <a:bodyPr>
            <a:noAutofit/>
          </a:bodyPr>
          <a:lstStyle/>
          <a:p>
            <a:r>
              <a:rPr lang="en-AU" sz="2000" dirty="0"/>
              <a:t>A process to assess products that are CARD4L compliant has been defined</a:t>
            </a:r>
          </a:p>
          <a:p>
            <a:r>
              <a:rPr lang="en-AU" sz="2000" dirty="0"/>
              <a:t>Data providers proposing products for CARD4L assessment would do a self-assessment of products against the CARD4L specs as the first step</a:t>
            </a:r>
          </a:p>
          <a:p>
            <a:r>
              <a:rPr lang="en-AU" sz="2000" dirty="0"/>
              <a:t>Data providers would then approach LSI-VC for endorsement of a product as CARD4L compliant</a:t>
            </a:r>
          </a:p>
          <a:p>
            <a:r>
              <a:rPr lang="en-AU" sz="2000" dirty="0"/>
              <a:t>LSI-VC would work with WGCV to assess the product against CARD4L specifications</a:t>
            </a:r>
          </a:p>
        </p:txBody>
      </p:sp>
    </p:spTree>
    <p:extLst>
      <p:ext uri="{BB962C8B-B14F-4D97-AF65-F5344CB8AC3E}">
        <p14:creationId xmlns:p14="http://schemas.microsoft.com/office/powerpoint/2010/main" val="3066850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9168" y="102256"/>
            <a:ext cx="5053508" cy="830997"/>
          </a:xfrm>
        </p:spPr>
        <p:txBody>
          <a:bodyPr/>
          <a:lstStyle/>
          <a:p>
            <a:r>
              <a:rPr lang="en-AU" dirty="0" smtClean="0"/>
              <a:t>CARD4L product assessment: WGCV role</a:t>
            </a:r>
            <a:endParaRPr lang="en-AU" dirty="0"/>
          </a:p>
        </p:txBody>
      </p:sp>
      <p:sp>
        <p:nvSpPr>
          <p:cNvPr id="4" name="Footer Placeholder 3"/>
          <p:cNvSpPr>
            <a:spLocks noGrp="1"/>
          </p:cNvSpPr>
          <p:nvPr>
            <p:ph type="ftr" sz="quarter" idx="4294967295"/>
          </p:nvPr>
        </p:nvSpPr>
        <p:spPr/>
        <p:txBody>
          <a:bodyPr/>
          <a:lstStyle/>
          <a:p>
            <a:pPr>
              <a:defRPr/>
            </a:pPr>
            <a:endParaRPr lang="en-AU" dirty="0"/>
          </a:p>
        </p:txBody>
      </p:sp>
      <p:pic>
        <p:nvPicPr>
          <p:cNvPr id="5" name="Picture 4">
            <a:extLst>
              <a:ext uri="{FF2B5EF4-FFF2-40B4-BE49-F238E27FC236}">
                <a16:creationId xmlns:a16="http://schemas.microsoft.com/office/drawing/2014/main" id="{C1848FE9-F30E-4837-9A8E-FB12B2A8D628}"/>
              </a:ext>
            </a:extLst>
          </p:cNvPr>
          <p:cNvPicPr>
            <a:picLocks noChangeAspect="1"/>
          </p:cNvPicPr>
          <p:nvPr/>
        </p:nvPicPr>
        <p:blipFill>
          <a:blip r:embed="rId3"/>
          <a:stretch>
            <a:fillRect/>
          </a:stretch>
        </p:blipFill>
        <p:spPr>
          <a:xfrm>
            <a:off x="6437103" y="1581436"/>
            <a:ext cx="2453215" cy="2979722"/>
          </a:xfrm>
          <a:prstGeom prst="rect">
            <a:avLst/>
          </a:prstGeom>
        </p:spPr>
      </p:pic>
      <p:pic>
        <p:nvPicPr>
          <p:cNvPr id="7" name="Picture 6"/>
          <p:cNvPicPr>
            <a:picLocks noChangeAspect="1"/>
          </p:cNvPicPr>
          <p:nvPr/>
        </p:nvPicPr>
        <p:blipFill>
          <a:blip r:embed="rId4"/>
          <a:stretch>
            <a:fillRect/>
          </a:stretch>
        </p:blipFill>
        <p:spPr>
          <a:xfrm>
            <a:off x="171378" y="1881067"/>
            <a:ext cx="6027793" cy="2380460"/>
          </a:xfrm>
          <a:prstGeom prst="rect">
            <a:avLst/>
          </a:prstGeom>
        </p:spPr>
      </p:pic>
    </p:spTree>
    <p:extLst>
      <p:ext uri="{BB962C8B-B14F-4D97-AF65-F5344CB8AC3E}">
        <p14:creationId xmlns:p14="http://schemas.microsoft.com/office/powerpoint/2010/main" val="3014040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9879" y="1730828"/>
            <a:ext cx="8685994" cy="2778847"/>
          </a:xfrm>
        </p:spPr>
        <p:txBody>
          <a:bodyPr vert="horz" lIns="91440" tIns="45720" rIns="91440" bIns="45720" rtlCol="0">
            <a:normAutofit/>
          </a:bodyPr>
          <a:lstStyle/>
          <a:p>
            <a:r>
              <a:rPr lang="en-AU" sz="2000" dirty="0"/>
              <a:t>WGCV </a:t>
            </a:r>
            <a:r>
              <a:rPr lang="en-AU" sz="2000" dirty="0" err="1" smtClean="0"/>
              <a:t>PoC</a:t>
            </a:r>
            <a:r>
              <a:rPr lang="en-AU" sz="2000" dirty="0" smtClean="0"/>
              <a:t> </a:t>
            </a:r>
            <a:r>
              <a:rPr lang="en-AU" sz="2000" dirty="0"/>
              <a:t>would be similar to the </a:t>
            </a:r>
            <a:r>
              <a:rPr lang="en-AU" sz="2000" dirty="0" err="1"/>
              <a:t>RadCalNet</a:t>
            </a:r>
            <a:r>
              <a:rPr lang="en-AU" sz="2000" dirty="0"/>
              <a:t> WG lead </a:t>
            </a:r>
          </a:p>
          <a:p>
            <a:r>
              <a:rPr lang="en-AU" sz="2000" dirty="0"/>
              <a:t>CARD4L evaluation lead would be a WGCV member approved for a two-year term at a WGCV plenary meeting  with no service limits</a:t>
            </a:r>
          </a:p>
          <a:p>
            <a:r>
              <a:rPr lang="en-AU" sz="2000" dirty="0"/>
              <a:t>CARD4L evaluation lead acts as:</a:t>
            </a:r>
          </a:p>
          <a:p>
            <a:pPr lvl="1"/>
            <a:r>
              <a:rPr lang="en-AU" sz="1800" dirty="0"/>
              <a:t>Point of Contact with LSI-VC</a:t>
            </a:r>
          </a:p>
          <a:p>
            <a:pPr lvl="1"/>
            <a:r>
              <a:rPr lang="en-AU" sz="1800" dirty="0"/>
              <a:t>Initial point of contact with data provider</a:t>
            </a:r>
          </a:p>
          <a:p>
            <a:pPr marL="0" indent="0">
              <a:buNone/>
            </a:pPr>
            <a:endParaRPr lang="en-AU" sz="2000" dirty="0"/>
          </a:p>
        </p:txBody>
      </p:sp>
      <p:sp>
        <p:nvSpPr>
          <p:cNvPr id="3" name="Title 2"/>
          <p:cNvSpPr>
            <a:spLocks noGrp="1"/>
          </p:cNvSpPr>
          <p:nvPr>
            <p:ph type="title"/>
          </p:nvPr>
        </p:nvSpPr>
        <p:spPr/>
        <p:txBody>
          <a:bodyPr/>
          <a:lstStyle/>
          <a:p>
            <a:r>
              <a:rPr lang="en-AU" dirty="0" smtClean="0"/>
              <a:t>WGCV </a:t>
            </a:r>
            <a:r>
              <a:rPr lang="en-AU" dirty="0" err="1" smtClean="0"/>
              <a:t>PoC</a:t>
            </a:r>
            <a:r>
              <a:rPr lang="en-AU" dirty="0" smtClean="0"/>
              <a:t> / Evaluation Lead</a:t>
            </a:r>
            <a:endParaRPr lang="en-AU" dirty="0"/>
          </a:p>
        </p:txBody>
      </p:sp>
      <p:pic>
        <p:nvPicPr>
          <p:cNvPr id="6" name="Picture 5"/>
          <p:cNvPicPr>
            <a:picLocks noChangeAspect="1"/>
          </p:cNvPicPr>
          <p:nvPr/>
        </p:nvPicPr>
        <p:blipFill>
          <a:blip r:embed="rId2"/>
          <a:stretch>
            <a:fillRect/>
          </a:stretch>
        </p:blipFill>
        <p:spPr>
          <a:xfrm>
            <a:off x="6567599" y="3998167"/>
            <a:ext cx="2318274" cy="915519"/>
          </a:xfrm>
          <a:prstGeom prst="rect">
            <a:avLst/>
          </a:prstGeom>
        </p:spPr>
      </p:pic>
    </p:spTree>
    <p:extLst>
      <p:ext uri="{BB962C8B-B14F-4D97-AF65-F5344CB8AC3E}">
        <p14:creationId xmlns:p14="http://schemas.microsoft.com/office/powerpoint/2010/main" val="406547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7084" y="1616529"/>
            <a:ext cx="8427262" cy="2756029"/>
          </a:xfrm>
        </p:spPr>
        <p:txBody>
          <a:bodyPr vert="horz" lIns="91440" tIns="45720" rIns="91440" bIns="45720" rtlCol="0">
            <a:normAutofit/>
          </a:bodyPr>
          <a:lstStyle/>
          <a:p>
            <a:r>
              <a:rPr lang="en-AU" sz="2000" dirty="0"/>
              <a:t>CARD4L evaluation lead determines the best contact point within WGCV for the Data Provider to interact during the evaluation process</a:t>
            </a:r>
          </a:p>
          <a:p>
            <a:r>
              <a:rPr lang="en-AU" sz="2000" dirty="0"/>
              <a:t>O</a:t>
            </a:r>
            <a:r>
              <a:rPr lang="en-AU" sz="2000" dirty="0" smtClean="0"/>
              <a:t>ptions available for </a:t>
            </a:r>
            <a:r>
              <a:rPr lang="en-AU" sz="2000" dirty="0"/>
              <a:t>this </a:t>
            </a:r>
            <a:r>
              <a:rPr lang="en-AU" sz="2000" dirty="0" smtClean="0"/>
              <a:t>step:</a:t>
            </a:r>
            <a:endParaRPr lang="en-AU" sz="2000" dirty="0"/>
          </a:p>
          <a:p>
            <a:pPr lvl="1"/>
            <a:r>
              <a:rPr lang="en-AU" sz="1800" dirty="0"/>
              <a:t>V</a:t>
            </a:r>
            <a:r>
              <a:rPr lang="en-AU" sz="1800" dirty="0" smtClean="0"/>
              <a:t>olunteers </a:t>
            </a:r>
            <a:r>
              <a:rPr lang="en-AU" sz="1800" dirty="0"/>
              <a:t>provided by </a:t>
            </a:r>
            <a:r>
              <a:rPr lang="en-AU" sz="1800" dirty="0" smtClean="0"/>
              <a:t>WGCV subgroup </a:t>
            </a:r>
            <a:r>
              <a:rPr lang="en-AU" sz="1800" dirty="0"/>
              <a:t>leads</a:t>
            </a:r>
          </a:p>
          <a:p>
            <a:pPr lvl="1"/>
            <a:r>
              <a:rPr lang="en-AU" sz="1800" dirty="0"/>
              <a:t>Subgroup leads </a:t>
            </a:r>
            <a:endParaRPr lang="en-AU" sz="1800" dirty="0" smtClean="0"/>
          </a:p>
          <a:p>
            <a:pPr lvl="1"/>
            <a:r>
              <a:rPr lang="en-AU" sz="1800" dirty="0" smtClean="0"/>
              <a:t>WGCV </a:t>
            </a:r>
            <a:r>
              <a:rPr lang="en-AU" sz="1800" dirty="0"/>
              <a:t>member</a:t>
            </a:r>
          </a:p>
          <a:p>
            <a:endParaRPr lang="en-AU" sz="2000" dirty="0"/>
          </a:p>
          <a:p>
            <a:endParaRPr lang="en-AU" sz="2000" dirty="0"/>
          </a:p>
        </p:txBody>
      </p:sp>
      <p:sp>
        <p:nvSpPr>
          <p:cNvPr id="3" name="Title 2"/>
          <p:cNvSpPr>
            <a:spLocks noGrp="1"/>
          </p:cNvSpPr>
          <p:nvPr>
            <p:ph type="title"/>
          </p:nvPr>
        </p:nvSpPr>
        <p:spPr/>
        <p:txBody>
          <a:bodyPr/>
          <a:lstStyle/>
          <a:p>
            <a:r>
              <a:rPr lang="en-AU" dirty="0" smtClean="0"/>
              <a:t>Evaluation </a:t>
            </a:r>
            <a:r>
              <a:rPr lang="en-AU" dirty="0" smtClean="0"/>
              <a:t>process</a:t>
            </a:r>
            <a:endParaRPr lang="en-AU" dirty="0"/>
          </a:p>
        </p:txBody>
      </p:sp>
      <p:pic>
        <p:nvPicPr>
          <p:cNvPr id="7" name="Picture 6"/>
          <p:cNvPicPr>
            <a:picLocks noChangeAspect="1"/>
          </p:cNvPicPr>
          <p:nvPr/>
        </p:nvPicPr>
        <p:blipFill>
          <a:blip r:embed="rId2"/>
          <a:stretch>
            <a:fillRect/>
          </a:stretch>
        </p:blipFill>
        <p:spPr>
          <a:xfrm>
            <a:off x="6486072" y="3965511"/>
            <a:ext cx="2318274" cy="915518"/>
          </a:xfrm>
          <a:prstGeom prst="rect">
            <a:avLst/>
          </a:prstGeom>
        </p:spPr>
      </p:pic>
    </p:spTree>
    <p:extLst>
      <p:ext uri="{BB962C8B-B14F-4D97-AF65-F5344CB8AC3E}">
        <p14:creationId xmlns:p14="http://schemas.microsoft.com/office/powerpoint/2010/main" val="2007554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6253" y="1200151"/>
            <a:ext cx="8707180" cy="3653732"/>
          </a:xfrm>
        </p:spPr>
        <p:txBody>
          <a:bodyPr vert="horz" lIns="91440" tIns="45720" rIns="91440" bIns="45720" rtlCol="0">
            <a:normAutofit/>
          </a:bodyPr>
          <a:lstStyle/>
          <a:p>
            <a:r>
              <a:rPr lang="en-AU" sz="2000" dirty="0"/>
              <a:t>Evaluation process </a:t>
            </a:r>
            <a:r>
              <a:rPr lang="en-AU" sz="2000" dirty="0" smtClean="0"/>
              <a:t>involves interaction </a:t>
            </a:r>
            <a:r>
              <a:rPr lang="en-AU" sz="2000" dirty="0"/>
              <a:t>between the WGCV representative and the Data Provider</a:t>
            </a:r>
          </a:p>
          <a:p>
            <a:r>
              <a:rPr lang="en-AU" sz="2000" dirty="0"/>
              <a:t>Collaborative process</a:t>
            </a:r>
          </a:p>
          <a:p>
            <a:pPr lvl="1"/>
            <a:r>
              <a:rPr lang="en-AU" sz="1800" dirty="0"/>
              <a:t>Help ensure documentation follows accepted nomenclature</a:t>
            </a:r>
          </a:p>
          <a:p>
            <a:pPr lvl="1"/>
            <a:r>
              <a:rPr lang="en-AU" sz="1800" dirty="0"/>
              <a:t>Clear demonstration of necessary quality</a:t>
            </a:r>
          </a:p>
          <a:p>
            <a:pPr lvl="1"/>
            <a:r>
              <a:rPr lang="en-AU" sz="1800" dirty="0"/>
              <a:t>Goal is to help Data Provider move toward acceptance</a:t>
            </a:r>
          </a:p>
          <a:p>
            <a:r>
              <a:rPr lang="en-AU" sz="2000" dirty="0" smtClean="0"/>
              <a:t>Data Provider has a choice to </a:t>
            </a:r>
            <a:r>
              <a:rPr lang="en-AU" sz="2000" dirty="0"/>
              <a:t>move </a:t>
            </a:r>
            <a:r>
              <a:rPr lang="en-AU" sz="2000" dirty="0" smtClean="0"/>
              <a:t>documentation to </a:t>
            </a:r>
            <a:r>
              <a:rPr lang="en-AU" sz="2000" dirty="0"/>
              <a:t>the WGCV’s CARD4L Acceptance Review </a:t>
            </a:r>
            <a:r>
              <a:rPr lang="en-AU" sz="2000" dirty="0" smtClean="0"/>
              <a:t>Panel without </a:t>
            </a:r>
            <a:r>
              <a:rPr lang="en-AU" sz="2000" dirty="0"/>
              <a:t>the WGCV representative’s </a:t>
            </a:r>
            <a:r>
              <a:rPr lang="en-AU" sz="2000" dirty="0" smtClean="0"/>
              <a:t>approval</a:t>
            </a:r>
            <a:endParaRPr lang="en-AU" sz="2000" dirty="0"/>
          </a:p>
        </p:txBody>
      </p:sp>
      <p:sp>
        <p:nvSpPr>
          <p:cNvPr id="3" name="Title 2"/>
          <p:cNvSpPr>
            <a:spLocks noGrp="1"/>
          </p:cNvSpPr>
          <p:nvPr>
            <p:ph type="title"/>
          </p:nvPr>
        </p:nvSpPr>
        <p:spPr/>
        <p:txBody>
          <a:bodyPr/>
          <a:lstStyle/>
          <a:p>
            <a:r>
              <a:rPr lang="en-AU" dirty="0" smtClean="0"/>
              <a:t>Documentation</a:t>
            </a:r>
            <a:endParaRPr lang="en-AU" dirty="0"/>
          </a:p>
        </p:txBody>
      </p:sp>
      <p:pic>
        <p:nvPicPr>
          <p:cNvPr id="6" name="Picture 5"/>
          <p:cNvPicPr>
            <a:picLocks noChangeAspect="1"/>
          </p:cNvPicPr>
          <p:nvPr/>
        </p:nvPicPr>
        <p:blipFill>
          <a:blip r:embed="rId2"/>
          <a:stretch>
            <a:fillRect/>
          </a:stretch>
        </p:blipFill>
        <p:spPr>
          <a:xfrm>
            <a:off x="6528714" y="4007498"/>
            <a:ext cx="2419344" cy="955433"/>
          </a:xfrm>
          <a:prstGeom prst="rect">
            <a:avLst/>
          </a:prstGeom>
        </p:spPr>
      </p:pic>
    </p:spTree>
    <p:extLst>
      <p:ext uri="{BB962C8B-B14F-4D97-AF65-F5344CB8AC3E}">
        <p14:creationId xmlns:p14="http://schemas.microsoft.com/office/powerpoint/2010/main" val="22731716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FA21667C929994E9BEB133DF720CF2C" ma:contentTypeVersion="11" ma:contentTypeDescription="Create a new document." ma:contentTypeScope="" ma:versionID="671e734bb1c198357f908b2385de5b07">
  <xsd:schema xmlns:xsd="http://www.w3.org/2001/XMLSchema" xmlns:xs="http://www.w3.org/2001/XMLSchema" xmlns:p="http://schemas.microsoft.com/office/2006/metadata/properties" xmlns:ns3="548fe1dd-5fee-477c-a68d-78f4b036e278" xmlns:ns4="8a1adab6-5ced-4108-89bb-057419a09146" targetNamespace="http://schemas.microsoft.com/office/2006/metadata/properties" ma:root="true" ma:fieldsID="0fe60ce7badffa84b9381d857c8aaae5" ns3:_="" ns4:_="">
    <xsd:import namespace="548fe1dd-5fee-477c-a68d-78f4b036e278"/>
    <xsd:import namespace="8a1adab6-5ced-4108-89bb-057419a0914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8fe1dd-5fee-477c-a68d-78f4b036e2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1adab6-5ced-4108-89bb-057419a0914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615C252-67B9-4F06-9663-BA32B3F48BC7}">
  <ds:schemaRefs>
    <ds:schemaRef ds:uri="http://schemas.microsoft.com/sharepoint/v3/contenttype/forms"/>
  </ds:schemaRefs>
</ds:datastoreItem>
</file>

<file path=customXml/itemProps2.xml><?xml version="1.0" encoding="utf-8"?>
<ds:datastoreItem xmlns:ds="http://schemas.openxmlformats.org/officeDocument/2006/customXml" ds:itemID="{4CE4767C-F006-4568-8406-FFD90082C5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8fe1dd-5fee-477c-a68d-78f4b036e278"/>
    <ds:schemaRef ds:uri="8a1adab6-5ced-4108-89bb-057419a091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A22E33-6F18-486F-9688-5CAA85F45F25}">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8a1adab6-5ced-4108-89bb-057419a09146"/>
    <ds:schemaRef ds:uri="548fe1dd-5fee-477c-a68d-78f4b036e278"/>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1330</TotalTime>
  <Words>1038</Words>
  <Application>Microsoft Office PowerPoint</Application>
  <PresentationFormat>On-screen Show (16:9)</PresentationFormat>
  <Paragraphs>91</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Droid Serif</vt:lpstr>
      <vt:lpstr>Helvetica</vt:lpstr>
      <vt:lpstr>Helvetica Neue</vt:lpstr>
      <vt:lpstr>Office Theme</vt:lpstr>
      <vt:lpstr>WGCV-45 Update</vt:lpstr>
      <vt:lpstr>WGCV Introduction</vt:lpstr>
      <vt:lpstr>WGCV Subgroups</vt:lpstr>
      <vt:lpstr>WGCV-45 key outcomes</vt:lpstr>
      <vt:lpstr>CARD4L product alignment assessment</vt:lpstr>
      <vt:lpstr>CARD4L product assessment: WGCV role</vt:lpstr>
      <vt:lpstr>WGCV PoC / Evaluation Lead</vt:lpstr>
      <vt:lpstr>Evaluation process</vt:lpstr>
      <vt:lpstr>Documentation</vt:lpstr>
      <vt:lpstr>CARD4L Review Panel</vt:lpstr>
      <vt:lpstr>Review Panel recommendation</vt:lpstr>
      <vt:lpstr>WGCV vote</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CEOS Analysis Ready Data (ARD)</dc:title>
  <dc:creator>Labahn, Steven T</dc:creator>
  <cp:lastModifiedBy>Thankappan Medhavy</cp:lastModifiedBy>
  <cp:revision>34</cp:revision>
  <dcterms:created xsi:type="dcterms:W3CDTF">2019-07-29T15:40:22Z</dcterms:created>
  <dcterms:modified xsi:type="dcterms:W3CDTF">2019-09-04T22:30:07Z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0x010100EFA21667C929994E9BEB133DF720CF2C</vt:lpwstr>
  </property>
</Properties>
</file>