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7023100" cy="9309100"/>
  <p:embeddedFontLst>
    <p:embeddedFont>
      <p:font typeface="Tahoma"/>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672DE4A-723D-4530-8341-39FED950FB7B}">
  <a:tblStyle styleId="{3672DE4A-723D-4530-8341-39FED950FB7B}" styleName="Table_0">
    <a:wholeTbl>
      <a:tcTxStyle b="off" i="off">
        <a:font>
          <a:latin typeface="Verdana"/>
          <a:ea typeface="Verdana"/>
          <a:cs typeface="Verdan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FF8"/>
          </a:solidFill>
        </a:fill>
      </a:tcStyle>
    </a:wholeTbl>
    <a:band1H>
      <a:tcTxStyle/>
      <a:tcStyle>
        <a:fill>
          <a:solidFill>
            <a:srgbClr val="CADDF1"/>
          </a:solidFill>
        </a:fill>
      </a:tcStyle>
    </a:band1H>
    <a:band2H>
      <a:tcTxStyle/>
    </a:band2H>
    <a:band1V>
      <a:tcTxStyle/>
      <a:tcStyle>
        <a:fill>
          <a:solidFill>
            <a:srgbClr val="CADDF1"/>
          </a:solidFill>
        </a:fill>
      </a:tcStyle>
    </a:band1V>
    <a:band2V>
      <a:tcTxStyle/>
    </a:band2V>
    <a:lastCol>
      <a:tcTxStyle b="on" i="off">
        <a:font>
          <a:latin typeface="Verdana"/>
          <a:ea typeface="Verdana"/>
          <a:cs typeface="Verdana"/>
        </a:font>
        <a:schemeClr val="lt1"/>
      </a:tcTxStyle>
      <a:tcStyle>
        <a:fill>
          <a:solidFill>
            <a:schemeClr val="accent1"/>
          </a:solidFill>
        </a:fill>
      </a:tcStyle>
    </a:lastCol>
    <a:firstCol>
      <a:tcTxStyle b="on" i="off">
        <a:font>
          <a:latin typeface="Verdana"/>
          <a:ea typeface="Verdana"/>
          <a:cs typeface="Verdana"/>
        </a:font>
        <a:schemeClr val="lt1"/>
      </a:tcTxStyle>
      <a:tcStyle>
        <a:fill>
          <a:solidFill>
            <a:schemeClr val="accent1"/>
          </a:solidFill>
        </a:fill>
      </a:tcStyle>
    </a:firstCol>
    <a:lastRow>
      <a:tcTxStyle b="on" i="off">
        <a:font>
          <a:latin typeface="Verdana"/>
          <a:ea typeface="Verdana"/>
          <a:cs typeface="Verdana"/>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Verdana"/>
          <a:ea typeface="Verdana"/>
          <a:cs typeface="Verdana"/>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Tahoma-bold.fntdata"/><Relationship Id="rId12" Type="http://schemas.openxmlformats.org/officeDocument/2006/relationships/slide" Target="slides/slide6.xml"/><Relationship Id="rId34" Type="http://schemas.openxmlformats.org/officeDocument/2006/relationships/font" Target="fonts/Tahoma-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14663" cy="485775"/>
          </a:xfrm>
          <a:prstGeom prst="rect">
            <a:avLst/>
          </a:prstGeom>
          <a:noFill/>
          <a:ln>
            <a:noFill/>
          </a:ln>
        </p:spPr>
        <p:txBody>
          <a:bodyPr anchorCtr="0" anchor="t" bIns="43075" lIns="86150" spcFirstLastPara="1" rIns="86150" wrap="square" tIns="43075">
            <a:noAutofit/>
          </a:bodyPr>
          <a:lstStyle>
            <a:lvl1pPr lvl="0" marR="0" rtl="0" algn="l">
              <a:spcBef>
                <a:spcPts val="0"/>
              </a:spcBef>
              <a:spcAft>
                <a:spcPts val="0"/>
              </a:spcAft>
              <a:buSzPts val="1400"/>
              <a:buNone/>
              <a:defRPr b="0" i="0" sz="11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4" name="Google Shape;4;n"/>
          <p:cNvSpPr txBox="1"/>
          <p:nvPr>
            <p:ph idx="10" type="dt"/>
          </p:nvPr>
        </p:nvSpPr>
        <p:spPr>
          <a:xfrm>
            <a:off x="3995738" y="0"/>
            <a:ext cx="3014662" cy="485775"/>
          </a:xfrm>
          <a:prstGeom prst="rect">
            <a:avLst/>
          </a:prstGeom>
          <a:noFill/>
          <a:ln>
            <a:noFill/>
          </a:ln>
        </p:spPr>
        <p:txBody>
          <a:bodyPr anchorCtr="0" anchor="t" bIns="43075" lIns="86150" spcFirstLastPara="1" rIns="86150" wrap="square" tIns="43075">
            <a:noAutofit/>
          </a:bodyPr>
          <a:lstStyle>
            <a:lvl1pPr lvl="0" marR="0" rtl="0" algn="r">
              <a:spcBef>
                <a:spcPts val="0"/>
              </a:spcBef>
              <a:spcAft>
                <a:spcPts val="0"/>
              </a:spcAft>
              <a:buSzPts val="1400"/>
              <a:buNone/>
              <a:defRPr b="0" i="0" sz="11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5" name="Google Shape;5;n"/>
          <p:cNvSpPr/>
          <p:nvPr>
            <p:ph idx="3"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70950"/>
            <a:ext cx="3014663" cy="415925"/>
          </a:xfrm>
          <a:prstGeom prst="rect">
            <a:avLst/>
          </a:prstGeom>
          <a:noFill/>
          <a:ln>
            <a:noFill/>
          </a:ln>
        </p:spPr>
        <p:txBody>
          <a:bodyPr anchorCtr="0" anchor="b" bIns="43075" lIns="86150" spcFirstLastPara="1" rIns="86150" wrap="square" tIns="43075">
            <a:noAutofit/>
          </a:bodyPr>
          <a:lstStyle>
            <a:lvl1pPr lvl="0" marR="0" rtl="0" algn="l">
              <a:spcBef>
                <a:spcPts val="0"/>
              </a:spcBef>
              <a:spcAft>
                <a:spcPts val="0"/>
              </a:spcAft>
              <a:buSzPts val="1400"/>
              <a:buNone/>
              <a:defRPr b="0" i="0" sz="11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8" name="Google Shape;8;n"/>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spcBef>
                <a:spcPts val="0"/>
              </a:spcBef>
              <a:spcAft>
                <a:spcPts val="0"/>
              </a:spcAft>
              <a:buNone/>
            </a:pPr>
            <a:fld id="{00000000-1234-1234-1234-123412341234}" type="slidenum">
              <a:rPr b="0" i="0" lang="en-US" sz="1100" u="none" cap="none" strike="noStrike">
                <a:solidFill>
                  <a:schemeClr val="dk1"/>
                </a:solidFill>
                <a:latin typeface="Verdana"/>
                <a:ea typeface="Verdana"/>
                <a:cs typeface="Verdana"/>
                <a:sym typeface="Verdana"/>
              </a:rPr>
              <a:t>‹#›</a:t>
            </a:fld>
            <a:endParaRPr b="0" i="0" sz="1100" u="none" cap="none" strike="noStrike">
              <a:solidFill>
                <a:schemeClr val="dk1"/>
              </a:solidFill>
              <a:latin typeface="Verdana"/>
              <a:ea typeface="Verdana"/>
              <a:cs typeface="Verdana"/>
              <a:sym typeface="Verdana"/>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p1: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127" name="Google Shape;127;p1: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10: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242" name="Google Shape;242;p10: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11: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251" name="Google Shape;251;p11: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12: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271" name="Google Shape;271;p12: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13: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294" name="Google Shape;294;p13: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p14: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309" name="Google Shape;309;p14: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15: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317" name="Google Shape;317;p15: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p16: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340" name="Google Shape;340;p16: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17: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364" name="Google Shape;364;p17: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p18: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388" name="Google Shape;388;p18: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p19: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407" name="Google Shape;407;p19: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2: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1" name="Google Shape;131;p2: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t/>
            </a:r>
            <a:endParaRPr/>
          </a:p>
        </p:txBody>
      </p:sp>
      <p:sp>
        <p:nvSpPr>
          <p:cNvPr id="132" name="Google Shape;132;p2: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US"/>
              <a:t>‹#›</a:t>
            </a:fld>
            <a:endParaRPr/>
          </a:p>
        </p:txBody>
      </p:sp>
      <p:sp>
        <p:nvSpPr>
          <p:cNvPr id="133" name="Google Shape;133;p2:notes"/>
          <p:cNvSpPr txBox="1"/>
          <p:nvPr>
            <p:ph idx="10" type="dt"/>
          </p:nvPr>
        </p:nvSpPr>
        <p:spPr>
          <a:xfrm>
            <a:off x="3995738" y="0"/>
            <a:ext cx="3014662" cy="485775"/>
          </a:xfrm>
          <a:prstGeom prst="rect">
            <a:avLst/>
          </a:prstGeom>
          <a:noFill/>
          <a:ln>
            <a:noFill/>
          </a:ln>
        </p:spPr>
        <p:txBody>
          <a:bodyPr anchorCtr="0" anchor="t" bIns="43075" lIns="86150" spcFirstLastPara="1" rIns="86150" wrap="square" tIns="43075">
            <a:noAutofit/>
          </a:bodyPr>
          <a:lstStyle/>
          <a:p>
            <a:pPr indent="0" lvl="0" marL="0" rtl="0" algn="r">
              <a:spcBef>
                <a:spcPts val="0"/>
              </a:spcBef>
              <a:spcAft>
                <a:spcPts val="0"/>
              </a:spcAft>
              <a:buNone/>
            </a:pPr>
            <a:r>
              <a:rPr lang="en-US"/>
              <a:t>17/05/19</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p20: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413" name="Google Shape;413;p20: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p21: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425" name="Google Shape;425;p21: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p22: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434" name="Google Shape;434;p22: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p23: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441" name="Google Shape;441;p23: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p24: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447" name="Google Shape;447;p24: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p25: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452" name="Google Shape;452;p25: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p26: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458" name="Google Shape;458;p26: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p27: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464" name="Google Shape;464;p27: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3: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139" name="Google Shape;139;p3: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4: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152" name="Google Shape;152;p4: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5: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160" name="Google Shape;160;p5: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6: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171" name="Google Shape;171;p6: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7: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187" name="Google Shape;187;p7: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8: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195" name="Google Shape;195;p8: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9: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234" name="Google Shape;234;p9: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0" Type="http://schemas.openxmlformats.org/officeDocument/2006/relationships/image" Target="../media/image12.png"/><Relationship Id="rId22" Type="http://schemas.openxmlformats.org/officeDocument/2006/relationships/image" Target="../media/image21.png"/><Relationship Id="rId21" Type="http://schemas.openxmlformats.org/officeDocument/2006/relationships/image" Target="../media/image27.png"/><Relationship Id="rId24" Type="http://schemas.openxmlformats.org/officeDocument/2006/relationships/image" Target="../media/image26.png"/><Relationship Id="rId23"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13.png"/><Relationship Id="rId26" Type="http://schemas.openxmlformats.org/officeDocument/2006/relationships/image" Target="../media/image24.png"/><Relationship Id="rId25" Type="http://schemas.openxmlformats.org/officeDocument/2006/relationships/image" Target="../media/image25.png"/><Relationship Id="rId28" Type="http://schemas.openxmlformats.org/officeDocument/2006/relationships/image" Target="../media/image31.png"/><Relationship Id="rId27"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18.png"/><Relationship Id="rId8" Type="http://schemas.openxmlformats.org/officeDocument/2006/relationships/image" Target="../media/image6.png"/><Relationship Id="rId11" Type="http://schemas.openxmlformats.org/officeDocument/2006/relationships/image" Target="../media/image5.png"/><Relationship Id="rId10" Type="http://schemas.openxmlformats.org/officeDocument/2006/relationships/image" Target="../media/image16.png"/><Relationship Id="rId13" Type="http://schemas.openxmlformats.org/officeDocument/2006/relationships/image" Target="../media/image3.png"/><Relationship Id="rId12" Type="http://schemas.openxmlformats.org/officeDocument/2006/relationships/image" Target="../media/image14.png"/><Relationship Id="rId15" Type="http://schemas.openxmlformats.org/officeDocument/2006/relationships/image" Target="../media/image7.png"/><Relationship Id="rId14" Type="http://schemas.openxmlformats.org/officeDocument/2006/relationships/image" Target="../media/image11.png"/><Relationship Id="rId17" Type="http://schemas.openxmlformats.org/officeDocument/2006/relationships/image" Target="../media/image10.png"/><Relationship Id="rId16" Type="http://schemas.openxmlformats.org/officeDocument/2006/relationships/image" Target="../media/image9.png"/><Relationship Id="rId19" Type="http://schemas.openxmlformats.org/officeDocument/2006/relationships/image" Target="../media/image20.png"/><Relationship Id="rId18"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0" Type="http://schemas.openxmlformats.org/officeDocument/2006/relationships/image" Target="../media/image12.png"/><Relationship Id="rId22" Type="http://schemas.openxmlformats.org/officeDocument/2006/relationships/image" Target="../media/image21.png"/><Relationship Id="rId21" Type="http://schemas.openxmlformats.org/officeDocument/2006/relationships/image" Target="../media/image27.png"/><Relationship Id="rId24" Type="http://schemas.openxmlformats.org/officeDocument/2006/relationships/image" Target="../media/image26.png"/><Relationship Id="rId23"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13.png"/><Relationship Id="rId26" Type="http://schemas.openxmlformats.org/officeDocument/2006/relationships/image" Target="../media/image24.png"/><Relationship Id="rId25" Type="http://schemas.openxmlformats.org/officeDocument/2006/relationships/image" Target="../media/image25.png"/><Relationship Id="rId27"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18.png"/><Relationship Id="rId8" Type="http://schemas.openxmlformats.org/officeDocument/2006/relationships/image" Target="../media/image6.png"/><Relationship Id="rId11" Type="http://schemas.openxmlformats.org/officeDocument/2006/relationships/image" Target="../media/image5.png"/><Relationship Id="rId10" Type="http://schemas.openxmlformats.org/officeDocument/2006/relationships/image" Target="../media/image16.png"/><Relationship Id="rId13" Type="http://schemas.openxmlformats.org/officeDocument/2006/relationships/image" Target="../media/image3.png"/><Relationship Id="rId12" Type="http://schemas.openxmlformats.org/officeDocument/2006/relationships/image" Target="../media/image14.png"/><Relationship Id="rId15" Type="http://schemas.openxmlformats.org/officeDocument/2006/relationships/image" Target="../media/image7.png"/><Relationship Id="rId14" Type="http://schemas.openxmlformats.org/officeDocument/2006/relationships/image" Target="../media/image11.png"/><Relationship Id="rId17" Type="http://schemas.openxmlformats.org/officeDocument/2006/relationships/image" Target="../media/image10.png"/><Relationship Id="rId16" Type="http://schemas.openxmlformats.org/officeDocument/2006/relationships/image" Target="../media/image9.png"/><Relationship Id="rId19" Type="http://schemas.openxmlformats.org/officeDocument/2006/relationships/image" Target="../media/image20.png"/><Relationship Id="rId18"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p:cSld name="Title Slide">
    <p:spTree>
      <p:nvGrpSpPr>
        <p:cNvPr id="41" name="Shape 41"/>
        <p:cNvGrpSpPr/>
        <p:nvPr/>
      </p:nvGrpSpPr>
      <p:grpSpPr>
        <a:xfrm>
          <a:off x="0" y="0"/>
          <a:ext cx="0" cy="0"/>
          <a:chOff x="0" y="0"/>
          <a:chExt cx="0" cy="0"/>
        </a:xfrm>
      </p:grpSpPr>
      <p:pic>
        <p:nvPicPr>
          <p:cNvPr descr="LPS19_PPT-cover_16-9.jpg" id="42" name="Google Shape;42;p2"/>
          <p:cNvPicPr preferRelativeResize="0"/>
          <p:nvPr/>
        </p:nvPicPr>
        <p:blipFill rotWithShape="1">
          <a:blip r:embed="rId2">
            <a:alphaModFix/>
          </a:blip>
          <a:srcRect b="0" l="0" r="0" t="0"/>
          <a:stretch/>
        </p:blipFill>
        <p:spPr>
          <a:xfrm>
            <a:off x="0" y="0"/>
            <a:ext cx="9144000" cy="5142857"/>
          </a:xfrm>
          <a:prstGeom prst="rect">
            <a:avLst/>
          </a:prstGeom>
          <a:noFill/>
          <a:ln>
            <a:noFill/>
          </a:ln>
        </p:spPr>
      </p:pic>
      <p:sp>
        <p:nvSpPr>
          <p:cNvPr id="43" name="Google Shape;43;p2"/>
          <p:cNvSpPr txBox="1"/>
          <p:nvPr/>
        </p:nvSpPr>
        <p:spPr>
          <a:xfrm>
            <a:off x="631825" y="4822032"/>
            <a:ext cx="5016500"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800" u="none" cap="none" strike="noStrike">
              <a:solidFill>
                <a:schemeClr val="dk1"/>
              </a:solidFill>
              <a:latin typeface="Verdana"/>
              <a:ea typeface="Verdana"/>
              <a:cs typeface="Verdana"/>
              <a:sym typeface="Verdana"/>
            </a:endParaRPr>
          </a:p>
        </p:txBody>
      </p:sp>
      <p:sp>
        <p:nvSpPr>
          <p:cNvPr id="44" name="Google Shape;44;p2"/>
          <p:cNvSpPr txBox="1"/>
          <p:nvPr/>
        </p:nvSpPr>
        <p:spPr>
          <a:xfrm>
            <a:off x="162824" y="4571668"/>
            <a:ext cx="5016500" cy="214313"/>
          </a:xfrm>
          <a:prstGeom prst="rect">
            <a:avLst/>
          </a:prstGeom>
          <a:noFill/>
          <a:ln>
            <a:noFill/>
          </a:ln>
        </p:spPr>
        <p:txBody>
          <a:bodyPr anchorCtr="0" anchor="b" bIns="45700" lIns="0" spcFirstLastPara="1" rIns="91425" wrap="square" tIns="45700">
            <a:noAutofit/>
          </a:bodyPr>
          <a:lstStyle/>
          <a:p>
            <a:pPr indent="0" lvl="0" marL="0" marR="0" rtl="0" algn="l">
              <a:spcBef>
                <a:spcPts val="0"/>
              </a:spcBef>
              <a:spcAft>
                <a:spcPts val="0"/>
              </a:spcAft>
              <a:buNone/>
            </a:pPr>
            <a:r>
              <a:rPr b="0" i="0" lang="en-US" sz="800" u="none" cap="none" strike="noStrike">
                <a:solidFill>
                  <a:srgbClr val="D8D8D8"/>
                </a:solidFill>
                <a:latin typeface="Verdana"/>
                <a:ea typeface="Verdana"/>
                <a:cs typeface="Verdana"/>
                <a:sym typeface="Verdana"/>
              </a:rPr>
              <a:t>ESA UNCLASSIFIED - For Official Use</a:t>
            </a:r>
            <a:endParaRPr b="0" i="0" sz="800" u="none" cap="none" strike="noStrike">
              <a:solidFill>
                <a:srgbClr val="D8D8D8"/>
              </a:solidFill>
              <a:latin typeface="Verdana"/>
              <a:ea typeface="Verdana"/>
              <a:cs typeface="Verdana"/>
              <a:sym typeface="Verdana"/>
            </a:endParaRPr>
          </a:p>
        </p:txBody>
      </p:sp>
      <p:pic>
        <p:nvPicPr>
          <p:cNvPr id="45" name="Google Shape;45;p2"/>
          <p:cNvPicPr preferRelativeResize="0"/>
          <p:nvPr/>
        </p:nvPicPr>
        <p:blipFill rotWithShape="1">
          <a:blip r:embed="rId3">
            <a:alphaModFix/>
          </a:blip>
          <a:srcRect b="-5312" l="0" r="0" t="83097"/>
          <a:stretch/>
        </p:blipFill>
        <p:spPr>
          <a:xfrm>
            <a:off x="7790400" y="4899600"/>
            <a:ext cx="1196912" cy="144000"/>
          </a:xfrm>
          <a:prstGeom prst="rect">
            <a:avLst/>
          </a:prstGeom>
          <a:noFill/>
          <a:ln>
            <a:noFill/>
          </a:ln>
        </p:spPr>
      </p:pic>
      <p:cxnSp>
        <p:nvCxnSpPr>
          <p:cNvPr id="46" name="Google Shape;46;p2"/>
          <p:cNvCxnSpPr/>
          <p:nvPr/>
        </p:nvCxnSpPr>
        <p:spPr>
          <a:xfrm>
            <a:off x="165932" y="4789188"/>
            <a:ext cx="8824779" cy="0"/>
          </a:xfrm>
          <a:prstGeom prst="straightConnector1">
            <a:avLst/>
          </a:prstGeom>
          <a:noFill/>
          <a:ln cap="flat" cmpd="sng" w="9525">
            <a:solidFill>
              <a:schemeClr val="lt1"/>
            </a:solidFill>
            <a:prstDash val="solid"/>
            <a:round/>
            <a:headEnd len="sm" w="sm" type="none"/>
            <a:tailEnd len="sm" w="sm" type="none"/>
          </a:ln>
        </p:spPr>
      </p:cxnSp>
      <p:grpSp>
        <p:nvGrpSpPr>
          <p:cNvPr id="47" name="Google Shape;47;p2"/>
          <p:cNvGrpSpPr/>
          <p:nvPr/>
        </p:nvGrpSpPr>
        <p:grpSpPr>
          <a:xfrm>
            <a:off x="172269" y="4908007"/>
            <a:ext cx="6826666" cy="111519"/>
            <a:chOff x="172269" y="6621494"/>
            <a:chExt cx="6826666" cy="111519"/>
          </a:xfrm>
        </p:grpSpPr>
        <p:pic>
          <p:nvPicPr>
            <p:cNvPr descr="at.png" id="48" name="Google Shape;48;p2"/>
            <p:cNvPicPr preferRelativeResize="0"/>
            <p:nvPr/>
          </p:nvPicPr>
          <p:blipFill rotWithShape="1">
            <a:blip r:embed="rId4">
              <a:alphaModFix/>
            </a:blip>
            <a:srcRect b="0" l="0" r="0" t="0"/>
            <a:stretch/>
          </p:blipFill>
          <p:spPr>
            <a:xfrm>
              <a:off x="172269" y="6624669"/>
              <a:ext cx="163906" cy="108344"/>
            </a:xfrm>
            <a:prstGeom prst="rect">
              <a:avLst/>
            </a:prstGeom>
            <a:noFill/>
            <a:ln>
              <a:noFill/>
            </a:ln>
          </p:spPr>
        </p:pic>
        <p:pic>
          <p:nvPicPr>
            <p:cNvPr descr="be.png" id="49" name="Google Shape;49;p2"/>
            <p:cNvPicPr preferRelativeResize="0"/>
            <p:nvPr/>
          </p:nvPicPr>
          <p:blipFill rotWithShape="1">
            <a:blip r:embed="rId5">
              <a:alphaModFix/>
            </a:blip>
            <a:srcRect b="0" l="0" r="0" t="0"/>
            <a:stretch/>
          </p:blipFill>
          <p:spPr>
            <a:xfrm>
              <a:off x="450797" y="6624669"/>
              <a:ext cx="163906" cy="108344"/>
            </a:xfrm>
            <a:prstGeom prst="rect">
              <a:avLst/>
            </a:prstGeom>
            <a:noFill/>
            <a:ln>
              <a:noFill/>
            </a:ln>
          </p:spPr>
        </p:pic>
        <p:pic>
          <p:nvPicPr>
            <p:cNvPr descr="ca.png" id="50" name="Google Shape;50;p2"/>
            <p:cNvPicPr preferRelativeResize="0"/>
            <p:nvPr/>
          </p:nvPicPr>
          <p:blipFill rotWithShape="1">
            <a:blip r:embed="rId6">
              <a:alphaModFix/>
            </a:blip>
            <a:srcRect b="0" l="0" r="0" t="0"/>
            <a:stretch/>
          </p:blipFill>
          <p:spPr>
            <a:xfrm>
              <a:off x="6835029" y="6621494"/>
              <a:ext cx="163906" cy="108344"/>
            </a:xfrm>
            <a:prstGeom prst="rect">
              <a:avLst/>
            </a:prstGeom>
            <a:noFill/>
            <a:ln>
              <a:noFill/>
            </a:ln>
          </p:spPr>
        </p:pic>
        <p:pic>
          <p:nvPicPr>
            <p:cNvPr descr="ch.png" id="51" name="Google Shape;51;p2"/>
            <p:cNvPicPr preferRelativeResize="0"/>
            <p:nvPr/>
          </p:nvPicPr>
          <p:blipFill rotWithShape="1">
            <a:blip r:embed="rId7">
              <a:alphaModFix/>
            </a:blip>
            <a:srcRect b="0" l="0" r="0" t="0"/>
            <a:stretch/>
          </p:blipFill>
          <p:spPr>
            <a:xfrm>
              <a:off x="5755667" y="6624669"/>
              <a:ext cx="163906" cy="108344"/>
            </a:xfrm>
            <a:prstGeom prst="rect">
              <a:avLst/>
            </a:prstGeom>
            <a:noFill/>
            <a:ln>
              <a:noFill/>
            </a:ln>
          </p:spPr>
        </p:pic>
        <p:pic>
          <p:nvPicPr>
            <p:cNvPr descr="cz.png" id="52" name="Google Shape;52;p2"/>
            <p:cNvPicPr preferRelativeResize="0"/>
            <p:nvPr/>
          </p:nvPicPr>
          <p:blipFill rotWithShape="1">
            <a:blip r:embed="rId8">
              <a:alphaModFix/>
            </a:blip>
            <a:srcRect b="0" l="0" r="0" t="0"/>
            <a:stretch/>
          </p:blipFill>
          <p:spPr>
            <a:xfrm>
              <a:off x="731531" y="6624669"/>
              <a:ext cx="163906" cy="108344"/>
            </a:xfrm>
            <a:prstGeom prst="rect">
              <a:avLst/>
            </a:prstGeom>
            <a:noFill/>
            <a:ln>
              <a:noFill/>
            </a:ln>
          </p:spPr>
        </p:pic>
        <p:pic>
          <p:nvPicPr>
            <p:cNvPr descr="de.png" id="53" name="Google Shape;53;p2"/>
            <p:cNvPicPr preferRelativeResize="0"/>
            <p:nvPr/>
          </p:nvPicPr>
          <p:blipFill rotWithShape="1">
            <a:blip r:embed="rId9">
              <a:alphaModFix/>
            </a:blip>
            <a:srcRect b="0" l="0" r="0" t="0"/>
            <a:stretch/>
          </p:blipFill>
          <p:spPr>
            <a:xfrm>
              <a:off x="2130472" y="6624669"/>
              <a:ext cx="163906" cy="108344"/>
            </a:xfrm>
            <a:prstGeom prst="rect">
              <a:avLst/>
            </a:prstGeom>
            <a:noFill/>
            <a:ln>
              <a:noFill/>
            </a:ln>
          </p:spPr>
        </p:pic>
        <p:pic>
          <p:nvPicPr>
            <p:cNvPr descr="dk.png" id="54" name="Google Shape;54;p2"/>
            <p:cNvPicPr preferRelativeResize="0"/>
            <p:nvPr/>
          </p:nvPicPr>
          <p:blipFill rotWithShape="1">
            <a:blip r:embed="rId10">
              <a:alphaModFix/>
            </a:blip>
            <a:srcRect b="0" l="0" r="0" t="0"/>
            <a:stretch/>
          </p:blipFill>
          <p:spPr>
            <a:xfrm>
              <a:off x="1009766" y="6624669"/>
              <a:ext cx="163906" cy="108344"/>
            </a:xfrm>
            <a:prstGeom prst="rect">
              <a:avLst/>
            </a:prstGeom>
            <a:noFill/>
            <a:ln>
              <a:noFill/>
            </a:ln>
          </p:spPr>
        </p:pic>
        <p:pic>
          <p:nvPicPr>
            <p:cNvPr descr="ee.png" id="55" name="Google Shape;55;p2"/>
            <p:cNvPicPr preferRelativeResize="0"/>
            <p:nvPr/>
          </p:nvPicPr>
          <p:blipFill rotWithShape="1">
            <a:blip r:embed="rId11">
              <a:alphaModFix/>
            </a:blip>
            <a:srcRect b="0" l="0" r="0" t="0"/>
            <a:stretch/>
          </p:blipFill>
          <p:spPr>
            <a:xfrm>
              <a:off x="1288298" y="6624669"/>
              <a:ext cx="163906" cy="108344"/>
            </a:xfrm>
            <a:prstGeom prst="rect">
              <a:avLst/>
            </a:prstGeom>
            <a:noFill/>
            <a:ln>
              <a:noFill/>
            </a:ln>
          </p:spPr>
        </p:pic>
        <p:pic>
          <p:nvPicPr>
            <p:cNvPr descr="es.png" id="56" name="Google Shape;56;p2"/>
            <p:cNvPicPr preferRelativeResize="0"/>
            <p:nvPr/>
          </p:nvPicPr>
          <p:blipFill rotWithShape="1">
            <a:blip r:embed="rId12">
              <a:alphaModFix/>
            </a:blip>
            <a:srcRect b="0" l="0" r="0" t="0"/>
            <a:stretch/>
          </p:blipFill>
          <p:spPr>
            <a:xfrm>
              <a:off x="5197147" y="6624669"/>
              <a:ext cx="163906" cy="108344"/>
            </a:xfrm>
            <a:prstGeom prst="rect">
              <a:avLst/>
            </a:prstGeom>
            <a:noFill/>
            <a:ln>
              <a:noFill/>
            </a:ln>
          </p:spPr>
        </p:pic>
        <p:pic>
          <p:nvPicPr>
            <p:cNvPr descr="fi.png" id="57" name="Google Shape;57;p2"/>
            <p:cNvPicPr preferRelativeResize="0"/>
            <p:nvPr/>
          </p:nvPicPr>
          <p:blipFill rotWithShape="1">
            <a:blip r:embed="rId13">
              <a:alphaModFix/>
            </a:blip>
            <a:srcRect b="0" l="0" r="0" t="0"/>
            <a:stretch/>
          </p:blipFill>
          <p:spPr>
            <a:xfrm>
              <a:off x="1571956" y="6624669"/>
              <a:ext cx="163906" cy="108344"/>
            </a:xfrm>
            <a:prstGeom prst="rect">
              <a:avLst/>
            </a:prstGeom>
            <a:noFill/>
            <a:ln>
              <a:noFill/>
            </a:ln>
          </p:spPr>
        </p:pic>
        <p:pic>
          <p:nvPicPr>
            <p:cNvPr descr="fr.png" id="58" name="Google Shape;58;p2"/>
            <p:cNvPicPr preferRelativeResize="0"/>
            <p:nvPr/>
          </p:nvPicPr>
          <p:blipFill rotWithShape="1">
            <a:blip r:embed="rId14">
              <a:alphaModFix/>
            </a:blip>
            <a:srcRect b="0" l="0" r="0" t="0"/>
            <a:stretch/>
          </p:blipFill>
          <p:spPr>
            <a:xfrm>
              <a:off x="1849315" y="6624669"/>
              <a:ext cx="163906" cy="108344"/>
            </a:xfrm>
            <a:prstGeom prst="rect">
              <a:avLst/>
            </a:prstGeom>
            <a:noFill/>
            <a:ln>
              <a:noFill/>
            </a:ln>
          </p:spPr>
        </p:pic>
        <p:pic>
          <p:nvPicPr>
            <p:cNvPr descr="gr.png" id="59" name="Google Shape;59;p2"/>
            <p:cNvPicPr preferRelativeResize="0"/>
            <p:nvPr/>
          </p:nvPicPr>
          <p:blipFill rotWithShape="1">
            <a:blip r:embed="rId15">
              <a:alphaModFix/>
            </a:blip>
            <a:srcRect b="0" l="0" r="0" t="0"/>
            <a:stretch/>
          </p:blipFill>
          <p:spPr>
            <a:xfrm>
              <a:off x="2407833" y="6624669"/>
              <a:ext cx="163906" cy="108344"/>
            </a:xfrm>
            <a:prstGeom prst="rect">
              <a:avLst/>
            </a:prstGeom>
            <a:noFill/>
            <a:ln>
              <a:noFill/>
            </a:ln>
          </p:spPr>
        </p:pic>
        <p:pic>
          <p:nvPicPr>
            <p:cNvPr descr="hu.png" id="60" name="Google Shape;60;p2"/>
            <p:cNvPicPr preferRelativeResize="0"/>
            <p:nvPr/>
          </p:nvPicPr>
          <p:blipFill rotWithShape="1">
            <a:blip r:embed="rId16">
              <a:alphaModFix/>
            </a:blip>
            <a:srcRect b="0" l="0" r="0" t="0"/>
            <a:stretch/>
          </p:blipFill>
          <p:spPr>
            <a:xfrm>
              <a:off x="2685195" y="6624669"/>
              <a:ext cx="163906" cy="108344"/>
            </a:xfrm>
            <a:prstGeom prst="rect">
              <a:avLst/>
            </a:prstGeom>
            <a:noFill/>
            <a:ln>
              <a:noFill/>
            </a:ln>
          </p:spPr>
        </p:pic>
        <p:pic>
          <p:nvPicPr>
            <p:cNvPr descr="ie.png" id="61" name="Google Shape;61;p2"/>
            <p:cNvPicPr preferRelativeResize="0"/>
            <p:nvPr/>
          </p:nvPicPr>
          <p:blipFill rotWithShape="1">
            <a:blip r:embed="rId17">
              <a:alphaModFix/>
            </a:blip>
            <a:srcRect b="0" l="0" r="0" t="0"/>
            <a:stretch/>
          </p:blipFill>
          <p:spPr>
            <a:xfrm>
              <a:off x="2962555" y="6624669"/>
              <a:ext cx="163906" cy="108344"/>
            </a:xfrm>
            <a:prstGeom prst="rect">
              <a:avLst/>
            </a:prstGeom>
            <a:noFill/>
            <a:ln>
              <a:noFill/>
            </a:ln>
          </p:spPr>
        </p:pic>
        <p:pic>
          <p:nvPicPr>
            <p:cNvPr descr="it.png" id="62" name="Google Shape;62;p2"/>
            <p:cNvPicPr preferRelativeResize="0"/>
            <p:nvPr/>
          </p:nvPicPr>
          <p:blipFill rotWithShape="1">
            <a:blip r:embed="rId18">
              <a:alphaModFix/>
            </a:blip>
            <a:srcRect b="0" l="0" r="0" t="0"/>
            <a:stretch/>
          </p:blipFill>
          <p:spPr>
            <a:xfrm>
              <a:off x="3239913" y="6624669"/>
              <a:ext cx="163906" cy="108344"/>
            </a:xfrm>
            <a:prstGeom prst="rect">
              <a:avLst/>
            </a:prstGeom>
            <a:noFill/>
            <a:ln>
              <a:noFill/>
            </a:ln>
          </p:spPr>
        </p:pic>
        <p:pic>
          <p:nvPicPr>
            <p:cNvPr descr="lu.png" id="63" name="Google Shape;63;p2"/>
            <p:cNvPicPr preferRelativeResize="0"/>
            <p:nvPr/>
          </p:nvPicPr>
          <p:blipFill rotWithShape="1">
            <a:blip r:embed="rId19">
              <a:alphaModFix/>
            </a:blip>
            <a:srcRect b="0" l="0" r="0" t="0"/>
            <a:stretch/>
          </p:blipFill>
          <p:spPr>
            <a:xfrm>
              <a:off x="3518472" y="6624669"/>
              <a:ext cx="163906" cy="108344"/>
            </a:xfrm>
            <a:prstGeom prst="rect">
              <a:avLst/>
            </a:prstGeom>
            <a:noFill/>
            <a:ln>
              <a:noFill/>
            </a:ln>
          </p:spPr>
        </p:pic>
        <p:pic>
          <p:nvPicPr>
            <p:cNvPr descr="nl.png" id="64" name="Google Shape;64;p2"/>
            <p:cNvPicPr preferRelativeResize="0"/>
            <p:nvPr/>
          </p:nvPicPr>
          <p:blipFill rotWithShape="1">
            <a:blip r:embed="rId20">
              <a:alphaModFix/>
            </a:blip>
            <a:srcRect b="0" l="0" r="0" t="0"/>
            <a:stretch/>
          </p:blipFill>
          <p:spPr>
            <a:xfrm>
              <a:off x="3799629" y="6624669"/>
              <a:ext cx="163906" cy="108344"/>
            </a:xfrm>
            <a:prstGeom prst="rect">
              <a:avLst/>
            </a:prstGeom>
            <a:noFill/>
            <a:ln>
              <a:noFill/>
            </a:ln>
          </p:spPr>
        </p:pic>
        <p:pic>
          <p:nvPicPr>
            <p:cNvPr descr="no.png" id="65" name="Google Shape;65;p2"/>
            <p:cNvPicPr preferRelativeResize="0"/>
            <p:nvPr/>
          </p:nvPicPr>
          <p:blipFill rotWithShape="1">
            <a:blip r:embed="rId21">
              <a:alphaModFix/>
            </a:blip>
            <a:srcRect b="0" l="0" r="0" t="0"/>
            <a:stretch/>
          </p:blipFill>
          <p:spPr>
            <a:xfrm>
              <a:off x="4083387" y="6624669"/>
              <a:ext cx="163906" cy="108344"/>
            </a:xfrm>
            <a:prstGeom prst="rect">
              <a:avLst/>
            </a:prstGeom>
            <a:noFill/>
            <a:ln>
              <a:noFill/>
            </a:ln>
          </p:spPr>
        </p:pic>
        <p:pic>
          <p:nvPicPr>
            <p:cNvPr descr="pl.png" id="66" name="Google Shape;66;p2"/>
            <p:cNvPicPr preferRelativeResize="0"/>
            <p:nvPr/>
          </p:nvPicPr>
          <p:blipFill rotWithShape="1">
            <a:blip r:embed="rId22">
              <a:alphaModFix/>
            </a:blip>
            <a:srcRect b="0" l="0" r="0" t="0"/>
            <a:stretch/>
          </p:blipFill>
          <p:spPr>
            <a:xfrm>
              <a:off x="4359447" y="6624669"/>
              <a:ext cx="163906" cy="108344"/>
            </a:xfrm>
            <a:prstGeom prst="rect">
              <a:avLst/>
            </a:prstGeom>
            <a:noFill/>
            <a:ln>
              <a:noFill/>
            </a:ln>
          </p:spPr>
        </p:pic>
        <p:pic>
          <p:nvPicPr>
            <p:cNvPr descr="pt.png" id="67" name="Google Shape;67;p2"/>
            <p:cNvPicPr preferRelativeResize="0"/>
            <p:nvPr/>
          </p:nvPicPr>
          <p:blipFill rotWithShape="1">
            <a:blip r:embed="rId23">
              <a:alphaModFix/>
            </a:blip>
            <a:srcRect b="0" l="0" r="0" t="0"/>
            <a:stretch/>
          </p:blipFill>
          <p:spPr>
            <a:xfrm>
              <a:off x="4639303" y="6624669"/>
              <a:ext cx="163906" cy="108344"/>
            </a:xfrm>
            <a:prstGeom prst="rect">
              <a:avLst/>
            </a:prstGeom>
            <a:noFill/>
            <a:ln>
              <a:noFill/>
            </a:ln>
          </p:spPr>
        </p:pic>
        <p:pic>
          <p:nvPicPr>
            <p:cNvPr descr="ro.png" id="68" name="Google Shape;68;p2"/>
            <p:cNvPicPr preferRelativeResize="0"/>
            <p:nvPr/>
          </p:nvPicPr>
          <p:blipFill rotWithShape="1">
            <a:blip r:embed="rId24">
              <a:alphaModFix/>
            </a:blip>
            <a:srcRect b="0" l="0" r="0" t="0"/>
            <a:stretch/>
          </p:blipFill>
          <p:spPr>
            <a:xfrm>
              <a:off x="4920460" y="6624669"/>
              <a:ext cx="163906" cy="108344"/>
            </a:xfrm>
            <a:prstGeom prst="rect">
              <a:avLst/>
            </a:prstGeom>
            <a:noFill/>
            <a:ln>
              <a:noFill/>
            </a:ln>
          </p:spPr>
        </p:pic>
        <p:pic>
          <p:nvPicPr>
            <p:cNvPr descr="se.png" id="69" name="Google Shape;69;p2"/>
            <p:cNvPicPr preferRelativeResize="0"/>
            <p:nvPr/>
          </p:nvPicPr>
          <p:blipFill rotWithShape="1">
            <a:blip r:embed="rId25">
              <a:alphaModFix/>
            </a:blip>
            <a:srcRect b="0" l="0" r="0" t="0"/>
            <a:stretch/>
          </p:blipFill>
          <p:spPr>
            <a:xfrm>
              <a:off x="5475801" y="6624669"/>
              <a:ext cx="163906" cy="108344"/>
            </a:xfrm>
            <a:prstGeom prst="rect">
              <a:avLst/>
            </a:prstGeom>
            <a:noFill/>
            <a:ln>
              <a:noFill/>
            </a:ln>
          </p:spPr>
        </p:pic>
        <p:pic>
          <p:nvPicPr>
            <p:cNvPr descr="uk.png" id="70" name="Google Shape;70;p2"/>
            <p:cNvPicPr preferRelativeResize="0"/>
            <p:nvPr/>
          </p:nvPicPr>
          <p:blipFill rotWithShape="1">
            <a:blip r:embed="rId26">
              <a:alphaModFix/>
            </a:blip>
            <a:srcRect b="0" l="0" r="0" t="0"/>
            <a:stretch/>
          </p:blipFill>
          <p:spPr>
            <a:xfrm>
              <a:off x="6030535" y="6624669"/>
              <a:ext cx="163906" cy="108344"/>
            </a:xfrm>
            <a:prstGeom prst="rect">
              <a:avLst/>
            </a:prstGeom>
            <a:noFill/>
            <a:ln>
              <a:noFill/>
            </a:ln>
          </p:spPr>
        </p:pic>
        <p:pic>
          <p:nvPicPr>
            <p:cNvPr descr="si.png" id="71" name="Google Shape;71;p2"/>
            <p:cNvPicPr preferRelativeResize="0"/>
            <p:nvPr/>
          </p:nvPicPr>
          <p:blipFill rotWithShape="1">
            <a:blip r:embed="rId27">
              <a:alphaModFix/>
            </a:blip>
            <a:srcRect b="0" l="0" r="0" t="0"/>
            <a:stretch/>
          </p:blipFill>
          <p:spPr>
            <a:xfrm>
              <a:off x="6435327" y="6623401"/>
              <a:ext cx="163385" cy="108000"/>
            </a:xfrm>
            <a:prstGeom prst="rect">
              <a:avLst/>
            </a:prstGeom>
            <a:noFill/>
            <a:ln>
              <a:noFill/>
            </a:ln>
          </p:spPr>
        </p:pic>
      </p:grpSp>
      <p:pic>
        <p:nvPicPr>
          <p:cNvPr id="72" name="Google Shape;72;p2"/>
          <p:cNvPicPr preferRelativeResize="0"/>
          <p:nvPr/>
        </p:nvPicPr>
        <p:blipFill rotWithShape="1">
          <a:blip r:embed="rId28">
            <a:alphaModFix/>
          </a:blip>
          <a:srcRect b="28613" l="0" r="0" t="-2"/>
          <a:stretch/>
        </p:blipFill>
        <p:spPr>
          <a:xfrm>
            <a:off x="7787917" y="156199"/>
            <a:ext cx="1210456" cy="46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73" name="Shape 7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4" name="Shape 74"/>
        <p:cNvGrpSpPr/>
        <p:nvPr/>
      </p:nvGrpSpPr>
      <p:grpSpPr>
        <a:xfrm>
          <a:off x="0" y="0"/>
          <a:ext cx="0" cy="0"/>
          <a:chOff x="0" y="0"/>
          <a:chExt cx="0" cy="0"/>
        </a:xfrm>
      </p:grpSpPr>
      <p:sp>
        <p:nvSpPr>
          <p:cNvPr id="75" name="Google Shape;75;p4"/>
          <p:cNvSpPr txBox="1"/>
          <p:nvPr>
            <p:ph type="title"/>
          </p:nvPr>
        </p:nvSpPr>
        <p:spPr>
          <a:xfrm>
            <a:off x="612000" y="2472362"/>
            <a:ext cx="7789050" cy="132343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4000" u="none" cap="none" strike="noStrike">
                <a:solidFill>
                  <a:srgbClr val="0098DB"/>
                </a:solidFill>
                <a:latin typeface="Verdana"/>
                <a:ea typeface="Verdana"/>
                <a:cs typeface="Verdana"/>
                <a:sym typeface="Verdana"/>
              </a:defRPr>
            </a:lvl1pPr>
            <a:lvl2pPr lvl="1"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9pPr>
          </a:lstStyle>
          <a:p/>
        </p:txBody>
      </p:sp>
      <p:sp>
        <p:nvSpPr>
          <p:cNvPr id="76" name="Google Shape;76;p4"/>
          <p:cNvSpPr txBox="1"/>
          <p:nvPr>
            <p:ph idx="1" type="body"/>
          </p:nvPr>
        </p:nvSpPr>
        <p:spPr>
          <a:xfrm>
            <a:off x="612000" y="1347221"/>
            <a:ext cx="7789050" cy="1125140"/>
          </a:xfrm>
          <a:prstGeom prst="rect">
            <a:avLst/>
          </a:prstGeom>
          <a:noFill/>
          <a:ln>
            <a:noFill/>
          </a:ln>
        </p:spPr>
        <p:txBody>
          <a:bodyPr anchorCtr="0" anchor="b" bIns="45700" lIns="91425" spcFirstLastPara="1" rIns="91425" wrap="square" tIns="45700">
            <a:noAutofit/>
          </a:bodyPr>
          <a:lstStyle>
            <a:lvl1pPr indent="-228600" lvl="0" marL="457200" algn="l">
              <a:lnSpc>
                <a:spcPct val="119000"/>
              </a:lnSpc>
              <a:spcBef>
                <a:spcPts val="400"/>
              </a:spcBef>
              <a:spcAft>
                <a:spcPts val="0"/>
              </a:spcAft>
              <a:buSzPts val="2000"/>
              <a:buFont typeface="Verdana"/>
              <a:buNone/>
              <a:defRPr sz="20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20"/>
              </a:spcBef>
              <a:spcAft>
                <a:spcPts val="0"/>
              </a:spcAft>
              <a:buSzPts val="1600"/>
              <a:buNone/>
              <a:defRPr sz="1600"/>
            </a:lvl3pPr>
            <a:lvl4pPr indent="-228600" lvl="3" marL="1828800" algn="l">
              <a:lnSpc>
                <a:spcPct val="119000"/>
              </a:lnSpc>
              <a:spcBef>
                <a:spcPts val="280"/>
              </a:spcBef>
              <a:spcAft>
                <a:spcPts val="0"/>
              </a:spcAft>
              <a:buSzPts val="1400"/>
              <a:buNone/>
              <a:defRPr sz="1400"/>
            </a:lvl4pPr>
            <a:lvl5pPr indent="-228600" lvl="4" marL="2286000" algn="l">
              <a:lnSpc>
                <a:spcPct val="119000"/>
              </a:lnSpc>
              <a:spcBef>
                <a:spcPts val="280"/>
              </a:spcBef>
              <a:spcAft>
                <a:spcPts val="0"/>
              </a:spcAft>
              <a:buSzPts val="1400"/>
              <a:buNone/>
              <a:defRPr sz="1400"/>
            </a:lvl5pPr>
            <a:lvl6pPr indent="-228600" lvl="5" marL="2743200" algn="l">
              <a:lnSpc>
                <a:spcPct val="119000"/>
              </a:lnSpc>
              <a:spcBef>
                <a:spcPts val="280"/>
              </a:spcBef>
              <a:spcAft>
                <a:spcPts val="0"/>
              </a:spcAft>
              <a:buSzPts val="1400"/>
              <a:buNone/>
              <a:defRPr sz="1400"/>
            </a:lvl6pPr>
            <a:lvl7pPr indent="-228600" lvl="6" marL="3200400" algn="l">
              <a:lnSpc>
                <a:spcPct val="119000"/>
              </a:lnSpc>
              <a:spcBef>
                <a:spcPts val="280"/>
              </a:spcBef>
              <a:spcAft>
                <a:spcPts val="0"/>
              </a:spcAft>
              <a:buSzPts val="1400"/>
              <a:buNone/>
              <a:defRPr sz="1400"/>
            </a:lvl7pPr>
            <a:lvl8pPr indent="-228600" lvl="7" marL="3657600" algn="l">
              <a:lnSpc>
                <a:spcPct val="119000"/>
              </a:lnSpc>
              <a:spcBef>
                <a:spcPts val="280"/>
              </a:spcBef>
              <a:spcAft>
                <a:spcPts val="0"/>
              </a:spcAft>
              <a:buSzPts val="1400"/>
              <a:buNone/>
              <a:defRPr sz="1400"/>
            </a:lvl8pPr>
            <a:lvl9pPr indent="-228600" lvl="8" marL="4114800" algn="l">
              <a:lnSpc>
                <a:spcPct val="119000"/>
              </a:lnSpc>
              <a:spcBef>
                <a:spcPts val="280"/>
              </a:spcBef>
              <a:spcAft>
                <a:spcPts val="0"/>
              </a:spcAft>
              <a:buSzPts val="1400"/>
              <a:buNone/>
              <a:defRPr sz="1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showMasterSp="0" type="obj">
  <p:cSld name="OBJECT">
    <p:spTree>
      <p:nvGrpSpPr>
        <p:cNvPr id="77" name="Shape 77"/>
        <p:cNvGrpSpPr/>
        <p:nvPr/>
      </p:nvGrpSpPr>
      <p:grpSpPr>
        <a:xfrm>
          <a:off x="0" y="0"/>
          <a:ext cx="0" cy="0"/>
          <a:chOff x="0" y="0"/>
          <a:chExt cx="0" cy="0"/>
        </a:xfrm>
      </p:grpSpPr>
      <p:sp>
        <p:nvSpPr>
          <p:cNvPr id="78" name="Google Shape;78;p5"/>
          <p:cNvSpPr txBox="1"/>
          <p:nvPr>
            <p:ph type="title"/>
          </p:nvPr>
        </p:nvSpPr>
        <p:spPr>
          <a:xfrm>
            <a:off x="143086" y="149150"/>
            <a:ext cx="7174846" cy="43088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200" u="none" cap="none" strike="noStrike">
                <a:solidFill>
                  <a:schemeClr val="lt1"/>
                </a:solidFill>
                <a:latin typeface="Verdana"/>
                <a:ea typeface="Verdana"/>
                <a:cs typeface="Verdana"/>
                <a:sym typeface="Verdana"/>
              </a:defRPr>
            </a:lvl1pPr>
            <a:lvl2pPr lvl="1"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9pPr>
          </a:lstStyle>
          <a:p/>
        </p:txBody>
      </p:sp>
      <p:sp>
        <p:nvSpPr>
          <p:cNvPr id="79" name="Google Shape;79;p5"/>
          <p:cNvSpPr txBox="1"/>
          <p:nvPr>
            <p:ph idx="1" type="body"/>
          </p:nvPr>
        </p:nvSpPr>
        <p:spPr>
          <a:xfrm>
            <a:off x="172800" y="991880"/>
            <a:ext cx="8748000" cy="355852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20"/>
              </a:spcBef>
              <a:spcAft>
                <a:spcPts val="0"/>
              </a:spcAft>
              <a:buSzPts val="1600"/>
              <a:buFont typeface="Verdana"/>
              <a:buNone/>
              <a:defRPr/>
            </a:lvl1pPr>
            <a:lvl2pPr indent="-228600" lvl="1" marL="914400" algn="l">
              <a:lnSpc>
                <a:spcPct val="119000"/>
              </a:lnSpc>
              <a:spcBef>
                <a:spcPts val="360"/>
              </a:spcBef>
              <a:spcAft>
                <a:spcPts val="0"/>
              </a:spcAft>
              <a:buSzPts val="1800"/>
              <a:buNone/>
              <a:defRPr/>
            </a:lvl2pPr>
            <a:lvl3pPr indent="-228600" lvl="2" marL="1371600" algn="l">
              <a:lnSpc>
                <a:spcPct val="119000"/>
              </a:lnSpc>
              <a:spcBef>
                <a:spcPts val="360"/>
              </a:spcBef>
              <a:spcAft>
                <a:spcPts val="0"/>
              </a:spcAft>
              <a:buSzPts val="1800"/>
              <a:buNone/>
              <a:defRPr/>
            </a:lvl3pPr>
            <a:lvl4pPr indent="-228600" lvl="3" marL="1828800" algn="l">
              <a:lnSpc>
                <a:spcPct val="119000"/>
              </a:lnSpc>
              <a:spcBef>
                <a:spcPts val="360"/>
              </a:spcBef>
              <a:spcAft>
                <a:spcPts val="0"/>
              </a:spcAft>
              <a:buSzPts val="1800"/>
              <a:buNone/>
              <a:defRPr/>
            </a:lvl4pPr>
            <a:lvl5pPr indent="-228600" lvl="4" marL="2286000" algn="l">
              <a:lnSpc>
                <a:spcPct val="119000"/>
              </a:lnSpc>
              <a:spcBef>
                <a:spcPts val="360"/>
              </a:spcBef>
              <a:spcAft>
                <a:spcPts val="0"/>
              </a:spcAft>
              <a:buSzPts val="18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80" name="Google Shape;80;p5"/>
          <p:cNvPicPr preferRelativeResize="0"/>
          <p:nvPr/>
        </p:nvPicPr>
        <p:blipFill rotWithShape="1">
          <a:blip r:embed="rId2">
            <a:alphaModFix/>
          </a:blip>
          <a:srcRect b="28613" l="0" r="0" t="-2"/>
          <a:stretch/>
        </p:blipFill>
        <p:spPr>
          <a:xfrm>
            <a:off x="7787917" y="156199"/>
            <a:ext cx="1210456" cy="468000"/>
          </a:xfrm>
          <a:prstGeom prst="rect">
            <a:avLst/>
          </a:prstGeom>
          <a:noFill/>
          <a:ln>
            <a:noFill/>
          </a:ln>
        </p:spPr>
      </p:pic>
      <p:sp>
        <p:nvSpPr>
          <p:cNvPr id="81" name="Google Shape;81;p5"/>
          <p:cNvSpPr txBox="1"/>
          <p:nvPr/>
        </p:nvSpPr>
        <p:spPr>
          <a:xfrm>
            <a:off x="162824" y="4571668"/>
            <a:ext cx="5016500" cy="214313"/>
          </a:xfrm>
          <a:prstGeom prst="rect">
            <a:avLst/>
          </a:prstGeom>
          <a:noFill/>
          <a:ln>
            <a:noFill/>
          </a:ln>
        </p:spPr>
        <p:txBody>
          <a:bodyPr anchorCtr="0" anchor="b" bIns="45700" lIns="0" spcFirstLastPara="1" rIns="91425" wrap="square" tIns="45700">
            <a:noAutofit/>
          </a:bodyPr>
          <a:lstStyle/>
          <a:p>
            <a:pPr indent="0" lvl="0" marL="0" marR="0" rtl="0" algn="l">
              <a:spcBef>
                <a:spcPts val="0"/>
              </a:spcBef>
              <a:spcAft>
                <a:spcPts val="0"/>
              </a:spcAft>
              <a:buNone/>
            </a:pPr>
            <a:r>
              <a:rPr lang="en-US" sz="800">
                <a:solidFill>
                  <a:srgbClr val="D8D8D8"/>
                </a:solidFill>
                <a:latin typeface="Verdana"/>
                <a:ea typeface="Verdana"/>
                <a:cs typeface="Verdana"/>
                <a:sym typeface="Verdana"/>
              </a:rPr>
              <a:t>ESA UNCLASSIFIED - For Official Use</a:t>
            </a:r>
            <a:endParaRPr sz="800">
              <a:solidFill>
                <a:srgbClr val="D8D8D8"/>
              </a:solidFill>
              <a:latin typeface="Verdana"/>
              <a:ea typeface="Verdana"/>
              <a:cs typeface="Verdana"/>
              <a:sym typeface="Verdana"/>
            </a:endParaRPr>
          </a:p>
        </p:txBody>
      </p:sp>
      <p:pic>
        <p:nvPicPr>
          <p:cNvPr id="82" name="Google Shape;82;p5"/>
          <p:cNvPicPr preferRelativeResize="0"/>
          <p:nvPr/>
        </p:nvPicPr>
        <p:blipFill rotWithShape="1">
          <a:blip r:embed="rId3">
            <a:alphaModFix/>
          </a:blip>
          <a:srcRect b="-5312" l="0" r="0" t="83097"/>
          <a:stretch/>
        </p:blipFill>
        <p:spPr>
          <a:xfrm>
            <a:off x="7790400" y="4899600"/>
            <a:ext cx="1196912" cy="144000"/>
          </a:xfrm>
          <a:prstGeom prst="rect">
            <a:avLst/>
          </a:prstGeom>
          <a:noFill/>
          <a:ln>
            <a:noFill/>
          </a:ln>
        </p:spPr>
      </p:pic>
      <p:cxnSp>
        <p:nvCxnSpPr>
          <p:cNvPr id="83" name="Google Shape;83;p5"/>
          <p:cNvCxnSpPr/>
          <p:nvPr/>
        </p:nvCxnSpPr>
        <p:spPr>
          <a:xfrm>
            <a:off x="165932" y="4789188"/>
            <a:ext cx="8824779" cy="0"/>
          </a:xfrm>
          <a:prstGeom prst="straightConnector1">
            <a:avLst/>
          </a:prstGeom>
          <a:noFill/>
          <a:ln cap="flat" cmpd="sng" w="9525">
            <a:solidFill>
              <a:schemeClr val="lt1"/>
            </a:solidFill>
            <a:prstDash val="solid"/>
            <a:round/>
            <a:headEnd len="sm" w="sm" type="none"/>
            <a:tailEnd len="sm" w="sm" type="none"/>
          </a:ln>
        </p:spPr>
      </p:cxnSp>
      <p:grpSp>
        <p:nvGrpSpPr>
          <p:cNvPr id="84" name="Google Shape;84;p5"/>
          <p:cNvGrpSpPr/>
          <p:nvPr/>
        </p:nvGrpSpPr>
        <p:grpSpPr>
          <a:xfrm>
            <a:off x="172269" y="4908007"/>
            <a:ext cx="6826666" cy="111519"/>
            <a:chOff x="172269" y="6621494"/>
            <a:chExt cx="6826666" cy="111519"/>
          </a:xfrm>
        </p:grpSpPr>
        <p:pic>
          <p:nvPicPr>
            <p:cNvPr descr="at.png" id="85" name="Google Shape;85;p5"/>
            <p:cNvPicPr preferRelativeResize="0"/>
            <p:nvPr/>
          </p:nvPicPr>
          <p:blipFill rotWithShape="1">
            <a:blip r:embed="rId4">
              <a:alphaModFix/>
            </a:blip>
            <a:srcRect b="0" l="0" r="0" t="0"/>
            <a:stretch/>
          </p:blipFill>
          <p:spPr>
            <a:xfrm>
              <a:off x="172269" y="6624669"/>
              <a:ext cx="163906" cy="108344"/>
            </a:xfrm>
            <a:prstGeom prst="rect">
              <a:avLst/>
            </a:prstGeom>
            <a:noFill/>
            <a:ln>
              <a:noFill/>
            </a:ln>
          </p:spPr>
        </p:pic>
        <p:pic>
          <p:nvPicPr>
            <p:cNvPr descr="be.png" id="86" name="Google Shape;86;p5"/>
            <p:cNvPicPr preferRelativeResize="0"/>
            <p:nvPr/>
          </p:nvPicPr>
          <p:blipFill rotWithShape="1">
            <a:blip r:embed="rId5">
              <a:alphaModFix/>
            </a:blip>
            <a:srcRect b="0" l="0" r="0" t="0"/>
            <a:stretch/>
          </p:blipFill>
          <p:spPr>
            <a:xfrm>
              <a:off x="450797" y="6624669"/>
              <a:ext cx="163906" cy="108344"/>
            </a:xfrm>
            <a:prstGeom prst="rect">
              <a:avLst/>
            </a:prstGeom>
            <a:noFill/>
            <a:ln>
              <a:noFill/>
            </a:ln>
          </p:spPr>
        </p:pic>
        <p:pic>
          <p:nvPicPr>
            <p:cNvPr descr="ca.png" id="87" name="Google Shape;87;p5"/>
            <p:cNvPicPr preferRelativeResize="0"/>
            <p:nvPr/>
          </p:nvPicPr>
          <p:blipFill rotWithShape="1">
            <a:blip r:embed="rId6">
              <a:alphaModFix/>
            </a:blip>
            <a:srcRect b="0" l="0" r="0" t="0"/>
            <a:stretch/>
          </p:blipFill>
          <p:spPr>
            <a:xfrm>
              <a:off x="6835029" y="6621494"/>
              <a:ext cx="163906" cy="108344"/>
            </a:xfrm>
            <a:prstGeom prst="rect">
              <a:avLst/>
            </a:prstGeom>
            <a:noFill/>
            <a:ln>
              <a:noFill/>
            </a:ln>
          </p:spPr>
        </p:pic>
        <p:pic>
          <p:nvPicPr>
            <p:cNvPr descr="ch.png" id="88" name="Google Shape;88;p5"/>
            <p:cNvPicPr preferRelativeResize="0"/>
            <p:nvPr/>
          </p:nvPicPr>
          <p:blipFill rotWithShape="1">
            <a:blip r:embed="rId7">
              <a:alphaModFix/>
            </a:blip>
            <a:srcRect b="0" l="0" r="0" t="0"/>
            <a:stretch/>
          </p:blipFill>
          <p:spPr>
            <a:xfrm>
              <a:off x="5755667" y="6624669"/>
              <a:ext cx="163906" cy="108344"/>
            </a:xfrm>
            <a:prstGeom prst="rect">
              <a:avLst/>
            </a:prstGeom>
            <a:noFill/>
            <a:ln>
              <a:noFill/>
            </a:ln>
          </p:spPr>
        </p:pic>
        <p:pic>
          <p:nvPicPr>
            <p:cNvPr descr="cz.png" id="89" name="Google Shape;89;p5"/>
            <p:cNvPicPr preferRelativeResize="0"/>
            <p:nvPr/>
          </p:nvPicPr>
          <p:blipFill rotWithShape="1">
            <a:blip r:embed="rId8">
              <a:alphaModFix/>
            </a:blip>
            <a:srcRect b="0" l="0" r="0" t="0"/>
            <a:stretch/>
          </p:blipFill>
          <p:spPr>
            <a:xfrm>
              <a:off x="731531" y="6624669"/>
              <a:ext cx="163906" cy="108344"/>
            </a:xfrm>
            <a:prstGeom prst="rect">
              <a:avLst/>
            </a:prstGeom>
            <a:noFill/>
            <a:ln>
              <a:noFill/>
            </a:ln>
          </p:spPr>
        </p:pic>
        <p:pic>
          <p:nvPicPr>
            <p:cNvPr descr="de.png" id="90" name="Google Shape;90;p5"/>
            <p:cNvPicPr preferRelativeResize="0"/>
            <p:nvPr/>
          </p:nvPicPr>
          <p:blipFill rotWithShape="1">
            <a:blip r:embed="rId9">
              <a:alphaModFix/>
            </a:blip>
            <a:srcRect b="0" l="0" r="0" t="0"/>
            <a:stretch/>
          </p:blipFill>
          <p:spPr>
            <a:xfrm>
              <a:off x="2130472" y="6624669"/>
              <a:ext cx="163906" cy="108344"/>
            </a:xfrm>
            <a:prstGeom prst="rect">
              <a:avLst/>
            </a:prstGeom>
            <a:noFill/>
            <a:ln>
              <a:noFill/>
            </a:ln>
          </p:spPr>
        </p:pic>
        <p:pic>
          <p:nvPicPr>
            <p:cNvPr descr="dk.png" id="91" name="Google Shape;91;p5"/>
            <p:cNvPicPr preferRelativeResize="0"/>
            <p:nvPr/>
          </p:nvPicPr>
          <p:blipFill rotWithShape="1">
            <a:blip r:embed="rId10">
              <a:alphaModFix/>
            </a:blip>
            <a:srcRect b="0" l="0" r="0" t="0"/>
            <a:stretch/>
          </p:blipFill>
          <p:spPr>
            <a:xfrm>
              <a:off x="1009766" y="6624669"/>
              <a:ext cx="163906" cy="108344"/>
            </a:xfrm>
            <a:prstGeom prst="rect">
              <a:avLst/>
            </a:prstGeom>
            <a:noFill/>
            <a:ln>
              <a:noFill/>
            </a:ln>
          </p:spPr>
        </p:pic>
        <p:pic>
          <p:nvPicPr>
            <p:cNvPr descr="ee.png" id="92" name="Google Shape;92;p5"/>
            <p:cNvPicPr preferRelativeResize="0"/>
            <p:nvPr/>
          </p:nvPicPr>
          <p:blipFill rotWithShape="1">
            <a:blip r:embed="rId11">
              <a:alphaModFix/>
            </a:blip>
            <a:srcRect b="0" l="0" r="0" t="0"/>
            <a:stretch/>
          </p:blipFill>
          <p:spPr>
            <a:xfrm>
              <a:off x="1288298" y="6624669"/>
              <a:ext cx="163906" cy="108344"/>
            </a:xfrm>
            <a:prstGeom prst="rect">
              <a:avLst/>
            </a:prstGeom>
            <a:noFill/>
            <a:ln>
              <a:noFill/>
            </a:ln>
          </p:spPr>
        </p:pic>
        <p:pic>
          <p:nvPicPr>
            <p:cNvPr descr="es.png" id="93" name="Google Shape;93;p5"/>
            <p:cNvPicPr preferRelativeResize="0"/>
            <p:nvPr/>
          </p:nvPicPr>
          <p:blipFill rotWithShape="1">
            <a:blip r:embed="rId12">
              <a:alphaModFix/>
            </a:blip>
            <a:srcRect b="0" l="0" r="0" t="0"/>
            <a:stretch/>
          </p:blipFill>
          <p:spPr>
            <a:xfrm>
              <a:off x="5197147" y="6624669"/>
              <a:ext cx="163906" cy="108344"/>
            </a:xfrm>
            <a:prstGeom prst="rect">
              <a:avLst/>
            </a:prstGeom>
            <a:noFill/>
            <a:ln>
              <a:noFill/>
            </a:ln>
          </p:spPr>
        </p:pic>
        <p:pic>
          <p:nvPicPr>
            <p:cNvPr descr="fi.png" id="94" name="Google Shape;94;p5"/>
            <p:cNvPicPr preferRelativeResize="0"/>
            <p:nvPr/>
          </p:nvPicPr>
          <p:blipFill rotWithShape="1">
            <a:blip r:embed="rId13">
              <a:alphaModFix/>
            </a:blip>
            <a:srcRect b="0" l="0" r="0" t="0"/>
            <a:stretch/>
          </p:blipFill>
          <p:spPr>
            <a:xfrm>
              <a:off x="1571956" y="6624669"/>
              <a:ext cx="163906" cy="108344"/>
            </a:xfrm>
            <a:prstGeom prst="rect">
              <a:avLst/>
            </a:prstGeom>
            <a:noFill/>
            <a:ln>
              <a:noFill/>
            </a:ln>
          </p:spPr>
        </p:pic>
        <p:pic>
          <p:nvPicPr>
            <p:cNvPr descr="fr.png" id="95" name="Google Shape;95;p5"/>
            <p:cNvPicPr preferRelativeResize="0"/>
            <p:nvPr/>
          </p:nvPicPr>
          <p:blipFill rotWithShape="1">
            <a:blip r:embed="rId14">
              <a:alphaModFix/>
            </a:blip>
            <a:srcRect b="0" l="0" r="0" t="0"/>
            <a:stretch/>
          </p:blipFill>
          <p:spPr>
            <a:xfrm>
              <a:off x="1849315" y="6624669"/>
              <a:ext cx="163906" cy="108344"/>
            </a:xfrm>
            <a:prstGeom prst="rect">
              <a:avLst/>
            </a:prstGeom>
            <a:noFill/>
            <a:ln>
              <a:noFill/>
            </a:ln>
          </p:spPr>
        </p:pic>
        <p:pic>
          <p:nvPicPr>
            <p:cNvPr descr="gr.png" id="96" name="Google Shape;96;p5"/>
            <p:cNvPicPr preferRelativeResize="0"/>
            <p:nvPr/>
          </p:nvPicPr>
          <p:blipFill rotWithShape="1">
            <a:blip r:embed="rId15">
              <a:alphaModFix/>
            </a:blip>
            <a:srcRect b="0" l="0" r="0" t="0"/>
            <a:stretch/>
          </p:blipFill>
          <p:spPr>
            <a:xfrm>
              <a:off x="2407833" y="6624669"/>
              <a:ext cx="163906" cy="108344"/>
            </a:xfrm>
            <a:prstGeom prst="rect">
              <a:avLst/>
            </a:prstGeom>
            <a:noFill/>
            <a:ln>
              <a:noFill/>
            </a:ln>
          </p:spPr>
        </p:pic>
        <p:pic>
          <p:nvPicPr>
            <p:cNvPr descr="hu.png" id="97" name="Google Shape;97;p5"/>
            <p:cNvPicPr preferRelativeResize="0"/>
            <p:nvPr/>
          </p:nvPicPr>
          <p:blipFill rotWithShape="1">
            <a:blip r:embed="rId16">
              <a:alphaModFix/>
            </a:blip>
            <a:srcRect b="0" l="0" r="0" t="0"/>
            <a:stretch/>
          </p:blipFill>
          <p:spPr>
            <a:xfrm>
              <a:off x="2685195" y="6624669"/>
              <a:ext cx="163906" cy="108344"/>
            </a:xfrm>
            <a:prstGeom prst="rect">
              <a:avLst/>
            </a:prstGeom>
            <a:noFill/>
            <a:ln>
              <a:noFill/>
            </a:ln>
          </p:spPr>
        </p:pic>
        <p:pic>
          <p:nvPicPr>
            <p:cNvPr descr="ie.png" id="98" name="Google Shape;98;p5"/>
            <p:cNvPicPr preferRelativeResize="0"/>
            <p:nvPr/>
          </p:nvPicPr>
          <p:blipFill rotWithShape="1">
            <a:blip r:embed="rId17">
              <a:alphaModFix/>
            </a:blip>
            <a:srcRect b="0" l="0" r="0" t="0"/>
            <a:stretch/>
          </p:blipFill>
          <p:spPr>
            <a:xfrm>
              <a:off x="2962555" y="6624669"/>
              <a:ext cx="163906" cy="108344"/>
            </a:xfrm>
            <a:prstGeom prst="rect">
              <a:avLst/>
            </a:prstGeom>
            <a:noFill/>
            <a:ln>
              <a:noFill/>
            </a:ln>
          </p:spPr>
        </p:pic>
        <p:pic>
          <p:nvPicPr>
            <p:cNvPr descr="it.png" id="99" name="Google Shape;99;p5"/>
            <p:cNvPicPr preferRelativeResize="0"/>
            <p:nvPr/>
          </p:nvPicPr>
          <p:blipFill rotWithShape="1">
            <a:blip r:embed="rId18">
              <a:alphaModFix/>
            </a:blip>
            <a:srcRect b="0" l="0" r="0" t="0"/>
            <a:stretch/>
          </p:blipFill>
          <p:spPr>
            <a:xfrm>
              <a:off x="3239913" y="6624669"/>
              <a:ext cx="163906" cy="108344"/>
            </a:xfrm>
            <a:prstGeom prst="rect">
              <a:avLst/>
            </a:prstGeom>
            <a:noFill/>
            <a:ln>
              <a:noFill/>
            </a:ln>
          </p:spPr>
        </p:pic>
        <p:pic>
          <p:nvPicPr>
            <p:cNvPr descr="lu.png" id="100" name="Google Shape;100;p5"/>
            <p:cNvPicPr preferRelativeResize="0"/>
            <p:nvPr/>
          </p:nvPicPr>
          <p:blipFill rotWithShape="1">
            <a:blip r:embed="rId19">
              <a:alphaModFix/>
            </a:blip>
            <a:srcRect b="0" l="0" r="0" t="0"/>
            <a:stretch/>
          </p:blipFill>
          <p:spPr>
            <a:xfrm>
              <a:off x="3518472" y="6624669"/>
              <a:ext cx="163906" cy="108344"/>
            </a:xfrm>
            <a:prstGeom prst="rect">
              <a:avLst/>
            </a:prstGeom>
            <a:noFill/>
            <a:ln>
              <a:noFill/>
            </a:ln>
          </p:spPr>
        </p:pic>
        <p:pic>
          <p:nvPicPr>
            <p:cNvPr descr="nl.png" id="101" name="Google Shape;101;p5"/>
            <p:cNvPicPr preferRelativeResize="0"/>
            <p:nvPr/>
          </p:nvPicPr>
          <p:blipFill rotWithShape="1">
            <a:blip r:embed="rId20">
              <a:alphaModFix/>
            </a:blip>
            <a:srcRect b="0" l="0" r="0" t="0"/>
            <a:stretch/>
          </p:blipFill>
          <p:spPr>
            <a:xfrm>
              <a:off x="3799629" y="6624669"/>
              <a:ext cx="163906" cy="108344"/>
            </a:xfrm>
            <a:prstGeom prst="rect">
              <a:avLst/>
            </a:prstGeom>
            <a:noFill/>
            <a:ln>
              <a:noFill/>
            </a:ln>
          </p:spPr>
        </p:pic>
        <p:pic>
          <p:nvPicPr>
            <p:cNvPr descr="no.png" id="102" name="Google Shape;102;p5"/>
            <p:cNvPicPr preferRelativeResize="0"/>
            <p:nvPr/>
          </p:nvPicPr>
          <p:blipFill rotWithShape="1">
            <a:blip r:embed="rId21">
              <a:alphaModFix/>
            </a:blip>
            <a:srcRect b="0" l="0" r="0" t="0"/>
            <a:stretch/>
          </p:blipFill>
          <p:spPr>
            <a:xfrm>
              <a:off x="4083387" y="6624669"/>
              <a:ext cx="163906" cy="108344"/>
            </a:xfrm>
            <a:prstGeom prst="rect">
              <a:avLst/>
            </a:prstGeom>
            <a:noFill/>
            <a:ln>
              <a:noFill/>
            </a:ln>
          </p:spPr>
        </p:pic>
        <p:pic>
          <p:nvPicPr>
            <p:cNvPr descr="pl.png" id="103" name="Google Shape;103;p5"/>
            <p:cNvPicPr preferRelativeResize="0"/>
            <p:nvPr/>
          </p:nvPicPr>
          <p:blipFill rotWithShape="1">
            <a:blip r:embed="rId22">
              <a:alphaModFix/>
            </a:blip>
            <a:srcRect b="0" l="0" r="0" t="0"/>
            <a:stretch/>
          </p:blipFill>
          <p:spPr>
            <a:xfrm>
              <a:off x="4359447" y="6624669"/>
              <a:ext cx="163906" cy="108344"/>
            </a:xfrm>
            <a:prstGeom prst="rect">
              <a:avLst/>
            </a:prstGeom>
            <a:noFill/>
            <a:ln>
              <a:noFill/>
            </a:ln>
          </p:spPr>
        </p:pic>
        <p:pic>
          <p:nvPicPr>
            <p:cNvPr descr="pt.png" id="104" name="Google Shape;104;p5"/>
            <p:cNvPicPr preferRelativeResize="0"/>
            <p:nvPr/>
          </p:nvPicPr>
          <p:blipFill rotWithShape="1">
            <a:blip r:embed="rId23">
              <a:alphaModFix/>
            </a:blip>
            <a:srcRect b="0" l="0" r="0" t="0"/>
            <a:stretch/>
          </p:blipFill>
          <p:spPr>
            <a:xfrm>
              <a:off x="4639303" y="6624669"/>
              <a:ext cx="163906" cy="108344"/>
            </a:xfrm>
            <a:prstGeom prst="rect">
              <a:avLst/>
            </a:prstGeom>
            <a:noFill/>
            <a:ln>
              <a:noFill/>
            </a:ln>
          </p:spPr>
        </p:pic>
        <p:pic>
          <p:nvPicPr>
            <p:cNvPr descr="ro.png" id="105" name="Google Shape;105;p5"/>
            <p:cNvPicPr preferRelativeResize="0"/>
            <p:nvPr/>
          </p:nvPicPr>
          <p:blipFill rotWithShape="1">
            <a:blip r:embed="rId24">
              <a:alphaModFix/>
            </a:blip>
            <a:srcRect b="0" l="0" r="0" t="0"/>
            <a:stretch/>
          </p:blipFill>
          <p:spPr>
            <a:xfrm>
              <a:off x="4920460" y="6624669"/>
              <a:ext cx="163906" cy="108344"/>
            </a:xfrm>
            <a:prstGeom prst="rect">
              <a:avLst/>
            </a:prstGeom>
            <a:noFill/>
            <a:ln>
              <a:noFill/>
            </a:ln>
          </p:spPr>
        </p:pic>
        <p:pic>
          <p:nvPicPr>
            <p:cNvPr descr="se.png" id="106" name="Google Shape;106;p5"/>
            <p:cNvPicPr preferRelativeResize="0"/>
            <p:nvPr/>
          </p:nvPicPr>
          <p:blipFill rotWithShape="1">
            <a:blip r:embed="rId25">
              <a:alphaModFix/>
            </a:blip>
            <a:srcRect b="0" l="0" r="0" t="0"/>
            <a:stretch/>
          </p:blipFill>
          <p:spPr>
            <a:xfrm>
              <a:off x="5475801" y="6624669"/>
              <a:ext cx="163906" cy="108344"/>
            </a:xfrm>
            <a:prstGeom prst="rect">
              <a:avLst/>
            </a:prstGeom>
            <a:noFill/>
            <a:ln>
              <a:noFill/>
            </a:ln>
          </p:spPr>
        </p:pic>
        <p:pic>
          <p:nvPicPr>
            <p:cNvPr descr="uk.png" id="107" name="Google Shape;107;p5"/>
            <p:cNvPicPr preferRelativeResize="0"/>
            <p:nvPr/>
          </p:nvPicPr>
          <p:blipFill rotWithShape="1">
            <a:blip r:embed="rId26">
              <a:alphaModFix/>
            </a:blip>
            <a:srcRect b="0" l="0" r="0" t="0"/>
            <a:stretch/>
          </p:blipFill>
          <p:spPr>
            <a:xfrm>
              <a:off x="6030535" y="6624669"/>
              <a:ext cx="163906" cy="108344"/>
            </a:xfrm>
            <a:prstGeom prst="rect">
              <a:avLst/>
            </a:prstGeom>
            <a:noFill/>
            <a:ln>
              <a:noFill/>
            </a:ln>
          </p:spPr>
        </p:pic>
        <p:pic>
          <p:nvPicPr>
            <p:cNvPr descr="si.png" id="108" name="Google Shape;108;p5"/>
            <p:cNvPicPr preferRelativeResize="0"/>
            <p:nvPr/>
          </p:nvPicPr>
          <p:blipFill rotWithShape="1">
            <a:blip r:embed="rId27">
              <a:alphaModFix/>
            </a:blip>
            <a:srcRect b="0" l="0" r="0" t="0"/>
            <a:stretch/>
          </p:blipFill>
          <p:spPr>
            <a:xfrm>
              <a:off x="6435327" y="6623401"/>
              <a:ext cx="163385" cy="10800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109" name="Shape 109"/>
        <p:cNvGrpSpPr/>
        <p:nvPr/>
      </p:nvGrpSpPr>
      <p:grpSpPr>
        <a:xfrm>
          <a:off x="0" y="0"/>
          <a:ext cx="0" cy="0"/>
          <a:chOff x="0" y="0"/>
          <a:chExt cx="0" cy="0"/>
        </a:xfrm>
      </p:grpSpPr>
      <p:sp>
        <p:nvSpPr>
          <p:cNvPr id="110" name="Google Shape;110;p6"/>
          <p:cNvSpPr txBox="1"/>
          <p:nvPr>
            <p:ph idx="1" type="body"/>
          </p:nvPr>
        </p:nvSpPr>
        <p:spPr>
          <a:xfrm>
            <a:off x="615950" y="1254919"/>
            <a:ext cx="3889376" cy="32385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40"/>
              </a:spcBef>
              <a:spcAft>
                <a:spcPts val="0"/>
              </a:spcAft>
              <a:buSzPts val="1200"/>
              <a:buFont typeface="Verdana"/>
              <a:buNone/>
              <a:defRPr sz="1200"/>
            </a:lvl1pPr>
            <a:lvl2pPr indent="-228600" lvl="1" marL="914400" algn="l">
              <a:lnSpc>
                <a:spcPct val="119000"/>
              </a:lnSpc>
              <a:spcBef>
                <a:spcPts val="240"/>
              </a:spcBef>
              <a:spcAft>
                <a:spcPts val="0"/>
              </a:spcAft>
              <a:buSzPts val="1200"/>
              <a:buNone/>
              <a:defRPr sz="1200"/>
            </a:lvl2pPr>
            <a:lvl3pPr indent="-228600" lvl="2" marL="1371600" algn="l">
              <a:lnSpc>
                <a:spcPct val="119000"/>
              </a:lnSpc>
              <a:spcBef>
                <a:spcPts val="240"/>
              </a:spcBef>
              <a:spcAft>
                <a:spcPts val="0"/>
              </a:spcAft>
              <a:buSzPts val="1200"/>
              <a:buNone/>
              <a:defRPr sz="1200"/>
            </a:lvl3pPr>
            <a:lvl4pPr indent="-228600" lvl="3" marL="1828800" algn="l">
              <a:lnSpc>
                <a:spcPct val="119000"/>
              </a:lnSpc>
              <a:spcBef>
                <a:spcPts val="240"/>
              </a:spcBef>
              <a:spcAft>
                <a:spcPts val="0"/>
              </a:spcAft>
              <a:buSzPts val="1200"/>
              <a:buNone/>
              <a:defRPr sz="1200"/>
            </a:lvl4pPr>
            <a:lvl5pPr indent="-228600" lvl="4" marL="2286000" algn="l">
              <a:lnSpc>
                <a:spcPct val="119000"/>
              </a:lnSpc>
              <a:spcBef>
                <a:spcPts val="240"/>
              </a:spcBef>
              <a:spcAft>
                <a:spcPts val="0"/>
              </a:spcAft>
              <a:buSzPts val="1200"/>
              <a:buNone/>
              <a:defRPr sz="1200"/>
            </a:lvl5pPr>
            <a:lvl6pPr indent="-342900" lvl="5" marL="2743200" algn="l">
              <a:lnSpc>
                <a:spcPct val="119000"/>
              </a:lnSpc>
              <a:spcBef>
                <a:spcPts val="360"/>
              </a:spcBef>
              <a:spcAft>
                <a:spcPts val="0"/>
              </a:spcAft>
              <a:buSzPts val="1800"/>
              <a:buChar char="–"/>
              <a:defRPr sz="1800"/>
            </a:lvl6pPr>
            <a:lvl7pPr indent="-342900" lvl="6" marL="3200400" algn="l">
              <a:lnSpc>
                <a:spcPct val="119000"/>
              </a:lnSpc>
              <a:spcBef>
                <a:spcPts val="360"/>
              </a:spcBef>
              <a:spcAft>
                <a:spcPts val="0"/>
              </a:spcAft>
              <a:buSzPts val="1800"/>
              <a:buChar char="–"/>
              <a:defRPr sz="1800"/>
            </a:lvl7pPr>
            <a:lvl8pPr indent="-342900" lvl="7" marL="3657600" algn="l">
              <a:lnSpc>
                <a:spcPct val="119000"/>
              </a:lnSpc>
              <a:spcBef>
                <a:spcPts val="360"/>
              </a:spcBef>
              <a:spcAft>
                <a:spcPts val="0"/>
              </a:spcAft>
              <a:buSzPts val="1800"/>
              <a:buChar char="–"/>
              <a:defRPr sz="1800"/>
            </a:lvl8pPr>
            <a:lvl9pPr indent="-342900" lvl="8" marL="4114800" algn="l">
              <a:lnSpc>
                <a:spcPct val="119000"/>
              </a:lnSpc>
              <a:spcBef>
                <a:spcPts val="360"/>
              </a:spcBef>
              <a:spcAft>
                <a:spcPts val="0"/>
              </a:spcAft>
              <a:buSzPts val="1800"/>
              <a:buChar char="–"/>
              <a:defRPr sz="1800"/>
            </a:lvl9pPr>
          </a:lstStyle>
          <a:p/>
        </p:txBody>
      </p:sp>
      <p:sp>
        <p:nvSpPr>
          <p:cNvPr id="111" name="Google Shape;111;p6"/>
          <p:cNvSpPr txBox="1"/>
          <p:nvPr>
            <p:ph idx="2" type="body"/>
          </p:nvPr>
        </p:nvSpPr>
        <p:spPr>
          <a:xfrm>
            <a:off x="4657723" y="1254919"/>
            <a:ext cx="3888000" cy="32385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40"/>
              </a:spcBef>
              <a:spcAft>
                <a:spcPts val="0"/>
              </a:spcAft>
              <a:buSzPts val="1200"/>
              <a:buFont typeface="Verdana"/>
              <a:buNone/>
              <a:defRPr sz="1200"/>
            </a:lvl1pPr>
            <a:lvl2pPr indent="-228600" lvl="1" marL="914400" algn="l">
              <a:lnSpc>
                <a:spcPct val="119000"/>
              </a:lnSpc>
              <a:spcBef>
                <a:spcPts val="240"/>
              </a:spcBef>
              <a:spcAft>
                <a:spcPts val="0"/>
              </a:spcAft>
              <a:buSzPts val="1200"/>
              <a:buNone/>
              <a:defRPr sz="1200"/>
            </a:lvl2pPr>
            <a:lvl3pPr indent="-228600" lvl="2" marL="1371600" algn="l">
              <a:lnSpc>
                <a:spcPct val="119000"/>
              </a:lnSpc>
              <a:spcBef>
                <a:spcPts val="240"/>
              </a:spcBef>
              <a:spcAft>
                <a:spcPts val="0"/>
              </a:spcAft>
              <a:buSzPts val="1200"/>
              <a:buNone/>
              <a:defRPr sz="1200"/>
            </a:lvl3pPr>
            <a:lvl4pPr indent="-228600" lvl="3" marL="1828800" algn="l">
              <a:lnSpc>
                <a:spcPct val="119000"/>
              </a:lnSpc>
              <a:spcBef>
                <a:spcPts val="240"/>
              </a:spcBef>
              <a:spcAft>
                <a:spcPts val="0"/>
              </a:spcAft>
              <a:buSzPts val="1200"/>
              <a:buNone/>
              <a:defRPr sz="1200"/>
            </a:lvl4pPr>
            <a:lvl5pPr indent="-228600" lvl="4" marL="2286000" algn="l">
              <a:lnSpc>
                <a:spcPct val="119000"/>
              </a:lnSpc>
              <a:spcBef>
                <a:spcPts val="240"/>
              </a:spcBef>
              <a:spcAft>
                <a:spcPts val="0"/>
              </a:spcAft>
              <a:buSzPts val="1200"/>
              <a:buNone/>
              <a:defRPr sz="1200"/>
            </a:lvl5pPr>
            <a:lvl6pPr indent="-342900" lvl="5" marL="2743200" algn="l">
              <a:lnSpc>
                <a:spcPct val="119000"/>
              </a:lnSpc>
              <a:spcBef>
                <a:spcPts val="360"/>
              </a:spcBef>
              <a:spcAft>
                <a:spcPts val="0"/>
              </a:spcAft>
              <a:buSzPts val="1800"/>
              <a:buChar char="–"/>
              <a:defRPr sz="1800"/>
            </a:lvl6pPr>
            <a:lvl7pPr indent="-342900" lvl="6" marL="3200400" algn="l">
              <a:lnSpc>
                <a:spcPct val="119000"/>
              </a:lnSpc>
              <a:spcBef>
                <a:spcPts val="360"/>
              </a:spcBef>
              <a:spcAft>
                <a:spcPts val="0"/>
              </a:spcAft>
              <a:buSzPts val="1800"/>
              <a:buChar char="–"/>
              <a:defRPr sz="1800"/>
            </a:lvl7pPr>
            <a:lvl8pPr indent="-342900" lvl="7" marL="3657600" algn="l">
              <a:lnSpc>
                <a:spcPct val="119000"/>
              </a:lnSpc>
              <a:spcBef>
                <a:spcPts val="360"/>
              </a:spcBef>
              <a:spcAft>
                <a:spcPts val="0"/>
              </a:spcAft>
              <a:buSzPts val="1800"/>
              <a:buChar char="–"/>
              <a:defRPr sz="1800"/>
            </a:lvl8pPr>
            <a:lvl9pPr indent="-342900" lvl="8" marL="4114800" algn="l">
              <a:lnSpc>
                <a:spcPct val="119000"/>
              </a:lnSpc>
              <a:spcBef>
                <a:spcPts val="360"/>
              </a:spcBef>
              <a:spcAft>
                <a:spcPts val="0"/>
              </a:spcAft>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112" name="Shape 112"/>
        <p:cNvGrpSpPr/>
        <p:nvPr/>
      </p:nvGrpSpPr>
      <p:grpSpPr>
        <a:xfrm>
          <a:off x="0" y="0"/>
          <a:ext cx="0" cy="0"/>
          <a:chOff x="0" y="0"/>
          <a:chExt cx="0" cy="0"/>
        </a:xfrm>
      </p:grpSpPr>
      <p:sp>
        <p:nvSpPr>
          <p:cNvPr id="113" name="Google Shape;113;p7"/>
          <p:cNvSpPr txBox="1"/>
          <p:nvPr>
            <p:ph idx="1" type="body"/>
          </p:nvPr>
        </p:nvSpPr>
        <p:spPr>
          <a:xfrm>
            <a:off x="619123" y="1250100"/>
            <a:ext cx="3895200" cy="372600"/>
          </a:xfrm>
          <a:prstGeom prst="rect">
            <a:avLst/>
          </a:prstGeom>
          <a:noFill/>
          <a:ln>
            <a:noFill/>
          </a:ln>
        </p:spPr>
        <p:txBody>
          <a:bodyPr anchorCtr="0" anchor="b" bIns="45700" lIns="91425" spcFirstLastPara="1" rIns="91425" wrap="square" tIns="45700">
            <a:noAutofit/>
          </a:bodyPr>
          <a:lstStyle>
            <a:lvl1pPr indent="-228600" lvl="0" marL="457200" algn="l">
              <a:lnSpc>
                <a:spcPct val="119000"/>
              </a:lnSpc>
              <a:spcBef>
                <a:spcPts val="320"/>
              </a:spcBef>
              <a:spcAft>
                <a:spcPts val="0"/>
              </a:spcAft>
              <a:buSzPts val="1600"/>
              <a:buFont typeface="Verdana"/>
              <a:buNone/>
              <a:defRPr b="1" sz="1600"/>
            </a:lvl1pPr>
            <a:lvl2pPr indent="-228600" lvl="1" marL="914400" algn="l">
              <a:lnSpc>
                <a:spcPct val="119000"/>
              </a:lnSpc>
              <a:spcBef>
                <a:spcPts val="400"/>
              </a:spcBef>
              <a:spcAft>
                <a:spcPts val="0"/>
              </a:spcAft>
              <a:buSzPts val="2000"/>
              <a:buNone/>
              <a:defRPr b="1" sz="2000"/>
            </a:lvl2pPr>
            <a:lvl3pPr indent="-228600" lvl="2" marL="1371600" algn="l">
              <a:lnSpc>
                <a:spcPct val="119000"/>
              </a:lnSpc>
              <a:spcBef>
                <a:spcPts val="360"/>
              </a:spcBef>
              <a:spcAft>
                <a:spcPts val="0"/>
              </a:spcAft>
              <a:buSzPts val="1800"/>
              <a:buNone/>
              <a:defRPr b="1" sz="1800"/>
            </a:lvl3pPr>
            <a:lvl4pPr indent="-228600" lvl="3" marL="1828800" algn="l">
              <a:lnSpc>
                <a:spcPct val="119000"/>
              </a:lnSpc>
              <a:spcBef>
                <a:spcPts val="320"/>
              </a:spcBef>
              <a:spcAft>
                <a:spcPts val="0"/>
              </a:spcAft>
              <a:buSzPts val="1600"/>
              <a:buNone/>
              <a:defRPr b="1" sz="1600"/>
            </a:lvl4pPr>
            <a:lvl5pPr indent="-228600" lvl="4" marL="2286000" algn="l">
              <a:lnSpc>
                <a:spcPct val="119000"/>
              </a:lnSpc>
              <a:spcBef>
                <a:spcPts val="320"/>
              </a:spcBef>
              <a:spcAft>
                <a:spcPts val="0"/>
              </a:spcAft>
              <a:buSzPts val="1600"/>
              <a:buNone/>
              <a:defRPr b="1" sz="1600"/>
            </a:lvl5pPr>
            <a:lvl6pPr indent="-228600" lvl="5" marL="2743200" algn="l">
              <a:lnSpc>
                <a:spcPct val="119000"/>
              </a:lnSpc>
              <a:spcBef>
                <a:spcPts val="320"/>
              </a:spcBef>
              <a:spcAft>
                <a:spcPts val="0"/>
              </a:spcAft>
              <a:buSzPts val="1600"/>
              <a:buNone/>
              <a:defRPr b="1" sz="1600"/>
            </a:lvl6pPr>
            <a:lvl7pPr indent="-228600" lvl="6" marL="3200400" algn="l">
              <a:lnSpc>
                <a:spcPct val="119000"/>
              </a:lnSpc>
              <a:spcBef>
                <a:spcPts val="320"/>
              </a:spcBef>
              <a:spcAft>
                <a:spcPts val="0"/>
              </a:spcAft>
              <a:buSzPts val="1600"/>
              <a:buNone/>
              <a:defRPr b="1" sz="1600"/>
            </a:lvl7pPr>
            <a:lvl8pPr indent="-228600" lvl="7" marL="3657600" algn="l">
              <a:lnSpc>
                <a:spcPct val="119000"/>
              </a:lnSpc>
              <a:spcBef>
                <a:spcPts val="320"/>
              </a:spcBef>
              <a:spcAft>
                <a:spcPts val="0"/>
              </a:spcAft>
              <a:buSzPts val="1600"/>
              <a:buNone/>
              <a:defRPr b="1" sz="1600"/>
            </a:lvl8pPr>
            <a:lvl9pPr indent="-228600" lvl="8" marL="4114800" algn="l">
              <a:lnSpc>
                <a:spcPct val="119000"/>
              </a:lnSpc>
              <a:spcBef>
                <a:spcPts val="320"/>
              </a:spcBef>
              <a:spcAft>
                <a:spcPts val="0"/>
              </a:spcAft>
              <a:buSzPts val="1600"/>
              <a:buNone/>
              <a:defRPr b="1" sz="1600"/>
            </a:lvl9pPr>
          </a:lstStyle>
          <a:p/>
        </p:txBody>
      </p:sp>
      <p:sp>
        <p:nvSpPr>
          <p:cNvPr id="114" name="Google Shape;114;p7"/>
          <p:cNvSpPr txBox="1"/>
          <p:nvPr>
            <p:ph idx="2" type="body"/>
          </p:nvPr>
        </p:nvSpPr>
        <p:spPr>
          <a:xfrm>
            <a:off x="4645025" y="1250156"/>
            <a:ext cx="3896416" cy="371493"/>
          </a:xfrm>
          <a:prstGeom prst="rect">
            <a:avLst/>
          </a:prstGeom>
          <a:noFill/>
          <a:ln>
            <a:noFill/>
          </a:ln>
        </p:spPr>
        <p:txBody>
          <a:bodyPr anchorCtr="0" anchor="b" bIns="45700" lIns="91425" spcFirstLastPara="1" rIns="91425" wrap="square" tIns="45700">
            <a:noAutofit/>
          </a:bodyPr>
          <a:lstStyle>
            <a:lvl1pPr indent="-228600" lvl="0" marL="457200" algn="l">
              <a:lnSpc>
                <a:spcPct val="119000"/>
              </a:lnSpc>
              <a:spcBef>
                <a:spcPts val="320"/>
              </a:spcBef>
              <a:spcAft>
                <a:spcPts val="0"/>
              </a:spcAft>
              <a:buSzPts val="1600"/>
              <a:buFont typeface="Verdana"/>
              <a:buNone/>
              <a:defRPr b="1" sz="1600"/>
            </a:lvl1pPr>
            <a:lvl2pPr indent="-228600" lvl="1" marL="914400" algn="l">
              <a:lnSpc>
                <a:spcPct val="119000"/>
              </a:lnSpc>
              <a:spcBef>
                <a:spcPts val="400"/>
              </a:spcBef>
              <a:spcAft>
                <a:spcPts val="0"/>
              </a:spcAft>
              <a:buSzPts val="2000"/>
              <a:buNone/>
              <a:defRPr b="1" sz="2000"/>
            </a:lvl2pPr>
            <a:lvl3pPr indent="-228600" lvl="2" marL="1371600" algn="l">
              <a:lnSpc>
                <a:spcPct val="119000"/>
              </a:lnSpc>
              <a:spcBef>
                <a:spcPts val="360"/>
              </a:spcBef>
              <a:spcAft>
                <a:spcPts val="0"/>
              </a:spcAft>
              <a:buSzPts val="1800"/>
              <a:buNone/>
              <a:defRPr b="1" sz="1800"/>
            </a:lvl3pPr>
            <a:lvl4pPr indent="-228600" lvl="3" marL="1828800" algn="l">
              <a:lnSpc>
                <a:spcPct val="119000"/>
              </a:lnSpc>
              <a:spcBef>
                <a:spcPts val="320"/>
              </a:spcBef>
              <a:spcAft>
                <a:spcPts val="0"/>
              </a:spcAft>
              <a:buSzPts val="1600"/>
              <a:buNone/>
              <a:defRPr b="1" sz="1600"/>
            </a:lvl4pPr>
            <a:lvl5pPr indent="-228600" lvl="4" marL="2286000" algn="l">
              <a:lnSpc>
                <a:spcPct val="119000"/>
              </a:lnSpc>
              <a:spcBef>
                <a:spcPts val="320"/>
              </a:spcBef>
              <a:spcAft>
                <a:spcPts val="0"/>
              </a:spcAft>
              <a:buSzPts val="1600"/>
              <a:buNone/>
              <a:defRPr b="1" sz="1600"/>
            </a:lvl5pPr>
            <a:lvl6pPr indent="-228600" lvl="5" marL="2743200" algn="l">
              <a:lnSpc>
                <a:spcPct val="119000"/>
              </a:lnSpc>
              <a:spcBef>
                <a:spcPts val="320"/>
              </a:spcBef>
              <a:spcAft>
                <a:spcPts val="0"/>
              </a:spcAft>
              <a:buSzPts val="1600"/>
              <a:buNone/>
              <a:defRPr b="1" sz="1600"/>
            </a:lvl6pPr>
            <a:lvl7pPr indent="-228600" lvl="6" marL="3200400" algn="l">
              <a:lnSpc>
                <a:spcPct val="119000"/>
              </a:lnSpc>
              <a:spcBef>
                <a:spcPts val="320"/>
              </a:spcBef>
              <a:spcAft>
                <a:spcPts val="0"/>
              </a:spcAft>
              <a:buSzPts val="1600"/>
              <a:buNone/>
              <a:defRPr b="1" sz="1600"/>
            </a:lvl7pPr>
            <a:lvl8pPr indent="-228600" lvl="7" marL="3657600" algn="l">
              <a:lnSpc>
                <a:spcPct val="119000"/>
              </a:lnSpc>
              <a:spcBef>
                <a:spcPts val="320"/>
              </a:spcBef>
              <a:spcAft>
                <a:spcPts val="0"/>
              </a:spcAft>
              <a:buSzPts val="1600"/>
              <a:buNone/>
              <a:defRPr b="1" sz="1600"/>
            </a:lvl8pPr>
            <a:lvl9pPr indent="-228600" lvl="8" marL="4114800" algn="l">
              <a:lnSpc>
                <a:spcPct val="119000"/>
              </a:lnSpc>
              <a:spcBef>
                <a:spcPts val="320"/>
              </a:spcBef>
              <a:spcAft>
                <a:spcPts val="0"/>
              </a:spcAft>
              <a:buSzPts val="1600"/>
              <a:buNone/>
              <a:defRPr b="1" sz="1600"/>
            </a:lvl9pPr>
          </a:lstStyle>
          <a:p/>
        </p:txBody>
      </p:sp>
      <p:sp>
        <p:nvSpPr>
          <p:cNvPr id="115" name="Google Shape;115;p7"/>
          <p:cNvSpPr txBox="1"/>
          <p:nvPr>
            <p:ph idx="3" type="body"/>
          </p:nvPr>
        </p:nvSpPr>
        <p:spPr>
          <a:xfrm>
            <a:off x="4645026" y="1631157"/>
            <a:ext cx="3898900" cy="2862263"/>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40"/>
              </a:spcBef>
              <a:spcAft>
                <a:spcPts val="0"/>
              </a:spcAft>
              <a:buSzPts val="1200"/>
              <a:buFont typeface="Verdana"/>
              <a:buNone/>
              <a:defRPr sz="1200"/>
            </a:lvl1pPr>
            <a:lvl2pPr indent="-228600" lvl="1" marL="914400" algn="l">
              <a:lnSpc>
                <a:spcPct val="119000"/>
              </a:lnSpc>
              <a:spcBef>
                <a:spcPts val="240"/>
              </a:spcBef>
              <a:spcAft>
                <a:spcPts val="0"/>
              </a:spcAft>
              <a:buSzPts val="1200"/>
              <a:buNone/>
              <a:defRPr sz="1200"/>
            </a:lvl2pPr>
            <a:lvl3pPr indent="-228600" lvl="2" marL="1371600" algn="l">
              <a:lnSpc>
                <a:spcPct val="119000"/>
              </a:lnSpc>
              <a:spcBef>
                <a:spcPts val="240"/>
              </a:spcBef>
              <a:spcAft>
                <a:spcPts val="0"/>
              </a:spcAft>
              <a:buSzPts val="1200"/>
              <a:buNone/>
              <a:defRPr sz="1200"/>
            </a:lvl3pPr>
            <a:lvl4pPr indent="-228600" lvl="3" marL="1828800" algn="l">
              <a:lnSpc>
                <a:spcPct val="119000"/>
              </a:lnSpc>
              <a:spcBef>
                <a:spcPts val="240"/>
              </a:spcBef>
              <a:spcAft>
                <a:spcPts val="0"/>
              </a:spcAft>
              <a:buSzPts val="1200"/>
              <a:buNone/>
              <a:defRPr sz="1200"/>
            </a:lvl4pPr>
            <a:lvl5pPr indent="-228600" lvl="4" marL="2286000" algn="l">
              <a:lnSpc>
                <a:spcPct val="119000"/>
              </a:lnSpc>
              <a:spcBef>
                <a:spcPts val="240"/>
              </a:spcBef>
              <a:spcAft>
                <a:spcPts val="0"/>
              </a:spcAft>
              <a:buSzPts val="1200"/>
              <a:buNone/>
              <a:defRPr sz="1200"/>
            </a:lvl5pPr>
            <a:lvl6pPr indent="-330200" lvl="5" marL="2743200" algn="l">
              <a:lnSpc>
                <a:spcPct val="119000"/>
              </a:lnSpc>
              <a:spcBef>
                <a:spcPts val="320"/>
              </a:spcBef>
              <a:spcAft>
                <a:spcPts val="0"/>
              </a:spcAft>
              <a:buSzPts val="1600"/>
              <a:buChar char="–"/>
              <a:defRPr sz="1600"/>
            </a:lvl6pPr>
            <a:lvl7pPr indent="-330200" lvl="6" marL="3200400" algn="l">
              <a:lnSpc>
                <a:spcPct val="119000"/>
              </a:lnSpc>
              <a:spcBef>
                <a:spcPts val="320"/>
              </a:spcBef>
              <a:spcAft>
                <a:spcPts val="0"/>
              </a:spcAft>
              <a:buSzPts val="1600"/>
              <a:buChar char="–"/>
              <a:defRPr sz="1600"/>
            </a:lvl7pPr>
            <a:lvl8pPr indent="-330200" lvl="7" marL="3657600" algn="l">
              <a:lnSpc>
                <a:spcPct val="119000"/>
              </a:lnSpc>
              <a:spcBef>
                <a:spcPts val="320"/>
              </a:spcBef>
              <a:spcAft>
                <a:spcPts val="0"/>
              </a:spcAft>
              <a:buSzPts val="1600"/>
              <a:buChar char="–"/>
              <a:defRPr sz="1600"/>
            </a:lvl8pPr>
            <a:lvl9pPr indent="-330200" lvl="8" marL="4114800" algn="l">
              <a:lnSpc>
                <a:spcPct val="119000"/>
              </a:lnSpc>
              <a:spcBef>
                <a:spcPts val="320"/>
              </a:spcBef>
              <a:spcAft>
                <a:spcPts val="0"/>
              </a:spcAft>
              <a:buSzPts val="1600"/>
              <a:buChar char="–"/>
              <a:defRPr sz="1600"/>
            </a:lvl9pPr>
          </a:lstStyle>
          <a:p/>
        </p:txBody>
      </p:sp>
      <p:sp>
        <p:nvSpPr>
          <p:cNvPr id="116" name="Google Shape;116;p7"/>
          <p:cNvSpPr txBox="1"/>
          <p:nvPr>
            <p:ph idx="4" type="body"/>
          </p:nvPr>
        </p:nvSpPr>
        <p:spPr>
          <a:xfrm>
            <a:off x="619200" y="1630801"/>
            <a:ext cx="3898900" cy="2862263"/>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40"/>
              </a:spcBef>
              <a:spcAft>
                <a:spcPts val="0"/>
              </a:spcAft>
              <a:buSzPts val="1200"/>
              <a:buFont typeface="Verdana"/>
              <a:buNone/>
              <a:defRPr sz="1200"/>
            </a:lvl1pPr>
            <a:lvl2pPr indent="-228600" lvl="1" marL="914400" algn="l">
              <a:lnSpc>
                <a:spcPct val="119000"/>
              </a:lnSpc>
              <a:spcBef>
                <a:spcPts val="240"/>
              </a:spcBef>
              <a:spcAft>
                <a:spcPts val="0"/>
              </a:spcAft>
              <a:buSzPts val="1200"/>
              <a:buNone/>
              <a:defRPr sz="1200"/>
            </a:lvl2pPr>
            <a:lvl3pPr indent="-228600" lvl="2" marL="1371600" algn="l">
              <a:lnSpc>
                <a:spcPct val="119000"/>
              </a:lnSpc>
              <a:spcBef>
                <a:spcPts val="240"/>
              </a:spcBef>
              <a:spcAft>
                <a:spcPts val="0"/>
              </a:spcAft>
              <a:buSzPts val="1200"/>
              <a:buNone/>
              <a:defRPr sz="1200"/>
            </a:lvl3pPr>
            <a:lvl4pPr indent="-228600" lvl="3" marL="1828800" algn="l">
              <a:lnSpc>
                <a:spcPct val="119000"/>
              </a:lnSpc>
              <a:spcBef>
                <a:spcPts val="240"/>
              </a:spcBef>
              <a:spcAft>
                <a:spcPts val="0"/>
              </a:spcAft>
              <a:buSzPts val="1200"/>
              <a:buNone/>
              <a:defRPr sz="1200"/>
            </a:lvl4pPr>
            <a:lvl5pPr indent="-228600" lvl="4" marL="2286000" algn="l">
              <a:lnSpc>
                <a:spcPct val="119000"/>
              </a:lnSpc>
              <a:spcBef>
                <a:spcPts val="240"/>
              </a:spcBef>
              <a:spcAft>
                <a:spcPts val="0"/>
              </a:spcAft>
              <a:buSzPts val="1200"/>
              <a:buNone/>
              <a:defRPr sz="1200"/>
            </a:lvl5pPr>
            <a:lvl6pPr indent="-330200" lvl="5" marL="2743200" algn="l">
              <a:lnSpc>
                <a:spcPct val="119000"/>
              </a:lnSpc>
              <a:spcBef>
                <a:spcPts val="320"/>
              </a:spcBef>
              <a:spcAft>
                <a:spcPts val="0"/>
              </a:spcAft>
              <a:buSzPts val="1600"/>
              <a:buChar char="–"/>
              <a:defRPr sz="1600"/>
            </a:lvl6pPr>
            <a:lvl7pPr indent="-330200" lvl="6" marL="3200400" algn="l">
              <a:lnSpc>
                <a:spcPct val="119000"/>
              </a:lnSpc>
              <a:spcBef>
                <a:spcPts val="320"/>
              </a:spcBef>
              <a:spcAft>
                <a:spcPts val="0"/>
              </a:spcAft>
              <a:buSzPts val="1600"/>
              <a:buChar char="–"/>
              <a:defRPr sz="1600"/>
            </a:lvl7pPr>
            <a:lvl8pPr indent="-330200" lvl="7" marL="3657600" algn="l">
              <a:lnSpc>
                <a:spcPct val="119000"/>
              </a:lnSpc>
              <a:spcBef>
                <a:spcPts val="320"/>
              </a:spcBef>
              <a:spcAft>
                <a:spcPts val="0"/>
              </a:spcAft>
              <a:buSzPts val="1600"/>
              <a:buChar char="–"/>
              <a:defRPr sz="1600"/>
            </a:lvl8pPr>
            <a:lvl9pPr indent="-330200" lvl="8" marL="4114800" algn="l">
              <a:lnSpc>
                <a:spcPct val="119000"/>
              </a:lnSpc>
              <a:spcBef>
                <a:spcPts val="320"/>
              </a:spcBef>
              <a:spcAft>
                <a:spcPts val="0"/>
              </a:spcAft>
              <a:buSzPts val="1600"/>
              <a:buChar char="–"/>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7" name="Shape 11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p:cSld name="Content with Caption">
    <p:spTree>
      <p:nvGrpSpPr>
        <p:cNvPr id="118" name="Shape 118"/>
        <p:cNvGrpSpPr/>
        <p:nvPr/>
      </p:nvGrpSpPr>
      <p:grpSpPr>
        <a:xfrm>
          <a:off x="0" y="0"/>
          <a:ext cx="0" cy="0"/>
          <a:chOff x="0" y="0"/>
          <a:chExt cx="0" cy="0"/>
        </a:xfrm>
      </p:grpSpPr>
      <p:sp>
        <p:nvSpPr>
          <p:cNvPr id="119" name="Google Shape;119;p9"/>
          <p:cNvSpPr txBox="1"/>
          <p:nvPr>
            <p:ph idx="1" type="body"/>
          </p:nvPr>
        </p:nvSpPr>
        <p:spPr>
          <a:xfrm>
            <a:off x="3575053" y="1250157"/>
            <a:ext cx="4968875" cy="3243263"/>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80"/>
              </a:spcBef>
              <a:spcAft>
                <a:spcPts val="0"/>
              </a:spcAft>
              <a:buSzPts val="1400"/>
              <a:buFont typeface="Verdana"/>
              <a:buNone/>
              <a:defRPr sz="1400"/>
            </a:lvl1pPr>
            <a:lvl2pPr indent="-228600" lvl="1" marL="914400" algn="l">
              <a:lnSpc>
                <a:spcPct val="119000"/>
              </a:lnSpc>
              <a:spcBef>
                <a:spcPts val="280"/>
              </a:spcBef>
              <a:spcAft>
                <a:spcPts val="0"/>
              </a:spcAft>
              <a:buSzPts val="1400"/>
              <a:buNone/>
              <a:defRPr sz="1400"/>
            </a:lvl2pPr>
            <a:lvl3pPr indent="-228600" lvl="2" marL="1371600" algn="l">
              <a:lnSpc>
                <a:spcPct val="119000"/>
              </a:lnSpc>
              <a:spcBef>
                <a:spcPts val="280"/>
              </a:spcBef>
              <a:spcAft>
                <a:spcPts val="0"/>
              </a:spcAft>
              <a:buSzPts val="1400"/>
              <a:buNone/>
              <a:defRPr sz="1400"/>
            </a:lvl3pPr>
            <a:lvl4pPr indent="-228600" lvl="3" marL="1828800" algn="l">
              <a:lnSpc>
                <a:spcPct val="119000"/>
              </a:lnSpc>
              <a:spcBef>
                <a:spcPts val="280"/>
              </a:spcBef>
              <a:spcAft>
                <a:spcPts val="0"/>
              </a:spcAft>
              <a:buSzPts val="1400"/>
              <a:buNone/>
              <a:defRPr sz="1400"/>
            </a:lvl4pPr>
            <a:lvl5pPr indent="-228600" lvl="4" marL="2286000" algn="l">
              <a:lnSpc>
                <a:spcPct val="119000"/>
              </a:lnSpc>
              <a:spcBef>
                <a:spcPts val="280"/>
              </a:spcBef>
              <a:spcAft>
                <a:spcPts val="0"/>
              </a:spcAft>
              <a:buSzPts val="1400"/>
              <a:buNone/>
              <a:defRPr sz="1400"/>
            </a:lvl5pPr>
            <a:lvl6pPr indent="-355600" lvl="5" marL="2743200" algn="l">
              <a:lnSpc>
                <a:spcPct val="119000"/>
              </a:lnSpc>
              <a:spcBef>
                <a:spcPts val="400"/>
              </a:spcBef>
              <a:spcAft>
                <a:spcPts val="0"/>
              </a:spcAft>
              <a:buSzPts val="2000"/>
              <a:buChar char="–"/>
              <a:defRPr sz="2000"/>
            </a:lvl6pPr>
            <a:lvl7pPr indent="-355600" lvl="6" marL="3200400" algn="l">
              <a:lnSpc>
                <a:spcPct val="119000"/>
              </a:lnSpc>
              <a:spcBef>
                <a:spcPts val="400"/>
              </a:spcBef>
              <a:spcAft>
                <a:spcPts val="0"/>
              </a:spcAft>
              <a:buSzPts val="2000"/>
              <a:buChar char="–"/>
              <a:defRPr sz="2000"/>
            </a:lvl7pPr>
            <a:lvl8pPr indent="-355600" lvl="7" marL="3657600" algn="l">
              <a:lnSpc>
                <a:spcPct val="119000"/>
              </a:lnSpc>
              <a:spcBef>
                <a:spcPts val="400"/>
              </a:spcBef>
              <a:spcAft>
                <a:spcPts val="0"/>
              </a:spcAft>
              <a:buSzPts val="2000"/>
              <a:buChar char="–"/>
              <a:defRPr sz="2000"/>
            </a:lvl8pPr>
            <a:lvl9pPr indent="-355600" lvl="8" marL="4114800" algn="l">
              <a:lnSpc>
                <a:spcPct val="119000"/>
              </a:lnSpc>
              <a:spcBef>
                <a:spcPts val="400"/>
              </a:spcBef>
              <a:spcAft>
                <a:spcPts val="0"/>
              </a:spcAft>
              <a:buSzPts val="2000"/>
              <a:buChar char="–"/>
              <a:defRPr sz="2000"/>
            </a:lvl9pPr>
          </a:lstStyle>
          <a:p/>
        </p:txBody>
      </p:sp>
      <p:sp>
        <p:nvSpPr>
          <p:cNvPr id="120" name="Google Shape;120;p9"/>
          <p:cNvSpPr txBox="1"/>
          <p:nvPr>
            <p:ph idx="2" type="body"/>
          </p:nvPr>
        </p:nvSpPr>
        <p:spPr>
          <a:xfrm>
            <a:off x="619125" y="1250101"/>
            <a:ext cx="2846388" cy="3243263"/>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80"/>
              </a:spcBef>
              <a:spcAft>
                <a:spcPts val="0"/>
              </a:spcAft>
              <a:buSzPts val="1400"/>
              <a:buFont typeface="Verdana"/>
              <a:buNone/>
              <a:defRPr sz="1400"/>
            </a:lvl1pPr>
            <a:lvl2pPr indent="-228600" lvl="1" marL="914400" algn="l">
              <a:lnSpc>
                <a:spcPct val="119000"/>
              </a:lnSpc>
              <a:spcBef>
                <a:spcPts val="240"/>
              </a:spcBef>
              <a:spcAft>
                <a:spcPts val="0"/>
              </a:spcAft>
              <a:buSzPts val="1200"/>
              <a:buNone/>
              <a:defRPr sz="1200"/>
            </a:lvl2pPr>
            <a:lvl3pPr indent="-228600" lvl="2" marL="1371600" algn="l">
              <a:lnSpc>
                <a:spcPct val="119000"/>
              </a:lnSpc>
              <a:spcBef>
                <a:spcPts val="200"/>
              </a:spcBef>
              <a:spcAft>
                <a:spcPts val="0"/>
              </a:spcAft>
              <a:buSzPts val="1000"/>
              <a:buNone/>
              <a:defRPr sz="1000"/>
            </a:lvl3pPr>
            <a:lvl4pPr indent="-228600" lvl="3" marL="1828800" algn="l">
              <a:lnSpc>
                <a:spcPct val="119000"/>
              </a:lnSpc>
              <a:spcBef>
                <a:spcPts val="180"/>
              </a:spcBef>
              <a:spcAft>
                <a:spcPts val="0"/>
              </a:spcAft>
              <a:buSzPts val="900"/>
              <a:buNone/>
              <a:defRPr sz="900"/>
            </a:lvl4pPr>
            <a:lvl5pPr indent="-228600" lvl="4" marL="2286000" algn="l">
              <a:lnSpc>
                <a:spcPct val="119000"/>
              </a:lnSpc>
              <a:spcBef>
                <a:spcPts val="180"/>
              </a:spcBef>
              <a:spcAft>
                <a:spcPts val="0"/>
              </a:spcAft>
              <a:buSzPts val="900"/>
              <a:buNone/>
              <a:defRPr sz="900"/>
            </a:lvl5pPr>
            <a:lvl6pPr indent="-228600" lvl="5" marL="2743200" algn="l">
              <a:lnSpc>
                <a:spcPct val="119000"/>
              </a:lnSpc>
              <a:spcBef>
                <a:spcPts val="180"/>
              </a:spcBef>
              <a:spcAft>
                <a:spcPts val="0"/>
              </a:spcAft>
              <a:buSzPts val="900"/>
              <a:buNone/>
              <a:defRPr sz="900"/>
            </a:lvl6pPr>
            <a:lvl7pPr indent="-228600" lvl="6" marL="3200400" algn="l">
              <a:lnSpc>
                <a:spcPct val="119000"/>
              </a:lnSpc>
              <a:spcBef>
                <a:spcPts val="180"/>
              </a:spcBef>
              <a:spcAft>
                <a:spcPts val="0"/>
              </a:spcAft>
              <a:buSzPts val="900"/>
              <a:buNone/>
              <a:defRPr sz="900"/>
            </a:lvl7pPr>
            <a:lvl8pPr indent="-228600" lvl="7" marL="3657600" algn="l">
              <a:lnSpc>
                <a:spcPct val="119000"/>
              </a:lnSpc>
              <a:spcBef>
                <a:spcPts val="180"/>
              </a:spcBef>
              <a:spcAft>
                <a:spcPts val="0"/>
              </a:spcAft>
              <a:buSzPts val="900"/>
              <a:buNone/>
              <a:defRPr sz="900"/>
            </a:lvl8pPr>
            <a:lvl9pPr indent="-228600" lvl="8" marL="4114800" algn="l">
              <a:lnSpc>
                <a:spcPct val="119000"/>
              </a:lnSpc>
              <a:spcBef>
                <a:spcPts val="180"/>
              </a:spcBef>
              <a:spcAft>
                <a:spcPts val="0"/>
              </a:spcAft>
              <a:buSzPts val="900"/>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21" name="Shape 121"/>
        <p:cNvGrpSpPr/>
        <p:nvPr/>
      </p:nvGrpSpPr>
      <p:grpSpPr>
        <a:xfrm>
          <a:off x="0" y="0"/>
          <a:ext cx="0" cy="0"/>
          <a:chOff x="0" y="0"/>
          <a:chExt cx="0" cy="0"/>
        </a:xfrm>
      </p:grpSpPr>
      <p:sp>
        <p:nvSpPr>
          <p:cNvPr id="122" name="Google Shape;122;p10"/>
          <p:cNvSpPr txBox="1"/>
          <p:nvPr>
            <p:ph type="title"/>
          </p:nvPr>
        </p:nvSpPr>
        <p:spPr>
          <a:xfrm>
            <a:off x="1602000" y="3724872"/>
            <a:ext cx="5932800" cy="30777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1" i="0" sz="1400" u="none" cap="none" strike="noStrike">
                <a:solidFill>
                  <a:schemeClr val="lt1"/>
                </a:solidFill>
                <a:latin typeface="Verdana"/>
                <a:ea typeface="Verdana"/>
                <a:cs typeface="Verdana"/>
                <a:sym typeface="Verdana"/>
              </a:defRPr>
            </a:lvl1pPr>
            <a:lvl2pPr lvl="1"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9pPr>
          </a:lstStyle>
          <a:p/>
        </p:txBody>
      </p:sp>
      <p:sp>
        <p:nvSpPr>
          <p:cNvPr id="123" name="Google Shape;123;p10"/>
          <p:cNvSpPr/>
          <p:nvPr>
            <p:ph idx="2" type="pic"/>
          </p:nvPr>
        </p:nvSpPr>
        <p:spPr>
          <a:xfrm>
            <a:off x="1601787" y="1250156"/>
            <a:ext cx="5932488" cy="2543176"/>
          </a:xfrm>
          <a:prstGeom prst="rect">
            <a:avLst/>
          </a:prstGeom>
          <a:noFill/>
          <a:ln>
            <a:noFill/>
          </a:ln>
        </p:spPr>
        <p:txBody>
          <a:bodyPr anchorCtr="0" anchor="t" bIns="45700" lIns="91425" spcFirstLastPara="1" rIns="91425" wrap="square" tIns="45700">
            <a:noAutofit/>
          </a:bodyPr>
          <a:lstStyle>
            <a:lvl1pPr lvl="0" marR="0" rtl="0" algn="l">
              <a:lnSpc>
                <a:spcPct val="119000"/>
              </a:lnSpc>
              <a:spcBef>
                <a:spcPts val="280"/>
              </a:spcBef>
              <a:spcAft>
                <a:spcPts val="0"/>
              </a:spcAft>
              <a:buClr>
                <a:schemeClr val="accent1"/>
              </a:buClr>
              <a:buSzPts val="1400"/>
              <a:buFont typeface="Verdana"/>
              <a:buNone/>
              <a:defRPr b="0" i="0" sz="1400" u="none" cap="none" strike="noStrike">
                <a:solidFill>
                  <a:schemeClr val="lt2"/>
                </a:solidFill>
                <a:latin typeface="Verdana"/>
                <a:ea typeface="Verdana"/>
                <a:cs typeface="Verdana"/>
                <a:sym typeface="Verdana"/>
              </a:defRPr>
            </a:lvl1pPr>
            <a:lvl2pPr lvl="1" marR="0" rtl="0" algn="l">
              <a:lnSpc>
                <a:spcPct val="119000"/>
              </a:lnSpc>
              <a:spcBef>
                <a:spcPts val="560"/>
              </a:spcBef>
              <a:spcAft>
                <a:spcPts val="0"/>
              </a:spcAft>
              <a:buClr>
                <a:schemeClr val="accent1"/>
              </a:buClr>
              <a:buSzPts val="2800"/>
              <a:buFont typeface="Verdana"/>
              <a:buNone/>
              <a:defRPr b="0" i="0" sz="2800" u="none" cap="none" strike="noStrike">
                <a:solidFill>
                  <a:schemeClr val="lt2"/>
                </a:solidFill>
                <a:latin typeface="Verdana"/>
                <a:ea typeface="Verdana"/>
                <a:cs typeface="Verdana"/>
                <a:sym typeface="Verdana"/>
              </a:defRPr>
            </a:lvl2pPr>
            <a:lvl3pPr lvl="2" marR="0" rtl="0" algn="l">
              <a:lnSpc>
                <a:spcPct val="119000"/>
              </a:lnSpc>
              <a:spcBef>
                <a:spcPts val="480"/>
              </a:spcBef>
              <a:spcAft>
                <a:spcPts val="0"/>
              </a:spcAft>
              <a:buClr>
                <a:schemeClr val="accent1"/>
              </a:buClr>
              <a:buSzPts val="2400"/>
              <a:buFont typeface="Verdana"/>
              <a:buNone/>
              <a:defRPr b="0" i="0" sz="2400" u="none" cap="none" strike="noStrike">
                <a:solidFill>
                  <a:schemeClr val="lt2"/>
                </a:solidFill>
                <a:latin typeface="Verdana"/>
                <a:ea typeface="Verdana"/>
                <a:cs typeface="Verdana"/>
                <a:sym typeface="Verdana"/>
              </a:defRPr>
            </a:lvl3pPr>
            <a:lvl4pPr lvl="3"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4pPr>
            <a:lvl5pPr lvl="4"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5pPr>
            <a:lvl6pPr lvl="5"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6pPr>
            <a:lvl7pPr lvl="6"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7pPr>
            <a:lvl8pPr lvl="7"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8pPr>
            <a:lvl9pPr lvl="8"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9pPr>
          </a:lstStyle>
          <a:p/>
        </p:txBody>
      </p:sp>
      <p:sp>
        <p:nvSpPr>
          <p:cNvPr id="124" name="Google Shape;124;p10"/>
          <p:cNvSpPr txBox="1"/>
          <p:nvPr>
            <p:ph idx="1" type="body"/>
          </p:nvPr>
        </p:nvSpPr>
        <p:spPr>
          <a:xfrm>
            <a:off x="1602000" y="4029076"/>
            <a:ext cx="5932800" cy="464345"/>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80"/>
              </a:spcBef>
              <a:spcAft>
                <a:spcPts val="0"/>
              </a:spcAft>
              <a:buSzPts val="1400"/>
              <a:buFont typeface="Verdana"/>
              <a:buNone/>
              <a:defRPr sz="1400"/>
            </a:lvl1pPr>
            <a:lvl2pPr indent="-228600" lvl="1" marL="914400" algn="l">
              <a:lnSpc>
                <a:spcPct val="119000"/>
              </a:lnSpc>
              <a:spcBef>
                <a:spcPts val="240"/>
              </a:spcBef>
              <a:spcAft>
                <a:spcPts val="0"/>
              </a:spcAft>
              <a:buSzPts val="1200"/>
              <a:buNone/>
              <a:defRPr sz="1200"/>
            </a:lvl2pPr>
            <a:lvl3pPr indent="-228600" lvl="2" marL="1371600" algn="l">
              <a:lnSpc>
                <a:spcPct val="119000"/>
              </a:lnSpc>
              <a:spcBef>
                <a:spcPts val="200"/>
              </a:spcBef>
              <a:spcAft>
                <a:spcPts val="0"/>
              </a:spcAft>
              <a:buSzPts val="1000"/>
              <a:buNone/>
              <a:defRPr sz="1000"/>
            </a:lvl3pPr>
            <a:lvl4pPr indent="-228600" lvl="3" marL="1828800" algn="l">
              <a:lnSpc>
                <a:spcPct val="119000"/>
              </a:lnSpc>
              <a:spcBef>
                <a:spcPts val="180"/>
              </a:spcBef>
              <a:spcAft>
                <a:spcPts val="0"/>
              </a:spcAft>
              <a:buSzPts val="900"/>
              <a:buNone/>
              <a:defRPr sz="900"/>
            </a:lvl4pPr>
            <a:lvl5pPr indent="-228600" lvl="4" marL="2286000" algn="l">
              <a:lnSpc>
                <a:spcPct val="119000"/>
              </a:lnSpc>
              <a:spcBef>
                <a:spcPts val="180"/>
              </a:spcBef>
              <a:spcAft>
                <a:spcPts val="0"/>
              </a:spcAft>
              <a:buSzPts val="900"/>
              <a:buNone/>
              <a:defRPr sz="900"/>
            </a:lvl5pPr>
            <a:lvl6pPr indent="-228600" lvl="5" marL="2743200" algn="l">
              <a:lnSpc>
                <a:spcPct val="119000"/>
              </a:lnSpc>
              <a:spcBef>
                <a:spcPts val="180"/>
              </a:spcBef>
              <a:spcAft>
                <a:spcPts val="0"/>
              </a:spcAft>
              <a:buSzPts val="900"/>
              <a:buNone/>
              <a:defRPr sz="900"/>
            </a:lvl6pPr>
            <a:lvl7pPr indent="-228600" lvl="6" marL="3200400" algn="l">
              <a:lnSpc>
                <a:spcPct val="119000"/>
              </a:lnSpc>
              <a:spcBef>
                <a:spcPts val="180"/>
              </a:spcBef>
              <a:spcAft>
                <a:spcPts val="0"/>
              </a:spcAft>
              <a:buSzPts val="900"/>
              <a:buNone/>
              <a:defRPr sz="900"/>
            </a:lvl7pPr>
            <a:lvl8pPr indent="-228600" lvl="7" marL="3657600" algn="l">
              <a:lnSpc>
                <a:spcPct val="119000"/>
              </a:lnSpc>
              <a:spcBef>
                <a:spcPts val="180"/>
              </a:spcBef>
              <a:spcAft>
                <a:spcPts val="0"/>
              </a:spcAft>
              <a:buSzPts val="900"/>
              <a:buNone/>
              <a:defRPr sz="900"/>
            </a:lvl8pPr>
            <a:lvl9pPr indent="-228600" lvl="8" marL="4114800" algn="l">
              <a:lnSpc>
                <a:spcPct val="119000"/>
              </a:lnSpc>
              <a:spcBef>
                <a:spcPts val="180"/>
              </a:spcBef>
              <a:spcAft>
                <a:spcPts val="0"/>
              </a:spcAft>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image" Target="../media/image27.png"/><Relationship Id="rId22" Type="http://schemas.openxmlformats.org/officeDocument/2006/relationships/image" Target="../media/image19.png"/><Relationship Id="rId21" Type="http://schemas.openxmlformats.org/officeDocument/2006/relationships/image" Target="../media/image21.png"/><Relationship Id="rId24" Type="http://schemas.openxmlformats.org/officeDocument/2006/relationships/image" Target="../media/image25.png"/><Relationship Id="rId23" Type="http://schemas.openxmlformats.org/officeDocument/2006/relationships/image" Target="../media/image26.png"/><Relationship Id="rId1" Type="http://schemas.openxmlformats.org/officeDocument/2006/relationships/image" Target="../media/image4.jpg"/><Relationship Id="rId2" Type="http://schemas.openxmlformats.org/officeDocument/2006/relationships/image" Target="../media/image2.jpg"/><Relationship Id="rId3"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6.png"/><Relationship Id="rId26" Type="http://schemas.openxmlformats.org/officeDocument/2006/relationships/image" Target="../media/image22.png"/><Relationship Id="rId25" Type="http://schemas.openxmlformats.org/officeDocument/2006/relationships/image" Target="../media/image24.png"/><Relationship Id="rId28" Type="http://schemas.openxmlformats.org/officeDocument/2006/relationships/slideLayout" Target="../slideLayouts/slideLayout1.xml"/><Relationship Id="rId27" Type="http://schemas.openxmlformats.org/officeDocument/2006/relationships/image" Target="../media/image31.png"/><Relationship Id="rId5" Type="http://schemas.openxmlformats.org/officeDocument/2006/relationships/image" Target="../media/image8.png"/><Relationship Id="rId6" Type="http://schemas.openxmlformats.org/officeDocument/2006/relationships/image" Target="../media/image18.png"/><Relationship Id="rId29" Type="http://schemas.openxmlformats.org/officeDocument/2006/relationships/slideLayout" Target="../slideLayouts/slideLayout2.xml"/><Relationship Id="rId7" Type="http://schemas.openxmlformats.org/officeDocument/2006/relationships/image" Target="../media/image6.png"/><Relationship Id="rId8" Type="http://schemas.openxmlformats.org/officeDocument/2006/relationships/image" Target="../media/image13.png"/><Relationship Id="rId31" Type="http://schemas.openxmlformats.org/officeDocument/2006/relationships/slideLayout" Target="../slideLayouts/slideLayout4.xml"/><Relationship Id="rId30" Type="http://schemas.openxmlformats.org/officeDocument/2006/relationships/slideLayout" Target="../slideLayouts/slideLayout3.xml"/><Relationship Id="rId11" Type="http://schemas.openxmlformats.org/officeDocument/2006/relationships/image" Target="../media/image14.png"/><Relationship Id="rId33" Type="http://schemas.openxmlformats.org/officeDocument/2006/relationships/slideLayout" Target="../slideLayouts/slideLayout6.xml"/><Relationship Id="rId10" Type="http://schemas.openxmlformats.org/officeDocument/2006/relationships/image" Target="../media/image5.png"/><Relationship Id="rId32" Type="http://schemas.openxmlformats.org/officeDocument/2006/relationships/slideLayout" Target="../slideLayouts/slideLayout5.xml"/><Relationship Id="rId13" Type="http://schemas.openxmlformats.org/officeDocument/2006/relationships/image" Target="../media/image11.png"/><Relationship Id="rId35" Type="http://schemas.openxmlformats.org/officeDocument/2006/relationships/slideLayout" Target="../slideLayouts/slideLayout8.xml"/><Relationship Id="rId12" Type="http://schemas.openxmlformats.org/officeDocument/2006/relationships/image" Target="../media/image3.png"/><Relationship Id="rId34" Type="http://schemas.openxmlformats.org/officeDocument/2006/relationships/slideLayout" Target="../slideLayouts/slideLayout7.xml"/><Relationship Id="rId15" Type="http://schemas.openxmlformats.org/officeDocument/2006/relationships/image" Target="../media/image9.png"/><Relationship Id="rId37" Type="http://schemas.openxmlformats.org/officeDocument/2006/relationships/theme" Target="../theme/theme2.xml"/><Relationship Id="rId14" Type="http://schemas.openxmlformats.org/officeDocument/2006/relationships/image" Target="../media/image7.png"/><Relationship Id="rId36" Type="http://schemas.openxmlformats.org/officeDocument/2006/relationships/slideLayout" Target="../slideLayouts/slideLayout9.xml"/><Relationship Id="rId17" Type="http://schemas.openxmlformats.org/officeDocument/2006/relationships/image" Target="../media/image17.png"/><Relationship Id="rId16" Type="http://schemas.openxmlformats.org/officeDocument/2006/relationships/image" Target="../media/image10.png"/><Relationship Id="rId19" Type="http://schemas.openxmlformats.org/officeDocument/2006/relationships/image" Target="../media/image12.png"/><Relationship Id="rId18"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pic>
        <p:nvPicPr>
          <p:cNvPr descr="LPS19_PPT-header_16-9.jpg" id="10" name="Google Shape;10;p1"/>
          <p:cNvPicPr preferRelativeResize="0"/>
          <p:nvPr/>
        </p:nvPicPr>
        <p:blipFill rotWithShape="1">
          <a:blip r:embed="rId1">
            <a:alphaModFix/>
          </a:blip>
          <a:srcRect b="0" l="0" r="0" t="0"/>
          <a:stretch/>
        </p:blipFill>
        <p:spPr>
          <a:xfrm>
            <a:off x="0" y="0"/>
            <a:ext cx="9144000" cy="761143"/>
          </a:xfrm>
          <a:prstGeom prst="rect">
            <a:avLst/>
          </a:prstGeom>
          <a:noFill/>
          <a:ln>
            <a:noFill/>
          </a:ln>
        </p:spPr>
      </p:pic>
      <p:sp>
        <p:nvSpPr>
          <p:cNvPr id="11" name="Google Shape;11;p1"/>
          <p:cNvSpPr txBox="1"/>
          <p:nvPr/>
        </p:nvSpPr>
        <p:spPr>
          <a:xfrm>
            <a:off x="578164" y="335522"/>
            <a:ext cx="5016500" cy="2143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800" u="none" cap="none" strike="noStrike">
              <a:solidFill>
                <a:schemeClr val="dk1"/>
              </a:solidFill>
              <a:latin typeface="Verdana"/>
              <a:ea typeface="Verdana"/>
              <a:cs typeface="Verdana"/>
              <a:sym typeface="Verdana"/>
            </a:endParaRPr>
          </a:p>
        </p:txBody>
      </p:sp>
      <p:pic>
        <p:nvPicPr>
          <p:cNvPr descr="PPT_Footer.jpg" id="12" name="Google Shape;12;p1"/>
          <p:cNvPicPr preferRelativeResize="0"/>
          <p:nvPr/>
        </p:nvPicPr>
        <p:blipFill rotWithShape="1">
          <a:blip r:embed="rId2">
            <a:alphaModFix/>
          </a:blip>
          <a:srcRect b="0" l="0" r="0" t="0"/>
          <a:stretch/>
        </p:blipFill>
        <p:spPr>
          <a:xfrm>
            <a:off x="0" y="4776787"/>
            <a:ext cx="9144000" cy="366713"/>
          </a:xfrm>
          <a:prstGeom prst="rect">
            <a:avLst/>
          </a:prstGeom>
          <a:noFill/>
          <a:ln>
            <a:noFill/>
          </a:ln>
        </p:spPr>
      </p:pic>
      <p:grpSp>
        <p:nvGrpSpPr>
          <p:cNvPr id="13" name="Google Shape;13;p1"/>
          <p:cNvGrpSpPr/>
          <p:nvPr/>
        </p:nvGrpSpPr>
        <p:grpSpPr>
          <a:xfrm>
            <a:off x="172269" y="4908007"/>
            <a:ext cx="6826666" cy="111519"/>
            <a:chOff x="172269" y="6621494"/>
            <a:chExt cx="6826666" cy="111519"/>
          </a:xfrm>
        </p:grpSpPr>
        <p:pic>
          <p:nvPicPr>
            <p:cNvPr descr="at.png" id="14" name="Google Shape;14;p1"/>
            <p:cNvPicPr preferRelativeResize="0"/>
            <p:nvPr/>
          </p:nvPicPr>
          <p:blipFill rotWithShape="1">
            <a:blip r:embed="rId3">
              <a:alphaModFix/>
            </a:blip>
            <a:srcRect b="0" l="0" r="0" t="0"/>
            <a:stretch/>
          </p:blipFill>
          <p:spPr>
            <a:xfrm>
              <a:off x="172269" y="6624669"/>
              <a:ext cx="163906" cy="108344"/>
            </a:xfrm>
            <a:prstGeom prst="rect">
              <a:avLst/>
            </a:prstGeom>
            <a:noFill/>
            <a:ln>
              <a:noFill/>
            </a:ln>
          </p:spPr>
        </p:pic>
        <p:pic>
          <p:nvPicPr>
            <p:cNvPr descr="be.png" id="15" name="Google Shape;15;p1"/>
            <p:cNvPicPr preferRelativeResize="0"/>
            <p:nvPr/>
          </p:nvPicPr>
          <p:blipFill rotWithShape="1">
            <a:blip r:embed="rId4">
              <a:alphaModFix/>
            </a:blip>
            <a:srcRect b="0" l="0" r="0" t="0"/>
            <a:stretch/>
          </p:blipFill>
          <p:spPr>
            <a:xfrm>
              <a:off x="450797" y="6624669"/>
              <a:ext cx="163906" cy="108344"/>
            </a:xfrm>
            <a:prstGeom prst="rect">
              <a:avLst/>
            </a:prstGeom>
            <a:noFill/>
            <a:ln>
              <a:noFill/>
            </a:ln>
          </p:spPr>
        </p:pic>
        <p:pic>
          <p:nvPicPr>
            <p:cNvPr descr="ca.png" id="16" name="Google Shape;16;p1"/>
            <p:cNvPicPr preferRelativeResize="0"/>
            <p:nvPr/>
          </p:nvPicPr>
          <p:blipFill rotWithShape="1">
            <a:blip r:embed="rId5">
              <a:alphaModFix/>
            </a:blip>
            <a:srcRect b="0" l="0" r="0" t="0"/>
            <a:stretch/>
          </p:blipFill>
          <p:spPr>
            <a:xfrm>
              <a:off x="6835029" y="6621494"/>
              <a:ext cx="163906" cy="108344"/>
            </a:xfrm>
            <a:prstGeom prst="rect">
              <a:avLst/>
            </a:prstGeom>
            <a:noFill/>
            <a:ln>
              <a:noFill/>
            </a:ln>
          </p:spPr>
        </p:pic>
        <p:pic>
          <p:nvPicPr>
            <p:cNvPr descr="ch.png" id="17" name="Google Shape;17;p1"/>
            <p:cNvPicPr preferRelativeResize="0"/>
            <p:nvPr/>
          </p:nvPicPr>
          <p:blipFill rotWithShape="1">
            <a:blip r:embed="rId6">
              <a:alphaModFix/>
            </a:blip>
            <a:srcRect b="0" l="0" r="0" t="0"/>
            <a:stretch/>
          </p:blipFill>
          <p:spPr>
            <a:xfrm>
              <a:off x="5755667" y="6624669"/>
              <a:ext cx="163906" cy="108344"/>
            </a:xfrm>
            <a:prstGeom prst="rect">
              <a:avLst/>
            </a:prstGeom>
            <a:noFill/>
            <a:ln>
              <a:noFill/>
            </a:ln>
          </p:spPr>
        </p:pic>
        <p:pic>
          <p:nvPicPr>
            <p:cNvPr descr="cz.png" id="18" name="Google Shape;18;p1"/>
            <p:cNvPicPr preferRelativeResize="0"/>
            <p:nvPr/>
          </p:nvPicPr>
          <p:blipFill rotWithShape="1">
            <a:blip r:embed="rId7">
              <a:alphaModFix/>
            </a:blip>
            <a:srcRect b="0" l="0" r="0" t="0"/>
            <a:stretch/>
          </p:blipFill>
          <p:spPr>
            <a:xfrm>
              <a:off x="731531" y="6624669"/>
              <a:ext cx="163906" cy="108344"/>
            </a:xfrm>
            <a:prstGeom prst="rect">
              <a:avLst/>
            </a:prstGeom>
            <a:noFill/>
            <a:ln>
              <a:noFill/>
            </a:ln>
          </p:spPr>
        </p:pic>
        <p:pic>
          <p:nvPicPr>
            <p:cNvPr descr="de.png" id="19" name="Google Shape;19;p1"/>
            <p:cNvPicPr preferRelativeResize="0"/>
            <p:nvPr/>
          </p:nvPicPr>
          <p:blipFill rotWithShape="1">
            <a:blip r:embed="rId8">
              <a:alphaModFix/>
            </a:blip>
            <a:srcRect b="0" l="0" r="0" t="0"/>
            <a:stretch/>
          </p:blipFill>
          <p:spPr>
            <a:xfrm>
              <a:off x="2130472" y="6624669"/>
              <a:ext cx="163906" cy="108344"/>
            </a:xfrm>
            <a:prstGeom prst="rect">
              <a:avLst/>
            </a:prstGeom>
            <a:noFill/>
            <a:ln>
              <a:noFill/>
            </a:ln>
          </p:spPr>
        </p:pic>
        <p:pic>
          <p:nvPicPr>
            <p:cNvPr descr="dk.png" id="20" name="Google Shape;20;p1"/>
            <p:cNvPicPr preferRelativeResize="0"/>
            <p:nvPr/>
          </p:nvPicPr>
          <p:blipFill rotWithShape="1">
            <a:blip r:embed="rId9">
              <a:alphaModFix/>
            </a:blip>
            <a:srcRect b="0" l="0" r="0" t="0"/>
            <a:stretch/>
          </p:blipFill>
          <p:spPr>
            <a:xfrm>
              <a:off x="1009766" y="6624669"/>
              <a:ext cx="163906" cy="108344"/>
            </a:xfrm>
            <a:prstGeom prst="rect">
              <a:avLst/>
            </a:prstGeom>
            <a:noFill/>
            <a:ln>
              <a:noFill/>
            </a:ln>
          </p:spPr>
        </p:pic>
        <p:pic>
          <p:nvPicPr>
            <p:cNvPr descr="ee.png" id="21" name="Google Shape;21;p1"/>
            <p:cNvPicPr preferRelativeResize="0"/>
            <p:nvPr/>
          </p:nvPicPr>
          <p:blipFill rotWithShape="1">
            <a:blip r:embed="rId10">
              <a:alphaModFix/>
            </a:blip>
            <a:srcRect b="0" l="0" r="0" t="0"/>
            <a:stretch/>
          </p:blipFill>
          <p:spPr>
            <a:xfrm>
              <a:off x="1288298" y="6624669"/>
              <a:ext cx="163906" cy="108344"/>
            </a:xfrm>
            <a:prstGeom prst="rect">
              <a:avLst/>
            </a:prstGeom>
            <a:noFill/>
            <a:ln>
              <a:noFill/>
            </a:ln>
          </p:spPr>
        </p:pic>
        <p:pic>
          <p:nvPicPr>
            <p:cNvPr descr="es.png" id="22" name="Google Shape;22;p1"/>
            <p:cNvPicPr preferRelativeResize="0"/>
            <p:nvPr/>
          </p:nvPicPr>
          <p:blipFill rotWithShape="1">
            <a:blip r:embed="rId11">
              <a:alphaModFix/>
            </a:blip>
            <a:srcRect b="0" l="0" r="0" t="0"/>
            <a:stretch/>
          </p:blipFill>
          <p:spPr>
            <a:xfrm>
              <a:off x="5197147" y="6624669"/>
              <a:ext cx="163906" cy="108344"/>
            </a:xfrm>
            <a:prstGeom prst="rect">
              <a:avLst/>
            </a:prstGeom>
            <a:noFill/>
            <a:ln>
              <a:noFill/>
            </a:ln>
          </p:spPr>
        </p:pic>
        <p:pic>
          <p:nvPicPr>
            <p:cNvPr descr="fi.png" id="23" name="Google Shape;23;p1"/>
            <p:cNvPicPr preferRelativeResize="0"/>
            <p:nvPr/>
          </p:nvPicPr>
          <p:blipFill rotWithShape="1">
            <a:blip r:embed="rId12">
              <a:alphaModFix/>
            </a:blip>
            <a:srcRect b="0" l="0" r="0" t="0"/>
            <a:stretch/>
          </p:blipFill>
          <p:spPr>
            <a:xfrm>
              <a:off x="1571956" y="6624669"/>
              <a:ext cx="163906" cy="108344"/>
            </a:xfrm>
            <a:prstGeom prst="rect">
              <a:avLst/>
            </a:prstGeom>
            <a:noFill/>
            <a:ln>
              <a:noFill/>
            </a:ln>
          </p:spPr>
        </p:pic>
        <p:pic>
          <p:nvPicPr>
            <p:cNvPr descr="fr.png" id="24" name="Google Shape;24;p1"/>
            <p:cNvPicPr preferRelativeResize="0"/>
            <p:nvPr/>
          </p:nvPicPr>
          <p:blipFill rotWithShape="1">
            <a:blip r:embed="rId13">
              <a:alphaModFix/>
            </a:blip>
            <a:srcRect b="0" l="0" r="0" t="0"/>
            <a:stretch/>
          </p:blipFill>
          <p:spPr>
            <a:xfrm>
              <a:off x="1849315" y="6624669"/>
              <a:ext cx="163906" cy="108344"/>
            </a:xfrm>
            <a:prstGeom prst="rect">
              <a:avLst/>
            </a:prstGeom>
            <a:noFill/>
            <a:ln>
              <a:noFill/>
            </a:ln>
          </p:spPr>
        </p:pic>
        <p:pic>
          <p:nvPicPr>
            <p:cNvPr descr="gr.png" id="25" name="Google Shape;25;p1"/>
            <p:cNvPicPr preferRelativeResize="0"/>
            <p:nvPr/>
          </p:nvPicPr>
          <p:blipFill rotWithShape="1">
            <a:blip r:embed="rId14">
              <a:alphaModFix/>
            </a:blip>
            <a:srcRect b="0" l="0" r="0" t="0"/>
            <a:stretch/>
          </p:blipFill>
          <p:spPr>
            <a:xfrm>
              <a:off x="2407833" y="6624669"/>
              <a:ext cx="163906" cy="108344"/>
            </a:xfrm>
            <a:prstGeom prst="rect">
              <a:avLst/>
            </a:prstGeom>
            <a:noFill/>
            <a:ln>
              <a:noFill/>
            </a:ln>
          </p:spPr>
        </p:pic>
        <p:pic>
          <p:nvPicPr>
            <p:cNvPr descr="hu.png" id="26" name="Google Shape;26;p1"/>
            <p:cNvPicPr preferRelativeResize="0"/>
            <p:nvPr/>
          </p:nvPicPr>
          <p:blipFill rotWithShape="1">
            <a:blip r:embed="rId15">
              <a:alphaModFix/>
            </a:blip>
            <a:srcRect b="0" l="0" r="0" t="0"/>
            <a:stretch/>
          </p:blipFill>
          <p:spPr>
            <a:xfrm>
              <a:off x="2685195" y="6624669"/>
              <a:ext cx="163906" cy="108344"/>
            </a:xfrm>
            <a:prstGeom prst="rect">
              <a:avLst/>
            </a:prstGeom>
            <a:noFill/>
            <a:ln>
              <a:noFill/>
            </a:ln>
          </p:spPr>
        </p:pic>
        <p:pic>
          <p:nvPicPr>
            <p:cNvPr descr="ie.png" id="27" name="Google Shape;27;p1"/>
            <p:cNvPicPr preferRelativeResize="0"/>
            <p:nvPr/>
          </p:nvPicPr>
          <p:blipFill rotWithShape="1">
            <a:blip r:embed="rId16">
              <a:alphaModFix/>
            </a:blip>
            <a:srcRect b="0" l="0" r="0" t="0"/>
            <a:stretch/>
          </p:blipFill>
          <p:spPr>
            <a:xfrm>
              <a:off x="2962555" y="6624669"/>
              <a:ext cx="163906" cy="108344"/>
            </a:xfrm>
            <a:prstGeom prst="rect">
              <a:avLst/>
            </a:prstGeom>
            <a:noFill/>
            <a:ln>
              <a:noFill/>
            </a:ln>
          </p:spPr>
        </p:pic>
        <p:pic>
          <p:nvPicPr>
            <p:cNvPr descr="it.png" id="28" name="Google Shape;28;p1"/>
            <p:cNvPicPr preferRelativeResize="0"/>
            <p:nvPr/>
          </p:nvPicPr>
          <p:blipFill rotWithShape="1">
            <a:blip r:embed="rId17">
              <a:alphaModFix/>
            </a:blip>
            <a:srcRect b="0" l="0" r="0" t="0"/>
            <a:stretch/>
          </p:blipFill>
          <p:spPr>
            <a:xfrm>
              <a:off x="3239913" y="6624669"/>
              <a:ext cx="163906" cy="108344"/>
            </a:xfrm>
            <a:prstGeom prst="rect">
              <a:avLst/>
            </a:prstGeom>
            <a:noFill/>
            <a:ln>
              <a:noFill/>
            </a:ln>
          </p:spPr>
        </p:pic>
        <p:pic>
          <p:nvPicPr>
            <p:cNvPr descr="lu.png" id="29" name="Google Shape;29;p1"/>
            <p:cNvPicPr preferRelativeResize="0"/>
            <p:nvPr/>
          </p:nvPicPr>
          <p:blipFill rotWithShape="1">
            <a:blip r:embed="rId18">
              <a:alphaModFix/>
            </a:blip>
            <a:srcRect b="0" l="0" r="0" t="0"/>
            <a:stretch/>
          </p:blipFill>
          <p:spPr>
            <a:xfrm>
              <a:off x="3518472" y="6624669"/>
              <a:ext cx="163906" cy="108344"/>
            </a:xfrm>
            <a:prstGeom prst="rect">
              <a:avLst/>
            </a:prstGeom>
            <a:noFill/>
            <a:ln>
              <a:noFill/>
            </a:ln>
          </p:spPr>
        </p:pic>
        <p:pic>
          <p:nvPicPr>
            <p:cNvPr descr="nl.png" id="30" name="Google Shape;30;p1"/>
            <p:cNvPicPr preferRelativeResize="0"/>
            <p:nvPr/>
          </p:nvPicPr>
          <p:blipFill rotWithShape="1">
            <a:blip r:embed="rId19">
              <a:alphaModFix/>
            </a:blip>
            <a:srcRect b="0" l="0" r="0" t="0"/>
            <a:stretch/>
          </p:blipFill>
          <p:spPr>
            <a:xfrm>
              <a:off x="3799629" y="6624669"/>
              <a:ext cx="163906" cy="108344"/>
            </a:xfrm>
            <a:prstGeom prst="rect">
              <a:avLst/>
            </a:prstGeom>
            <a:noFill/>
            <a:ln>
              <a:noFill/>
            </a:ln>
          </p:spPr>
        </p:pic>
        <p:pic>
          <p:nvPicPr>
            <p:cNvPr descr="no.png" id="31" name="Google Shape;31;p1"/>
            <p:cNvPicPr preferRelativeResize="0"/>
            <p:nvPr/>
          </p:nvPicPr>
          <p:blipFill rotWithShape="1">
            <a:blip r:embed="rId20">
              <a:alphaModFix/>
            </a:blip>
            <a:srcRect b="0" l="0" r="0" t="0"/>
            <a:stretch/>
          </p:blipFill>
          <p:spPr>
            <a:xfrm>
              <a:off x="4083387" y="6624669"/>
              <a:ext cx="163906" cy="108344"/>
            </a:xfrm>
            <a:prstGeom prst="rect">
              <a:avLst/>
            </a:prstGeom>
            <a:noFill/>
            <a:ln>
              <a:noFill/>
            </a:ln>
          </p:spPr>
        </p:pic>
        <p:pic>
          <p:nvPicPr>
            <p:cNvPr descr="pl.png" id="32" name="Google Shape;32;p1"/>
            <p:cNvPicPr preferRelativeResize="0"/>
            <p:nvPr/>
          </p:nvPicPr>
          <p:blipFill rotWithShape="1">
            <a:blip r:embed="rId21">
              <a:alphaModFix/>
            </a:blip>
            <a:srcRect b="0" l="0" r="0" t="0"/>
            <a:stretch/>
          </p:blipFill>
          <p:spPr>
            <a:xfrm>
              <a:off x="4359447" y="6624669"/>
              <a:ext cx="163906" cy="108344"/>
            </a:xfrm>
            <a:prstGeom prst="rect">
              <a:avLst/>
            </a:prstGeom>
            <a:noFill/>
            <a:ln>
              <a:noFill/>
            </a:ln>
          </p:spPr>
        </p:pic>
        <p:pic>
          <p:nvPicPr>
            <p:cNvPr descr="pt.png" id="33" name="Google Shape;33;p1"/>
            <p:cNvPicPr preferRelativeResize="0"/>
            <p:nvPr/>
          </p:nvPicPr>
          <p:blipFill rotWithShape="1">
            <a:blip r:embed="rId22">
              <a:alphaModFix/>
            </a:blip>
            <a:srcRect b="0" l="0" r="0" t="0"/>
            <a:stretch/>
          </p:blipFill>
          <p:spPr>
            <a:xfrm>
              <a:off x="4639303" y="6624669"/>
              <a:ext cx="163906" cy="108344"/>
            </a:xfrm>
            <a:prstGeom prst="rect">
              <a:avLst/>
            </a:prstGeom>
            <a:noFill/>
            <a:ln>
              <a:noFill/>
            </a:ln>
          </p:spPr>
        </p:pic>
        <p:pic>
          <p:nvPicPr>
            <p:cNvPr descr="ro.png" id="34" name="Google Shape;34;p1"/>
            <p:cNvPicPr preferRelativeResize="0"/>
            <p:nvPr/>
          </p:nvPicPr>
          <p:blipFill rotWithShape="1">
            <a:blip r:embed="rId23">
              <a:alphaModFix/>
            </a:blip>
            <a:srcRect b="0" l="0" r="0" t="0"/>
            <a:stretch/>
          </p:blipFill>
          <p:spPr>
            <a:xfrm>
              <a:off x="4920460" y="6624669"/>
              <a:ext cx="163906" cy="108344"/>
            </a:xfrm>
            <a:prstGeom prst="rect">
              <a:avLst/>
            </a:prstGeom>
            <a:noFill/>
            <a:ln>
              <a:noFill/>
            </a:ln>
          </p:spPr>
        </p:pic>
        <p:pic>
          <p:nvPicPr>
            <p:cNvPr descr="se.png" id="35" name="Google Shape;35;p1"/>
            <p:cNvPicPr preferRelativeResize="0"/>
            <p:nvPr/>
          </p:nvPicPr>
          <p:blipFill rotWithShape="1">
            <a:blip r:embed="rId24">
              <a:alphaModFix/>
            </a:blip>
            <a:srcRect b="0" l="0" r="0" t="0"/>
            <a:stretch/>
          </p:blipFill>
          <p:spPr>
            <a:xfrm>
              <a:off x="5475801" y="6624669"/>
              <a:ext cx="163906" cy="108344"/>
            </a:xfrm>
            <a:prstGeom prst="rect">
              <a:avLst/>
            </a:prstGeom>
            <a:noFill/>
            <a:ln>
              <a:noFill/>
            </a:ln>
          </p:spPr>
        </p:pic>
        <p:pic>
          <p:nvPicPr>
            <p:cNvPr descr="uk.png" id="36" name="Google Shape;36;p1"/>
            <p:cNvPicPr preferRelativeResize="0"/>
            <p:nvPr/>
          </p:nvPicPr>
          <p:blipFill rotWithShape="1">
            <a:blip r:embed="rId25">
              <a:alphaModFix/>
            </a:blip>
            <a:srcRect b="0" l="0" r="0" t="0"/>
            <a:stretch/>
          </p:blipFill>
          <p:spPr>
            <a:xfrm>
              <a:off x="6030535" y="6624669"/>
              <a:ext cx="163906" cy="108344"/>
            </a:xfrm>
            <a:prstGeom prst="rect">
              <a:avLst/>
            </a:prstGeom>
            <a:noFill/>
            <a:ln>
              <a:noFill/>
            </a:ln>
          </p:spPr>
        </p:pic>
        <p:pic>
          <p:nvPicPr>
            <p:cNvPr descr="si.png" id="37" name="Google Shape;37;p1"/>
            <p:cNvPicPr preferRelativeResize="0"/>
            <p:nvPr/>
          </p:nvPicPr>
          <p:blipFill rotWithShape="1">
            <a:blip r:embed="rId26">
              <a:alphaModFix/>
            </a:blip>
            <a:srcRect b="0" l="0" r="0" t="0"/>
            <a:stretch/>
          </p:blipFill>
          <p:spPr>
            <a:xfrm>
              <a:off x="6435327" y="6623401"/>
              <a:ext cx="163385" cy="108000"/>
            </a:xfrm>
            <a:prstGeom prst="rect">
              <a:avLst/>
            </a:prstGeom>
            <a:noFill/>
            <a:ln>
              <a:noFill/>
            </a:ln>
          </p:spPr>
        </p:pic>
      </p:grpSp>
      <p:sp>
        <p:nvSpPr>
          <p:cNvPr id="38" name="Google Shape;38;p1"/>
          <p:cNvSpPr txBox="1"/>
          <p:nvPr>
            <p:ph idx="1" type="body"/>
          </p:nvPr>
        </p:nvSpPr>
        <p:spPr>
          <a:xfrm>
            <a:off x="172800" y="991880"/>
            <a:ext cx="8748000" cy="355852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1pPr>
            <a:lvl2pPr indent="-228600" lvl="1" marL="9144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2pPr>
            <a:lvl3pPr indent="-228600" lvl="2" marL="13716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3pPr>
            <a:lvl4pPr indent="-228600" lvl="3" marL="18288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4pPr>
            <a:lvl5pPr indent="-228600" lvl="4" marL="22860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5pPr>
            <a:lvl6pPr indent="-330200" lvl="5" marL="27432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Verdana"/>
                <a:ea typeface="Verdana"/>
                <a:cs typeface="Verdana"/>
                <a:sym typeface="Verdana"/>
              </a:defRPr>
            </a:lvl6pPr>
            <a:lvl7pPr indent="-330200" lvl="6" marL="32004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Verdana"/>
                <a:ea typeface="Verdana"/>
                <a:cs typeface="Verdana"/>
                <a:sym typeface="Verdana"/>
              </a:defRPr>
            </a:lvl7pPr>
            <a:lvl8pPr indent="-330200" lvl="7" marL="36576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Verdana"/>
                <a:ea typeface="Verdana"/>
                <a:cs typeface="Verdana"/>
                <a:sym typeface="Verdana"/>
              </a:defRPr>
            </a:lvl8pPr>
            <a:lvl9pPr indent="-330200" lvl="8" marL="41148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Verdana"/>
                <a:ea typeface="Verdana"/>
                <a:cs typeface="Verdana"/>
                <a:sym typeface="Verdana"/>
              </a:defRPr>
            </a:lvl9pPr>
          </a:lstStyle>
          <a:p/>
        </p:txBody>
      </p:sp>
      <p:sp>
        <p:nvSpPr>
          <p:cNvPr id="39" name="Google Shape;39;p1"/>
          <p:cNvSpPr txBox="1"/>
          <p:nvPr/>
        </p:nvSpPr>
        <p:spPr>
          <a:xfrm>
            <a:off x="6390062" y="4580702"/>
            <a:ext cx="2610751" cy="215444"/>
          </a:xfrm>
          <a:prstGeom prst="rect">
            <a:avLst/>
          </a:prstGeom>
          <a:noFill/>
          <a:ln>
            <a:noFill/>
          </a:ln>
        </p:spPr>
        <p:txBody>
          <a:bodyPr anchorCtr="0" anchor="t" bIns="45700" lIns="91425" spcFirstLastPara="1" rIns="0" wrap="square" tIns="45700">
            <a:noAutofit/>
          </a:bodyPr>
          <a:lstStyle/>
          <a:p>
            <a:pPr indent="0" lvl="0" marL="0" marR="0" rtl="0" algn="r">
              <a:spcBef>
                <a:spcPts val="0"/>
              </a:spcBef>
              <a:spcAft>
                <a:spcPts val="0"/>
              </a:spcAft>
              <a:buNone/>
            </a:pPr>
            <a:r>
              <a:rPr b="0" i="0" lang="en-US" sz="800" u="none" cap="none" strike="noStrike">
                <a:solidFill>
                  <a:schemeClr val="lt2"/>
                </a:solidFill>
                <a:latin typeface="Verdana"/>
                <a:ea typeface="Verdana"/>
                <a:cs typeface="Verdana"/>
                <a:sym typeface="Verdana"/>
              </a:rPr>
              <a:t>R. Q. Iannone | ESRIN | 17/05/2019 | Slide  </a:t>
            </a:r>
            <a:fld id="{00000000-1234-1234-1234-123412341234}" type="slidenum">
              <a:rPr b="0" i="0" lang="en-US" sz="800" u="none" cap="none" strike="noStrike">
                <a:solidFill>
                  <a:schemeClr val="lt2"/>
                </a:solidFill>
                <a:latin typeface="Verdana"/>
                <a:ea typeface="Verdana"/>
                <a:cs typeface="Verdana"/>
                <a:sym typeface="Verdana"/>
              </a:rPr>
              <a:t>‹#›</a:t>
            </a:fld>
            <a:endParaRPr b="0" i="0" sz="800" u="none" cap="none" strike="noStrike">
              <a:solidFill>
                <a:schemeClr val="lt2"/>
              </a:solidFill>
              <a:latin typeface="Verdana"/>
              <a:ea typeface="Verdana"/>
              <a:cs typeface="Verdana"/>
              <a:sym typeface="Verdana"/>
            </a:endParaRPr>
          </a:p>
        </p:txBody>
      </p:sp>
      <p:pic>
        <p:nvPicPr>
          <p:cNvPr id="40" name="Google Shape;40;p1"/>
          <p:cNvPicPr preferRelativeResize="0"/>
          <p:nvPr/>
        </p:nvPicPr>
        <p:blipFill rotWithShape="1">
          <a:blip r:embed="rId27">
            <a:alphaModFix/>
          </a:blip>
          <a:srcRect b="28613" l="0" r="0" t="-2"/>
          <a:stretch/>
        </p:blipFill>
        <p:spPr>
          <a:xfrm>
            <a:off x="7787917" y="156199"/>
            <a:ext cx="1210456" cy="46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8"/>
    <p:sldLayoutId id="2147483649" r:id="rId29"/>
    <p:sldLayoutId id="2147483650" r:id="rId30"/>
    <p:sldLayoutId id="2147483651" r:id="rId31"/>
    <p:sldLayoutId id="2147483652" r:id="rId32"/>
    <p:sldLayoutId id="2147483653" r:id="rId33"/>
    <p:sldLayoutId id="2147483654" r:id="rId34"/>
    <p:sldLayoutId id="2147483655" r:id="rId35"/>
    <p:sldLayoutId id="2147483656"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45.png"/><Relationship Id="rId7"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58.jpg"/><Relationship Id="rId5" Type="http://schemas.openxmlformats.org/officeDocument/2006/relationships/image" Target="../media/image52.jpg"/><Relationship Id="rId6"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3.png"/><Relationship Id="rId4" Type="http://schemas.openxmlformats.org/officeDocument/2006/relationships/image" Target="../media/image65.jpg"/><Relationship Id="rId5" Type="http://schemas.openxmlformats.org/officeDocument/2006/relationships/image" Target="../media/image64.png"/><Relationship Id="rId6"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tep.esa.int/" TargetMode="External"/><Relationship Id="rId4" Type="http://schemas.openxmlformats.org/officeDocument/2006/relationships/image" Target="../media/image69.png"/><Relationship Id="rId5" Type="http://schemas.openxmlformats.org/officeDocument/2006/relationships/image" Target="../media/image68.png"/><Relationship Id="rId6"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5.png"/><Relationship Id="rId6"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tep.esa.int/main/third-party-plugins-2/sen2cor/" TargetMode="External"/><Relationship Id="rId4" Type="http://schemas.openxmlformats.org/officeDocument/2006/relationships/image" Target="../media/image2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33.jpg"/><Relationship Id="rId5" Type="http://schemas.openxmlformats.org/officeDocument/2006/relationships/image" Target="../media/image47.jpg"/><Relationship Id="rId6" Type="http://schemas.openxmlformats.org/officeDocument/2006/relationships/image" Target="../media/image4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3.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0"/>
          <p:cNvSpPr txBox="1"/>
          <p:nvPr/>
        </p:nvSpPr>
        <p:spPr>
          <a:xfrm>
            <a:off x="2179361" y="136634"/>
            <a:ext cx="6575756"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CARD4L Surface Reflectance</a:t>
            </a:r>
            <a:endParaRPr b="1" i="0" sz="2000" u="none" cap="none" strike="noStrike">
              <a:solidFill>
                <a:schemeClr val="lt1"/>
              </a:solidFill>
              <a:latin typeface="Georgia"/>
              <a:ea typeface="Georgia"/>
              <a:cs typeface="Georgia"/>
              <a:sym typeface="Georgia"/>
            </a:endParaRPr>
          </a:p>
        </p:txBody>
      </p:sp>
      <p:sp>
        <p:nvSpPr>
          <p:cNvPr id="245" name="Google Shape;245;p20"/>
          <p:cNvSpPr txBox="1"/>
          <p:nvPr/>
        </p:nvSpPr>
        <p:spPr>
          <a:xfrm>
            <a:off x="65802" y="818761"/>
            <a:ext cx="9078198" cy="3928513"/>
          </a:xfrm>
          <a:prstGeom prst="rect">
            <a:avLst/>
          </a:prstGeom>
          <a:noFill/>
          <a:ln>
            <a:noFill/>
          </a:ln>
        </p:spPr>
        <p:txBody>
          <a:bodyPr anchorCtr="0" anchor="t" bIns="45700" lIns="91425" spcFirstLastPara="1" rIns="91425" wrap="square" tIns="45700">
            <a:noAutofit/>
          </a:bodyPr>
          <a:lstStyle/>
          <a:p>
            <a:pPr indent="0" lvl="0" marL="0" marR="0" rtl="0" algn="l">
              <a:lnSpc>
                <a:spcPct val="119000"/>
              </a:lnSpc>
              <a:spcBef>
                <a:spcPts val="0"/>
              </a:spcBef>
              <a:spcAft>
                <a:spcPts val="0"/>
              </a:spcAft>
              <a:buClr>
                <a:schemeClr val="accent1"/>
              </a:buClr>
              <a:buSzPts val="1200"/>
              <a:buFont typeface="Georgia"/>
              <a:buNone/>
            </a:pPr>
            <a:r>
              <a:rPr b="0" i="0" lang="en-US" sz="1200" u="none" cap="none" strike="noStrike">
                <a:solidFill>
                  <a:schemeClr val="lt2"/>
                </a:solidFill>
                <a:latin typeface="Georgia"/>
                <a:ea typeface="Georgia"/>
                <a:cs typeface="Georgia"/>
                <a:sym typeface="Georgia"/>
              </a:rPr>
              <a:t>The specifications provided by the CARD4L Product Family Specifications for Surface Reflectance include requirements regarding:</a:t>
            </a:r>
            <a:endParaRPr/>
          </a:p>
          <a:p>
            <a:pPr indent="0" lvl="0" marL="0" marR="0" rtl="0" algn="l">
              <a:lnSpc>
                <a:spcPct val="50000"/>
              </a:lnSpc>
              <a:spcBef>
                <a:spcPts val="1200"/>
              </a:spcBef>
              <a:spcAft>
                <a:spcPts val="0"/>
              </a:spcAft>
              <a:buClr>
                <a:schemeClr val="accent1"/>
              </a:buClr>
              <a:buSzPts val="1200"/>
              <a:buFont typeface="Arial"/>
              <a:buChar char="•"/>
            </a:pPr>
            <a:r>
              <a:rPr b="0" i="0" lang="en-US" sz="1200" u="none" cap="none" strike="noStrike">
                <a:solidFill>
                  <a:schemeClr val="lt2"/>
                </a:solidFill>
                <a:latin typeface="Georgia"/>
                <a:ea typeface="Georgia"/>
                <a:cs typeface="Georgia"/>
                <a:sym typeface="Georgia"/>
              </a:rPr>
              <a:t>General metadata</a:t>
            </a:r>
            <a:endParaRPr/>
          </a:p>
          <a:p>
            <a:pPr indent="0" lvl="0" marL="0" marR="0" rtl="0" algn="l">
              <a:lnSpc>
                <a:spcPct val="50000"/>
              </a:lnSpc>
              <a:spcBef>
                <a:spcPts val="1200"/>
              </a:spcBef>
              <a:spcAft>
                <a:spcPts val="0"/>
              </a:spcAft>
              <a:buClr>
                <a:schemeClr val="accent1"/>
              </a:buClr>
              <a:buSzPts val="1200"/>
              <a:buFont typeface="Arial"/>
              <a:buChar char="•"/>
            </a:pPr>
            <a:r>
              <a:rPr b="0" i="0" lang="en-US" sz="1200" u="none" cap="none" strike="noStrike">
                <a:solidFill>
                  <a:schemeClr val="lt2"/>
                </a:solidFill>
                <a:latin typeface="Georgia"/>
                <a:ea typeface="Georgia"/>
                <a:cs typeface="Georgia"/>
                <a:sym typeface="Georgia"/>
              </a:rPr>
              <a:t>Per-pixel metadata</a:t>
            </a:r>
            <a:endParaRPr/>
          </a:p>
          <a:p>
            <a:pPr indent="0" lvl="0" marL="0" marR="0" rtl="0" algn="l">
              <a:lnSpc>
                <a:spcPct val="50000"/>
              </a:lnSpc>
              <a:spcBef>
                <a:spcPts val="1200"/>
              </a:spcBef>
              <a:spcAft>
                <a:spcPts val="0"/>
              </a:spcAft>
              <a:buClr>
                <a:schemeClr val="accent1"/>
              </a:buClr>
              <a:buSzPts val="1200"/>
              <a:buFont typeface="Arial"/>
              <a:buChar char="•"/>
            </a:pPr>
            <a:r>
              <a:rPr b="0" i="0" lang="en-US" sz="1200" u="none" cap="none" strike="noStrike">
                <a:solidFill>
                  <a:schemeClr val="lt2"/>
                </a:solidFill>
                <a:latin typeface="Georgia"/>
                <a:ea typeface="Georgia"/>
                <a:cs typeface="Georgia"/>
                <a:sym typeface="Georgia"/>
              </a:rPr>
              <a:t>Radiometric and atmospheric correction</a:t>
            </a:r>
            <a:endParaRPr b="0" i="0" sz="1200" u="none" cap="none" strike="noStrike">
              <a:solidFill>
                <a:schemeClr val="lt2"/>
              </a:solidFill>
              <a:latin typeface="Georgia"/>
              <a:ea typeface="Georgia"/>
              <a:cs typeface="Georgia"/>
              <a:sym typeface="Georgia"/>
            </a:endParaRPr>
          </a:p>
          <a:p>
            <a:pPr indent="0" lvl="0" marL="0" marR="0" rtl="0" algn="l">
              <a:lnSpc>
                <a:spcPct val="50000"/>
              </a:lnSpc>
              <a:spcBef>
                <a:spcPts val="1200"/>
              </a:spcBef>
              <a:spcAft>
                <a:spcPts val="0"/>
              </a:spcAft>
              <a:buClr>
                <a:schemeClr val="accent1"/>
              </a:buClr>
              <a:buSzPts val="1200"/>
              <a:buFont typeface="Arial"/>
              <a:buChar char="•"/>
            </a:pPr>
            <a:r>
              <a:rPr b="0" i="0" lang="en-US" sz="1200" u="none" cap="none" strike="noStrike">
                <a:solidFill>
                  <a:schemeClr val="lt2"/>
                </a:solidFill>
                <a:latin typeface="Georgia"/>
                <a:ea typeface="Georgia"/>
                <a:cs typeface="Georgia"/>
                <a:sym typeface="Georgia"/>
              </a:rPr>
              <a:t>Geometric correction</a:t>
            </a:r>
            <a:endParaRPr/>
          </a:p>
        </p:txBody>
      </p:sp>
      <p:pic>
        <p:nvPicPr>
          <p:cNvPr descr="Sentinel-2 image on 2017-08-14.jpg" id="246" name="Google Shape;246;p20"/>
          <p:cNvPicPr preferRelativeResize="0"/>
          <p:nvPr/>
        </p:nvPicPr>
        <p:blipFill rotWithShape="1">
          <a:blip r:embed="rId3">
            <a:alphaModFix/>
          </a:blip>
          <a:srcRect b="0" l="0" r="0" t="0"/>
          <a:stretch/>
        </p:blipFill>
        <p:spPr>
          <a:xfrm>
            <a:off x="4630696" y="2315971"/>
            <a:ext cx="4425976" cy="2280018"/>
          </a:xfrm>
          <a:prstGeom prst="rect">
            <a:avLst/>
          </a:prstGeom>
          <a:noFill/>
          <a:ln>
            <a:noFill/>
          </a:ln>
        </p:spPr>
      </p:pic>
      <p:sp>
        <p:nvSpPr>
          <p:cNvPr id="247" name="Google Shape;247;p20"/>
          <p:cNvSpPr txBox="1"/>
          <p:nvPr/>
        </p:nvSpPr>
        <p:spPr>
          <a:xfrm>
            <a:off x="6629500" y="2347265"/>
            <a:ext cx="2381251" cy="215444"/>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lang="en-US" sz="800">
                <a:solidFill>
                  <a:srgbClr val="0070C0"/>
                </a:solidFill>
                <a:latin typeface="Verdana"/>
                <a:ea typeface="Verdana"/>
                <a:cs typeface="Verdana"/>
                <a:sym typeface="Verdana"/>
              </a:rPr>
              <a:t>Augustus Island, Australia</a:t>
            </a:r>
            <a:endParaRPr b="0" sz="800">
              <a:solidFill>
                <a:srgbClr val="0070C0"/>
              </a:solidFill>
              <a:latin typeface="Verdana"/>
              <a:ea typeface="Verdana"/>
              <a:cs typeface="Verdana"/>
              <a:sym typeface="Verdana"/>
            </a:endParaRPr>
          </a:p>
        </p:txBody>
      </p:sp>
      <p:sp>
        <p:nvSpPr>
          <p:cNvPr id="248" name="Google Shape;248;p20"/>
          <p:cNvSpPr txBox="1"/>
          <p:nvPr/>
        </p:nvSpPr>
        <p:spPr>
          <a:xfrm>
            <a:off x="99449" y="2180583"/>
            <a:ext cx="4483065" cy="1820191"/>
          </a:xfrm>
          <a:prstGeom prst="rect">
            <a:avLst/>
          </a:prstGeom>
          <a:noFill/>
          <a:ln>
            <a:noFill/>
          </a:ln>
        </p:spPr>
        <p:txBody>
          <a:bodyPr anchorCtr="0" anchor="t" bIns="45700" lIns="91425" spcFirstLastPara="1" rIns="91425" wrap="square" tIns="45700">
            <a:noAutofit/>
          </a:bodyPr>
          <a:lstStyle/>
          <a:p>
            <a:pPr indent="0" lvl="0" marL="0" marR="0" rtl="0" algn="l">
              <a:lnSpc>
                <a:spcPct val="119000"/>
              </a:lnSpc>
              <a:spcBef>
                <a:spcPts val="0"/>
              </a:spcBef>
              <a:spcAft>
                <a:spcPts val="0"/>
              </a:spcAft>
              <a:buNone/>
            </a:pPr>
            <a:r>
              <a:rPr lang="en-US" sz="1200">
                <a:solidFill>
                  <a:schemeClr val="lt2"/>
                </a:solidFill>
                <a:latin typeface="Georgia"/>
                <a:ea typeface="Georgia"/>
                <a:cs typeface="Georgia"/>
                <a:sym typeface="Georgia"/>
              </a:rPr>
              <a:t>For each parameter:</a:t>
            </a:r>
            <a:endParaRPr/>
          </a:p>
          <a:p>
            <a:pPr indent="-285750" lvl="1" marL="1028700" marR="0" rtl="0" algn="just">
              <a:spcBef>
                <a:spcPts val="1200"/>
              </a:spcBef>
              <a:spcAft>
                <a:spcPts val="0"/>
              </a:spcAft>
              <a:buClr>
                <a:schemeClr val="accent1"/>
              </a:buClr>
              <a:buSzPts val="1200"/>
              <a:buFont typeface="Arial"/>
              <a:buChar char="•"/>
            </a:pPr>
            <a:r>
              <a:rPr b="0" i="0" lang="en-US" sz="1200" u="none" cap="none" strike="noStrike">
                <a:solidFill>
                  <a:schemeClr val="lt2"/>
                </a:solidFill>
                <a:latin typeface="Georgia"/>
                <a:ea typeface="Georgia"/>
                <a:cs typeface="Georgia"/>
                <a:sym typeface="Georgia"/>
              </a:rPr>
              <a:t>Threshold – </a:t>
            </a:r>
            <a:r>
              <a:rPr b="0" i="0" lang="en-US" sz="1200" u="sng" cap="none" strike="noStrike">
                <a:solidFill>
                  <a:schemeClr val="lt2"/>
                </a:solidFill>
                <a:latin typeface="Georgia"/>
                <a:ea typeface="Georgia"/>
                <a:cs typeface="Georgia"/>
                <a:sym typeface="Georgia"/>
              </a:rPr>
              <a:t>minimum requirement considered sufficient to render the product  ready for analysis</a:t>
            </a:r>
            <a:r>
              <a:rPr b="0" i="0" lang="en-US" sz="1200" u="none" cap="none" strike="noStrike">
                <a:solidFill>
                  <a:schemeClr val="lt2"/>
                </a:solidFill>
                <a:latin typeface="Georgia"/>
                <a:ea typeface="Georgia"/>
                <a:cs typeface="Georgia"/>
                <a:sym typeface="Georgia"/>
              </a:rPr>
              <a:t>; </a:t>
            </a:r>
            <a:endParaRPr/>
          </a:p>
          <a:p>
            <a:pPr indent="-285750" lvl="1" marL="1028700" marR="0" rtl="0" algn="just">
              <a:spcBef>
                <a:spcPts val="1200"/>
              </a:spcBef>
              <a:spcAft>
                <a:spcPts val="0"/>
              </a:spcAft>
              <a:buClr>
                <a:schemeClr val="accent1"/>
              </a:buClr>
              <a:buSzPts val="1200"/>
              <a:buFont typeface="Arial"/>
              <a:buChar char="•"/>
            </a:pPr>
            <a:r>
              <a:rPr b="0" i="0" lang="en-US" sz="1200" u="none" cap="none" strike="noStrike">
                <a:solidFill>
                  <a:schemeClr val="lt2"/>
                </a:solidFill>
                <a:latin typeface="Georgia"/>
                <a:ea typeface="Georgia"/>
                <a:cs typeface="Georgia"/>
                <a:sym typeface="Georgia"/>
              </a:rPr>
              <a:t>Target – more stringent requirement that further improves the product quality/usefulness.</a:t>
            </a:r>
            <a:endParaRPr b="0" i="0" sz="1200" u="none" cap="none" strike="noStrike">
              <a:solidFill>
                <a:schemeClr val="lt2"/>
              </a:solidFill>
              <a:latin typeface="Georgia"/>
              <a:ea typeface="Georgia"/>
              <a:cs typeface="Georgia"/>
              <a:sym typeface="Georgia"/>
            </a:endParaRPr>
          </a:p>
          <a:p>
            <a:pPr indent="0" lvl="0" marL="0" marR="0" rtl="0" algn="l">
              <a:spcBef>
                <a:spcPts val="0"/>
              </a:spcBef>
              <a:spcAft>
                <a:spcPts val="0"/>
              </a:spcAft>
              <a:buNone/>
            </a:pPr>
            <a:r>
              <a:t/>
            </a:r>
            <a:endParaRPr sz="1800">
              <a:solidFill>
                <a:schemeClr val="dk1"/>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21"/>
          <p:cNvSpPr txBox="1"/>
          <p:nvPr/>
        </p:nvSpPr>
        <p:spPr>
          <a:xfrm>
            <a:off x="2098011" y="37031"/>
            <a:ext cx="5847810"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2000" u="none" cap="none" strike="noStrike">
                <a:solidFill>
                  <a:schemeClr val="lt1"/>
                </a:solidFill>
                <a:latin typeface="Georgia"/>
                <a:ea typeface="Georgia"/>
                <a:cs typeface="Georgia"/>
                <a:sym typeface="Georgia"/>
              </a:rPr>
              <a:t>CARD4L Requirements on “General Metadata” </a:t>
            </a:r>
            <a:r>
              <a:rPr b="1" lang="en-US" sz="2000">
                <a:solidFill>
                  <a:schemeClr val="lt1"/>
                </a:solidFill>
                <a:latin typeface="Georgia"/>
                <a:ea typeface="Georgia"/>
                <a:cs typeface="Georgia"/>
                <a:sym typeface="Georgia"/>
              </a:rPr>
              <a:t>”(Threshold and Target)</a:t>
            </a:r>
            <a:endParaRPr b="1" i="0" sz="2000" u="none" cap="none" strike="noStrike">
              <a:solidFill>
                <a:schemeClr val="lt1"/>
              </a:solidFill>
              <a:latin typeface="Georgia"/>
              <a:ea typeface="Georgia"/>
              <a:cs typeface="Georgia"/>
              <a:sym typeface="Georgia"/>
            </a:endParaRPr>
          </a:p>
        </p:txBody>
      </p:sp>
      <p:sp>
        <p:nvSpPr>
          <p:cNvPr id="254" name="Google Shape;254;p21"/>
          <p:cNvSpPr/>
          <p:nvPr/>
        </p:nvSpPr>
        <p:spPr>
          <a:xfrm>
            <a:off x="267607" y="779477"/>
            <a:ext cx="3303487" cy="3235637"/>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3F3F3F"/>
                </a:solidFill>
                <a:latin typeface="Georgia"/>
                <a:ea typeface="Georgia"/>
                <a:cs typeface="Georgia"/>
                <a:sym typeface="Georgia"/>
              </a:rPr>
              <a:t>THRESHOLD (Minimum Requirements) General Metadata  </a:t>
            </a:r>
            <a:endParaRPr/>
          </a:p>
          <a:p>
            <a:pPr indent="0" lvl="0" marL="0" marR="0" rtl="0" algn="ctr">
              <a:spcBef>
                <a:spcPts val="0"/>
              </a:spcBef>
              <a:spcAft>
                <a:spcPts val="0"/>
              </a:spcAft>
              <a:buNone/>
            </a:pPr>
            <a:r>
              <a:t/>
            </a:r>
            <a:endParaRPr sz="1000">
              <a:solidFill>
                <a:schemeClr val="lt1"/>
              </a:solidFill>
              <a:latin typeface="Georgia"/>
              <a:ea typeface="Georgia"/>
              <a:cs typeface="Georgia"/>
              <a:sym typeface="Georgia"/>
            </a:endParaRPr>
          </a:p>
        </p:txBody>
      </p:sp>
      <p:sp>
        <p:nvSpPr>
          <p:cNvPr id="255" name="Google Shape;255;p21"/>
          <p:cNvSpPr/>
          <p:nvPr/>
        </p:nvSpPr>
        <p:spPr>
          <a:xfrm>
            <a:off x="3987596" y="2720234"/>
            <a:ext cx="1302879" cy="10156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1200">
                <a:solidFill>
                  <a:schemeClr val="dk1"/>
                </a:solidFill>
                <a:latin typeface="Georgia"/>
                <a:ea typeface="Georgia"/>
                <a:cs typeface="Georgia"/>
                <a:sym typeface="Georgia"/>
              </a:rPr>
              <a:t>Digital Object Identifier (DOI) planned </a:t>
            </a:r>
            <a:r>
              <a:rPr lang="en-US" sz="1200">
                <a:solidFill>
                  <a:schemeClr val="dk1"/>
                </a:solidFill>
                <a:latin typeface="Georgia"/>
                <a:ea typeface="Georgia"/>
                <a:cs typeface="Georgia"/>
                <a:sym typeface="Georgia"/>
              </a:rPr>
              <a:t>for product type </a:t>
            </a:r>
            <a:endParaRPr/>
          </a:p>
        </p:txBody>
      </p:sp>
      <p:sp>
        <p:nvSpPr>
          <p:cNvPr id="256" name="Google Shape;256;p21"/>
          <p:cNvSpPr/>
          <p:nvPr/>
        </p:nvSpPr>
        <p:spPr>
          <a:xfrm>
            <a:off x="5695149" y="767255"/>
            <a:ext cx="3268211" cy="3210933"/>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3F3F3F"/>
                </a:solidFill>
                <a:latin typeface="Georgia"/>
                <a:ea typeface="Georgia"/>
                <a:cs typeface="Georgia"/>
                <a:sym typeface="Georgia"/>
              </a:rPr>
              <a:t>TARGET (Desired) General Metadata </a:t>
            </a:r>
            <a:endParaRPr/>
          </a:p>
          <a:p>
            <a:pPr indent="0" lvl="0" marL="0" marR="0" rtl="0" algn="ctr">
              <a:spcBef>
                <a:spcPts val="0"/>
              </a:spcBef>
              <a:spcAft>
                <a:spcPts val="0"/>
              </a:spcAft>
              <a:buNone/>
            </a:pPr>
            <a:r>
              <a:t/>
            </a:r>
            <a:endParaRPr sz="1000">
              <a:solidFill>
                <a:srgbClr val="FFFF00"/>
              </a:solidFill>
              <a:latin typeface="Georgia"/>
              <a:ea typeface="Georgia"/>
              <a:cs typeface="Georgia"/>
              <a:sym typeface="Georgia"/>
            </a:endParaRPr>
          </a:p>
        </p:txBody>
      </p:sp>
      <p:sp>
        <p:nvSpPr>
          <p:cNvPr id="257" name="Google Shape;257;p21"/>
          <p:cNvSpPr/>
          <p:nvPr/>
        </p:nvSpPr>
        <p:spPr>
          <a:xfrm>
            <a:off x="4020750" y="1003979"/>
            <a:ext cx="202573" cy="225960"/>
          </a:xfrm>
          <a:prstGeom prst="rect">
            <a:avLst/>
          </a:prstGeom>
          <a:solidFill>
            <a:schemeClr val="lt1"/>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258" name="Google Shape;258;p21"/>
          <p:cNvSpPr/>
          <p:nvPr/>
        </p:nvSpPr>
        <p:spPr>
          <a:xfrm>
            <a:off x="4017325" y="1296630"/>
            <a:ext cx="202573" cy="225960"/>
          </a:xfrm>
          <a:prstGeom prst="rect">
            <a:avLst/>
          </a:prstGeom>
          <a:solidFill>
            <a:srgbClr val="008000"/>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59" name="Google Shape;259;p21"/>
          <p:cNvSpPr/>
          <p:nvPr/>
        </p:nvSpPr>
        <p:spPr>
          <a:xfrm>
            <a:off x="4017325" y="1608298"/>
            <a:ext cx="202573" cy="225960"/>
          </a:xfrm>
          <a:prstGeom prst="rect">
            <a:avLst/>
          </a:prstGeom>
          <a:solidFill>
            <a:srgbClr val="FFFF00"/>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DC82F"/>
              </a:solidFill>
              <a:latin typeface="Verdana"/>
              <a:ea typeface="Verdana"/>
              <a:cs typeface="Verdana"/>
              <a:sym typeface="Verdana"/>
            </a:endParaRPr>
          </a:p>
        </p:txBody>
      </p:sp>
      <p:sp>
        <p:nvSpPr>
          <p:cNvPr id="260" name="Google Shape;260;p21"/>
          <p:cNvSpPr txBox="1"/>
          <p:nvPr/>
        </p:nvSpPr>
        <p:spPr>
          <a:xfrm>
            <a:off x="4262279" y="988396"/>
            <a:ext cx="92845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Not Required</a:t>
            </a:r>
            <a:endParaRPr/>
          </a:p>
        </p:txBody>
      </p:sp>
      <p:sp>
        <p:nvSpPr>
          <p:cNvPr id="261" name="Google Shape;261;p21"/>
          <p:cNvSpPr txBox="1"/>
          <p:nvPr/>
        </p:nvSpPr>
        <p:spPr>
          <a:xfrm>
            <a:off x="4266648" y="1296630"/>
            <a:ext cx="750914"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Compliant</a:t>
            </a:r>
            <a:endParaRPr/>
          </a:p>
        </p:txBody>
      </p:sp>
      <p:sp>
        <p:nvSpPr>
          <p:cNvPr id="262" name="Google Shape;262;p21"/>
          <p:cNvSpPr txBox="1"/>
          <p:nvPr/>
        </p:nvSpPr>
        <p:spPr>
          <a:xfrm>
            <a:off x="4271017" y="1604864"/>
            <a:ext cx="977902"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Not Compliant</a:t>
            </a:r>
            <a:endParaRPr/>
          </a:p>
        </p:txBody>
      </p:sp>
      <p:sp>
        <p:nvSpPr>
          <p:cNvPr id="263" name="Google Shape;263;p21"/>
          <p:cNvSpPr/>
          <p:nvPr/>
        </p:nvSpPr>
        <p:spPr>
          <a:xfrm>
            <a:off x="175956" y="4109447"/>
            <a:ext cx="8797825" cy="646331"/>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200">
                <a:solidFill>
                  <a:srgbClr val="000000"/>
                </a:solidFill>
                <a:latin typeface="Georgia"/>
                <a:ea typeface="Georgia"/>
                <a:cs typeface="Georgia"/>
                <a:sym typeface="Georgia"/>
              </a:rPr>
              <a:t>An initial assessment of the general metadata indicate that S2 products meet the </a:t>
            </a:r>
            <a:r>
              <a:rPr b="1" lang="en-US" sz="1200">
                <a:solidFill>
                  <a:srgbClr val="000000"/>
                </a:solidFill>
                <a:latin typeface="Georgia"/>
                <a:ea typeface="Georgia"/>
                <a:cs typeface="Georgia"/>
                <a:sym typeface="Georgia"/>
              </a:rPr>
              <a:t>THRESHOLD</a:t>
            </a:r>
            <a:r>
              <a:rPr lang="en-US" sz="1200">
                <a:solidFill>
                  <a:srgbClr val="000000"/>
                </a:solidFill>
                <a:latin typeface="Georgia"/>
                <a:ea typeface="Georgia"/>
                <a:cs typeface="Georgia"/>
                <a:sym typeface="Georgia"/>
              </a:rPr>
              <a:t> requirements in nine instances (2, 3, 4, 5, 6, 9, 10, 13, 14), and non-compliance </a:t>
            </a:r>
            <a:r>
              <a:rPr b="1" lang="en-US" sz="1200">
                <a:solidFill>
                  <a:srgbClr val="000000"/>
                </a:solidFill>
                <a:latin typeface="Georgia"/>
                <a:ea typeface="Georgia"/>
                <a:cs typeface="Georgia"/>
                <a:sym typeface="Georgia"/>
              </a:rPr>
              <a:t> </a:t>
            </a:r>
            <a:r>
              <a:rPr lang="en-US" sz="1200">
                <a:solidFill>
                  <a:srgbClr val="000000"/>
                </a:solidFill>
                <a:latin typeface="Georgia"/>
                <a:ea typeface="Georgia"/>
                <a:cs typeface="Georgia"/>
                <a:sym typeface="Georgia"/>
              </a:rPr>
              <a:t>in one instance (16), </a:t>
            </a:r>
            <a:r>
              <a:rPr b="1" lang="en-US" sz="1200">
                <a:solidFill>
                  <a:srgbClr val="000000"/>
                </a:solidFill>
                <a:latin typeface="Georgia"/>
                <a:ea typeface="Georgia"/>
                <a:cs typeface="Georgia"/>
                <a:sym typeface="Georgia"/>
              </a:rPr>
              <a:t>TARGET</a:t>
            </a:r>
            <a:r>
              <a:rPr lang="en-US" sz="1200">
                <a:solidFill>
                  <a:srgbClr val="000000"/>
                </a:solidFill>
                <a:latin typeface="Georgia"/>
                <a:ea typeface="Georgia"/>
                <a:cs typeface="Georgia"/>
                <a:sym typeface="Georgia"/>
              </a:rPr>
              <a:t> in fourteen instances (4 - 17), and non-compliance </a:t>
            </a:r>
            <a:r>
              <a:rPr b="1" lang="en-US" sz="1200">
                <a:solidFill>
                  <a:srgbClr val="000000"/>
                </a:solidFill>
                <a:latin typeface="Georgia"/>
                <a:ea typeface="Georgia"/>
                <a:cs typeface="Georgia"/>
                <a:sym typeface="Georgia"/>
              </a:rPr>
              <a:t> </a:t>
            </a:r>
            <a:r>
              <a:rPr lang="en-US" sz="1200">
                <a:solidFill>
                  <a:srgbClr val="000000"/>
                </a:solidFill>
                <a:latin typeface="Georgia"/>
                <a:ea typeface="Georgia"/>
                <a:cs typeface="Georgia"/>
                <a:sym typeface="Georgia"/>
              </a:rPr>
              <a:t>in three instances (1, 2, 3).</a:t>
            </a:r>
            <a:endParaRPr/>
          </a:p>
        </p:txBody>
      </p:sp>
      <p:sp>
        <p:nvSpPr>
          <p:cNvPr id="264" name="Google Shape;264;p21"/>
          <p:cNvSpPr txBox="1"/>
          <p:nvPr/>
        </p:nvSpPr>
        <p:spPr>
          <a:xfrm>
            <a:off x="610535" y="1267381"/>
            <a:ext cx="2865549" cy="2877711"/>
          </a:xfrm>
          <a:prstGeom prst="rect">
            <a:avLst/>
          </a:prstGeom>
          <a:noFill/>
          <a:ln>
            <a:noFill/>
          </a:ln>
        </p:spPr>
        <p:txBody>
          <a:bodyPr anchorCtr="0" anchor="t" bIns="45700" lIns="91425" spcFirstLastPara="1" rIns="91425" wrap="square" tIns="45700">
            <a:noAutofit/>
          </a:bodyPr>
          <a:lstStyle/>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Traceability</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Metadata machine readability</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Data collection time</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Geographical Area</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Coordinate Reference System</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Map Projection</a:t>
            </a:r>
            <a:endParaRPr/>
          </a:p>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Geometric Correction Methods</a:t>
            </a:r>
            <a:endParaRPr/>
          </a:p>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Geometric Accuracy of the Data</a:t>
            </a:r>
            <a:endParaRPr/>
          </a:p>
          <a:p>
            <a:pPr indent="-228600" lvl="0" marL="228600" marR="0" rtl="0" algn="l">
              <a:spcBef>
                <a:spcPts val="0"/>
              </a:spcBef>
              <a:spcAft>
                <a:spcPts val="0"/>
              </a:spcAft>
              <a:buClr>
                <a:srgbClr val="008542"/>
              </a:buClr>
              <a:buSzPts val="1000"/>
              <a:buFont typeface="Verdana"/>
              <a:buAutoNum type="arabicPeriod"/>
            </a:pPr>
            <a:r>
              <a:rPr b="1" lang="en-US" sz="1000">
                <a:solidFill>
                  <a:srgbClr val="008542"/>
                </a:solidFill>
                <a:latin typeface="Cambria"/>
                <a:ea typeface="Cambria"/>
                <a:cs typeface="Cambria"/>
                <a:sym typeface="Cambria"/>
              </a:rPr>
              <a:t>Instrument</a:t>
            </a:r>
            <a:endParaRPr/>
          </a:p>
          <a:p>
            <a:pPr indent="-228600" lvl="0" marL="228600" marR="0" rtl="0" algn="l">
              <a:spcBef>
                <a:spcPts val="0"/>
              </a:spcBef>
              <a:spcAft>
                <a:spcPts val="0"/>
              </a:spcAft>
              <a:buClr>
                <a:srgbClr val="008542"/>
              </a:buClr>
              <a:buSzPts val="1000"/>
              <a:buFont typeface="Verdana"/>
              <a:buAutoNum type="arabicPeriod"/>
            </a:pPr>
            <a:r>
              <a:rPr b="1" lang="en-US" sz="1000">
                <a:solidFill>
                  <a:srgbClr val="008542"/>
                </a:solidFill>
                <a:latin typeface="Cambria"/>
                <a:ea typeface="Cambria"/>
                <a:cs typeface="Cambria"/>
                <a:sym typeface="Cambria"/>
              </a:rPr>
              <a:t>Spectral Bands</a:t>
            </a:r>
            <a:endParaRPr/>
          </a:p>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Sensor Calibration</a:t>
            </a:r>
            <a:endParaRPr/>
          </a:p>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Radiometric Accuracy</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Algorithm</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Ancillary Data</a:t>
            </a:r>
            <a:endParaRPr/>
          </a:p>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Processing Chain Provenance</a:t>
            </a:r>
            <a:endParaRPr/>
          </a:p>
          <a:p>
            <a:pPr indent="-228600" lvl="0" marL="228600" marR="0" rtl="0" algn="l">
              <a:spcBef>
                <a:spcPts val="0"/>
              </a:spcBef>
              <a:spcAft>
                <a:spcPts val="0"/>
              </a:spcAft>
              <a:buClr>
                <a:srgbClr val="FFFF00"/>
              </a:buClr>
              <a:buSzPts val="1000"/>
              <a:buFont typeface="Verdana"/>
              <a:buAutoNum type="arabicPeriod"/>
            </a:pPr>
            <a:r>
              <a:rPr b="1" lang="en-US" sz="1000">
                <a:solidFill>
                  <a:srgbClr val="FFFF00"/>
                </a:solidFill>
                <a:latin typeface="Cambria"/>
                <a:ea typeface="Cambria"/>
                <a:cs typeface="Cambria"/>
                <a:sym typeface="Cambria"/>
              </a:rPr>
              <a:t>Data Access</a:t>
            </a:r>
            <a:endParaRPr/>
          </a:p>
          <a:p>
            <a:pPr indent="-228600" lvl="0" marL="228600" marR="0" rtl="0" algn="l">
              <a:spcBef>
                <a:spcPts val="0"/>
              </a:spcBef>
              <a:spcAft>
                <a:spcPts val="0"/>
              </a:spcAft>
              <a:buClr>
                <a:srgbClr val="FFFFFF"/>
              </a:buClr>
              <a:buSzPts val="1000"/>
              <a:buFont typeface="Verdana"/>
              <a:buAutoNum type="arabicPeriod"/>
            </a:pPr>
            <a:r>
              <a:rPr b="1" lang="en-US" sz="1000">
                <a:solidFill>
                  <a:srgbClr val="FFFFFF"/>
                </a:solidFill>
                <a:latin typeface="Cambria"/>
                <a:ea typeface="Cambria"/>
                <a:cs typeface="Cambria"/>
                <a:sym typeface="Cambria"/>
              </a:rPr>
              <a:t>Overall Data Quality</a:t>
            </a:r>
            <a:endParaRPr/>
          </a:p>
          <a:p>
            <a:pPr indent="0" lvl="0" marL="0" marR="0" rtl="0" algn="l">
              <a:spcBef>
                <a:spcPts val="0"/>
              </a:spcBef>
              <a:spcAft>
                <a:spcPts val="0"/>
              </a:spcAft>
              <a:buNone/>
            </a:pPr>
            <a:r>
              <a:t/>
            </a:r>
            <a:endParaRPr sz="1200">
              <a:solidFill>
                <a:schemeClr val="dk1"/>
              </a:solidFill>
              <a:latin typeface="Cambria"/>
              <a:ea typeface="Cambria"/>
              <a:cs typeface="Cambria"/>
              <a:sym typeface="Cambria"/>
            </a:endParaRPr>
          </a:p>
        </p:txBody>
      </p:sp>
      <p:sp>
        <p:nvSpPr>
          <p:cNvPr id="265" name="Google Shape;265;p21"/>
          <p:cNvSpPr txBox="1"/>
          <p:nvPr/>
        </p:nvSpPr>
        <p:spPr>
          <a:xfrm>
            <a:off x="3912373" y="743974"/>
            <a:ext cx="148114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mbria"/>
                <a:ea typeface="Cambria"/>
                <a:cs typeface="Cambria"/>
                <a:sym typeface="Cambria"/>
              </a:rPr>
              <a:t>S2 products Status:</a:t>
            </a:r>
            <a:endParaRPr/>
          </a:p>
        </p:txBody>
      </p:sp>
      <p:sp>
        <p:nvSpPr>
          <p:cNvPr id="266" name="Google Shape;266;p21"/>
          <p:cNvSpPr/>
          <p:nvPr/>
        </p:nvSpPr>
        <p:spPr>
          <a:xfrm>
            <a:off x="6199860" y="1127575"/>
            <a:ext cx="2756920" cy="2778397"/>
          </a:xfrm>
          <a:prstGeom prst="rect">
            <a:avLst/>
          </a:prstGeom>
          <a:noFill/>
          <a:ln>
            <a:noFill/>
          </a:ln>
        </p:spPr>
        <p:txBody>
          <a:bodyPr anchorCtr="0" anchor="t" bIns="45700" lIns="91425" spcFirstLastPara="1" rIns="91425" wrap="square" tIns="45700">
            <a:noAutofit/>
          </a:bodyPr>
          <a:lstStyle/>
          <a:p>
            <a:pPr indent="-228600" lvl="0" marL="228600" marR="0" rtl="0" algn="l">
              <a:spcBef>
                <a:spcPts val="0"/>
              </a:spcBef>
              <a:spcAft>
                <a:spcPts val="0"/>
              </a:spcAft>
              <a:buClr>
                <a:srgbClr val="FFFF00"/>
              </a:buClr>
              <a:buSzPts val="1000"/>
              <a:buFont typeface="Verdana"/>
              <a:buAutoNum type="arabicPeriod"/>
            </a:pPr>
            <a:r>
              <a:rPr b="1" lang="en-US" sz="1000">
                <a:solidFill>
                  <a:srgbClr val="FFFF00"/>
                </a:solidFill>
                <a:latin typeface="Cambria"/>
                <a:ea typeface="Cambria"/>
                <a:cs typeface="Cambria"/>
                <a:sym typeface="Cambria"/>
              </a:rPr>
              <a:t>Traceability</a:t>
            </a:r>
            <a:endParaRPr/>
          </a:p>
          <a:p>
            <a:pPr indent="-228600" lvl="0" marL="228600" marR="0" rtl="0" algn="l">
              <a:spcBef>
                <a:spcPts val="0"/>
              </a:spcBef>
              <a:spcAft>
                <a:spcPts val="0"/>
              </a:spcAft>
              <a:buClr>
                <a:srgbClr val="FFFF00"/>
              </a:buClr>
              <a:buSzPts val="1000"/>
              <a:buFont typeface="Verdana"/>
              <a:buAutoNum type="arabicPeriod"/>
            </a:pPr>
            <a:r>
              <a:rPr b="1" lang="en-US" sz="1000">
                <a:solidFill>
                  <a:srgbClr val="FFFF00"/>
                </a:solidFill>
                <a:latin typeface="Cambria"/>
                <a:ea typeface="Cambria"/>
                <a:cs typeface="Cambria"/>
                <a:sym typeface="Cambria"/>
              </a:rPr>
              <a:t>Metadata machine readability</a:t>
            </a:r>
            <a:endParaRPr/>
          </a:p>
          <a:p>
            <a:pPr indent="-228600" lvl="0" marL="228600" marR="0" rtl="0" algn="l">
              <a:spcBef>
                <a:spcPts val="0"/>
              </a:spcBef>
              <a:spcAft>
                <a:spcPts val="0"/>
              </a:spcAft>
              <a:buClr>
                <a:srgbClr val="FFFF00"/>
              </a:buClr>
              <a:buSzPts val="1000"/>
              <a:buFont typeface="Verdana"/>
              <a:buAutoNum type="arabicPeriod"/>
            </a:pPr>
            <a:r>
              <a:rPr b="1" lang="en-US" sz="1000">
                <a:solidFill>
                  <a:srgbClr val="FFFF00"/>
                </a:solidFill>
                <a:latin typeface="Cambria"/>
                <a:ea typeface="Cambria"/>
                <a:cs typeface="Cambria"/>
                <a:sym typeface="Cambria"/>
              </a:rPr>
              <a:t>Data collection time</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Geographical Area</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Coordinate Reference System</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Map Projection</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Geometric Correction Methods</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Geometric Accuracy of the Data</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Instrument</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Spectral Bands</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Sensor Calibration</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Radiometric Accuracy</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Algorithm</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Ancillary Data</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Processing Chain Provenance</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Data Access</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Overall Data Quality</a:t>
            </a:r>
            <a:endParaRPr b="1" sz="1000">
              <a:solidFill>
                <a:schemeClr val="dk1"/>
              </a:solidFill>
              <a:latin typeface="Cambria"/>
              <a:ea typeface="Cambria"/>
              <a:cs typeface="Cambria"/>
              <a:sym typeface="Cambria"/>
            </a:endParaRPr>
          </a:p>
        </p:txBody>
      </p:sp>
      <p:sp>
        <p:nvSpPr>
          <p:cNvPr id="267" name="Google Shape;267;p21"/>
          <p:cNvSpPr/>
          <p:nvPr/>
        </p:nvSpPr>
        <p:spPr>
          <a:xfrm>
            <a:off x="5225730" y="3311053"/>
            <a:ext cx="395998" cy="215996"/>
          </a:xfrm>
          <a:prstGeom prst="rightArrow">
            <a:avLst>
              <a:gd fmla="val 0" name="adj1"/>
              <a:gd fmla="val 50000" name="adj2"/>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68" name="Google Shape;268;p21"/>
          <p:cNvSpPr/>
          <p:nvPr/>
        </p:nvSpPr>
        <p:spPr>
          <a:xfrm flipH="1">
            <a:off x="3654120" y="3312101"/>
            <a:ext cx="395998" cy="215996"/>
          </a:xfrm>
          <a:prstGeom prst="rightArrow">
            <a:avLst>
              <a:gd fmla="val 0" name="adj1"/>
              <a:gd fmla="val 50000" name="adj2"/>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22"/>
          <p:cNvSpPr/>
          <p:nvPr/>
        </p:nvSpPr>
        <p:spPr>
          <a:xfrm>
            <a:off x="78001" y="775563"/>
            <a:ext cx="2884305" cy="3026210"/>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3F3F3F"/>
                </a:solidFill>
                <a:latin typeface="Georgia"/>
                <a:ea typeface="Georgia"/>
                <a:cs typeface="Georgia"/>
                <a:sym typeface="Georgia"/>
              </a:rPr>
              <a:t>THRESHOLD (Minimum Requirements) General Metadata  </a:t>
            </a:r>
            <a:endParaRPr/>
          </a:p>
          <a:p>
            <a:pPr indent="0" lvl="0" marL="0" marR="0" rtl="0" algn="ctr">
              <a:spcBef>
                <a:spcPts val="0"/>
              </a:spcBef>
              <a:spcAft>
                <a:spcPts val="0"/>
              </a:spcAft>
              <a:buNone/>
            </a:pPr>
            <a:r>
              <a:t/>
            </a:r>
            <a:endParaRPr sz="1000">
              <a:solidFill>
                <a:schemeClr val="lt1"/>
              </a:solidFill>
              <a:latin typeface="Georgia"/>
              <a:ea typeface="Georgia"/>
              <a:cs typeface="Georgia"/>
              <a:sym typeface="Georgia"/>
            </a:endParaRPr>
          </a:p>
        </p:txBody>
      </p:sp>
      <p:sp>
        <p:nvSpPr>
          <p:cNvPr id="274" name="Google Shape;274;p22"/>
          <p:cNvSpPr/>
          <p:nvPr/>
        </p:nvSpPr>
        <p:spPr>
          <a:xfrm>
            <a:off x="107180" y="3871957"/>
            <a:ext cx="2838255" cy="853219"/>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Metadata machine readability</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Metadata is provided in a structure that enables a computer algorithm to be used to consistently and automatically identify and extract each component part for further use.</a:t>
            </a:r>
            <a:endParaRPr sz="800">
              <a:solidFill>
                <a:schemeClr val="lt1"/>
              </a:solidFill>
              <a:latin typeface="Georgia"/>
              <a:ea typeface="Georgia"/>
              <a:cs typeface="Georgia"/>
              <a:sym typeface="Georgia"/>
            </a:endParaRPr>
          </a:p>
        </p:txBody>
      </p:sp>
      <p:sp>
        <p:nvSpPr>
          <p:cNvPr id="275" name="Google Shape;275;p22"/>
          <p:cNvSpPr txBox="1"/>
          <p:nvPr/>
        </p:nvSpPr>
        <p:spPr>
          <a:xfrm>
            <a:off x="420929" y="1140107"/>
            <a:ext cx="2865549" cy="2877711"/>
          </a:xfrm>
          <a:prstGeom prst="rect">
            <a:avLst/>
          </a:prstGeom>
          <a:noFill/>
          <a:ln>
            <a:noFill/>
          </a:ln>
        </p:spPr>
        <p:txBody>
          <a:bodyPr anchorCtr="0" anchor="t" bIns="45700" lIns="91425" spcFirstLastPara="1" rIns="91425" wrap="square" tIns="45700">
            <a:noAutofit/>
          </a:bodyPr>
          <a:lstStyle/>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Traceability</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Metadata machine readability</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Data collection time</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Geographical Area</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Coordinate Reference System</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Map Projection</a:t>
            </a:r>
            <a:endParaRPr/>
          </a:p>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Geometric Correction Methods</a:t>
            </a:r>
            <a:endParaRPr/>
          </a:p>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Geometric Accuracy of the Data</a:t>
            </a:r>
            <a:endParaRPr/>
          </a:p>
          <a:p>
            <a:pPr indent="-228600" lvl="0" marL="228600" marR="0" rtl="0" algn="l">
              <a:spcBef>
                <a:spcPts val="0"/>
              </a:spcBef>
              <a:spcAft>
                <a:spcPts val="0"/>
              </a:spcAft>
              <a:buClr>
                <a:srgbClr val="008542"/>
              </a:buClr>
              <a:buSzPts val="1000"/>
              <a:buFont typeface="Verdana"/>
              <a:buAutoNum type="arabicPeriod"/>
            </a:pPr>
            <a:r>
              <a:rPr b="1" lang="en-US" sz="1000">
                <a:solidFill>
                  <a:srgbClr val="008542"/>
                </a:solidFill>
                <a:latin typeface="Cambria"/>
                <a:ea typeface="Cambria"/>
                <a:cs typeface="Cambria"/>
                <a:sym typeface="Cambria"/>
              </a:rPr>
              <a:t>Instrument</a:t>
            </a:r>
            <a:endParaRPr/>
          </a:p>
          <a:p>
            <a:pPr indent="-228600" lvl="0" marL="228600" marR="0" rtl="0" algn="l">
              <a:spcBef>
                <a:spcPts val="0"/>
              </a:spcBef>
              <a:spcAft>
                <a:spcPts val="0"/>
              </a:spcAft>
              <a:buClr>
                <a:srgbClr val="008542"/>
              </a:buClr>
              <a:buSzPts val="1000"/>
              <a:buFont typeface="Verdana"/>
              <a:buAutoNum type="arabicPeriod"/>
            </a:pPr>
            <a:r>
              <a:rPr b="1" lang="en-US" sz="1000">
                <a:solidFill>
                  <a:srgbClr val="008542"/>
                </a:solidFill>
                <a:latin typeface="Cambria"/>
                <a:ea typeface="Cambria"/>
                <a:cs typeface="Cambria"/>
                <a:sym typeface="Cambria"/>
              </a:rPr>
              <a:t>Spectral Bands</a:t>
            </a:r>
            <a:endParaRPr/>
          </a:p>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Sensor Calibration</a:t>
            </a:r>
            <a:endParaRPr/>
          </a:p>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Radiometric Accuracy</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Algorithm</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Ancillary Data</a:t>
            </a:r>
            <a:endParaRPr/>
          </a:p>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Processing Chain Provenance</a:t>
            </a:r>
            <a:endParaRPr/>
          </a:p>
          <a:p>
            <a:pPr indent="-228600" lvl="0" marL="228600" marR="0" rtl="0" algn="l">
              <a:spcBef>
                <a:spcPts val="0"/>
              </a:spcBef>
              <a:spcAft>
                <a:spcPts val="0"/>
              </a:spcAft>
              <a:buClr>
                <a:srgbClr val="FFFF00"/>
              </a:buClr>
              <a:buSzPts val="1000"/>
              <a:buFont typeface="Verdana"/>
              <a:buAutoNum type="arabicPeriod"/>
            </a:pPr>
            <a:r>
              <a:rPr b="1" lang="en-US" sz="1000">
                <a:solidFill>
                  <a:srgbClr val="FFFF00"/>
                </a:solidFill>
                <a:latin typeface="Cambria"/>
                <a:ea typeface="Cambria"/>
                <a:cs typeface="Cambria"/>
                <a:sym typeface="Cambria"/>
              </a:rPr>
              <a:t>Data Access</a:t>
            </a:r>
            <a:endParaRPr/>
          </a:p>
          <a:p>
            <a:pPr indent="-228600" lvl="0" marL="228600" marR="0" rtl="0" algn="l">
              <a:spcBef>
                <a:spcPts val="0"/>
              </a:spcBef>
              <a:spcAft>
                <a:spcPts val="0"/>
              </a:spcAft>
              <a:buClr>
                <a:srgbClr val="FFFFFF"/>
              </a:buClr>
              <a:buSzPts val="1000"/>
              <a:buFont typeface="Verdana"/>
              <a:buAutoNum type="arabicPeriod"/>
            </a:pPr>
            <a:r>
              <a:rPr b="1" lang="en-US" sz="1000">
                <a:solidFill>
                  <a:srgbClr val="FFFFFF"/>
                </a:solidFill>
                <a:latin typeface="Cambria"/>
                <a:ea typeface="Cambria"/>
                <a:cs typeface="Cambria"/>
                <a:sym typeface="Cambria"/>
              </a:rPr>
              <a:t>Overall Data Quality</a:t>
            </a:r>
            <a:endParaRPr/>
          </a:p>
          <a:p>
            <a:pPr indent="0" lvl="0" marL="0" marR="0" rtl="0" algn="l">
              <a:spcBef>
                <a:spcPts val="0"/>
              </a:spcBef>
              <a:spcAft>
                <a:spcPts val="0"/>
              </a:spcAft>
              <a:buNone/>
            </a:pPr>
            <a:r>
              <a:t/>
            </a:r>
            <a:endParaRPr sz="1200">
              <a:solidFill>
                <a:schemeClr val="dk1"/>
              </a:solidFill>
              <a:latin typeface="Cambria"/>
              <a:ea typeface="Cambria"/>
              <a:cs typeface="Cambria"/>
              <a:sym typeface="Cambria"/>
            </a:endParaRPr>
          </a:p>
        </p:txBody>
      </p:sp>
      <p:sp>
        <p:nvSpPr>
          <p:cNvPr id="276" name="Google Shape;276;p22"/>
          <p:cNvSpPr/>
          <p:nvPr/>
        </p:nvSpPr>
        <p:spPr>
          <a:xfrm>
            <a:off x="3049416" y="776667"/>
            <a:ext cx="2648712" cy="853219"/>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Data Collection Time</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The start and stop time of data collection is identified in the metadata, expressed in date/time, to the second, with the time offset from UTC unambiguously identified.</a:t>
            </a:r>
            <a:endParaRPr sz="800">
              <a:solidFill>
                <a:schemeClr val="lt1"/>
              </a:solidFill>
              <a:latin typeface="Georgia"/>
              <a:ea typeface="Georgia"/>
              <a:cs typeface="Georgia"/>
              <a:sym typeface="Georgia"/>
            </a:endParaRPr>
          </a:p>
        </p:txBody>
      </p:sp>
      <p:sp>
        <p:nvSpPr>
          <p:cNvPr id="277" name="Google Shape;277;p22"/>
          <p:cNvSpPr/>
          <p:nvPr/>
        </p:nvSpPr>
        <p:spPr>
          <a:xfrm>
            <a:off x="3056206" y="1731892"/>
            <a:ext cx="2655504" cy="794442"/>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Geographical Area</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The surface location to which the data relates is identified, typically as a series of four corner points, expressed in an accepted coordinate reference system (e.g.,WGS84).</a:t>
            </a:r>
            <a:endParaRPr sz="800">
              <a:solidFill>
                <a:schemeClr val="lt1"/>
              </a:solidFill>
              <a:latin typeface="Georgia"/>
              <a:ea typeface="Georgia"/>
              <a:cs typeface="Georgia"/>
              <a:sym typeface="Georgia"/>
            </a:endParaRPr>
          </a:p>
        </p:txBody>
      </p:sp>
      <p:sp>
        <p:nvSpPr>
          <p:cNvPr id="278" name="Google Shape;278;p22"/>
          <p:cNvSpPr/>
          <p:nvPr/>
        </p:nvSpPr>
        <p:spPr>
          <a:xfrm>
            <a:off x="3056206" y="2638317"/>
            <a:ext cx="2641921" cy="620807"/>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Coordinate Reference System</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lists the coordinate reference system that has been used.</a:t>
            </a:r>
            <a:endParaRPr sz="800">
              <a:solidFill>
                <a:schemeClr val="lt1"/>
              </a:solidFill>
              <a:latin typeface="Georgia"/>
              <a:ea typeface="Georgia"/>
              <a:cs typeface="Georgia"/>
              <a:sym typeface="Georgia"/>
            </a:endParaRPr>
          </a:p>
        </p:txBody>
      </p:sp>
      <p:sp>
        <p:nvSpPr>
          <p:cNvPr id="279" name="Google Shape;279;p22"/>
          <p:cNvSpPr/>
          <p:nvPr/>
        </p:nvSpPr>
        <p:spPr>
          <a:xfrm>
            <a:off x="3056205" y="3389547"/>
            <a:ext cx="2648714" cy="685185"/>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Map Projection</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lists the map projection that has been used and any relevant parameters required in relation to use of data in that map projection.</a:t>
            </a:r>
            <a:endParaRPr sz="800">
              <a:solidFill>
                <a:schemeClr val="lt1"/>
              </a:solidFill>
              <a:latin typeface="Georgia"/>
              <a:ea typeface="Georgia"/>
              <a:cs typeface="Georgia"/>
              <a:sym typeface="Georgia"/>
            </a:endParaRPr>
          </a:p>
        </p:txBody>
      </p:sp>
      <p:sp>
        <p:nvSpPr>
          <p:cNvPr id="280" name="Google Shape;280;p22"/>
          <p:cNvSpPr/>
          <p:nvPr/>
        </p:nvSpPr>
        <p:spPr>
          <a:xfrm>
            <a:off x="3062996" y="4190553"/>
            <a:ext cx="2641921" cy="542347"/>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Instrument</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The instrument used to collect the data is identified in the metadata.</a:t>
            </a:r>
            <a:endParaRPr sz="800">
              <a:solidFill>
                <a:schemeClr val="lt1"/>
              </a:solidFill>
              <a:latin typeface="Georgia"/>
              <a:ea typeface="Georgia"/>
              <a:cs typeface="Georgia"/>
              <a:sym typeface="Georgia"/>
            </a:endParaRPr>
          </a:p>
        </p:txBody>
      </p:sp>
      <p:sp>
        <p:nvSpPr>
          <p:cNvPr id="281" name="Google Shape;281;p22"/>
          <p:cNvSpPr/>
          <p:nvPr/>
        </p:nvSpPr>
        <p:spPr>
          <a:xfrm>
            <a:off x="5808422" y="785766"/>
            <a:ext cx="2198971" cy="701511"/>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Spectral Band</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The central wavelength for each band for which data is included is identified in the metadata, expressed in SI units.</a:t>
            </a:r>
            <a:endParaRPr sz="800">
              <a:solidFill>
                <a:schemeClr val="lt1"/>
              </a:solidFill>
              <a:latin typeface="Georgia"/>
              <a:ea typeface="Georgia"/>
              <a:cs typeface="Georgia"/>
              <a:sym typeface="Georgia"/>
            </a:endParaRPr>
          </a:p>
          <a:p>
            <a:pPr indent="0" lvl="0" marL="0" marR="0" rtl="0" algn="just">
              <a:spcBef>
                <a:spcPts val="0"/>
              </a:spcBef>
              <a:spcAft>
                <a:spcPts val="0"/>
              </a:spcAft>
              <a:buNone/>
            </a:pPr>
            <a:r>
              <a:t/>
            </a:r>
            <a:endParaRPr sz="800">
              <a:solidFill>
                <a:schemeClr val="lt1"/>
              </a:solidFill>
              <a:latin typeface="Georgia"/>
              <a:ea typeface="Georgia"/>
              <a:cs typeface="Georgia"/>
              <a:sym typeface="Georgia"/>
            </a:endParaRPr>
          </a:p>
        </p:txBody>
      </p:sp>
      <p:sp>
        <p:nvSpPr>
          <p:cNvPr id="282" name="Google Shape;282;p22"/>
          <p:cNvSpPr/>
          <p:nvPr/>
        </p:nvSpPr>
        <p:spPr>
          <a:xfrm>
            <a:off x="5815004" y="1577163"/>
            <a:ext cx="2185810" cy="961953"/>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Algorithm</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All algorithms, and the sequence in which they were applied in the generation process, are identified in the metadata. For example, these may be available through Algorithm Theoretical Basis documents</a:t>
            </a:r>
            <a:endParaRPr sz="800">
              <a:solidFill>
                <a:schemeClr val="lt1"/>
              </a:solidFill>
              <a:latin typeface="Georgia"/>
              <a:ea typeface="Georgia"/>
              <a:cs typeface="Georgia"/>
              <a:sym typeface="Georgia"/>
            </a:endParaRPr>
          </a:p>
        </p:txBody>
      </p:sp>
      <p:sp>
        <p:nvSpPr>
          <p:cNvPr id="283" name="Google Shape;283;p22"/>
          <p:cNvSpPr/>
          <p:nvPr/>
        </p:nvSpPr>
        <p:spPr>
          <a:xfrm>
            <a:off x="5822649" y="2630674"/>
            <a:ext cx="2185810" cy="961953"/>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Ancillary Data</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identifies the sources of ancillary data used in the generation process, ideally expressed as a single DOI landing page. Note 1: Ancillary data includes DEMs, aerosols etc. data sources.</a:t>
            </a:r>
            <a:endParaRPr sz="800">
              <a:solidFill>
                <a:schemeClr val="lt1"/>
              </a:solidFill>
              <a:latin typeface="Georgia"/>
              <a:ea typeface="Georgia"/>
              <a:cs typeface="Georgia"/>
              <a:sym typeface="Georgia"/>
            </a:endParaRPr>
          </a:p>
        </p:txBody>
      </p:sp>
      <p:sp>
        <p:nvSpPr>
          <p:cNvPr id="284" name="Google Shape;284;p22"/>
          <p:cNvSpPr/>
          <p:nvPr/>
        </p:nvSpPr>
        <p:spPr>
          <a:xfrm>
            <a:off x="5826615" y="3669018"/>
            <a:ext cx="2165030" cy="961953"/>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FFFF00"/>
                </a:solidFill>
                <a:latin typeface="Georgia"/>
                <a:ea typeface="Georgia"/>
                <a:cs typeface="Georgia"/>
                <a:sym typeface="Georgia"/>
              </a:rPr>
              <a:t>Data Access</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Information on data access should be available in the metadata as a single DOI landing page. Note 1: Manual and offline interaction action (e.g. log in) may be required.</a:t>
            </a:r>
            <a:endParaRPr sz="800">
              <a:solidFill>
                <a:schemeClr val="lt1"/>
              </a:solidFill>
              <a:latin typeface="Georgia"/>
              <a:ea typeface="Georgia"/>
              <a:cs typeface="Georgia"/>
              <a:sym typeface="Georgia"/>
            </a:endParaRPr>
          </a:p>
        </p:txBody>
      </p:sp>
      <p:sp>
        <p:nvSpPr>
          <p:cNvPr id="285" name="Google Shape;285;p22"/>
          <p:cNvSpPr/>
          <p:nvPr/>
        </p:nvSpPr>
        <p:spPr>
          <a:xfrm>
            <a:off x="8065233" y="831076"/>
            <a:ext cx="202573" cy="225960"/>
          </a:xfrm>
          <a:prstGeom prst="rect">
            <a:avLst/>
          </a:prstGeom>
          <a:solidFill>
            <a:schemeClr val="lt1"/>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286" name="Google Shape;286;p22"/>
          <p:cNvSpPr/>
          <p:nvPr/>
        </p:nvSpPr>
        <p:spPr>
          <a:xfrm>
            <a:off x="8061808" y="1123727"/>
            <a:ext cx="202573" cy="225960"/>
          </a:xfrm>
          <a:prstGeom prst="rect">
            <a:avLst/>
          </a:prstGeom>
          <a:solidFill>
            <a:srgbClr val="008000"/>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87" name="Google Shape;287;p22"/>
          <p:cNvSpPr/>
          <p:nvPr/>
        </p:nvSpPr>
        <p:spPr>
          <a:xfrm>
            <a:off x="8061808" y="1435395"/>
            <a:ext cx="202573" cy="225960"/>
          </a:xfrm>
          <a:prstGeom prst="rect">
            <a:avLst/>
          </a:prstGeom>
          <a:solidFill>
            <a:srgbClr val="FFFF00"/>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DC82F"/>
              </a:solidFill>
              <a:latin typeface="Verdana"/>
              <a:ea typeface="Verdana"/>
              <a:cs typeface="Verdana"/>
              <a:sym typeface="Verdana"/>
            </a:endParaRPr>
          </a:p>
        </p:txBody>
      </p:sp>
      <p:sp>
        <p:nvSpPr>
          <p:cNvPr id="288" name="Google Shape;288;p22"/>
          <p:cNvSpPr txBox="1"/>
          <p:nvPr/>
        </p:nvSpPr>
        <p:spPr>
          <a:xfrm>
            <a:off x="8306762" y="815493"/>
            <a:ext cx="843913" cy="2308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chemeClr val="dk1"/>
                </a:solidFill>
                <a:latin typeface="Cambria"/>
                <a:ea typeface="Cambria"/>
                <a:cs typeface="Cambria"/>
                <a:sym typeface="Cambria"/>
              </a:rPr>
              <a:t>Not Required</a:t>
            </a:r>
            <a:endParaRPr/>
          </a:p>
        </p:txBody>
      </p:sp>
      <p:sp>
        <p:nvSpPr>
          <p:cNvPr id="289" name="Google Shape;289;p22"/>
          <p:cNvSpPr txBox="1"/>
          <p:nvPr/>
        </p:nvSpPr>
        <p:spPr>
          <a:xfrm>
            <a:off x="8311131" y="1123727"/>
            <a:ext cx="697627" cy="2308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chemeClr val="dk1"/>
                </a:solidFill>
                <a:latin typeface="Cambria"/>
                <a:ea typeface="Cambria"/>
                <a:cs typeface="Cambria"/>
                <a:sym typeface="Cambria"/>
              </a:rPr>
              <a:t>Compliant</a:t>
            </a:r>
            <a:endParaRPr sz="900">
              <a:solidFill>
                <a:schemeClr val="dk1"/>
              </a:solidFill>
              <a:latin typeface="Cambria"/>
              <a:ea typeface="Cambria"/>
              <a:cs typeface="Cambria"/>
              <a:sym typeface="Cambria"/>
            </a:endParaRPr>
          </a:p>
        </p:txBody>
      </p:sp>
      <p:sp>
        <p:nvSpPr>
          <p:cNvPr id="290" name="Google Shape;290;p22"/>
          <p:cNvSpPr txBox="1"/>
          <p:nvPr/>
        </p:nvSpPr>
        <p:spPr>
          <a:xfrm>
            <a:off x="8315500" y="1431961"/>
            <a:ext cx="902811" cy="2308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chemeClr val="dk1"/>
                </a:solidFill>
                <a:latin typeface="Cambria"/>
                <a:ea typeface="Cambria"/>
                <a:cs typeface="Cambria"/>
                <a:sym typeface="Cambria"/>
              </a:rPr>
              <a:t>Not Compliant</a:t>
            </a:r>
            <a:endParaRPr/>
          </a:p>
        </p:txBody>
      </p:sp>
      <p:sp>
        <p:nvSpPr>
          <p:cNvPr id="291" name="Google Shape;291;p22"/>
          <p:cNvSpPr txBox="1"/>
          <p:nvPr/>
        </p:nvSpPr>
        <p:spPr>
          <a:xfrm>
            <a:off x="2098011" y="-10506"/>
            <a:ext cx="602648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2000" u="none" cap="none" strike="noStrike">
                <a:solidFill>
                  <a:schemeClr val="lt1"/>
                </a:solidFill>
                <a:latin typeface="Georgia"/>
                <a:ea typeface="Georgia"/>
                <a:cs typeface="Georgia"/>
                <a:sym typeface="Georgia"/>
              </a:rPr>
              <a:t>CARD4L Requirements on “General Metadata”</a:t>
            </a:r>
            <a:r>
              <a:rPr b="1" lang="en-US" sz="2000">
                <a:solidFill>
                  <a:schemeClr val="lt1"/>
                </a:solidFill>
                <a:latin typeface="Georgia"/>
                <a:ea typeface="Georgia"/>
                <a:cs typeface="Georgia"/>
                <a:sym typeface="Georgia"/>
              </a:rPr>
              <a:t> ”(Threshold)</a:t>
            </a:r>
            <a:r>
              <a:rPr b="1" i="0" lang="en-US" sz="2000" u="none" cap="none" strike="noStrike">
                <a:solidFill>
                  <a:schemeClr val="lt1"/>
                </a:solidFill>
                <a:latin typeface="Georgia"/>
                <a:ea typeface="Georgia"/>
                <a:cs typeface="Georgia"/>
                <a:sym typeface="Georgia"/>
              </a:rPr>
              <a:t> </a:t>
            </a:r>
            <a:endParaRPr b="1" i="0" sz="2000" u="none" cap="none" strike="noStrike">
              <a:solidFill>
                <a:schemeClr val="lt1"/>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pic>
        <p:nvPicPr>
          <p:cNvPr descr="Screen Shot 2019-05-10 at 10.16.44.png" id="296" name="Google Shape;296;p23"/>
          <p:cNvPicPr preferRelativeResize="0"/>
          <p:nvPr/>
        </p:nvPicPr>
        <p:blipFill rotWithShape="1">
          <a:blip r:embed="rId3">
            <a:alphaModFix/>
          </a:blip>
          <a:srcRect b="0" l="-1" r="42809" t="0"/>
          <a:stretch/>
        </p:blipFill>
        <p:spPr>
          <a:xfrm>
            <a:off x="0" y="919791"/>
            <a:ext cx="4211323" cy="2243065"/>
          </a:xfrm>
          <a:prstGeom prst="rect">
            <a:avLst/>
          </a:prstGeom>
          <a:noFill/>
          <a:ln>
            <a:noFill/>
          </a:ln>
        </p:spPr>
      </p:pic>
      <p:sp>
        <p:nvSpPr>
          <p:cNvPr id="297" name="Google Shape;297;p23"/>
          <p:cNvSpPr/>
          <p:nvPr/>
        </p:nvSpPr>
        <p:spPr>
          <a:xfrm>
            <a:off x="4193780" y="762143"/>
            <a:ext cx="1140602" cy="273095"/>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Data Collection Time</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p:txBody>
      </p:sp>
      <p:pic>
        <p:nvPicPr>
          <p:cNvPr descr="Screen Shot 2019-05-10 at 10.21.02.png" id="298" name="Google Shape;298;p23"/>
          <p:cNvPicPr preferRelativeResize="0"/>
          <p:nvPr/>
        </p:nvPicPr>
        <p:blipFill rotWithShape="1">
          <a:blip r:embed="rId4">
            <a:alphaModFix/>
          </a:blip>
          <a:srcRect b="68442" l="0" r="0" t="0"/>
          <a:stretch/>
        </p:blipFill>
        <p:spPr>
          <a:xfrm>
            <a:off x="4191582" y="3468202"/>
            <a:ext cx="4902243" cy="1302673"/>
          </a:xfrm>
          <a:prstGeom prst="rect">
            <a:avLst/>
          </a:prstGeom>
          <a:noFill/>
          <a:ln>
            <a:noFill/>
          </a:ln>
        </p:spPr>
      </p:pic>
      <p:sp>
        <p:nvSpPr>
          <p:cNvPr id="299" name="Google Shape;299;p23"/>
          <p:cNvSpPr/>
          <p:nvPr/>
        </p:nvSpPr>
        <p:spPr>
          <a:xfrm>
            <a:off x="4434934" y="3164032"/>
            <a:ext cx="1140602" cy="273095"/>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Spectral Band</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p:txBody>
      </p:sp>
      <p:pic>
        <p:nvPicPr>
          <p:cNvPr descr="Screen Shot 2019-05-10 at 10.24.38.png" id="300" name="Google Shape;300;p23"/>
          <p:cNvPicPr preferRelativeResize="0"/>
          <p:nvPr/>
        </p:nvPicPr>
        <p:blipFill rotWithShape="1">
          <a:blip r:embed="rId5">
            <a:alphaModFix/>
          </a:blip>
          <a:srcRect b="0" l="0" r="0" t="0"/>
          <a:stretch/>
        </p:blipFill>
        <p:spPr>
          <a:xfrm>
            <a:off x="5785559" y="1276596"/>
            <a:ext cx="2963629" cy="457892"/>
          </a:xfrm>
          <a:prstGeom prst="rect">
            <a:avLst/>
          </a:prstGeom>
          <a:noFill/>
          <a:ln>
            <a:noFill/>
          </a:ln>
        </p:spPr>
      </p:pic>
      <p:sp>
        <p:nvSpPr>
          <p:cNvPr id="301" name="Google Shape;301;p23"/>
          <p:cNvSpPr/>
          <p:nvPr/>
        </p:nvSpPr>
        <p:spPr>
          <a:xfrm>
            <a:off x="6677722" y="822664"/>
            <a:ext cx="1593580" cy="273095"/>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Coordinate Reference System</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p:txBody>
      </p:sp>
      <p:pic>
        <p:nvPicPr>
          <p:cNvPr descr="Screen Shot 2019-05-10 at 10.29.16.png" id="302" name="Google Shape;302;p23"/>
          <p:cNvPicPr preferRelativeResize="0"/>
          <p:nvPr/>
        </p:nvPicPr>
        <p:blipFill rotWithShape="1">
          <a:blip r:embed="rId6">
            <a:alphaModFix/>
          </a:blip>
          <a:srcRect b="0" l="0" r="0" t="0"/>
          <a:stretch/>
        </p:blipFill>
        <p:spPr>
          <a:xfrm>
            <a:off x="59222" y="3540320"/>
            <a:ext cx="4215488" cy="1243719"/>
          </a:xfrm>
          <a:prstGeom prst="rect">
            <a:avLst/>
          </a:prstGeom>
          <a:noFill/>
          <a:ln>
            <a:noFill/>
          </a:ln>
        </p:spPr>
      </p:pic>
      <p:sp>
        <p:nvSpPr>
          <p:cNvPr id="303" name="Google Shape;303;p23"/>
          <p:cNvSpPr/>
          <p:nvPr/>
        </p:nvSpPr>
        <p:spPr>
          <a:xfrm>
            <a:off x="59222" y="3165080"/>
            <a:ext cx="1140602" cy="273095"/>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Ancillary Data</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p:txBody>
      </p:sp>
      <p:pic>
        <p:nvPicPr>
          <p:cNvPr descr="Screen Shot 2019-05-10 at 10.37.42.png" id="304" name="Google Shape;304;p23"/>
          <p:cNvPicPr preferRelativeResize="0"/>
          <p:nvPr/>
        </p:nvPicPr>
        <p:blipFill rotWithShape="1">
          <a:blip r:embed="rId7">
            <a:alphaModFix/>
          </a:blip>
          <a:srcRect b="0" l="0" r="0" t="0"/>
          <a:stretch/>
        </p:blipFill>
        <p:spPr>
          <a:xfrm>
            <a:off x="4492944" y="2276859"/>
            <a:ext cx="4493132" cy="717277"/>
          </a:xfrm>
          <a:prstGeom prst="rect">
            <a:avLst/>
          </a:prstGeom>
          <a:noFill/>
          <a:ln>
            <a:noFill/>
          </a:ln>
        </p:spPr>
      </p:pic>
      <p:sp>
        <p:nvSpPr>
          <p:cNvPr id="305" name="Google Shape;305;p23"/>
          <p:cNvSpPr/>
          <p:nvPr/>
        </p:nvSpPr>
        <p:spPr>
          <a:xfrm>
            <a:off x="6770900" y="2051901"/>
            <a:ext cx="1593580" cy="273095"/>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Geographical Area</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p:txBody>
      </p:sp>
      <p:sp>
        <p:nvSpPr>
          <p:cNvPr id="306" name="Google Shape;306;p23"/>
          <p:cNvSpPr txBox="1"/>
          <p:nvPr/>
        </p:nvSpPr>
        <p:spPr>
          <a:xfrm>
            <a:off x="2098011" y="-10506"/>
            <a:ext cx="5217190"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CARD4L Requirements on “General Metadata”(Threshold)</a:t>
            </a:r>
            <a:endParaRPr b="1" i="0" sz="2000" u="none" cap="none" strike="noStrike">
              <a:solidFill>
                <a:schemeClr val="lt1"/>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24"/>
          <p:cNvSpPr/>
          <p:nvPr/>
        </p:nvSpPr>
        <p:spPr>
          <a:xfrm>
            <a:off x="342273" y="830135"/>
            <a:ext cx="8459454" cy="307777"/>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400"/>
              <a:buFont typeface="Arial"/>
              <a:buChar char="•"/>
            </a:pPr>
            <a:r>
              <a:rPr b="1" lang="en-US" sz="1400">
                <a:solidFill>
                  <a:schemeClr val="dk1"/>
                </a:solidFill>
                <a:latin typeface="Georgia"/>
                <a:ea typeface="Georgia"/>
                <a:cs typeface="Georgia"/>
                <a:sym typeface="Georgia"/>
              </a:rPr>
              <a:t>DOI planned </a:t>
            </a:r>
            <a:r>
              <a:rPr lang="en-US" sz="1400">
                <a:solidFill>
                  <a:schemeClr val="dk1"/>
                </a:solidFill>
                <a:latin typeface="Georgia"/>
                <a:ea typeface="Georgia"/>
                <a:cs typeface="Georgia"/>
                <a:sym typeface="Georgia"/>
              </a:rPr>
              <a:t>for product type (e.g. Surface Reflectance)</a:t>
            </a:r>
            <a:endParaRPr sz="1400">
              <a:solidFill>
                <a:schemeClr val="dk1"/>
              </a:solidFill>
              <a:latin typeface="Georgia"/>
              <a:ea typeface="Georgia"/>
              <a:cs typeface="Georgia"/>
              <a:sym typeface="Georgia"/>
            </a:endParaRPr>
          </a:p>
        </p:txBody>
      </p:sp>
      <p:sp>
        <p:nvSpPr>
          <p:cNvPr id="312" name="Google Shape;312;p24"/>
          <p:cNvSpPr/>
          <p:nvPr/>
        </p:nvSpPr>
        <p:spPr>
          <a:xfrm>
            <a:off x="1131169" y="1398965"/>
            <a:ext cx="1914952" cy="1290978"/>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Overall Data Quality</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Machine-readable metrics describing the overall quality of the data are included in the metadata, at minimum the cloud cover extent, i.e.:-Proportion of observations over land (c.f. ocean) affected by non-target phenomena, e.g., cloud and cloud shadows.</a:t>
            </a:r>
            <a:endParaRPr sz="800">
              <a:solidFill>
                <a:schemeClr val="lt1"/>
              </a:solidFill>
              <a:latin typeface="Georgia"/>
              <a:ea typeface="Georgia"/>
              <a:cs typeface="Georgia"/>
              <a:sym typeface="Georgia"/>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p:txBody>
      </p:sp>
      <p:pic>
        <p:nvPicPr>
          <p:cNvPr descr="Screen Shot 2019-05-10 at 11.02.03.png" id="313" name="Google Shape;313;p24"/>
          <p:cNvPicPr preferRelativeResize="0"/>
          <p:nvPr/>
        </p:nvPicPr>
        <p:blipFill rotWithShape="1">
          <a:blip r:embed="rId3">
            <a:alphaModFix/>
          </a:blip>
          <a:srcRect b="0" l="0" r="0" t="0"/>
          <a:stretch/>
        </p:blipFill>
        <p:spPr>
          <a:xfrm>
            <a:off x="3674715" y="1269476"/>
            <a:ext cx="4114024" cy="3114176"/>
          </a:xfrm>
          <a:prstGeom prst="rect">
            <a:avLst/>
          </a:prstGeom>
          <a:noFill/>
          <a:ln>
            <a:noFill/>
          </a:ln>
        </p:spPr>
      </p:pic>
      <p:sp>
        <p:nvSpPr>
          <p:cNvPr id="314" name="Google Shape;314;p24"/>
          <p:cNvSpPr txBox="1"/>
          <p:nvPr/>
        </p:nvSpPr>
        <p:spPr>
          <a:xfrm>
            <a:off x="2098011" y="-10506"/>
            <a:ext cx="5217190"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CARD4L Requirements on “General Metadata” (Target)</a:t>
            </a:r>
            <a:endParaRPr b="1" i="0" sz="2000" u="none" cap="none" strike="noStrike">
              <a:solidFill>
                <a:schemeClr val="lt1"/>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25"/>
          <p:cNvSpPr txBox="1"/>
          <p:nvPr/>
        </p:nvSpPr>
        <p:spPr>
          <a:xfrm>
            <a:off x="2076992" y="0"/>
            <a:ext cx="5931893"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CARD4L Requirements on “Per Pixel Metadata” (Threshold)</a:t>
            </a:r>
            <a:endParaRPr b="1" i="0" sz="2000" u="none" cap="none" strike="noStrike">
              <a:solidFill>
                <a:schemeClr val="lt1"/>
              </a:solidFill>
              <a:latin typeface="Georgia"/>
              <a:ea typeface="Georgia"/>
              <a:cs typeface="Georgia"/>
              <a:sym typeface="Georgia"/>
            </a:endParaRPr>
          </a:p>
        </p:txBody>
      </p:sp>
      <p:sp>
        <p:nvSpPr>
          <p:cNvPr id="320" name="Google Shape;320;p25"/>
          <p:cNvSpPr/>
          <p:nvPr/>
        </p:nvSpPr>
        <p:spPr>
          <a:xfrm>
            <a:off x="108170" y="765116"/>
            <a:ext cx="2853647" cy="2051655"/>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3F3F3F"/>
                </a:solidFill>
                <a:latin typeface="Georgia"/>
                <a:ea typeface="Georgia"/>
                <a:cs typeface="Georgia"/>
                <a:sym typeface="Georgia"/>
              </a:rPr>
              <a:t>THRESHOLD Per-Pixel Metadata  </a:t>
            </a:r>
            <a:endParaRPr/>
          </a:p>
        </p:txBody>
      </p:sp>
      <p:sp>
        <p:nvSpPr>
          <p:cNvPr id="321" name="Google Shape;321;p25"/>
          <p:cNvSpPr txBox="1"/>
          <p:nvPr/>
        </p:nvSpPr>
        <p:spPr>
          <a:xfrm>
            <a:off x="213027" y="950388"/>
            <a:ext cx="2577200" cy="2092881"/>
          </a:xfrm>
          <a:prstGeom prst="rect">
            <a:avLst/>
          </a:prstGeom>
          <a:noFill/>
          <a:ln>
            <a:noFill/>
          </a:ln>
        </p:spPr>
        <p:txBody>
          <a:bodyPr anchorCtr="0" anchor="t" bIns="45700" lIns="91425" spcFirstLastPara="1" rIns="91425" wrap="square" tIns="45700">
            <a:noAutofit/>
          </a:bodyPr>
          <a:lstStyle/>
          <a:p>
            <a:pPr indent="-228600" lvl="0" marL="228600" marR="0" rtl="0" algn="just">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Metadata machine readability</a:t>
            </a:r>
            <a:endParaRPr/>
          </a:p>
          <a:p>
            <a:pPr indent="-228600" lvl="0" marL="228600" marR="0" rtl="0" algn="just">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No Data</a:t>
            </a:r>
            <a:endParaRPr/>
          </a:p>
          <a:p>
            <a:pPr indent="-228600" lvl="0" marL="228600" marR="0" rtl="0" algn="just">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Incomplete Testing</a:t>
            </a:r>
            <a:endParaRPr/>
          </a:p>
          <a:p>
            <a:pPr indent="-228600" lvl="0" marL="228600" marR="0" rtl="0" algn="just">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Saturation</a:t>
            </a:r>
            <a:endParaRPr/>
          </a:p>
          <a:p>
            <a:pPr indent="-228600" lvl="0" marL="228600" marR="0" rtl="0" algn="just">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Cloud</a:t>
            </a:r>
            <a:endParaRPr/>
          </a:p>
          <a:p>
            <a:pPr indent="-228600" lvl="0" marL="228600" marR="0" rtl="0" algn="just">
              <a:spcBef>
                <a:spcPts val="0"/>
              </a:spcBef>
              <a:spcAft>
                <a:spcPts val="0"/>
              </a:spcAft>
              <a:buClr>
                <a:srgbClr val="008542"/>
              </a:buClr>
              <a:buSzPts val="1000"/>
              <a:buFont typeface="Verdana"/>
              <a:buAutoNum type="arabicPeriod"/>
            </a:pPr>
            <a:r>
              <a:rPr b="1" lang="en-US" sz="1000">
                <a:solidFill>
                  <a:srgbClr val="008542"/>
                </a:solidFill>
                <a:latin typeface="Cambria"/>
                <a:ea typeface="Cambria"/>
                <a:cs typeface="Cambria"/>
                <a:sym typeface="Cambria"/>
              </a:rPr>
              <a:t>Cloud Shadow</a:t>
            </a:r>
            <a:endParaRPr/>
          </a:p>
          <a:p>
            <a:pPr indent="-228600" lvl="0" marL="228600" marR="0" rtl="0" algn="just">
              <a:spcBef>
                <a:spcPts val="0"/>
              </a:spcBef>
              <a:spcAft>
                <a:spcPts val="0"/>
              </a:spcAft>
              <a:buClr>
                <a:srgbClr val="FFFFFF"/>
              </a:buClr>
              <a:buSzPts val="1000"/>
              <a:buFont typeface="Verdana"/>
              <a:buAutoNum type="arabicPeriod"/>
            </a:pPr>
            <a:r>
              <a:rPr b="1" lang="en-US" sz="1000">
                <a:solidFill>
                  <a:srgbClr val="FFFFFF"/>
                </a:solidFill>
                <a:latin typeface="Cambria"/>
                <a:ea typeface="Cambria"/>
                <a:cs typeface="Cambria"/>
                <a:sym typeface="Cambria"/>
              </a:rPr>
              <a:t>Land/Water Mask</a:t>
            </a:r>
            <a:endParaRPr/>
          </a:p>
          <a:p>
            <a:pPr indent="-228600" lvl="0" marL="228600" marR="0" rtl="0" algn="just">
              <a:spcBef>
                <a:spcPts val="0"/>
              </a:spcBef>
              <a:spcAft>
                <a:spcPts val="0"/>
              </a:spcAft>
              <a:buClr>
                <a:srgbClr val="FFFFFF"/>
              </a:buClr>
              <a:buSzPts val="1000"/>
              <a:buFont typeface="Verdana"/>
              <a:buAutoNum type="arabicPeriod"/>
            </a:pPr>
            <a:r>
              <a:rPr b="1" lang="en-US" sz="1000">
                <a:solidFill>
                  <a:srgbClr val="FFFFFF"/>
                </a:solidFill>
                <a:latin typeface="Cambria"/>
                <a:ea typeface="Cambria"/>
                <a:cs typeface="Cambria"/>
                <a:sym typeface="Cambria"/>
              </a:rPr>
              <a:t>Snow/Ice Mask</a:t>
            </a:r>
            <a:endParaRPr/>
          </a:p>
          <a:p>
            <a:pPr indent="-228600" lvl="0" marL="228600" marR="0" rtl="0" algn="just">
              <a:spcBef>
                <a:spcPts val="0"/>
              </a:spcBef>
              <a:spcAft>
                <a:spcPts val="0"/>
              </a:spcAft>
              <a:buClr>
                <a:srgbClr val="FFFFFF"/>
              </a:buClr>
              <a:buSzPts val="1000"/>
              <a:buFont typeface="Verdana"/>
              <a:buAutoNum type="arabicPeriod"/>
            </a:pPr>
            <a:r>
              <a:rPr b="1" lang="en-US" sz="1000">
                <a:solidFill>
                  <a:srgbClr val="FFFFFF"/>
                </a:solidFill>
                <a:latin typeface="Cambria"/>
                <a:ea typeface="Cambria"/>
                <a:cs typeface="Cambria"/>
                <a:sym typeface="Cambria"/>
              </a:rPr>
              <a:t>Terrain Shadow Mask</a:t>
            </a:r>
            <a:endParaRPr/>
          </a:p>
          <a:p>
            <a:pPr indent="-228600" lvl="0" marL="228600" marR="0" rtl="0" algn="just">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Terrain Occlusion</a:t>
            </a:r>
            <a:endParaRPr/>
          </a:p>
          <a:p>
            <a:pPr indent="-228600" lvl="0" marL="228600" marR="0" rtl="0" algn="just">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Illumination and Viewing Geometry</a:t>
            </a:r>
            <a:endParaRPr/>
          </a:p>
          <a:p>
            <a:pPr indent="-228600" lvl="0" marL="228600" marR="0" rtl="0" algn="just">
              <a:spcBef>
                <a:spcPts val="0"/>
              </a:spcBef>
              <a:spcAft>
                <a:spcPts val="0"/>
              </a:spcAft>
              <a:buClr>
                <a:srgbClr val="FFFFFF"/>
              </a:buClr>
              <a:buSzPts val="1000"/>
              <a:buFont typeface="Verdana"/>
              <a:buAutoNum type="arabicPeriod"/>
            </a:pPr>
            <a:r>
              <a:rPr b="1" lang="en-US" sz="1000">
                <a:solidFill>
                  <a:srgbClr val="FFFFFF"/>
                </a:solidFill>
                <a:latin typeface="Cambria"/>
                <a:ea typeface="Cambria"/>
                <a:cs typeface="Cambria"/>
                <a:sym typeface="Cambria"/>
              </a:rPr>
              <a:t>Aerosol Optical Depth Parameters </a:t>
            </a:r>
            <a:endParaRPr/>
          </a:p>
          <a:p>
            <a:pPr indent="0" lvl="0" marL="0" marR="0" rtl="0" algn="just">
              <a:spcBef>
                <a:spcPts val="0"/>
              </a:spcBef>
              <a:spcAft>
                <a:spcPts val="0"/>
              </a:spcAft>
              <a:buNone/>
            </a:pPr>
            <a:r>
              <a:t/>
            </a:r>
            <a:endParaRPr b="1" sz="1000">
              <a:solidFill>
                <a:schemeClr val="dk1"/>
              </a:solidFill>
              <a:latin typeface="Cambria"/>
              <a:ea typeface="Cambria"/>
              <a:cs typeface="Cambria"/>
              <a:sym typeface="Cambria"/>
            </a:endParaRPr>
          </a:p>
        </p:txBody>
      </p:sp>
      <p:sp>
        <p:nvSpPr>
          <p:cNvPr id="322" name="Google Shape;322;p25"/>
          <p:cNvSpPr/>
          <p:nvPr/>
        </p:nvSpPr>
        <p:spPr>
          <a:xfrm>
            <a:off x="3039935" y="769721"/>
            <a:ext cx="1914952" cy="961953"/>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Metadata Machine Readability</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Metadata is provided in a structure that enables a computer algorithm to be used to consistently and automatically identify and extract each component part for further use.</a:t>
            </a:r>
            <a:endParaRPr sz="800">
              <a:solidFill>
                <a:schemeClr val="lt1"/>
              </a:solidFill>
              <a:latin typeface="Georgia"/>
              <a:ea typeface="Georgia"/>
              <a:cs typeface="Georgia"/>
              <a:sym typeface="Georgia"/>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p:txBody>
      </p:sp>
      <p:sp>
        <p:nvSpPr>
          <p:cNvPr id="323" name="Google Shape;323;p25"/>
          <p:cNvSpPr/>
          <p:nvPr/>
        </p:nvSpPr>
        <p:spPr>
          <a:xfrm>
            <a:off x="5067690" y="777350"/>
            <a:ext cx="1716490" cy="961953"/>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No Data</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Pixels that do not correspond to an observation (‘empty pixels’) are flagged.</a:t>
            </a:r>
            <a:endParaRPr sz="800">
              <a:solidFill>
                <a:schemeClr val="lt1"/>
              </a:solidFill>
              <a:latin typeface="Georgia"/>
              <a:ea typeface="Georgia"/>
              <a:cs typeface="Georgia"/>
              <a:sym typeface="Georgia"/>
            </a:endParaRPr>
          </a:p>
        </p:txBody>
      </p:sp>
      <p:sp>
        <p:nvSpPr>
          <p:cNvPr id="324" name="Google Shape;324;p25"/>
          <p:cNvSpPr/>
          <p:nvPr/>
        </p:nvSpPr>
        <p:spPr>
          <a:xfrm>
            <a:off x="5652268" y="1842344"/>
            <a:ext cx="1316156" cy="961953"/>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Cloud Shadow</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Metadata indicates whether a pixel is assessed as being cloud shadow.</a:t>
            </a:r>
            <a:endParaRPr sz="800">
              <a:solidFill>
                <a:schemeClr val="lt1"/>
              </a:solidFill>
              <a:latin typeface="Georgia"/>
              <a:ea typeface="Georgia"/>
              <a:cs typeface="Georgia"/>
              <a:sym typeface="Georgia"/>
            </a:endParaRPr>
          </a:p>
        </p:txBody>
      </p:sp>
      <p:sp>
        <p:nvSpPr>
          <p:cNvPr id="325" name="Google Shape;325;p25"/>
          <p:cNvSpPr/>
          <p:nvPr/>
        </p:nvSpPr>
        <p:spPr>
          <a:xfrm>
            <a:off x="6892390" y="777349"/>
            <a:ext cx="2185810" cy="961953"/>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Incomplete Testing</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identifies pixels for which the per-pixel tests (below) have not all been successfully completed. Note 1: This may be the result of missing ancillary data for a subset of the pixels.</a:t>
            </a:r>
            <a:endParaRPr sz="800">
              <a:solidFill>
                <a:schemeClr val="lt1"/>
              </a:solidFill>
              <a:latin typeface="Georgia"/>
              <a:ea typeface="Georgia"/>
              <a:cs typeface="Georgia"/>
              <a:sym typeface="Georgia"/>
            </a:endParaRPr>
          </a:p>
        </p:txBody>
      </p:sp>
      <p:sp>
        <p:nvSpPr>
          <p:cNvPr id="326" name="Google Shape;326;p25"/>
          <p:cNvSpPr/>
          <p:nvPr/>
        </p:nvSpPr>
        <p:spPr>
          <a:xfrm>
            <a:off x="3047572" y="1830232"/>
            <a:ext cx="1216394" cy="961953"/>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Saturation</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Metadata indicates where one or more spectral bands are saturated</a:t>
            </a:r>
            <a:endParaRPr sz="800">
              <a:solidFill>
                <a:schemeClr val="lt1"/>
              </a:solidFill>
              <a:latin typeface="Georgia"/>
              <a:ea typeface="Georgia"/>
              <a:cs typeface="Georgia"/>
              <a:sym typeface="Georgia"/>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p:txBody>
      </p:sp>
      <p:sp>
        <p:nvSpPr>
          <p:cNvPr id="327" name="Google Shape;327;p25"/>
          <p:cNvSpPr/>
          <p:nvPr/>
        </p:nvSpPr>
        <p:spPr>
          <a:xfrm>
            <a:off x="4377824" y="1844443"/>
            <a:ext cx="1169278" cy="961953"/>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Cloud</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Metadata indicates whether a pixel is assessed as being cloud.</a:t>
            </a:r>
            <a:endParaRPr sz="800">
              <a:solidFill>
                <a:schemeClr val="lt1"/>
              </a:solidFill>
              <a:latin typeface="Georgia"/>
              <a:ea typeface="Georgia"/>
              <a:cs typeface="Georgia"/>
              <a:sym typeface="Georgia"/>
            </a:endParaRPr>
          </a:p>
        </p:txBody>
      </p:sp>
      <p:sp>
        <p:nvSpPr>
          <p:cNvPr id="328" name="Google Shape;328;p25"/>
          <p:cNvSpPr/>
          <p:nvPr/>
        </p:nvSpPr>
        <p:spPr>
          <a:xfrm>
            <a:off x="7068064" y="1849973"/>
            <a:ext cx="2019181" cy="961953"/>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Illumination and Viewing Geometry</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Provide average viewing and average illumination for the threshold requirement</a:t>
            </a:r>
            <a:endParaRPr sz="800">
              <a:solidFill>
                <a:schemeClr val="lt1"/>
              </a:solidFill>
              <a:latin typeface="Georgia"/>
              <a:ea typeface="Georgia"/>
              <a:cs typeface="Georgia"/>
              <a:sym typeface="Georgia"/>
            </a:endParaRPr>
          </a:p>
        </p:txBody>
      </p:sp>
      <p:pic>
        <p:nvPicPr>
          <p:cNvPr descr="Screen Shot 2019-05-10 at 09.40.28.png" id="329" name="Google Shape;329;p25"/>
          <p:cNvPicPr preferRelativeResize="0"/>
          <p:nvPr/>
        </p:nvPicPr>
        <p:blipFill rotWithShape="1">
          <a:blip r:embed="rId3">
            <a:alphaModFix/>
          </a:blip>
          <a:srcRect b="37367" l="0" r="0" t="0"/>
          <a:stretch/>
        </p:blipFill>
        <p:spPr>
          <a:xfrm>
            <a:off x="92123" y="2869106"/>
            <a:ext cx="3467761" cy="1895189"/>
          </a:xfrm>
          <a:prstGeom prst="rect">
            <a:avLst/>
          </a:prstGeom>
          <a:noFill/>
          <a:ln>
            <a:noFill/>
          </a:ln>
        </p:spPr>
      </p:pic>
      <p:pic>
        <p:nvPicPr>
          <p:cNvPr descr="Screen Shot 2019-05-10 at 09.41.55.png" id="330" name="Google Shape;330;p25"/>
          <p:cNvPicPr preferRelativeResize="0"/>
          <p:nvPr/>
        </p:nvPicPr>
        <p:blipFill rotWithShape="1">
          <a:blip r:embed="rId4">
            <a:alphaModFix/>
          </a:blip>
          <a:srcRect b="0" l="0" r="0" t="0"/>
          <a:stretch/>
        </p:blipFill>
        <p:spPr>
          <a:xfrm>
            <a:off x="3606126" y="2871962"/>
            <a:ext cx="2362288" cy="1902266"/>
          </a:xfrm>
          <a:prstGeom prst="rect">
            <a:avLst/>
          </a:prstGeom>
          <a:noFill/>
          <a:ln>
            <a:noFill/>
          </a:ln>
        </p:spPr>
      </p:pic>
      <p:pic>
        <p:nvPicPr>
          <p:cNvPr descr="Screen Shot 2019-05-10 at 09.42.52.png" id="331" name="Google Shape;331;p25"/>
          <p:cNvPicPr preferRelativeResize="0"/>
          <p:nvPr/>
        </p:nvPicPr>
        <p:blipFill rotWithShape="1">
          <a:blip r:embed="rId5">
            <a:alphaModFix/>
          </a:blip>
          <a:srcRect b="0" l="0" r="13993" t="0"/>
          <a:stretch/>
        </p:blipFill>
        <p:spPr>
          <a:xfrm>
            <a:off x="6043448" y="2855946"/>
            <a:ext cx="1839311" cy="2287554"/>
          </a:xfrm>
          <a:prstGeom prst="rect">
            <a:avLst/>
          </a:prstGeom>
          <a:noFill/>
          <a:ln>
            <a:noFill/>
          </a:ln>
        </p:spPr>
      </p:pic>
      <p:sp>
        <p:nvSpPr>
          <p:cNvPr id="332" name="Google Shape;332;p25"/>
          <p:cNvSpPr/>
          <p:nvPr/>
        </p:nvSpPr>
        <p:spPr>
          <a:xfrm>
            <a:off x="7915831" y="3292112"/>
            <a:ext cx="202573" cy="225960"/>
          </a:xfrm>
          <a:prstGeom prst="rect">
            <a:avLst/>
          </a:prstGeom>
          <a:solidFill>
            <a:schemeClr val="lt1"/>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333" name="Google Shape;333;p25"/>
          <p:cNvSpPr/>
          <p:nvPr/>
        </p:nvSpPr>
        <p:spPr>
          <a:xfrm>
            <a:off x="7912406" y="3584763"/>
            <a:ext cx="202573" cy="225960"/>
          </a:xfrm>
          <a:prstGeom prst="rect">
            <a:avLst/>
          </a:prstGeom>
          <a:solidFill>
            <a:srgbClr val="008000"/>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334" name="Google Shape;334;p25"/>
          <p:cNvSpPr/>
          <p:nvPr/>
        </p:nvSpPr>
        <p:spPr>
          <a:xfrm>
            <a:off x="7912406" y="3896431"/>
            <a:ext cx="202573" cy="225960"/>
          </a:xfrm>
          <a:prstGeom prst="rect">
            <a:avLst/>
          </a:prstGeom>
          <a:solidFill>
            <a:srgbClr val="FFFF00"/>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DC82F"/>
              </a:solidFill>
              <a:latin typeface="Verdana"/>
              <a:ea typeface="Verdana"/>
              <a:cs typeface="Verdana"/>
              <a:sym typeface="Verdana"/>
            </a:endParaRPr>
          </a:p>
        </p:txBody>
      </p:sp>
      <p:sp>
        <p:nvSpPr>
          <p:cNvPr id="335" name="Google Shape;335;p25"/>
          <p:cNvSpPr txBox="1"/>
          <p:nvPr/>
        </p:nvSpPr>
        <p:spPr>
          <a:xfrm>
            <a:off x="8157360" y="3276529"/>
            <a:ext cx="92845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Not Required</a:t>
            </a:r>
            <a:endParaRPr/>
          </a:p>
        </p:txBody>
      </p:sp>
      <p:sp>
        <p:nvSpPr>
          <p:cNvPr id="336" name="Google Shape;336;p25"/>
          <p:cNvSpPr txBox="1"/>
          <p:nvPr/>
        </p:nvSpPr>
        <p:spPr>
          <a:xfrm>
            <a:off x="8161729" y="3584763"/>
            <a:ext cx="750914"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Compliant</a:t>
            </a:r>
            <a:endParaRPr sz="1000">
              <a:solidFill>
                <a:schemeClr val="dk1"/>
              </a:solidFill>
              <a:latin typeface="Cambria"/>
              <a:ea typeface="Cambria"/>
              <a:cs typeface="Cambria"/>
              <a:sym typeface="Cambria"/>
            </a:endParaRPr>
          </a:p>
        </p:txBody>
      </p:sp>
      <p:sp>
        <p:nvSpPr>
          <p:cNvPr id="337" name="Google Shape;337;p25"/>
          <p:cNvSpPr txBox="1"/>
          <p:nvPr/>
        </p:nvSpPr>
        <p:spPr>
          <a:xfrm>
            <a:off x="8166098" y="3892997"/>
            <a:ext cx="977902"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Not Compliant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pic>
        <p:nvPicPr>
          <p:cNvPr descr="Screen Shot 2019-04-23 at 14.49.48.png" id="342" name="Google Shape;342;p26"/>
          <p:cNvPicPr preferRelativeResize="0"/>
          <p:nvPr/>
        </p:nvPicPr>
        <p:blipFill rotWithShape="1">
          <a:blip r:embed="rId3">
            <a:alphaModFix/>
          </a:blip>
          <a:srcRect b="0" l="3933" r="0" t="0"/>
          <a:stretch/>
        </p:blipFill>
        <p:spPr>
          <a:xfrm>
            <a:off x="143087" y="774199"/>
            <a:ext cx="5091066" cy="2235316"/>
          </a:xfrm>
          <a:prstGeom prst="rect">
            <a:avLst/>
          </a:prstGeom>
          <a:noFill/>
          <a:ln>
            <a:noFill/>
          </a:ln>
        </p:spPr>
      </p:pic>
      <p:sp>
        <p:nvSpPr>
          <p:cNvPr id="343" name="Google Shape;343;p26"/>
          <p:cNvSpPr/>
          <p:nvPr/>
        </p:nvSpPr>
        <p:spPr>
          <a:xfrm>
            <a:off x="29208" y="2983769"/>
            <a:ext cx="2853647" cy="2147227"/>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3F3F3F"/>
                </a:solidFill>
                <a:latin typeface="Georgia"/>
                <a:ea typeface="Georgia"/>
                <a:cs typeface="Georgia"/>
                <a:sym typeface="Georgia"/>
              </a:rPr>
              <a:t>THRESHOLD Per-Pixel Metadata  </a:t>
            </a:r>
            <a:endParaRPr/>
          </a:p>
        </p:txBody>
      </p:sp>
      <p:sp>
        <p:nvSpPr>
          <p:cNvPr id="344" name="Google Shape;344;p26"/>
          <p:cNvSpPr/>
          <p:nvPr/>
        </p:nvSpPr>
        <p:spPr>
          <a:xfrm>
            <a:off x="4572000" y="2980336"/>
            <a:ext cx="3331779" cy="2147227"/>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3F3F3F"/>
                </a:solidFill>
                <a:latin typeface="Georgia"/>
                <a:ea typeface="Georgia"/>
                <a:cs typeface="Georgia"/>
                <a:sym typeface="Georgia"/>
              </a:rPr>
              <a:t>TARGET (Desired) Per-Pixel Metadata  </a:t>
            </a:r>
            <a:endParaRPr/>
          </a:p>
        </p:txBody>
      </p:sp>
      <p:sp>
        <p:nvSpPr>
          <p:cNvPr id="345" name="Google Shape;345;p26"/>
          <p:cNvSpPr/>
          <p:nvPr/>
        </p:nvSpPr>
        <p:spPr>
          <a:xfrm>
            <a:off x="7689457" y="3604845"/>
            <a:ext cx="1454543" cy="1015663"/>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None/>
            </a:pPr>
            <a:r>
              <a:rPr b="1" lang="en-US" sz="1200">
                <a:solidFill>
                  <a:schemeClr val="dk1"/>
                </a:solidFill>
                <a:latin typeface="Cambria"/>
                <a:ea typeface="Cambria"/>
                <a:cs typeface="Cambria"/>
                <a:sym typeface="Cambria"/>
              </a:rPr>
              <a:t>         Digital Object Identifier (DOI) planned </a:t>
            </a:r>
            <a:r>
              <a:rPr lang="en-US" sz="1200">
                <a:solidFill>
                  <a:schemeClr val="dk1"/>
                </a:solidFill>
                <a:latin typeface="Cambria"/>
                <a:ea typeface="Cambria"/>
                <a:cs typeface="Cambria"/>
                <a:sym typeface="Cambria"/>
              </a:rPr>
              <a:t>for product</a:t>
            </a:r>
            <a:endParaRPr sz="1400">
              <a:solidFill>
                <a:schemeClr val="dk1"/>
              </a:solidFill>
              <a:latin typeface="Verdana"/>
              <a:ea typeface="Verdana"/>
              <a:cs typeface="Verdana"/>
              <a:sym typeface="Verdana"/>
            </a:endParaRPr>
          </a:p>
        </p:txBody>
      </p:sp>
      <p:sp>
        <p:nvSpPr>
          <p:cNvPr id="346" name="Google Shape;346;p26"/>
          <p:cNvSpPr/>
          <p:nvPr/>
        </p:nvSpPr>
        <p:spPr>
          <a:xfrm>
            <a:off x="3196055" y="3823311"/>
            <a:ext cx="202573" cy="225960"/>
          </a:xfrm>
          <a:prstGeom prst="rect">
            <a:avLst/>
          </a:prstGeom>
          <a:solidFill>
            <a:schemeClr val="lt1"/>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347" name="Google Shape;347;p26"/>
          <p:cNvSpPr/>
          <p:nvPr/>
        </p:nvSpPr>
        <p:spPr>
          <a:xfrm>
            <a:off x="3192630" y="4115962"/>
            <a:ext cx="202573" cy="225960"/>
          </a:xfrm>
          <a:prstGeom prst="rect">
            <a:avLst/>
          </a:prstGeom>
          <a:solidFill>
            <a:srgbClr val="008000"/>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348" name="Google Shape;348;p26"/>
          <p:cNvSpPr/>
          <p:nvPr/>
        </p:nvSpPr>
        <p:spPr>
          <a:xfrm>
            <a:off x="3192630" y="4427630"/>
            <a:ext cx="202573" cy="225960"/>
          </a:xfrm>
          <a:prstGeom prst="rect">
            <a:avLst/>
          </a:prstGeom>
          <a:solidFill>
            <a:srgbClr val="FFFF00"/>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DC82F"/>
              </a:solidFill>
              <a:latin typeface="Verdana"/>
              <a:ea typeface="Verdana"/>
              <a:cs typeface="Verdana"/>
              <a:sym typeface="Verdana"/>
            </a:endParaRPr>
          </a:p>
        </p:txBody>
      </p:sp>
      <p:sp>
        <p:nvSpPr>
          <p:cNvPr id="349" name="Google Shape;349;p26"/>
          <p:cNvSpPr txBox="1"/>
          <p:nvPr/>
        </p:nvSpPr>
        <p:spPr>
          <a:xfrm>
            <a:off x="3437584" y="3807728"/>
            <a:ext cx="92845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Not Required</a:t>
            </a:r>
            <a:endParaRPr/>
          </a:p>
        </p:txBody>
      </p:sp>
      <p:sp>
        <p:nvSpPr>
          <p:cNvPr id="350" name="Google Shape;350;p26"/>
          <p:cNvSpPr txBox="1"/>
          <p:nvPr/>
        </p:nvSpPr>
        <p:spPr>
          <a:xfrm>
            <a:off x="3441953" y="4115962"/>
            <a:ext cx="750914"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Compliant</a:t>
            </a:r>
            <a:endParaRPr/>
          </a:p>
        </p:txBody>
      </p:sp>
      <p:sp>
        <p:nvSpPr>
          <p:cNvPr id="351" name="Google Shape;351;p26"/>
          <p:cNvSpPr txBox="1"/>
          <p:nvPr/>
        </p:nvSpPr>
        <p:spPr>
          <a:xfrm>
            <a:off x="3446322" y="4424196"/>
            <a:ext cx="977902"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Not Compliant</a:t>
            </a:r>
            <a:endParaRPr/>
          </a:p>
        </p:txBody>
      </p:sp>
      <p:pic>
        <p:nvPicPr>
          <p:cNvPr descr="D:\My_Files\Publications\y2016.11_S2VT\Bild4.jpg" id="352" name="Google Shape;352;p26"/>
          <p:cNvPicPr preferRelativeResize="0"/>
          <p:nvPr/>
        </p:nvPicPr>
        <p:blipFill rotWithShape="1">
          <a:blip r:embed="rId4">
            <a:alphaModFix/>
          </a:blip>
          <a:srcRect b="0" l="0" r="0" t="0"/>
          <a:stretch/>
        </p:blipFill>
        <p:spPr>
          <a:xfrm>
            <a:off x="6878434" y="1996845"/>
            <a:ext cx="903975" cy="900000"/>
          </a:xfrm>
          <a:prstGeom prst="rect">
            <a:avLst/>
          </a:prstGeom>
          <a:noFill/>
          <a:ln>
            <a:noFill/>
          </a:ln>
        </p:spPr>
      </p:pic>
      <p:pic>
        <p:nvPicPr>
          <p:cNvPr descr="D:\My_Files\Publications\y2016.11_S2VT\Bild3.jpg" id="353" name="Google Shape;353;p26"/>
          <p:cNvPicPr preferRelativeResize="0"/>
          <p:nvPr/>
        </p:nvPicPr>
        <p:blipFill rotWithShape="1">
          <a:blip r:embed="rId5">
            <a:alphaModFix/>
          </a:blip>
          <a:srcRect b="0" l="0" r="0" t="0"/>
          <a:stretch/>
        </p:blipFill>
        <p:spPr>
          <a:xfrm>
            <a:off x="7957586" y="1978670"/>
            <a:ext cx="900000" cy="900000"/>
          </a:xfrm>
          <a:prstGeom prst="rect">
            <a:avLst/>
          </a:prstGeom>
          <a:noFill/>
          <a:ln>
            <a:noFill/>
          </a:ln>
        </p:spPr>
      </p:pic>
      <p:sp>
        <p:nvSpPr>
          <p:cNvPr id="354" name="Google Shape;354;p26"/>
          <p:cNvSpPr txBox="1"/>
          <p:nvPr/>
        </p:nvSpPr>
        <p:spPr>
          <a:xfrm>
            <a:off x="94584" y="3226158"/>
            <a:ext cx="2577200" cy="2092881"/>
          </a:xfrm>
          <a:prstGeom prst="rect">
            <a:avLst/>
          </a:prstGeom>
          <a:noFill/>
          <a:ln>
            <a:noFill/>
          </a:ln>
        </p:spPr>
        <p:txBody>
          <a:bodyPr anchorCtr="0" anchor="t" bIns="45700" lIns="91425" spcFirstLastPara="1" rIns="91425" wrap="square" tIns="45700">
            <a:noAutofit/>
          </a:bodyPr>
          <a:lstStyle/>
          <a:p>
            <a:pPr indent="-228600" lvl="0" marL="228600" marR="0" rtl="0" algn="just">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Metadata machine readability</a:t>
            </a:r>
            <a:endParaRPr/>
          </a:p>
          <a:p>
            <a:pPr indent="-228600" lvl="0" marL="228600" marR="0" rtl="0" algn="just">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No Data</a:t>
            </a:r>
            <a:endParaRPr/>
          </a:p>
          <a:p>
            <a:pPr indent="-228600" lvl="0" marL="228600" marR="0" rtl="0" algn="just">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Incomplete Testing</a:t>
            </a:r>
            <a:endParaRPr/>
          </a:p>
          <a:p>
            <a:pPr indent="-228600" lvl="0" marL="228600" marR="0" rtl="0" algn="just">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Saturation</a:t>
            </a:r>
            <a:endParaRPr/>
          </a:p>
          <a:p>
            <a:pPr indent="-228600" lvl="0" marL="228600" marR="0" rtl="0" algn="just">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Cloud</a:t>
            </a:r>
            <a:endParaRPr/>
          </a:p>
          <a:p>
            <a:pPr indent="-228600" lvl="0" marL="228600" marR="0" rtl="0" algn="just">
              <a:spcBef>
                <a:spcPts val="0"/>
              </a:spcBef>
              <a:spcAft>
                <a:spcPts val="0"/>
              </a:spcAft>
              <a:buClr>
                <a:srgbClr val="008542"/>
              </a:buClr>
              <a:buSzPts val="1000"/>
              <a:buFont typeface="Verdana"/>
              <a:buAutoNum type="arabicPeriod"/>
            </a:pPr>
            <a:r>
              <a:rPr b="1" lang="en-US" sz="1000">
                <a:solidFill>
                  <a:srgbClr val="008542"/>
                </a:solidFill>
                <a:latin typeface="Cambria"/>
                <a:ea typeface="Cambria"/>
                <a:cs typeface="Cambria"/>
                <a:sym typeface="Cambria"/>
              </a:rPr>
              <a:t>Cloud Shadow</a:t>
            </a:r>
            <a:endParaRPr/>
          </a:p>
          <a:p>
            <a:pPr indent="-228600" lvl="0" marL="228600" marR="0" rtl="0" algn="just">
              <a:spcBef>
                <a:spcPts val="0"/>
              </a:spcBef>
              <a:spcAft>
                <a:spcPts val="0"/>
              </a:spcAft>
              <a:buClr>
                <a:srgbClr val="FFFFFF"/>
              </a:buClr>
              <a:buSzPts val="1000"/>
              <a:buFont typeface="Verdana"/>
              <a:buAutoNum type="arabicPeriod"/>
            </a:pPr>
            <a:r>
              <a:rPr b="1" lang="en-US" sz="1000">
                <a:solidFill>
                  <a:srgbClr val="FFFFFF"/>
                </a:solidFill>
                <a:latin typeface="Cambria"/>
                <a:ea typeface="Cambria"/>
                <a:cs typeface="Cambria"/>
                <a:sym typeface="Cambria"/>
              </a:rPr>
              <a:t>Land/Water Mask</a:t>
            </a:r>
            <a:endParaRPr/>
          </a:p>
          <a:p>
            <a:pPr indent="-228600" lvl="0" marL="228600" marR="0" rtl="0" algn="just">
              <a:spcBef>
                <a:spcPts val="0"/>
              </a:spcBef>
              <a:spcAft>
                <a:spcPts val="0"/>
              </a:spcAft>
              <a:buClr>
                <a:srgbClr val="FFFFFF"/>
              </a:buClr>
              <a:buSzPts val="1000"/>
              <a:buFont typeface="Verdana"/>
              <a:buAutoNum type="arabicPeriod"/>
            </a:pPr>
            <a:r>
              <a:rPr b="1" lang="en-US" sz="1000">
                <a:solidFill>
                  <a:srgbClr val="FFFFFF"/>
                </a:solidFill>
                <a:latin typeface="Cambria"/>
                <a:ea typeface="Cambria"/>
                <a:cs typeface="Cambria"/>
                <a:sym typeface="Cambria"/>
              </a:rPr>
              <a:t>Snow/Ice Mask</a:t>
            </a:r>
            <a:endParaRPr/>
          </a:p>
          <a:p>
            <a:pPr indent="-228600" lvl="0" marL="228600" marR="0" rtl="0" algn="just">
              <a:spcBef>
                <a:spcPts val="0"/>
              </a:spcBef>
              <a:spcAft>
                <a:spcPts val="0"/>
              </a:spcAft>
              <a:buClr>
                <a:srgbClr val="FFFFFF"/>
              </a:buClr>
              <a:buSzPts val="1000"/>
              <a:buFont typeface="Verdana"/>
              <a:buAutoNum type="arabicPeriod"/>
            </a:pPr>
            <a:r>
              <a:rPr b="1" lang="en-US" sz="1000">
                <a:solidFill>
                  <a:srgbClr val="FFFFFF"/>
                </a:solidFill>
                <a:latin typeface="Cambria"/>
                <a:ea typeface="Cambria"/>
                <a:cs typeface="Cambria"/>
                <a:sym typeface="Cambria"/>
              </a:rPr>
              <a:t>Terrain Shadow Mask</a:t>
            </a:r>
            <a:endParaRPr/>
          </a:p>
          <a:p>
            <a:pPr indent="-228600" lvl="0" marL="228600" marR="0" rtl="0" algn="just">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Terrain Occlusion</a:t>
            </a:r>
            <a:endParaRPr/>
          </a:p>
          <a:p>
            <a:pPr indent="-228600" lvl="0" marL="228600" marR="0" rtl="0" algn="just">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Illumination and Viewing Geometry</a:t>
            </a:r>
            <a:endParaRPr/>
          </a:p>
          <a:p>
            <a:pPr indent="-228600" lvl="0" marL="228600" marR="0" rtl="0" algn="just">
              <a:spcBef>
                <a:spcPts val="0"/>
              </a:spcBef>
              <a:spcAft>
                <a:spcPts val="0"/>
              </a:spcAft>
              <a:buClr>
                <a:srgbClr val="FFFFFF"/>
              </a:buClr>
              <a:buSzPts val="1000"/>
              <a:buFont typeface="Verdana"/>
              <a:buAutoNum type="arabicPeriod"/>
            </a:pPr>
            <a:r>
              <a:rPr b="1" lang="en-US" sz="1000">
                <a:solidFill>
                  <a:srgbClr val="FFFFFF"/>
                </a:solidFill>
                <a:latin typeface="Cambria"/>
                <a:ea typeface="Cambria"/>
                <a:cs typeface="Cambria"/>
                <a:sym typeface="Cambria"/>
              </a:rPr>
              <a:t>Aerosol Optical Depth Parameters </a:t>
            </a:r>
            <a:endParaRPr/>
          </a:p>
          <a:p>
            <a:pPr indent="0" lvl="0" marL="0" marR="0" rtl="0" algn="just">
              <a:spcBef>
                <a:spcPts val="0"/>
              </a:spcBef>
              <a:spcAft>
                <a:spcPts val="0"/>
              </a:spcAft>
              <a:buNone/>
            </a:pPr>
            <a:r>
              <a:t/>
            </a:r>
            <a:endParaRPr b="1" sz="1000">
              <a:solidFill>
                <a:schemeClr val="dk1"/>
              </a:solidFill>
              <a:latin typeface="Cambria"/>
              <a:ea typeface="Cambria"/>
              <a:cs typeface="Cambria"/>
              <a:sym typeface="Cambria"/>
            </a:endParaRPr>
          </a:p>
        </p:txBody>
      </p:sp>
      <p:sp>
        <p:nvSpPr>
          <p:cNvPr id="355" name="Google Shape;355;p26"/>
          <p:cNvSpPr txBox="1"/>
          <p:nvPr/>
        </p:nvSpPr>
        <p:spPr>
          <a:xfrm>
            <a:off x="4935246" y="3216494"/>
            <a:ext cx="2647679" cy="2092881"/>
          </a:xfrm>
          <a:prstGeom prst="rect">
            <a:avLst/>
          </a:prstGeom>
          <a:noFill/>
          <a:ln>
            <a:noFill/>
          </a:ln>
        </p:spPr>
        <p:txBody>
          <a:bodyPr anchorCtr="0" anchor="t" bIns="45700" lIns="91425" spcFirstLastPara="1" rIns="91425" wrap="square" tIns="45700">
            <a:noAutofit/>
          </a:bodyPr>
          <a:lstStyle/>
          <a:p>
            <a:pPr indent="-228600" lvl="0" marL="228600" marR="0" rtl="0" algn="l">
              <a:spcBef>
                <a:spcPts val="0"/>
              </a:spcBef>
              <a:spcAft>
                <a:spcPts val="0"/>
              </a:spcAft>
              <a:buClr>
                <a:srgbClr val="FFFF00"/>
              </a:buClr>
              <a:buSzPts val="1000"/>
              <a:buFont typeface="Verdana"/>
              <a:buAutoNum type="arabicPeriod"/>
            </a:pPr>
            <a:r>
              <a:rPr b="1" lang="en-US" sz="1000">
                <a:solidFill>
                  <a:srgbClr val="FFFF00"/>
                </a:solidFill>
                <a:latin typeface="Cambria"/>
                <a:ea typeface="Cambria"/>
                <a:cs typeface="Cambria"/>
                <a:sym typeface="Cambria"/>
              </a:rPr>
              <a:t>Metadata machine readability</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No Data</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Incomplete Testing</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Saturation</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Cloud</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Cloud Shadow</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Land/Water Mask</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Snow/Ice Mask</a:t>
            </a:r>
            <a:endParaRPr/>
          </a:p>
          <a:p>
            <a:pPr indent="-228600" lvl="0" marL="228600" marR="0" rtl="0" algn="l">
              <a:spcBef>
                <a:spcPts val="0"/>
              </a:spcBef>
              <a:spcAft>
                <a:spcPts val="0"/>
              </a:spcAft>
              <a:buClr>
                <a:srgbClr val="008000"/>
              </a:buClr>
              <a:buSzPts val="1000"/>
              <a:buFont typeface="Verdana"/>
              <a:buAutoNum type="arabicPeriod"/>
            </a:pPr>
            <a:r>
              <a:rPr b="1" lang="en-US" sz="1000">
                <a:solidFill>
                  <a:srgbClr val="008000"/>
                </a:solidFill>
                <a:latin typeface="Cambria"/>
                <a:ea typeface="Cambria"/>
                <a:cs typeface="Cambria"/>
                <a:sym typeface="Cambria"/>
              </a:rPr>
              <a:t>Terrain Shadow Mask</a:t>
            </a:r>
            <a:endParaRPr/>
          </a:p>
          <a:p>
            <a:pPr indent="-228600" lvl="0" marL="228600" marR="0" rtl="0" algn="l">
              <a:spcBef>
                <a:spcPts val="0"/>
              </a:spcBef>
              <a:spcAft>
                <a:spcPts val="0"/>
              </a:spcAft>
              <a:buClr>
                <a:srgbClr val="FFFF00"/>
              </a:buClr>
              <a:buSzPts val="1000"/>
              <a:buFont typeface="Verdana"/>
              <a:buAutoNum type="arabicPeriod"/>
            </a:pPr>
            <a:r>
              <a:rPr b="1" lang="en-US" sz="1000">
                <a:solidFill>
                  <a:srgbClr val="FFFF00"/>
                </a:solidFill>
                <a:latin typeface="Cambria"/>
                <a:ea typeface="Cambria"/>
                <a:cs typeface="Cambria"/>
                <a:sym typeface="Cambria"/>
              </a:rPr>
              <a:t>Terrain Occlusion</a:t>
            </a:r>
            <a:endParaRPr/>
          </a:p>
          <a:p>
            <a:pPr indent="-228600" lvl="0" marL="228600" marR="0" rtl="0" algn="l">
              <a:spcBef>
                <a:spcPts val="0"/>
              </a:spcBef>
              <a:spcAft>
                <a:spcPts val="0"/>
              </a:spcAft>
              <a:buClr>
                <a:srgbClr val="FFFF00"/>
              </a:buClr>
              <a:buSzPts val="1000"/>
              <a:buFont typeface="Verdana"/>
              <a:buAutoNum type="arabicPeriod"/>
            </a:pPr>
            <a:r>
              <a:rPr b="1" lang="en-US" sz="1000">
                <a:solidFill>
                  <a:srgbClr val="FFFF00"/>
                </a:solidFill>
                <a:latin typeface="Cambria"/>
                <a:ea typeface="Cambria"/>
                <a:cs typeface="Cambria"/>
                <a:sym typeface="Cambria"/>
              </a:rPr>
              <a:t>Illumination and Viewing Geometry</a:t>
            </a:r>
            <a:endParaRPr/>
          </a:p>
          <a:p>
            <a:pPr indent="-228600" lvl="0" marL="228600" marR="0" rtl="0" algn="l">
              <a:spcBef>
                <a:spcPts val="0"/>
              </a:spcBef>
              <a:spcAft>
                <a:spcPts val="0"/>
              </a:spcAft>
              <a:buClr>
                <a:schemeClr val="lt1"/>
              </a:buClr>
              <a:buSzPts val="1000"/>
              <a:buFont typeface="Verdana"/>
              <a:buAutoNum type="arabicPeriod"/>
            </a:pPr>
            <a:r>
              <a:rPr b="1" lang="en-US" sz="1000">
                <a:solidFill>
                  <a:schemeClr val="lt1"/>
                </a:solidFill>
                <a:latin typeface="Cambria"/>
                <a:ea typeface="Cambria"/>
                <a:cs typeface="Cambria"/>
                <a:sym typeface="Cambria"/>
              </a:rPr>
              <a:t>Aerosol Optical Depth Parameters </a:t>
            </a:r>
            <a:endParaRPr/>
          </a:p>
          <a:p>
            <a:pPr indent="0" lvl="0" marL="0" marR="0" rtl="0" algn="l">
              <a:spcBef>
                <a:spcPts val="0"/>
              </a:spcBef>
              <a:spcAft>
                <a:spcPts val="0"/>
              </a:spcAft>
              <a:buNone/>
            </a:pPr>
            <a:r>
              <a:t/>
            </a:r>
            <a:endParaRPr b="1" sz="1000">
              <a:solidFill>
                <a:schemeClr val="dk1"/>
              </a:solidFill>
              <a:latin typeface="Cambria"/>
              <a:ea typeface="Cambria"/>
              <a:cs typeface="Cambria"/>
              <a:sym typeface="Cambria"/>
            </a:endParaRPr>
          </a:p>
        </p:txBody>
      </p:sp>
      <p:sp>
        <p:nvSpPr>
          <p:cNvPr id="356" name="Google Shape;356;p26"/>
          <p:cNvSpPr txBox="1"/>
          <p:nvPr/>
        </p:nvSpPr>
        <p:spPr>
          <a:xfrm>
            <a:off x="3022529" y="3438435"/>
            <a:ext cx="148114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mbria"/>
                <a:ea typeface="Cambria"/>
                <a:cs typeface="Cambria"/>
                <a:sym typeface="Cambria"/>
              </a:rPr>
              <a:t>S2 products Status:</a:t>
            </a:r>
            <a:endParaRPr/>
          </a:p>
        </p:txBody>
      </p:sp>
      <p:pic>
        <p:nvPicPr>
          <p:cNvPr descr="Screen Shot 2019-05-10 at 09.35.47.png" id="357" name="Google Shape;357;p26"/>
          <p:cNvPicPr preferRelativeResize="0"/>
          <p:nvPr/>
        </p:nvPicPr>
        <p:blipFill rotWithShape="1">
          <a:blip r:embed="rId6">
            <a:alphaModFix/>
          </a:blip>
          <a:srcRect b="0" l="0" r="0" t="0"/>
          <a:stretch/>
        </p:blipFill>
        <p:spPr>
          <a:xfrm>
            <a:off x="5633195" y="782826"/>
            <a:ext cx="1243555" cy="1244790"/>
          </a:xfrm>
          <a:prstGeom prst="rect">
            <a:avLst/>
          </a:prstGeom>
          <a:noFill/>
          <a:ln>
            <a:noFill/>
          </a:ln>
        </p:spPr>
      </p:pic>
      <p:sp>
        <p:nvSpPr>
          <p:cNvPr id="358" name="Google Shape;358;p26"/>
          <p:cNvSpPr/>
          <p:nvPr/>
        </p:nvSpPr>
        <p:spPr>
          <a:xfrm>
            <a:off x="6935881" y="853869"/>
            <a:ext cx="1997911" cy="78483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900">
                <a:solidFill>
                  <a:schemeClr val="dk1"/>
                </a:solidFill>
                <a:latin typeface="Georgia"/>
                <a:ea typeface="Georgia"/>
                <a:cs typeface="Georgia"/>
                <a:sym typeface="Georgia"/>
              </a:rPr>
              <a:t>viewZenithMean and viewAzimuthMean that contains average viewing incidence angles (zenith and azimuth) across all bands and detectors</a:t>
            </a:r>
            <a:endParaRPr/>
          </a:p>
        </p:txBody>
      </p:sp>
      <p:sp>
        <p:nvSpPr>
          <p:cNvPr id="359" name="Google Shape;359;p26"/>
          <p:cNvSpPr txBox="1"/>
          <p:nvPr/>
        </p:nvSpPr>
        <p:spPr>
          <a:xfrm>
            <a:off x="7047386" y="1776741"/>
            <a:ext cx="474772"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Georgia"/>
                <a:ea typeface="Georgia"/>
                <a:cs typeface="Georgia"/>
                <a:sym typeface="Georgia"/>
              </a:rPr>
              <a:t>AOT</a:t>
            </a:r>
            <a:endParaRPr b="1" sz="1000">
              <a:solidFill>
                <a:schemeClr val="dk1"/>
              </a:solidFill>
              <a:latin typeface="Georgia"/>
              <a:ea typeface="Georgia"/>
              <a:cs typeface="Georgia"/>
              <a:sym typeface="Georgia"/>
            </a:endParaRPr>
          </a:p>
        </p:txBody>
      </p:sp>
      <p:sp>
        <p:nvSpPr>
          <p:cNvPr id="360" name="Google Shape;360;p26"/>
          <p:cNvSpPr txBox="1"/>
          <p:nvPr/>
        </p:nvSpPr>
        <p:spPr>
          <a:xfrm>
            <a:off x="8114433" y="1744886"/>
            <a:ext cx="516788"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Georgia"/>
                <a:ea typeface="Georgia"/>
                <a:cs typeface="Georgia"/>
                <a:sym typeface="Georgia"/>
              </a:rPr>
              <a:t>WVP</a:t>
            </a:r>
            <a:endParaRPr b="1" sz="1000">
              <a:solidFill>
                <a:schemeClr val="dk1"/>
              </a:solidFill>
              <a:latin typeface="Georgia"/>
              <a:ea typeface="Georgia"/>
              <a:cs typeface="Georgia"/>
              <a:sym typeface="Georgia"/>
            </a:endParaRPr>
          </a:p>
        </p:txBody>
      </p:sp>
      <p:sp>
        <p:nvSpPr>
          <p:cNvPr id="361" name="Google Shape;361;p26"/>
          <p:cNvSpPr txBox="1"/>
          <p:nvPr/>
        </p:nvSpPr>
        <p:spPr>
          <a:xfrm>
            <a:off x="2076992" y="-42040"/>
            <a:ext cx="5931893"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CARD4L Requirements on “Per Pixel Metadata” (Threshold and Target)</a:t>
            </a:r>
            <a:endParaRPr b="1" i="0" sz="2000" u="none" cap="none" strike="noStrike">
              <a:solidFill>
                <a:schemeClr val="lt1"/>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27"/>
          <p:cNvSpPr/>
          <p:nvPr/>
        </p:nvSpPr>
        <p:spPr>
          <a:xfrm>
            <a:off x="295813" y="754269"/>
            <a:ext cx="2763350" cy="1567039"/>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3F3F3F"/>
                </a:solidFill>
                <a:latin typeface="Georgia"/>
                <a:ea typeface="Georgia"/>
                <a:cs typeface="Georgia"/>
                <a:sym typeface="Georgia"/>
              </a:rPr>
              <a:t>THRESHOLD Radiometric and Atmospheric Correction</a:t>
            </a:r>
            <a:endParaRPr sz="1000">
              <a:solidFill>
                <a:schemeClr val="lt1"/>
              </a:solidFill>
              <a:latin typeface="Georgia"/>
              <a:ea typeface="Georgia"/>
              <a:cs typeface="Georgia"/>
              <a:sym typeface="Georgia"/>
            </a:endParaRPr>
          </a:p>
        </p:txBody>
      </p:sp>
      <p:sp>
        <p:nvSpPr>
          <p:cNvPr id="367" name="Google Shape;367;p27"/>
          <p:cNvSpPr/>
          <p:nvPr/>
        </p:nvSpPr>
        <p:spPr>
          <a:xfrm>
            <a:off x="5956623" y="763700"/>
            <a:ext cx="2763350" cy="1547098"/>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3F3F3F"/>
                </a:solidFill>
                <a:latin typeface="Georgia"/>
                <a:ea typeface="Georgia"/>
                <a:cs typeface="Georgia"/>
                <a:sym typeface="Georgia"/>
              </a:rPr>
              <a:t>TARGET Radiometric and atmospheric Correction</a:t>
            </a:r>
            <a:endParaRPr sz="1000">
              <a:solidFill>
                <a:srgbClr val="008000"/>
              </a:solidFill>
              <a:latin typeface="Georgia"/>
              <a:ea typeface="Georgia"/>
              <a:cs typeface="Georgia"/>
              <a:sym typeface="Georgia"/>
            </a:endParaRPr>
          </a:p>
        </p:txBody>
      </p:sp>
      <p:sp>
        <p:nvSpPr>
          <p:cNvPr id="368" name="Google Shape;368;p27"/>
          <p:cNvSpPr/>
          <p:nvPr/>
        </p:nvSpPr>
        <p:spPr>
          <a:xfrm>
            <a:off x="2474151" y="4240765"/>
            <a:ext cx="2401772" cy="461665"/>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200"/>
              <a:buFont typeface="Arial"/>
              <a:buChar char="•"/>
            </a:pPr>
            <a:r>
              <a:rPr b="1" lang="en-US" sz="1200">
                <a:solidFill>
                  <a:schemeClr val="dk1"/>
                </a:solidFill>
                <a:latin typeface="Cambria"/>
                <a:ea typeface="Cambria"/>
                <a:cs typeface="Cambria"/>
                <a:sym typeface="Cambria"/>
              </a:rPr>
              <a:t>Digital Object Identifier DOI planned </a:t>
            </a:r>
            <a:r>
              <a:rPr lang="en-US" sz="1200">
                <a:solidFill>
                  <a:schemeClr val="dk1"/>
                </a:solidFill>
                <a:latin typeface="Cambria"/>
                <a:ea typeface="Cambria"/>
                <a:cs typeface="Cambria"/>
                <a:sym typeface="Cambria"/>
              </a:rPr>
              <a:t>for product</a:t>
            </a:r>
            <a:endParaRPr sz="1400">
              <a:solidFill>
                <a:schemeClr val="dk1"/>
              </a:solidFill>
              <a:latin typeface="Verdana"/>
              <a:ea typeface="Verdana"/>
              <a:cs typeface="Verdana"/>
              <a:sym typeface="Verdana"/>
            </a:endParaRPr>
          </a:p>
        </p:txBody>
      </p:sp>
      <p:sp>
        <p:nvSpPr>
          <p:cNvPr id="369" name="Google Shape;369;p27"/>
          <p:cNvSpPr/>
          <p:nvPr/>
        </p:nvSpPr>
        <p:spPr>
          <a:xfrm>
            <a:off x="3980986" y="1075069"/>
            <a:ext cx="202573" cy="225960"/>
          </a:xfrm>
          <a:prstGeom prst="rect">
            <a:avLst/>
          </a:prstGeom>
          <a:solidFill>
            <a:schemeClr val="lt1"/>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370" name="Google Shape;370;p27"/>
          <p:cNvSpPr/>
          <p:nvPr/>
        </p:nvSpPr>
        <p:spPr>
          <a:xfrm>
            <a:off x="3977561" y="1367720"/>
            <a:ext cx="202573" cy="225960"/>
          </a:xfrm>
          <a:prstGeom prst="rect">
            <a:avLst/>
          </a:prstGeom>
          <a:solidFill>
            <a:srgbClr val="008000"/>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371" name="Google Shape;371;p27"/>
          <p:cNvSpPr/>
          <p:nvPr/>
        </p:nvSpPr>
        <p:spPr>
          <a:xfrm>
            <a:off x="3977561" y="1679388"/>
            <a:ext cx="202573" cy="225960"/>
          </a:xfrm>
          <a:prstGeom prst="rect">
            <a:avLst/>
          </a:prstGeom>
          <a:solidFill>
            <a:srgbClr val="FFFF00"/>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DC82F"/>
              </a:solidFill>
              <a:latin typeface="Verdana"/>
              <a:ea typeface="Verdana"/>
              <a:cs typeface="Verdana"/>
              <a:sym typeface="Verdana"/>
            </a:endParaRPr>
          </a:p>
        </p:txBody>
      </p:sp>
      <p:sp>
        <p:nvSpPr>
          <p:cNvPr id="372" name="Google Shape;372;p27"/>
          <p:cNvSpPr txBox="1"/>
          <p:nvPr/>
        </p:nvSpPr>
        <p:spPr>
          <a:xfrm>
            <a:off x="4222515" y="1059486"/>
            <a:ext cx="92845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Not Required</a:t>
            </a:r>
            <a:endParaRPr/>
          </a:p>
        </p:txBody>
      </p:sp>
      <p:sp>
        <p:nvSpPr>
          <p:cNvPr id="373" name="Google Shape;373;p27"/>
          <p:cNvSpPr txBox="1"/>
          <p:nvPr/>
        </p:nvSpPr>
        <p:spPr>
          <a:xfrm>
            <a:off x="4226884" y="1367720"/>
            <a:ext cx="750914"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Compliant</a:t>
            </a:r>
            <a:endParaRPr/>
          </a:p>
        </p:txBody>
      </p:sp>
      <p:sp>
        <p:nvSpPr>
          <p:cNvPr id="374" name="Google Shape;374;p27"/>
          <p:cNvSpPr txBox="1"/>
          <p:nvPr/>
        </p:nvSpPr>
        <p:spPr>
          <a:xfrm>
            <a:off x="4231253" y="1675954"/>
            <a:ext cx="977902"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Not Compliant</a:t>
            </a:r>
            <a:endParaRPr/>
          </a:p>
        </p:txBody>
      </p:sp>
      <p:pic>
        <p:nvPicPr>
          <p:cNvPr id="375" name="Google Shape;375;p27"/>
          <p:cNvPicPr preferRelativeResize="0"/>
          <p:nvPr/>
        </p:nvPicPr>
        <p:blipFill rotWithShape="1">
          <a:blip r:embed="rId3">
            <a:alphaModFix/>
          </a:blip>
          <a:srcRect b="0" l="0" r="0" t="0"/>
          <a:stretch/>
        </p:blipFill>
        <p:spPr>
          <a:xfrm>
            <a:off x="4929092" y="2842786"/>
            <a:ext cx="1929144" cy="1929144"/>
          </a:xfrm>
          <a:prstGeom prst="rect">
            <a:avLst/>
          </a:prstGeom>
          <a:noFill/>
          <a:ln>
            <a:noFill/>
          </a:ln>
        </p:spPr>
      </p:pic>
      <p:pic>
        <p:nvPicPr>
          <p:cNvPr id="376" name="Google Shape;376;p27"/>
          <p:cNvPicPr preferRelativeResize="0"/>
          <p:nvPr/>
        </p:nvPicPr>
        <p:blipFill rotWithShape="1">
          <a:blip r:embed="rId4">
            <a:alphaModFix/>
          </a:blip>
          <a:srcRect b="0" l="0" r="0" t="0"/>
          <a:stretch/>
        </p:blipFill>
        <p:spPr>
          <a:xfrm>
            <a:off x="6917739" y="2842785"/>
            <a:ext cx="1915983" cy="1915983"/>
          </a:xfrm>
          <a:prstGeom prst="rect">
            <a:avLst/>
          </a:prstGeom>
          <a:noFill/>
          <a:ln>
            <a:noFill/>
          </a:ln>
        </p:spPr>
      </p:pic>
      <p:sp>
        <p:nvSpPr>
          <p:cNvPr id="377" name="Google Shape;377;p27"/>
          <p:cNvSpPr txBox="1"/>
          <p:nvPr/>
        </p:nvSpPr>
        <p:spPr>
          <a:xfrm>
            <a:off x="4966788" y="4386284"/>
            <a:ext cx="1103355" cy="338554"/>
          </a:xfrm>
          <a:prstGeom prst="rect">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lang="en-US" sz="1600">
                <a:solidFill>
                  <a:srgbClr val="00549F"/>
                </a:solidFill>
                <a:latin typeface="Verdana"/>
                <a:ea typeface="Verdana"/>
                <a:cs typeface="Verdana"/>
                <a:sym typeface="Verdana"/>
              </a:rPr>
              <a:t>Level-1C</a:t>
            </a:r>
            <a:endParaRPr/>
          </a:p>
        </p:txBody>
      </p:sp>
      <p:sp>
        <p:nvSpPr>
          <p:cNvPr id="378" name="Google Shape;378;p27"/>
          <p:cNvSpPr txBox="1"/>
          <p:nvPr/>
        </p:nvSpPr>
        <p:spPr>
          <a:xfrm>
            <a:off x="6942894" y="4383481"/>
            <a:ext cx="1130996" cy="338554"/>
          </a:xfrm>
          <a:prstGeom prst="rect">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lang="en-US" sz="1600">
                <a:solidFill>
                  <a:srgbClr val="00549F"/>
                </a:solidFill>
                <a:latin typeface="Verdana"/>
                <a:ea typeface="Verdana"/>
                <a:cs typeface="Verdana"/>
                <a:sym typeface="Verdana"/>
              </a:rPr>
              <a:t>Level-2A</a:t>
            </a:r>
            <a:endParaRPr/>
          </a:p>
        </p:txBody>
      </p:sp>
      <p:sp>
        <p:nvSpPr>
          <p:cNvPr id="379" name="Google Shape;379;p27"/>
          <p:cNvSpPr txBox="1"/>
          <p:nvPr/>
        </p:nvSpPr>
        <p:spPr>
          <a:xfrm>
            <a:off x="660793" y="1108726"/>
            <a:ext cx="2363273" cy="1323439"/>
          </a:xfrm>
          <a:prstGeom prst="rect">
            <a:avLst/>
          </a:prstGeom>
          <a:noFill/>
          <a:ln>
            <a:noFill/>
          </a:ln>
        </p:spPr>
        <p:txBody>
          <a:bodyPr anchorCtr="0" anchor="t" bIns="45700" lIns="91425" spcFirstLastPara="1" rIns="91425" wrap="square" tIns="45700">
            <a:noAutofit/>
          </a:bodyPr>
          <a:lstStyle/>
          <a:p>
            <a:pPr indent="-171450" lvl="0" marL="171450" marR="0" rtl="0" algn="l">
              <a:spcBef>
                <a:spcPts val="0"/>
              </a:spcBef>
              <a:spcAft>
                <a:spcPts val="0"/>
              </a:spcAft>
              <a:buClr>
                <a:srgbClr val="008000"/>
              </a:buClr>
              <a:buSzPts val="1000"/>
              <a:buFont typeface="Arial"/>
              <a:buChar char="•"/>
            </a:pPr>
            <a:r>
              <a:rPr b="1" lang="en-US" sz="1000">
                <a:solidFill>
                  <a:srgbClr val="008000"/>
                </a:solidFill>
                <a:latin typeface="Cambria"/>
                <a:ea typeface="Cambria"/>
                <a:cs typeface="Cambria"/>
                <a:sym typeface="Cambria"/>
              </a:rPr>
              <a:t>Measurement</a:t>
            </a:r>
            <a:endParaRPr b="1" sz="1000">
              <a:solidFill>
                <a:schemeClr val="lt1"/>
              </a:solidFill>
              <a:latin typeface="Cambria"/>
              <a:ea typeface="Cambria"/>
              <a:cs typeface="Cambria"/>
              <a:sym typeface="Cambria"/>
            </a:endParaRPr>
          </a:p>
          <a:p>
            <a:pPr indent="-171450" lvl="0" marL="171450" marR="0" rtl="0" algn="l">
              <a:spcBef>
                <a:spcPts val="0"/>
              </a:spcBef>
              <a:spcAft>
                <a:spcPts val="0"/>
              </a:spcAft>
              <a:buClr>
                <a:schemeClr val="lt1"/>
              </a:buClr>
              <a:buSzPts val="1000"/>
              <a:buFont typeface="Arial"/>
              <a:buChar char="•"/>
            </a:pPr>
            <a:r>
              <a:rPr b="1" lang="en-US" sz="1000">
                <a:solidFill>
                  <a:schemeClr val="lt1"/>
                </a:solidFill>
                <a:latin typeface="Cambria"/>
                <a:ea typeface="Cambria"/>
                <a:cs typeface="Cambria"/>
                <a:sym typeface="Cambria"/>
              </a:rPr>
              <a:t>Measurement Uncertainty</a:t>
            </a:r>
            <a:endParaRPr/>
          </a:p>
          <a:p>
            <a:pPr indent="-171450" lvl="0" marL="171450" marR="0" rtl="0" algn="l">
              <a:spcBef>
                <a:spcPts val="0"/>
              </a:spcBef>
              <a:spcAft>
                <a:spcPts val="0"/>
              </a:spcAft>
              <a:buClr>
                <a:schemeClr val="lt1"/>
              </a:buClr>
              <a:buSzPts val="1000"/>
              <a:buFont typeface="Arial"/>
              <a:buChar char="•"/>
            </a:pPr>
            <a:r>
              <a:rPr b="1" lang="en-US" sz="1000">
                <a:solidFill>
                  <a:schemeClr val="lt1"/>
                </a:solidFill>
                <a:latin typeface="Cambria"/>
                <a:ea typeface="Cambria"/>
                <a:cs typeface="Cambria"/>
                <a:sym typeface="Cambria"/>
              </a:rPr>
              <a:t>Measurement Normalisation</a:t>
            </a:r>
            <a:endParaRPr b="1" sz="1000">
              <a:solidFill>
                <a:schemeClr val="lt1"/>
              </a:solidFill>
              <a:latin typeface="Cambria"/>
              <a:ea typeface="Cambria"/>
              <a:cs typeface="Cambria"/>
              <a:sym typeface="Cambria"/>
            </a:endParaRPr>
          </a:p>
          <a:p>
            <a:pPr indent="-171450" lvl="0" marL="171450" marR="0" rtl="0" algn="l">
              <a:spcBef>
                <a:spcPts val="0"/>
              </a:spcBef>
              <a:spcAft>
                <a:spcPts val="0"/>
              </a:spcAft>
              <a:buClr>
                <a:srgbClr val="008542"/>
              </a:buClr>
              <a:buSzPts val="1000"/>
              <a:buFont typeface="Arial"/>
              <a:buChar char="•"/>
            </a:pPr>
            <a:r>
              <a:rPr b="1" lang="en-US" sz="1000">
                <a:solidFill>
                  <a:srgbClr val="008542"/>
                </a:solidFill>
                <a:latin typeface="Cambria"/>
                <a:ea typeface="Cambria"/>
                <a:cs typeface="Cambria"/>
                <a:sym typeface="Cambria"/>
              </a:rPr>
              <a:t>Directional Atmospheric Scattering</a:t>
            </a:r>
            <a:endParaRPr/>
          </a:p>
          <a:p>
            <a:pPr indent="-171450" lvl="0" marL="171450" marR="0" rtl="0" algn="l">
              <a:spcBef>
                <a:spcPts val="0"/>
              </a:spcBef>
              <a:spcAft>
                <a:spcPts val="0"/>
              </a:spcAft>
              <a:buClr>
                <a:srgbClr val="008542"/>
              </a:buClr>
              <a:buSzPts val="1000"/>
              <a:buFont typeface="Arial"/>
              <a:buChar char="•"/>
            </a:pPr>
            <a:r>
              <a:rPr b="1" lang="en-US" sz="1000">
                <a:solidFill>
                  <a:srgbClr val="008542"/>
                </a:solidFill>
                <a:latin typeface="Cambria"/>
                <a:ea typeface="Cambria"/>
                <a:cs typeface="Cambria"/>
                <a:sym typeface="Cambria"/>
              </a:rPr>
              <a:t>Water Vapour Corrections</a:t>
            </a:r>
            <a:endParaRPr/>
          </a:p>
          <a:p>
            <a:pPr indent="-171450" lvl="0" marL="171450" marR="0" rtl="0" algn="l">
              <a:spcBef>
                <a:spcPts val="0"/>
              </a:spcBef>
              <a:spcAft>
                <a:spcPts val="0"/>
              </a:spcAft>
              <a:buClr>
                <a:schemeClr val="lt1"/>
              </a:buClr>
              <a:buSzPts val="1000"/>
              <a:buFont typeface="Arial"/>
              <a:buChar char="•"/>
            </a:pPr>
            <a:r>
              <a:rPr b="1" lang="en-US" sz="1000">
                <a:solidFill>
                  <a:schemeClr val="lt1"/>
                </a:solidFill>
                <a:latin typeface="Cambria"/>
                <a:ea typeface="Cambria"/>
                <a:cs typeface="Cambria"/>
                <a:sym typeface="Cambria"/>
              </a:rPr>
              <a:t>Ozone Corrections</a:t>
            </a:r>
            <a:endParaRPr/>
          </a:p>
          <a:p>
            <a:pPr indent="0" lvl="0" marL="0" marR="0" rtl="0" algn="l">
              <a:spcBef>
                <a:spcPts val="0"/>
              </a:spcBef>
              <a:spcAft>
                <a:spcPts val="0"/>
              </a:spcAft>
              <a:buNone/>
            </a:pPr>
            <a:r>
              <a:t/>
            </a:r>
            <a:endParaRPr b="1" sz="1000">
              <a:solidFill>
                <a:schemeClr val="dk1"/>
              </a:solidFill>
              <a:latin typeface="Cambria"/>
              <a:ea typeface="Cambria"/>
              <a:cs typeface="Cambria"/>
              <a:sym typeface="Cambria"/>
            </a:endParaRPr>
          </a:p>
        </p:txBody>
      </p:sp>
      <p:sp>
        <p:nvSpPr>
          <p:cNvPr id="380" name="Google Shape;380;p27"/>
          <p:cNvSpPr txBox="1"/>
          <p:nvPr/>
        </p:nvSpPr>
        <p:spPr>
          <a:xfrm>
            <a:off x="6321668" y="1141616"/>
            <a:ext cx="2389031" cy="1323439"/>
          </a:xfrm>
          <a:prstGeom prst="rect">
            <a:avLst/>
          </a:prstGeom>
          <a:noFill/>
          <a:ln>
            <a:noFill/>
          </a:ln>
        </p:spPr>
        <p:txBody>
          <a:bodyPr anchorCtr="0" anchor="t" bIns="45700" lIns="91425" spcFirstLastPara="1" rIns="91425" wrap="square" tIns="45700">
            <a:noAutofit/>
          </a:bodyPr>
          <a:lstStyle/>
          <a:p>
            <a:pPr indent="-171450" lvl="0" marL="171450" marR="0" rtl="0" algn="l">
              <a:spcBef>
                <a:spcPts val="0"/>
              </a:spcBef>
              <a:spcAft>
                <a:spcPts val="0"/>
              </a:spcAft>
              <a:buClr>
                <a:srgbClr val="008000"/>
              </a:buClr>
              <a:buSzPts val="1000"/>
              <a:buFont typeface="Arial"/>
              <a:buChar char="•"/>
            </a:pPr>
            <a:r>
              <a:rPr b="1" lang="en-US" sz="1000">
                <a:solidFill>
                  <a:srgbClr val="008000"/>
                </a:solidFill>
                <a:latin typeface="Cambria"/>
                <a:ea typeface="Cambria"/>
                <a:cs typeface="Cambria"/>
                <a:sym typeface="Cambria"/>
              </a:rPr>
              <a:t>Measurement</a:t>
            </a:r>
            <a:endParaRPr b="1" sz="1000">
              <a:solidFill>
                <a:schemeClr val="lt1"/>
              </a:solidFill>
              <a:latin typeface="Cambria"/>
              <a:ea typeface="Cambria"/>
              <a:cs typeface="Cambria"/>
              <a:sym typeface="Cambria"/>
            </a:endParaRPr>
          </a:p>
          <a:p>
            <a:pPr indent="-171450" lvl="0" marL="171450" marR="0" rtl="0" algn="l">
              <a:spcBef>
                <a:spcPts val="0"/>
              </a:spcBef>
              <a:spcAft>
                <a:spcPts val="0"/>
              </a:spcAft>
              <a:buClr>
                <a:srgbClr val="FFFF00"/>
              </a:buClr>
              <a:buSzPts val="1000"/>
              <a:buFont typeface="Arial"/>
              <a:buChar char="•"/>
            </a:pPr>
            <a:r>
              <a:rPr b="1" lang="en-US" sz="1000">
                <a:solidFill>
                  <a:srgbClr val="FFFF00"/>
                </a:solidFill>
                <a:latin typeface="Cambria"/>
                <a:ea typeface="Cambria"/>
                <a:cs typeface="Cambria"/>
                <a:sym typeface="Cambria"/>
              </a:rPr>
              <a:t>Measurement Uncertainty</a:t>
            </a:r>
            <a:endParaRPr/>
          </a:p>
          <a:p>
            <a:pPr indent="-171450" lvl="0" marL="171450" marR="0" rtl="0" algn="l">
              <a:spcBef>
                <a:spcPts val="0"/>
              </a:spcBef>
              <a:spcAft>
                <a:spcPts val="0"/>
              </a:spcAft>
              <a:buClr>
                <a:srgbClr val="FFFF00"/>
              </a:buClr>
              <a:buSzPts val="1000"/>
              <a:buFont typeface="Arial"/>
              <a:buChar char="•"/>
            </a:pPr>
            <a:r>
              <a:rPr b="1" lang="en-US" sz="1000">
                <a:solidFill>
                  <a:srgbClr val="FFFF00"/>
                </a:solidFill>
                <a:latin typeface="Cambria"/>
                <a:ea typeface="Cambria"/>
                <a:cs typeface="Cambria"/>
                <a:sym typeface="Cambria"/>
              </a:rPr>
              <a:t>Measurement Normalisation</a:t>
            </a:r>
            <a:endParaRPr b="1" sz="1000">
              <a:solidFill>
                <a:srgbClr val="FFFF00"/>
              </a:solidFill>
              <a:latin typeface="Cambria"/>
              <a:ea typeface="Cambria"/>
              <a:cs typeface="Cambria"/>
              <a:sym typeface="Cambria"/>
            </a:endParaRPr>
          </a:p>
          <a:p>
            <a:pPr indent="-171450" lvl="0" marL="171450" marR="0" rtl="0" algn="l">
              <a:spcBef>
                <a:spcPts val="0"/>
              </a:spcBef>
              <a:spcAft>
                <a:spcPts val="0"/>
              </a:spcAft>
              <a:buClr>
                <a:srgbClr val="008000"/>
              </a:buClr>
              <a:buSzPts val="1000"/>
              <a:buFont typeface="Arial"/>
              <a:buChar char="•"/>
            </a:pPr>
            <a:r>
              <a:rPr b="1" lang="en-US" sz="1000">
                <a:solidFill>
                  <a:srgbClr val="008000"/>
                </a:solidFill>
                <a:latin typeface="Cambria"/>
                <a:ea typeface="Cambria"/>
                <a:cs typeface="Cambria"/>
                <a:sym typeface="Cambria"/>
              </a:rPr>
              <a:t>Directional Atmospheric Scattering</a:t>
            </a:r>
            <a:endParaRPr/>
          </a:p>
          <a:p>
            <a:pPr indent="-171450" lvl="0" marL="171450" marR="0" rtl="0" algn="l">
              <a:spcBef>
                <a:spcPts val="0"/>
              </a:spcBef>
              <a:spcAft>
                <a:spcPts val="0"/>
              </a:spcAft>
              <a:buClr>
                <a:srgbClr val="008000"/>
              </a:buClr>
              <a:buSzPts val="1000"/>
              <a:buFont typeface="Arial"/>
              <a:buChar char="•"/>
            </a:pPr>
            <a:r>
              <a:rPr b="1" lang="en-US" sz="1000">
                <a:solidFill>
                  <a:srgbClr val="008000"/>
                </a:solidFill>
                <a:latin typeface="Cambria"/>
                <a:ea typeface="Cambria"/>
                <a:cs typeface="Cambria"/>
                <a:sym typeface="Cambria"/>
              </a:rPr>
              <a:t>Water Vapour Corrections</a:t>
            </a:r>
            <a:endParaRPr/>
          </a:p>
          <a:p>
            <a:pPr indent="-171450" lvl="0" marL="171450" marR="0" rtl="0" algn="l">
              <a:spcBef>
                <a:spcPts val="0"/>
              </a:spcBef>
              <a:spcAft>
                <a:spcPts val="0"/>
              </a:spcAft>
              <a:buClr>
                <a:srgbClr val="008000"/>
              </a:buClr>
              <a:buSzPts val="1000"/>
              <a:buFont typeface="Arial"/>
              <a:buChar char="•"/>
            </a:pPr>
            <a:r>
              <a:rPr b="1" lang="en-US" sz="1000">
                <a:solidFill>
                  <a:srgbClr val="008000"/>
                </a:solidFill>
                <a:latin typeface="Cambria"/>
                <a:ea typeface="Cambria"/>
                <a:cs typeface="Cambria"/>
                <a:sym typeface="Cambria"/>
              </a:rPr>
              <a:t>Ozone Corrections</a:t>
            </a:r>
            <a:endParaRPr/>
          </a:p>
          <a:p>
            <a:pPr indent="0" lvl="0" marL="0" marR="0" rtl="0" algn="l">
              <a:spcBef>
                <a:spcPts val="0"/>
              </a:spcBef>
              <a:spcAft>
                <a:spcPts val="0"/>
              </a:spcAft>
              <a:buNone/>
            </a:pPr>
            <a:r>
              <a:t/>
            </a:r>
            <a:endParaRPr b="1" sz="1000">
              <a:solidFill>
                <a:schemeClr val="dk1"/>
              </a:solidFill>
              <a:latin typeface="Cambria"/>
              <a:ea typeface="Cambria"/>
              <a:cs typeface="Cambria"/>
              <a:sym typeface="Cambria"/>
            </a:endParaRPr>
          </a:p>
        </p:txBody>
      </p:sp>
      <p:sp>
        <p:nvSpPr>
          <p:cNvPr id="381" name="Google Shape;381;p27"/>
          <p:cNvSpPr txBox="1"/>
          <p:nvPr/>
        </p:nvSpPr>
        <p:spPr>
          <a:xfrm>
            <a:off x="3833396" y="689239"/>
            <a:ext cx="148114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mbria"/>
                <a:ea typeface="Cambria"/>
                <a:cs typeface="Cambria"/>
                <a:sym typeface="Cambria"/>
              </a:rPr>
              <a:t>S2 products Status:</a:t>
            </a:r>
            <a:endParaRPr/>
          </a:p>
        </p:txBody>
      </p:sp>
      <p:sp>
        <p:nvSpPr>
          <p:cNvPr id="382" name="Google Shape;382;p27"/>
          <p:cNvSpPr/>
          <p:nvPr/>
        </p:nvSpPr>
        <p:spPr>
          <a:xfrm>
            <a:off x="208337" y="2405160"/>
            <a:ext cx="2193446" cy="853219"/>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Measurement</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Pixel values that are expressed as a measurement of the Surface Reflectance of the land. This is a dimensionless value.</a:t>
            </a:r>
            <a:endParaRPr sz="800">
              <a:solidFill>
                <a:schemeClr val="lt1"/>
              </a:solidFill>
              <a:latin typeface="Georgia"/>
              <a:ea typeface="Georgia"/>
              <a:cs typeface="Georgia"/>
              <a:sym typeface="Georgia"/>
            </a:endParaRPr>
          </a:p>
        </p:txBody>
      </p:sp>
      <p:sp>
        <p:nvSpPr>
          <p:cNvPr id="383" name="Google Shape;383;p27"/>
          <p:cNvSpPr/>
          <p:nvPr/>
        </p:nvSpPr>
        <p:spPr>
          <a:xfrm>
            <a:off x="209394" y="3307835"/>
            <a:ext cx="2185810" cy="1417056"/>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Water Vapour corrections</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Corrections are applied for water vapour. Metadata contains a single DOI landing page with references to:-a citable peer-reviewed algorithm, -technical documentation regarding the implementation of that algorithm. Note 1: Examples of technical documentation include an Algorithm Theoretical Basis Document, product user guide, etc.</a:t>
            </a:r>
            <a:endParaRPr sz="800">
              <a:solidFill>
                <a:schemeClr val="lt1"/>
              </a:solidFill>
              <a:latin typeface="Georgia"/>
              <a:ea typeface="Georgia"/>
              <a:cs typeface="Georgia"/>
              <a:sym typeface="Georgia"/>
            </a:endParaRPr>
          </a:p>
        </p:txBody>
      </p:sp>
      <p:sp>
        <p:nvSpPr>
          <p:cNvPr id="384" name="Google Shape;384;p27"/>
          <p:cNvSpPr/>
          <p:nvPr/>
        </p:nvSpPr>
        <p:spPr>
          <a:xfrm>
            <a:off x="2493773" y="2407257"/>
            <a:ext cx="2198971" cy="1692390"/>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just">
              <a:spcBef>
                <a:spcPts val="0"/>
              </a:spcBef>
              <a:spcAft>
                <a:spcPts val="0"/>
              </a:spcAft>
              <a:buNone/>
            </a:pPr>
            <a:r>
              <a:rPr lang="en-US" sz="800">
                <a:solidFill>
                  <a:srgbClr val="008000"/>
                </a:solidFill>
                <a:latin typeface="Georgia"/>
                <a:ea typeface="Georgia"/>
                <a:cs typeface="Georgia"/>
                <a:sym typeface="Georgia"/>
              </a:rPr>
              <a:t>Directional Atmospheric Scattering</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Corrections are applied for aerosols and molecular (Rayleigh) scattering. Metadata contains a single DOI landing page with references to:-a citable peer-reviewed algorithm, -technical documentation regarding the implementation of that algorithm -the sources of ancillary data used to make corrections. Note 1: Examples of technical documentation include an Algorithm Theoretical Basis Document, product user guide, etc.</a:t>
            </a:r>
            <a:endParaRPr sz="800">
              <a:solidFill>
                <a:schemeClr val="lt1"/>
              </a:solidFill>
              <a:latin typeface="Georgia"/>
              <a:ea typeface="Georgia"/>
              <a:cs typeface="Georgia"/>
              <a:sym typeface="Georgia"/>
            </a:endParaRPr>
          </a:p>
          <a:p>
            <a:pPr indent="0" lvl="0" marL="0" marR="0" rtl="0" algn="just">
              <a:spcBef>
                <a:spcPts val="0"/>
              </a:spcBef>
              <a:spcAft>
                <a:spcPts val="0"/>
              </a:spcAft>
              <a:buNone/>
            </a:pPr>
            <a:r>
              <a:t/>
            </a:r>
            <a:endParaRPr sz="800">
              <a:solidFill>
                <a:schemeClr val="lt1"/>
              </a:solidFill>
              <a:latin typeface="Georgia"/>
              <a:ea typeface="Georgia"/>
              <a:cs typeface="Georgia"/>
              <a:sym typeface="Georgia"/>
            </a:endParaRPr>
          </a:p>
        </p:txBody>
      </p:sp>
      <p:sp>
        <p:nvSpPr>
          <p:cNvPr id="385" name="Google Shape;385;p27"/>
          <p:cNvSpPr txBox="1"/>
          <p:nvPr/>
        </p:nvSpPr>
        <p:spPr>
          <a:xfrm>
            <a:off x="2076992" y="0"/>
            <a:ext cx="5931893"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CARD4L Requirements on “Radiometric</a:t>
            </a:r>
            <a:r>
              <a:rPr b="1" i="0" lang="en-US" sz="2000" u="none" cap="none" strike="noStrike">
                <a:solidFill>
                  <a:schemeClr val="lt1"/>
                </a:solidFill>
                <a:latin typeface="Georgia"/>
                <a:ea typeface="Georgia"/>
                <a:cs typeface="Georgia"/>
                <a:sym typeface="Georgia"/>
              </a:rPr>
              <a:t> and Atmospheric Correction</a:t>
            </a:r>
            <a:r>
              <a:rPr b="1" i="0" lang="en-US" sz="2000" u="none" cap="none" strike="noStrike">
                <a:solidFill>
                  <a:schemeClr val="lt1"/>
                </a:solidFill>
                <a:latin typeface="Georgia"/>
                <a:ea typeface="Georgia"/>
                <a:cs typeface="Georgia"/>
                <a:sym typeface="Georgia"/>
              </a:rPr>
              <a:t>”</a:t>
            </a:r>
            <a:endParaRPr b="1" i="0" sz="2000" u="none" cap="none" strike="noStrike">
              <a:solidFill>
                <a:schemeClr val="lt1"/>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28"/>
          <p:cNvSpPr/>
          <p:nvPr/>
        </p:nvSpPr>
        <p:spPr>
          <a:xfrm>
            <a:off x="225339" y="840461"/>
            <a:ext cx="3163354" cy="1594659"/>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3F3F3F"/>
                </a:solidFill>
                <a:latin typeface="Georgia"/>
                <a:ea typeface="Georgia"/>
                <a:cs typeface="Georgia"/>
                <a:sym typeface="Georgia"/>
              </a:rPr>
              <a:t>THRESHOLD Geometric Correction</a:t>
            </a:r>
            <a:endParaRPr/>
          </a:p>
          <a:p>
            <a:pPr indent="0" lvl="0" marL="0" marR="0" rtl="0" algn="ctr">
              <a:spcBef>
                <a:spcPts val="0"/>
              </a:spcBef>
              <a:spcAft>
                <a:spcPts val="0"/>
              </a:spcAft>
              <a:buNone/>
            </a:pPr>
            <a:r>
              <a:t/>
            </a:r>
            <a:endParaRPr sz="1200">
              <a:solidFill>
                <a:schemeClr val="lt1"/>
              </a:solidFill>
              <a:latin typeface="Georgia"/>
              <a:ea typeface="Georgia"/>
              <a:cs typeface="Georgia"/>
              <a:sym typeface="Georgia"/>
            </a:endParaRPr>
          </a:p>
          <a:p>
            <a:pPr indent="-171450" lvl="0" marL="171450" marR="0" rtl="0" algn="ctr">
              <a:spcBef>
                <a:spcPts val="0"/>
              </a:spcBef>
              <a:spcAft>
                <a:spcPts val="0"/>
              </a:spcAft>
              <a:buClr>
                <a:srgbClr val="008000"/>
              </a:buClr>
              <a:buSzPts val="1000"/>
              <a:buFont typeface="Arial"/>
              <a:buChar char="•"/>
            </a:pPr>
            <a:r>
              <a:rPr b="1" lang="en-US" sz="1000">
                <a:solidFill>
                  <a:srgbClr val="008000"/>
                </a:solidFill>
                <a:latin typeface="Georgia"/>
                <a:ea typeface="Georgia"/>
                <a:cs typeface="Georgia"/>
                <a:sym typeface="Georgia"/>
              </a:rPr>
              <a:t>Geometric Correction</a:t>
            </a:r>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Sub-pixel accuracy is achieved in relative geolocation, that is, the pixels from the same instrument and platform are consistently located, and in thus comparable, through time.</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Sub-pixel accuracy is taken to be less than or equal to 0.5-pixel radial root mean square error (rRMSE) or equivalent in Circular Error Probability (CEP) relative to a defined reference image.</a:t>
            </a:r>
            <a:endParaRPr/>
          </a:p>
          <a:p>
            <a:pPr indent="-107950" lvl="0" marL="171450" marR="0" rtl="0" algn="ctr">
              <a:spcBef>
                <a:spcPts val="0"/>
              </a:spcBef>
              <a:spcAft>
                <a:spcPts val="0"/>
              </a:spcAft>
              <a:buClr>
                <a:schemeClr val="dk1"/>
              </a:buClr>
              <a:buSzPts val="1000"/>
              <a:buFont typeface="Arial"/>
              <a:buNone/>
            </a:pPr>
            <a:r>
              <a:t/>
            </a:r>
            <a:endParaRPr b="1" sz="1000">
              <a:solidFill>
                <a:srgbClr val="008000"/>
              </a:solidFill>
              <a:latin typeface="Georgia"/>
              <a:ea typeface="Georgia"/>
              <a:cs typeface="Georgia"/>
              <a:sym typeface="Georgia"/>
            </a:endParaRPr>
          </a:p>
        </p:txBody>
      </p:sp>
      <p:sp>
        <p:nvSpPr>
          <p:cNvPr id="391" name="Google Shape;391;p28"/>
          <p:cNvSpPr/>
          <p:nvPr/>
        </p:nvSpPr>
        <p:spPr>
          <a:xfrm>
            <a:off x="5855483" y="810235"/>
            <a:ext cx="2763350" cy="620552"/>
          </a:xfrm>
          <a:prstGeom prst="rect">
            <a:avLst/>
          </a:prstGeom>
          <a:gradFill>
            <a:gsLst>
              <a:gs pos="0">
                <a:srgbClr val="9C9D99"/>
              </a:gs>
              <a:gs pos="80000">
                <a:srgbClr val="CECFCA"/>
              </a:gs>
              <a:gs pos="100000">
                <a:srgbClr val="CFD0CB"/>
              </a:gs>
            </a:gsLst>
            <a:lin ang="16200000" scaled="0"/>
          </a:gradFill>
          <a:ln cap="flat" cmpd="sng" w="9525">
            <a:solidFill>
              <a:srgbClr val="D0D1CC"/>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3F3F3F"/>
                </a:solidFill>
                <a:latin typeface="Georgia"/>
                <a:ea typeface="Georgia"/>
                <a:cs typeface="Georgia"/>
                <a:sym typeface="Georgia"/>
              </a:rPr>
              <a:t>TARGET Geometric Correction</a:t>
            </a:r>
            <a:endParaRPr/>
          </a:p>
          <a:p>
            <a:pPr indent="0" lvl="0" marL="0" marR="0" rtl="0" algn="ctr">
              <a:spcBef>
                <a:spcPts val="0"/>
              </a:spcBef>
              <a:spcAft>
                <a:spcPts val="0"/>
              </a:spcAft>
              <a:buNone/>
            </a:pPr>
            <a:r>
              <a:t/>
            </a:r>
            <a:endParaRPr b="1" sz="1200">
              <a:solidFill>
                <a:schemeClr val="lt1"/>
              </a:solidFill>
              <a:latin typeface="Georgia"/>
              <a:ea typeface="Georgia"/>
              <a:cs typeface="Georgia"/>
              <a:sym typeface="Georgia"/>
            </a:endParaRPr>
          </a:p>
          <a:p>
            <a:pPr indent="-171450" lvl="0" marL="171450" marR="0" rtl="0" algn="ctr">
              <a:spcBef>
                <a:spcPts val="0"/>
              </a:spcBef>
              <a:spcAft>
                <a:spcPts val="0"/>
              </a:spcAft>
              <a:buClr>
                <a:srgbClr val="FFFF00"/>
              </a:buClr>
              <a:buSzPts val="1000"/>
              <a:buFont typeface="Arial"/>
              <a:buChar char="•"/>
            </a:pPr>
            <a:r>
              <a:rPr b="1" lang="en-US" sz="1000">
                <a:solidFill>
                  <a:srgbClr val="FFFF00"/>
                </a:solidFill>
                <a:latin typeface="Georgia"/>
                <a:ea typeface="Georgia"/>
                <a:cs typeface="Georgia"/>
                <a:sym typeface="Georgia"/>
              </a:rPr>
              <a:t>Geometric Correction</a:t>
            </a:r>
            <a:endParaRPr/>
          </a:p>
        </p:txBody>
      </p:sp>
      <p:pic>
        <p:nvPicPr>
          <p:cNvPr id="392" name="Google Shape;392;p28"/>
          <p:cNvPicPr preferRelativeResize="0"/>
          <p:nvPr/>
        </p:nvPicPr>
        <p:blipFill rotWithShape="1">
          <a:blip r:embed="rId3">
            <a:alphaModFix/>
          </a:blip>
          <a:srcRect b="0" l="0" r="0" t="0"/>
          <a:stretch/>
        </p:blipFill>
        <p:spPr>
          <a:xfrm>
            <a:off x="3476038" y="1470459"/>
            <a:ext cx="5547934" cy="3269210"/>
          </a:xfrm>
          <a:prstGeom prst="rect">
            <a:avLst/>
          </a:prstGeom>
          <a:noFill/>
          <a:ln>
            <a:noFill/>
          </a:ln>
        </p:spPr>
      </p:pic>
      <p:sp>
        <p:nvSpPr>
          <p:cNvPr id="393" name="Google Shape;393;p28"/>
          <p:cNvSpPr/>
          <p:nvPr/>
        </p:nvSpPr>
        <p:spPr>
          <a:xfrm>
            <a:off x="0" y="2609612"/>
            <a:ext cx="3421700" cy="64633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200">
                <a:solidFill>
                  <a:schemeClr val="dk1"/>
                </a:solidFill>
                <a:latin typeface="Georgia"/>
                <a:ea typeface="Georgia"/>
                <a:cs typeface="Georgia"/>
                <a:sym typeface="Georgia"/>
              </a:rPr>
              <a:t>From 2</a:t>
            </a:r>
            <a:r>
              <a:rPr baseline="30000" lang="en-US" sz="1200">
                <a:solidFill>
                  <a:schemeClr val="dk1"/>
                </a:solidFill>
                <a:latin typeface="Georgia"/>
                <a:ea typeface="Georgia"/>
                <a:cs typeface="Georgia"/>
                <a:sym typeface="Georgia"/>
              </a:rPr>
              <a:t>nd</a:t>
            </a:r>
            <a:r>
              <a:rPr lang="en-US" sz="1200">
                <a:solidFill>
                  <a:schemeClr val="dk1"/>
                </a:solidFill>
                <a:latin typeface="Georgia"/>
                <a:ea typeface="Georgia"/>
                <a:cs typeface="Georgia"/>
                <a:sym typeface="Georgia"/>
              </a:rPr>
              <a:t> half of 2019, processing will be based on the usage of the </a:t>
            </a:r>
            <a:r>
              <a:rPr b="1" lang="en-US" sz="1200">
                <a:solidFill>
                  <a:schemeClr val="dk1"/>
                </a:solidFill>
                <a:latin typeface="Georgia"/>
                <a:ea typeface="Georgia"/>
                <a:cs typeface="Georgia"/>
                <a:sym typeface="Georgia"/>
              </a:rPr>
              <a:t>GRI</a:t>
            </a:r>
            <a:r>
              <a:rPr lang="en-US" sz="1200">
                <a:solidFill>
                  <a:schemeClr val="dk1"/>
                </a:solidFill>
                <a:latin typeface="Georgia"/>
                <a:ea typeface="Georgia"/>
                <a:cs typeface="Georgia"/>
                <a:sym typeface="Georgia"/>
              </a:rPr>
              <a:t> (</a:t>
            </a:r>
            <a:r>
              <a:rPr b="1" lang="en-US" sz="1200">
                <a:solidFill>
                  <a:schemeClr val="dk1"/>
                </a:solidFill>
                <a:latin typeface="Georgia"/>
                <a:ea typeface="Georgia"/>
                <a:cs typeface="Georgia"/>
                <a:sym typeface="Georgia"/>
              </a:rPr>
              <a:t>Global Reference Image </a:t>
            </a:r>
            <a:r>
              <a:rPr lang="en-US" sz="1200">
                <a:solidFill>
                  <a:schemeClr val="dk1"/>
                </a:solidFill>
                <a:latin typeface="Georgia"/>
                <a:ea typeface="Georgia"/>
                <a:cs typeface="Georgia"/>
                <a:sym typeface="Georgia"/>
              </a:rPr>
              <a:t>) as a source of GCPs.</a:t>
            </a:r>
            <a:endParaRPr/>
          </a:p>
        </p:txBody>
      </p:sp>
      <p:sp>
        <p:nvSpPr>
          <p:cNvPr id="394" name="Google Shape;394;p28"/>
          <p:cNvSpPr/>
          <p:nvPr/>
        </p:nvSpPr>
        <p:spPr>
          <a:xfrm>
            <a:off x="26320" y="3810514"/>
            <a:ext cx="3382219" cy="707607"/>
          </a:xfrm>
          <a:prstGeom prst="roundRect">
            <a:avLst>
              <a:gd fmla="val 16667" name="adj"/>
            </a:avLst>
          </a:prstGeom>
          <a:solidFill>
            <a:schemeClr val="lt1"/>
          </a:solidFill>
          <a:ln cap="flat" cmpd="sng" w="25400">
            <a:solidFill>
              <a:srgbClr val="C6C8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395" name="Google Shape;395;p28"/>
          <p:cNvSpPr txBox="1"/>
          <p:nvPr/>
        </p:nvSpPr>
        <p:spPr>
          <a:xfrm>
            <a:off x="0" y="3830256"/>
            <a:ext cx="3395379" cy="64633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i="1" lang="en-US" sz="1200">
                <a:solidFill>
                  <a:schemeClr val="lt2"/>
                </a:solidFill>
                <a:latin typeface="Georgia"/>
                <a:ea typeface="Georgia"/>
                <a:cs typeface="Georgia"/>
                <a:sym typeface="Georgia"/>
              </a:rPr>
              <a:t>A full repeat cycle dataset of well-localized and as cloud-free as possible mono-spectral (band 4) Level-1B products</a:t>
            </a:r>
            <a:endParaRPr/>
          </a:p>
        </p:txBody>
      </p:sp>
      <p:cxnSp>
        <p:nvCxnSpPr>
          <p:cNvPr id="396" name="Google Shape;396;p28"/>
          <p:cNvCxnSpPr>
            <a:stCxn id="393" idx="2"/>
          </p:cNvCxnSpPr>
          <p:nvPr/>
        </p:nvCxnSpPr>
        <p:spPr>
          <a:xfrm>
            <a:off x="1710850" y="3255943"/>
            <a:ext cx="2700" cy="541500"/>
          </a:xfrm>
          <a:prstGeom prst="straightConnector1">
            <a:avLst/>
          </a:prstGeom>
          <a:noFill/>
          <a:ln cap="flat" cmpd="sng" w="28575">
            <a:solidFill>
              <a:srgbClr val="929498"/>
            </a:solidFill>
            <a:prstDash val="solid"/>
            <a:round/>
            <a:headEnd len="sm" w="sm" type="none"/>
            <a:tailEnd len="med" w="med" type="triangle"/>
          </a:ln>
        </p:spPr>
      </p:cxnSp>
      <p:sp>
        <p:nvSpPr>
          <p:cNvPr id="397" name="Google Shape;397;p28"/>
          <p:cNvSpPr txBox="1"/>
          <p:nvPr/>
        </p:nvSpPr>
        <p:spPr>
          <a:xfrm>
            <a:off x="4029298" y="791416"/>
            <a:ext cx="148114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mbria"/>
                <a:ea typeface="Cambria"/>
                <a:cs typeface="Cambria"/>
                <a:sym typeface="Cambria"/>
              </a:rPr>
              <a:t>S2 products Status:</a:t>
            </a:r>
            <a:endParaRPr/>
          </a:p>
        </p:txBody>
      </p:sp>
      <p:sp>
        <p:nvSpPr>
          <p:cNvPr id="398" name="Google Shape;398;p28"/>
          <p:cNvSpPr/>
          <p:nvPr/>
        </p:nvSpPr>
        <p:spPr>
          <a:xfrm>
            <a:off x="4059239" y="1191326"/>
            <a:ext cx="202573" cy="225960"/>
          </a:xfrm>
          <a:prstGeom prst="rect">
            <a:avLst/>
          </a:prstGeom>
          <a:solidFill>
            <a:schemeClr val="lt1"/>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399" name="Google Shape;399;p28"/>
          <p:cNvSpPr/>
          <p:nvPr/>
        </p:nvSpPr>
        <p:spPr>
          <a:xfrm>
            <a:off x="4055814" y="1483977"/>
            <a:ext cx="202573" cy="225960"/>
          </a:xfrm>
          <a:prstGeom prst="rect">
            <a:avLst/>
          </a:prstGeom>
          <a:solidFill>
            <a:srgbClr val="008000"/>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400" name="Google Shape;400;p28"/>
          <p:cNvSpPr/>
          <p:nvPr/>
        </p:nvSpPr>
        <p:spPr>
          <a:xfrm>
            <a:off x="4055814" y="1795645"/>
            <a:ext cx="202573" cy="225960"/>
          </a:xfrm>
          <a:prstGeom prst="rect">
            <a:avLst/>
          </a:prstGeom>
          <a:solidFill>
            <a:srgbClr val="FFFF00"/>
          </a:soli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DC82F"/>
              </a:solidFill>
              <a:latin typeface="Verdana"/>
              <a:ea typeface="Verdana"/>
              <a:cs typeface="Verdana"/>
              <a:sym typeface="Verdana"/>
            </a:endParaRPr>
          </a:p>
        </p:txBody>
      </p:sp>
      <p:sp>
        <p:nvSpPr>
          <p:cNvPr id="401" name="Google Shape;401;p28"/>
          <p:cNvSpPr txBox="1"/>
          <p:nvPr/>
        </p:nvSpPr>
        <p:spPr>
          <a:xfrm>
            <a:off x="4300768" y="1175743"/>
            <a:ext cx="92845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Not Required</a:t>
            </a:r>
            <a:endParaRPr/>
          </a:p>
        </p:txBody>
      </p:sp>
      <p:sp>
        <p:nvSpPr>
          <p:cNvPr id="402" name="Google Shape;402;p28"/>
          <p:cNvSpPr txBox="1"/>
          <p:nvPr/>
        </p:nvSpPr>
        <p:spPr>
          <a:xfrm>
            <a:off x="4305137" y="1483977"/>
            <a:ext cx="750914"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Compliant</a:t>
            </a:r>
            <a:endParaRPr/>
          </a:p>
        </p:txBody>
      </p:sp>
      <p:sp>
        <p:nvSpPr>
          <p:cNvPr id="403" name="Google Shape;403;p28"/>
          <p:cNvSpPr txBox="1"/>
          <p:nvPr/>
        </p:nvSpPr>
        <p:spPr>
          <a:xfrm>
            <a:off x="4309506" y="1792211"/>
            <a:ext cx="977902"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mbria"/>
                <a:ea typeface="Cambria"/>
                <a:cs typeface="Cambria"/>
                <a:sym typeface="Cambria"/>
              </a:rPr>
              <a:t>Not Compliant</a:t>
            </a:r>
            <a:endParaRPr/>
          </a:p>
        </p:txBody>
      </p:sp>
      <p:sp>
        <p:nvSpPr>
          <p:cNvPr id="404" name="Google Shape;404;p28"/>
          <p:cNvSpPr txBox="1"/>
          <p:nvPr/>
        </p:nvSpPr>
        <p:spPr>
          <a:xfrm>
            <a:off x="2076992" y="0"/>
            <a:ext cx="5931893"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CARD4L Requirements on “Geometric</a:t>
            </a:r>
            <a:r>
              <a:rPr b="1" i="0" lang="en-US" sz="2000" u="none" cap="none" strike="noStrike">
                <a:solidFill>
                  <a:schemeClr val="lt1"/>
                </a:solidFill>
                <a:latin typeface="Georgia"/>
                <a:ea typeface="Georgia"/>
                <a:cs typeface="Georgia"/>
                <a:sym typeface="Georgia"/>
              </a:rPr>
              <a:t> Correction</a:t>
            </a:r>
            <a:r>
              <a:rPr b="1" i="0" lang="en-US" sz="2000" u="none" cap="none" strike="noStrike">
                <a:solidFill>
                  <a:schemeClr val="lt1"/>
                </a:solidFill>
                <a:latin typeface="Georgia"/>
                <a:ea typeface="Georgia"/>
                <a:cs typeface="Georgia"/>
                <a:sym typeface="Georgia"/>
              </a:rPr>
              <a:t>”</a:t>
            </a:r>
            <a:endParaRPr b="1" i="0" sz="2000" u="none" cap="none" strike="noStrike">
              <a:solidFill>
                <a:schemeClr val="lt1"/>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29"/>
          <p:cNvSpPr txBox="1"/>
          <p:nvPr/>
        </p:nvSpPr>
        <p:spPr>
          <a:xfrm>
            <a:off x="2076990" y="0"/>
            <a:ext cx="6709659" cy="7694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ESA’s contribution to ARD for Surface Reflectance - Conclusion</a:t>
            </a:r>
            <a:endParaRPr b="1" i="0" sz="2000" u="none" cap="none" strike="noStrike">
              <a:solidFill>
                <a:schemeClr val="lt1"/>
              </a:solidFill>
              <a:latin typeface="Georgia"/>
              <a:ea typeface="Georgia"/>
              <a:cs typeface="Georgia"/>
              <a:sym typeface="Georgia"/>
            </a:endParaRPr>
          </a:p>
        </p:txBody>
      </p:sp>
      <p:sp>
        <p:nvSpPr>
          <p:cNvPr id="410" name="Google Shape;410;p29"/>
          <p:cNvSpPr txBox="1"/>
          <p:nvPr/>
        </p:nvSpPr>
        <p:spPr>
          <a:xfrm>
            <a:off x="143086" y="954131"/>
            <a:ext cx="8748000" cy="3823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accent1"/>
              </a:buClr>
              <a:buSzPts val="1400"/>
              <a:buFont typeface="Arial"/>
              <a:buChar char="•"/>
            </a:pPr>
            <a:r>
              <a:rPr b="1" i="0" lang="en-US" sz="1400" u="none" cap="none" strike="noStrike">
                <a:solidFill>
                  <a:schemeClr val="lt2"/>
                </a:solidFill>
                <a:latin typeface="Georgia"/>
                <a:ea typeface="Georgia"/>
                <a:cs typeface="Georgia"/>
                <a:sym typeface="Georgia"/>
              </a:rPr>
              <a:t>Pilot ARD assessment shows that Sentinel-2 products are “Almost” compliant to CARD4L </a:t>
            </a:r>
            <a:r>
              <a:rPr b="0" i="0" lang="en-US" sz="1400" u="none" cap="none" strike="noStrike">
                <a:solidFill>
                  <a:schemeClr val="lt2"/>
                </a:solidFill>
                <a:latin typeface="Georgia"/>
                <a:ea typeface="Georgia"/>
                <a:cs typeface="Georgia"/>
                <a:sym typeface="Georgia"/>
              </a:rPr>
              <a:t>Specifications for Surface Reflectance.</a:t>
            </a:r>
            <a:endParaRPr/>
          </a:p>
          <a:p>
            <a:pPr indent="-196850" lvl="0" marL="285750" marR="0" rtl="0" algn="l">
              <a:lnSpc>
                <a:spcPct val="100000"/>
              </a:lnSpc>
              <a:spcBef>
                <a:spcPts val="600"/>
              </a:spcBef>
              <a:spcAft>
                <a:spcPts val="0"/>
              </a:spcAft>
              <a:buClr>
                <a:schemeClr val="accent1"/>
              </a:buClr>
              <a:buSzPts val="1400"/>
              <a:buFont typeface="Arial"/>
              <a:buNone/>
            </a:pPr>
            <a:r>
              <a:t/>
            </a:r>
            <a:endParaRPr b="0" i="0" sz="1400" u="none" cap="none" strike="noStrike">
              <a:solidFill>
                <a:schemeClr val="lt2"/>
              </a:solidFill>
              <a:latin typeface="Georgia"/>
              <a:ea typeface="Georgia"/>
              <a:cs typeface="Georgia"/>
              <a:sym typeface="Georgia"/>
            </a:endParaRPr>
          </a:p>
          <a:p>
            <a:pPr indent="-285750" lvl="0" marL="285750" marR="0" rtl="0" algn="l">
              <a:lnSpc>
                <a:spcPct val="100000"/>
              </a:lnSpc>
              <a:spcBef>
                <a:spcPts val="600"/>
              </a:spcBef>
              <a:spcAft>
                <a:spcPts val="0"/>
              </a:spcAft>
              <a:buClr>
                <a:schemeClr val="accent1"/>
              </a:buClr>
              <a:buSzPts val="1400"/>
              <a:buFont typeface="Arial"/>
              <a:buChar char="•"/>
            </a:pPr>
            <a:r>
              <a:rPr b="0" i="0" lang="en-US" sz="1400" u="none" cap="none" strike="noStrike">
                <a:solidFill>
                  <a:schemeClr val="lt2"/>
                </a:solidFill>
                <a:latin typeface="Georgia"/>
                <a:ea typeface="Georgia"/>
                <a:cs typeface="Georgia"/>
                <a:sym typeface="Georgia"/>
              </a:rPr>
              <a:t>Active involvement in the defining process of the </a:t>
            </a:r>
            <a:r>
              <a:rPr b="1" i="0" lang="en-US" sz="1400" u="none" cap="none" strike="noStrike">
                <a:solidFill>
                  <a:schemeClr val="lt2"/>
                </a:solidFill>
                <a:latin typeface="Georgia"/>
                <a:ea typeface="Georgia"/>
                <a:cs typeface="Georgia"/>
                <a:sym typeface="Georgia"/>
              </a:rPr>
              <a:t>CARD4L Product Family Specifications document;</a:t>
            </a:r>
            <a:endParaRPr/>
          </a:p>
          <a:p>
            <a:pPr indent="0" lvl="0" marL="0" marR="0" rtl="0" algn="l">
              <a:lnSpc>
                <a:spcPct val="100000"/>
              </a:lnSpc>
              <a:spcBef>
                <a:spcPts val="600"/>
              </a:spcBef>
              <a:spcAft>
                <a:spcPts val="0"/>
              </a:spcAft>
              <a:buClr>
                <a:schemeClr val="accent1"/>
              </a:buClr>
              <a:buSzPts val="1400"/>
              <a:buFont typeface="Verdana"/>
              <a:buNone/>
            </a:pPr>
            <a:r>
              <a:t/>
            </a:r>
            <a:endParaRPr b="1" i="0" sz="1400" u="none" cap="none" strike="noStrike">
              <a:solidFill>
                <a:schemeClr val="lt2"/>
              </a:solidFill>
              <a:latin typeface="Georgia"/>
              <a:ea typeface="Georgia"/>
              <a:cs typeface="Georgia"/>
              <a:sym typeface="Georgia"/>
            </a:endParaRPr>
          </a:p>
          <a:p>
            <a:pPr indent="-285750" lvl="0" marL="285750" marR="0" rtl="0" algn="l">
              <a:lnSpc>
                <a:spcPct val="100000"/>
              </a:lnSpc>
              <a:spcBef>
                <a:spcPts val="600"/>
              </a:spcBef>
              <a:spcAft>
                <a:spcPts val="0"/>
              </a:spcAft>
              <a:buClr>
                <a:schemeClr val="accent1"/>
              </a:buClr>
              <a:buSzPts val="1400"/>
              <a:buFont typeface="Arial"/>
              <a:buChar char="•"/>
            </a:pPr>
            <a:r>
              <a:rPr b="0" i="0" lang="en-US" sz="1400" u="none" cap="none" strike="noStrike">
                <a:solidFill>
                  <a:schemeClr val="lt2"/>
                </a:solidFill>
                <a:latin typeface="Georgia"/>
                <a:ea typeface="Georgia"/>
                <a:cs typeface="Georgia"/>
                <a:sym typeface="Georgia"/>
              </a:rPr>
              <a:t>Actions undertaken in order to align Sentinel-2 data to CARD4L specifications;</a:t>
            </a:r>
            <a:endParaRPr/>
          </a:p>
          <a:p>
            <a:pPr indent="-196850" lvl="0" marL="285750" marR="0" rtl="0" algn="l">
              <a:lnSpc>
                <a:spcPct val="100000"/>
              </a:lnSpc>
              <a:spcBef>
                <a:spcPts val="600"/>
              </a:spcBef>
              <a:spcAft>
                <a:spcPts val="0"/>
              </a:spcAft>
              <a:buClr>
                <a:schemeClr val="accent1"/>
              </a:buClr>
              <a:buSzPts val="1400"/>
              <a:buFont typeface="Arial"/>
              <a:buNone/>
            </a:pPr>
            <a:r>
              <a:t/>
            </a:r>
            <a:endParaRPr b="0" i="0" sz="1400" u="none" cap="none" strike="noStrike">
              <a:solidFill>
                <a:schemeClr val="lt2"/>
              </a:solidFill>
              <a:latin typeface="Georgia"/>
              <a:ea typeface="Georgia"/>
              <a:cs typeface="Georgia"/>
              <a:sym typeface="Georgia"/>
            </a:endParaRPr>
          </a:p>
          <a:p>
            <a:pPr indent="-287338" lvl="0" marL="287338" marR="0" rtl="0" algn="l">
              <a:lnSpc>
                <a:spcPct val="119000"/>
              </a:lnSpc>
              <a:spcBef>
                <a:spcPts val="280"/>
              </a:spcBef>
              <a:spcAft>
                <a:spcPts val="0"/>
              </a:spcAft>
              <a:buClr>
                <a:schemeClr val="accent1"/>
              </a:buClr>
              <a:buSzPts val="1400"/>
              <a:buFont typeface="Arial"/>
              <a:buChar char="•"/>
            </a:pPr>
            <a:r>
              <a:rPr b="1" i="0" lang="en-US" sz="1400" u="none" cap="none" strike="noStrike">
                <a:solidFill>
                  <a:schemeClr val="lt2"/>
                </a:solidFill>
                <a:latin typeface="Georgia"/>
                <a:ea typeface="Georgia"/>
                <a:cs typeface="Georgia"/>
                <a:sym typeface="Georgia"/>
              </a:rPr>
              <a:t>New ARD activities</a:t>
            </a:r>
            <a:endParaRPr/>
          </a:p>
          <a:p>
            <a:pPr indent="-287338" lvl="1" marL="1097338" marR="0" rtl="0" algn="l">
              <a:lnSpc>
                <a:spcPct val="119000"/>
              </a:lnSpc>
              <a:spcBef>
                <a:spcPts val="0"/>
              </a:spcBef>
              <a:spcAft>
                <a:spcPts val="0"/>
              </a:spcAft>
              <a:buClr>
                <a:schemeClr val="accent1"/>
              </a:buClr>
              <a:buSzPts val="1200"/>
              <a:buFont typeface="Arial"/>
              <a:buChar char="•"/>
            </a:pPr>
            <a:r>
              <a:rPr b="0" i="0" lang="en-US" sz="1200" u="none" cap="none" strike="noStrike">
                <a:solidFill>
                  <a:schemeClr val="lt2"/>
                </a:solidFill>
                <a:latin typeface="Georgia"/>
                <a:ea typeface="Georgia"/>
                <a:cs typeface="Georgia"/>
                <a:sym typeface="Georgia"/>
              </a:rPr>
              <a:t>ARD on demand</a:t>
            </a:r>
            <a:endParaRPr b="0" i="0" sz="1200" u="none" cap="none" strike="noStrike">
              <a:solidFill>
                <a:schemeClr val="lt2"/>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12"/>
          <p:cNvSpPr txBox="1"/>
          <p:nvPr/>
        </p:nvSpPr>
        <p:spPr>
          <a:xfrm>
            <a:off x="306568" y="992413"/>
            <a:ext cx="8391008" cy="1200328"/>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Georgia"/>
                <a:ea typeface="Georgia"/>
                <a:cs typeface="Georgia"/>
                <a:sym typeface="Georgia"/>
              </a:rPr>
              <a:t>An Overview of Copernicus Sentinel-2 </a:t>
            </a:r>
            <a:endParaRPr/>
          </a:p>
          <a:p>
            <a:pPr indent="0" lvl="0" marL="0" marR="0" rtl="0" algn="ctr">
              <a:spcBef>
                <a:spcPts val="0"/>
              </a:spcBef>
              <a:spcAft>
                <a:spcPts val="0"/>
              </a:spcAft>
              <a:buNone/>
            </a:pPr>
            <a:r>
              <a:rPr b="1" i="0" lang="en-US" sz="2400" u="none" cap="none" strike="noStrike">
                <a:solidFill>
                  <a:schemeClr val="dk1"/>
                </a:solidFill>
                <a:latin typeface="Georgia"/>
                <a:ea typeface="Georgia"/>
                <a:cs typeface="Georgia"/>
                <a:sym typeface="Georgia"/>
              </a:rPr>
              <a:t>Surface Reflectance Products from an </a:t>
            </a:r>
            <a:endParaRPr/>
          </a:p>
          <a:p>
            <a:pPr indent="0" lvl="0" marL="0" marR="0" rtl="0" algn="ctr">
              <a:spcBef>
                <a:spcPts val="0"/>
              </a:spcBef>
              <a:spcAft>
                <a:spcPts val="0"/>
              </a:spcAft>
              <a:buNone/>
            </a:pPr>
            <a:r>
              <a:rPr b="1" i="0" lang="en-US" sz="2400" u="none" cap="none" strike="noStrike">
                <a:solidFill>
                  <a:schemeClr val="dk1"/>
                </a:solidFill>
                <a:latin typeface="Georgia"/>
                <a:ea typeface="Georgia"/>
                <a:cs typeface="Georgia"/>
                <a:sym typeface="Georgia"/>
              </a:rPr>
              <a:t>Analysis Ready Data Perspective</a:t>
            </a:r>
            <a:endParaRPr b="1" i="0" sz="2400" u="none" cap="none" strike="noStrike">
              <a:solidFill>
                <a:schemeClr val="dk1"/>
              </a:solidFill>
              <a:latin typeface="Georgia"/>
              <a:ea typeface="Georgia"/>
              <a:cs typeface="Georgia"/>
              <a:sym typeface="Georgia"/>
            </a:endParaRPr>
          </a:p>
        </p:txBody>
      </p:sp>
      <p:sp>
        <p:nvSpPr>
          <p:cNvPr id="136" name="Google Shape;136;p12"/>
          <p:cNvSpPr txBox="1"/>
          <p:nvPr/>
        </p:nvSpPr>
        <p:spPr>
          <a:xfrm>
            <a:off x="306568" y="2533678"/>
            <a:ext cx="7145792" cy="227754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Georgia"/>
                <a:ea typeface="Georgia"/>
                <a:cs typeface="Georgia"/>
                <a:sym typeface="Georgia"/>
              </a:rPr>
              <a:t>Valentina Boccia</a:t>
            </a:r>
            <a:r>
              <a:rPr b="0" baseline="30000" i="0" lang="en-US" sz="1600" u="none" cap="none" strike="noStrike">
                <a:solidFill>
                  <a:schemeClr val="dk1"/>
                </a:solidFill>
                <a:latin typeface="Georgia"/>
                <a:ea typeface="Georgia"/>
                <a:cs typeface="Georgia"/>
                <a:sym typeface="Georgia"/>
              </a:rPr>
              <a:t>1</a:t>
            </a:r>
            <a:r>
              <a:rPr b="0" i="0" lang="en-US" sz="1600" u="none" cap="none" strike="noStrike">
                <a:solidFill>
                  <a:schemeClr val="dk1"/>
                </a:solidFill>
                <a:latin typeface="Georgia"/>
                <a:ea typeface="Georgia"/>
                <a:cs typeface="Georgia"/>
                <a:sym typeface="Georgia"/>
              </a:rPr>
              <a:t>, </a:t>
            </a:r>
            <a:r>
              <a:rPr b="0" i="0" lang="en-US" sz="1600" u="sng" cap="none" strike="noStrike">
                <a:solidFill>
                  <a:schemeClr val="dk1"/>
                </a:solidFill>
                <a:latin typeface="Georgia"/>
                <a:ea typeface="Georgia"/>
                <a:cs typeface="Georgia"/>
                <a:sym typeface="Georgia"/>
              </a:rPr>
              <a:t>Rosario Q. Iannone</a:t>
            </a:r>
            <a:r>
              <a:rPr b="0" baseline="30000" i="0" lang="en-US" sz="1600" u="none" cap="none" strike="noStrike">
                <a:solidFill>
                  <a:schemeClr val="dk1"/>
                </a:solidFill>
                <a:latin typeface="Georgia"/>
                <a:ea typeface="Georgia"/>
                <a:cs typeface="Georgia"/>
                <a:sym typeface="Georgia"/>
              </a:rPr>
              <a:t>2</a:t>
            </a:r>
            <a:r>
              <a:rPr b="0" i="0" lang="en-US" sz="1600" u="none" cap="none" strike="noStrike">
                <a:solidFill>
                  <a:schemeClr val="dk1"/>
                </a:solidFill>
                <a:latin typeface="Georgia"/>
                <a:ea typeface="Georgia"/>
                <a:cs typeface="Georgia"/>
                <a:sym typeface="Georgia"/>
              </a:rPr>
              <a:t>, Ferran Gascon</a:t>
            </a:r>
            <a:r>
              <a:rPr b="0" baseline="30000" i="0" lang="en-US" sz="1600" u="none" cap="none" strike="noStrike">
                <a:solidFill>
                  <a:schemeClr val="dk1"/>
                </a:solidFill>
                <a:latin typeface="Georgia"/>
                <a:ea typeface="Georgia"/>
                <a:cs typeface="Georgia"/>
                <a:sym typeface="Georgia"/>
              </a:rPr>
              <a:t>1</a:t>
            </a:r>
            <a:r>
              <a:rPr b="0" i="0" lang="en-US" sz="1600" u="none" cap="none" strike="noStrike">
                <a:solidFill>
                  <a:schemeClr val="dk1"/>
                </a:solidFill>
                <a:latin typeface="Georgia"/>
                <a:ea typeface="Georgia"/>
                <a:cs typeface="Georgia"/>
                <a:sym typeface="Georgia"/>
              </a:rPr>
              <a:t>, Philippe Goryl</a:t>
            </a:r>
            <a:r>
              <a:rPr b="0" baseline="30000" i="0" lang="en-US" sz="1600" u="none" cap="none" strike="noStrike">
                <a:solidFill>
                  <a:schemeClr val="dk1"/>
                </a:solidFill>
                <a:latin typeface="Georgia"/>
                <a:ea typeface="Georgia"/>
                <a:cs typeface="Georgia"/>
                <a:sym typeface="Georgia"/>
              </a:rPr>
              <a:t>1</a:t>
            </a:r>
            <a:r>
              <a:rPr b="0" i="0" lang="en-US" sz="1600" u="none" cap="none" strike="noStrike">
                <a:solidFill>
                  <a:schemeClr val="dk1"/>
                </a:solidFill>
                <a:latin typeface="Georgia"/>
                <a:ea typeface="Georgia"/>
                <a:cs typeface="Georgia"/>
                <a:sym typeface="Georgia"/>
              </a:rPr>
              <a:t>, Enrico Cadau</a:t>
            </a:r>
            <a:r>
              <a:rPr b="0" baseline="30000" i="0" lang="en-US" sz="1600" u="none" cap="none" strike="noStrike">
                <a:solidFill>
                  <a:schemeClr val="dk1"/>
                </a:solidFill>
                <a:latin typeface="Georgia"/>
                <a:ea typeface="Georgia"/>
                <a:cs typeface="Georgia"/>
                <a:sym typeface="Georgia"/>
              </a:rPr>
              <a:t>3</a:t>
            </a:r>
            <a:r>
              <a:rPr b="0" i="0" lang="en-US" sz="1600" u="none" cap="none" strike="noStrike">
                <a:solidFill>
                  <a:schemeClr val="dk1"/>
                </a:solidFill>
                <a:latin typeface="Georgia"/>
                <a:ea typeface="Georgia"/>
                <a:cs typeface="Georgia"/>
                <a:sym typeface="Georgia"/>
              </a:rPr>
              <a:t>, Jérôme Louis</a:t>
            </a:r>
            <a:r>
              <a:rPr b="0" baseline="30000" i="0" lang="en-US" sz="1600" u="none" cap="none" strike="noStrike">
                <a:solidFill>
                  <a:schemeClr val="dk1"/>
                </a:solidFill>
                <a:latin typeface="Georgia"/>
                <a:ea typeface="Georgia"/>
                <a:cs typeface="Georgia"/>
                <a:sym typeface="Georgia"/>
              </a:rPr>
              <a:t>4</a:t>
            </a:r>
            <a:r>
              <a:rPr b="0" i="0" lang="en-US" sz="1600" u="none" cap="none" strike="noStrike">
                <a:solidFill>
                  <a:schemeClr val="dk1"/>
                </a:solidFill>
                <a:latin typeface="Georgia"/>
                <a:ea typeface="Georgia"/>
                <a:cs typeface="Georgia"/>
                <a:sym typeface="Georgia"/>
              </a:rPr>
              <a:t>, Uwe Müller-Wilm</a:t>
            </a:r>
            <a:r>
              <a:rPr b="0" baseline="30000" i="0" lang="en-US" sz="1600" u="none" cap="none" strike="noStrike">
                <a:solidFill>
                  <a:schemeClr val="dk1"/>
                </a:solidFill>
                <a:latin typeface="Georgia"/>
                <a:ea typeface="Georgia"/>
                <a:cs typeface="Georgia"/>
                <a:sym typeface="Georgia"/>
              </a:rPr>
              <a:t>5</a:t>
            </a:r>
            <a:r>
              <a:rPr b="0" i="0" lang="en-US" sz="1600" u="none" cap="none" strike="noStrike">
                <a:solidFill>
                  <a:schemeClr val="dk1"/>
                </a:solidFill>
                <a:latin typeface="Georgia"/>
                <a:ea typeface="Georgia"/>
                <a:cs typeface="Georgia"/>
                <a:sym typeface="Georgia"/>
              </a:rPr>
              <a:t>, Bringfried Pflug</a:t>
            </a:r>
            <a:r>
              <a:rPr b="0" baseline="30000" i="0" lang="en-US" sz="1600" u="none" cap="none" strike="noStrike">
                <a:solidFill>
                  <a:schemeClr val="dk1"/>
                </a:solidFill>
                <a:latin typeface="Georgia"/>
                <a:ea typeface="Georgia"/>
                <a:cs typeface="Georgia"/>
                <a:sym typeface="Georgia"/>
              </a:rPr>
              <a:t>6</a:t>
            </a:r>
            <a:r>
              <a:rPr b="0" i="0" lang="en-US" sz="1600" u="none" cap="none" strike="noStrike">
                <a:solidFill>
                  <a:schemeClr val="dk1"/>
                </a:solidFill>
                <a:latin typeface="Georgia"/>
                <a:ea typeface="Georgia"/>
                <a:cs typeface="Georgia"/>
                <a:sym typeface="Georgia"/>
              </a:rPr>
              <a:t>, Magdalena Main-Knorn</a:t>
            </a:r>
            <a:r>
              <a:rPr b="0" baseline="30000" i="0" lang="en-US" sz="1600" u="none" cap="none" strike="noStrike">
                <a:solidFill>
                  <a:schemeClr val="dk1"/>
                </a:solidFill>
                <a:latin typeface="Georgia"/>
                <a:ea typeface="Georgia"/>
                <a:cs typeface="Georgia"/>
                <a:sym typeface="Georgia"/>
              </a:rPr>
              <a:t>6</a:t>
            </a:r>
            <a:r>
              <a:rPr b="0" i="0" lang="en-US" sz="1600" u="none" cap="none" strike="noStrike">
                <a:solidFill>
                  <a:schemeClr val="dk1"/>
                </a:solidFill>
                <a:latin typeface="Georgia"/>
                <a:ea typeface="Georgia"/>
                <a:cs typeface="Georgia"/>
                <a:sym typeface="Georgia"/>
              </a:rPr>
              <a:t>, Vincent Debaecker</a:t>
            </a:r>
            <a:r>
              <a:rPr b="0" baseline="30000" i="0" lang="en-US" sz="1600" u="none" cap="none" strike="noStrike">
                <a:solidFill>
                  <a:schemeClr val="dk1"/>
                </a:solidFill>
                <a:latin typeface="Georgia"/>
                <a:ea typeface="Georgia"/>
                <a:cs typeface="Georgia"/>
                <a:sym typeface="Georgia"/>
              </a:rPr>
              <a:t>4</a:t>
            </a:r>
            <a:endParaRPr sz="1600">
              <a:solidFill>
                <a:schemeClr val="dk1"/>
              </a:solidFill>
              <a:latin typeface="Georgia"/>
              <a:ea typeface="Georgia"/>
              <a:cs typeface="Georgia"/>
              <a:sym typeface="Georgia"/>
            </a:endParaRPr>
          </a:p>
          <a:p>
            <a:pPr indent="0" lvl="0" marL="0" marR="0" rtl="0" algn="l">
              <a:spcBef>
                <a:spcPts val="0"/>
              </a:spcBef>
              <a:spcAft>
                <a:spcPts val="0"/>
              </a:spcAft>
              <a:buNone/>
            </a:pPr>
            <a:r>
              <a:t/>
            </a:r>
            <a:endParaRPr sz="1000">
              <a:solidFill>
                <a:schemeClr val="dk1"/>
              </a:solidFill>
              <a:latin typeface="Georgia"/>
              <a:ea typeface="Georgia"/>
              <a:cs typeface="Georgia"/>
              <a:sym typeface="Georgia"/>
            </a:endParaRPr>
          </a:p>
          <a:p>
            <a:pPr indent="0" lvl="0" marL="0" marR="0" rtl="0" algn="l">
              <a:spcBef>
                <a:spcPts val="0"/>
              </a:spcBef>
              <a:spcAft>
                <a:spcPts val="0"/>
              </a:spcAft>
              <a:buNone/>
            </a:pPr>
            <a:r>
              <a:rPr baseline="30000" lang="en-US" sz="1200">
                <a:solidFill>
                  <a:schemeClr val="dk1"/>
                </a:solidFill>
                <a:latin typeface="Georgia"/>
                <a:ea typeface="Georgia"/>
                <a:cs typeface="Georgia"/>
                <a:sym typeface="Georgia"/>
              </a:rPr>
              <a:t>1</a:t>
            </a:r>
            <a:r>
              <a:rPr lang="en-US" sz="1200">
                <a:solidFill>
                  <a:schemeClr val="dk1"/>
                </a:solidFill>
                <a:latin typeface="Georgia"/>
                <a:ea typeface="Georgia"/>
                <a:cs typeface="Georgia"/>
                <a:sym typeface="Georgia"/>
              </a:rPr>
              <a:t>ESA - European Space Agency, Frascati, Italy</a:t>
            </a:r>
            <a:endParaRPr/>
          </a:p>
          <a:p>
            <a:pPr indent="0" lvl="0" marL="0" marR="0" rtl="0" algn="l">
              <a:spcBef>
                <a:spcPts val="0"/>
              </a:spcBef>
              <a:spcAft>
                <a:spcPts val="0"/>
              </a:spcAft>
              <a:buNone/>
            </a:pPr>
            <a:r>
              <a:rPr baseline="30000" lang="en-US" sz="1200">
                <a:solidFill>
                  <a:schemeClr val="dk1"/>
                </a:solidFill>
                <a:latin typeface="Georgia"/>
                <a:ea typeface="Georgia"/>
                <a:cs typeface="Georgia"/>
                <a:sym typeface="Georgia"/>
              </a:rPr>
              <a:t>2</a:t>
            </a:r>
            <a:r>
              <a:rPr lang="en-US" sz="1200">
                <a:solidFill>
                  <a:schemeClr val="dk1"/>
                </a:solidFill>
                <a:latin typeface="Georgia"/>
                <a:ea typeface="Georgia"/>
                <a:cs typeface="Georgia"/>
                <a:sym typeface="Georgia"/>
              </a:rPr>
              <a:t>RHEA System S.p.A., Frascati, Italy</a:t>
            </a:r>
            <a:endParaRPr/>
          </a:p>
          <a:p>
            <a:pPr indent="0" lvl="0" marL="0" marR="0" rtl="0" algn="l">
              <a:spcBef>
                <a:spcPts val="0"/>
              </a:spcBef>
              <a:spcAft>
                <a:spcPts val="0"/>
              </a:spcAft>
              <a:buNone/>
            </a:pPr>
            <a:r>
              <a:rPr baseline="30000" lang="en-US" sz="1200">
                <a:solidFill>
                  <a:schemeClr val="dk1"/>
                </a:solidFill>
                <a:latin typeface="Georgia"/>
                <a:ea typeface="Georgia"/>
                <a:cs typeface="Georgia"/>
                <a:sym typeface="Georgia"/>
              </a:rPr>
              <a:t>3</a:t>
            </a:r>
            <a:r>
              <a:rPr lang="en-US" sz="1200">
                <a:solidFill>
                  <a:schemeClr val="dk1"/>
                </a:solidFill>
                <a:latin typeface="Georgia"/>
                <a:ea typeface="Georgia"/>
                <a:cs typeface="Georgia"/>
                <a:sym typeface="Georgia"/>
              </a:rPr>
              <a:t>Serco Italia, Frascati, Italy</a:t>
            </a:r>
            <a:endParaRPr/>
          </a:p>
          <a:p>
            <a:pPr indent="0" lvl="0" marL="0" marR="0" rtl="0" algn="l">
              <a:spcBef>
                <a:spcPts val="0"/>
              </a:spcBef>
              <a:spcAft>
                <a:spcPts val="0"/>
              </a:spcAft>
              <a:buNone/>
            </a:pPr>
            <a:r>
              <a:rPr baseline="30000" lang="en-US" sz="1200">
                <a:solidFill>
                  <a:schemeClr val="dk1"/>
                </a:solidFill>
                <a:latin typeface="Georgia"/>
                <a:ea typeface="Georgia"/>
                <a:cs typeface="Georgia"/>
                <a:sym typeface="Georgia"/>
              </a:rPr>
              <a:t>4</a:t>
            </a:r>
            <a:r>
              <a:rPr lang="en-US" sz="1200">
                <a:solidFill>
                  <a:schemeClr val="dk1"/>
                </a:solidFill>
                <a:latin typeface="Georgia"/>
                <a:ea typeface="Georgia"/>
                <a:cs typeface="Georgia"/>
                <a:sym typeface="Georgia"/>
              </a:rPr>
              <a:t>Telespazio Vega France</a:t>
            </a:r>
            <a:endParaRPr/>
          </a:p>
          <a:p>
            <a:pPr indent="0" lvl="0" marL="0" marR="0" rtl="0" algn="l">
              <a:spcBef>
                <a:spcPts val="0"/>
              </a:spcBef>
              <a:spcAft>
                <a:spcPts val="0"/>
              </a:spcAft>
              <a:buNone/>
            </a:pPr>
            <a:r>
              <a:rPr baseline="30000" lang="en-US" sz="1200">
                <a:solidFill>
                  <a:schemeClr val="dk1"/>
                </a:solidFill>
                <a:latin typeface="Georgia"/>
                <a:ea typeface="Georgia"/>
                <a:cs typeface="Georgia"/>
                <a:sym typeface="Georgia"/>
              </a:rPr>
              <a:t>5</a:t>
            </a:r>
            <a:r>
              <a:rPr lang="en-US" sz="1200">
                <a:solidFill>
                  <a:schemeClr val="dk1"/>
                </a:solidFill>
                <a:latin typeface="Georgia"/>
                <a:ea typeface="Georgia"/>
                <a:cs typeface="Georgia"/>
                <a:sym typeface="Georgia"/>
              </a:rPr>
              <a:t>Telespazio Vega Deutschland </a:t>
            </a:r>
            <a:endParaRPr/>
          </a:p>
          <a:p>
            <a:pPr indent="0" lvl="0" marL="0" marR="0" rtl="0" algn="l">
              <a:spcBef>
                <a:spcPts val="0"/>
              </a:spcBef>
              <a:spcAft>
                <a:spcPts val="0"/>
              </a:spcAft>
              <a:buNone/>
            </a:pPr>
            <a:r>
              <a:rPr baseline="30000" lang="en-US" sz="1200">
                <a:solidFill>
                  <a:schemeClr val="dk1"/>
                </a:solidFill>
                <a:latin typeface="Georgia"/>
                <a:ea typeface="Georgia"/>
                <a:cs typeface="Georgia"/>
                <a:sym typeface="Georgia"/>
              </a:rPr>
              <a:t>6</a:t>
            </a:r>
            <a:r>
              <a:rPr lang="en-US" sz="1200">
                <a:solidFill>
                  <a:schemeClr val="dk1"/>
                </a:solidFill>
                <a:latin typeface="Georgia"/>
                <a:ea typeface="Georgia"/>
                <a:cs typeface="Georgia"/>
                <a:sym typeface="Georgia"/>
              </a:rPr>
              <a:t>DLR - German Aerospace Center, Remote Sensing Institute, Berlin, Germany </a:t>
            </a:r>
            <a:endParaRPr/>
          </a:p>
          <a:p>
            <a:pPr indent="0" lvl="0" marL="0" marR="0" rtl="0" algn="l">
              <a:spcBef>
                <a:spcPts val="0"/>
              </a:spcBef>
              <a:spcAft>
                <a:spcPts val="0"/>
              </a:spcAft>
              <a:buNone/>
            </a:pPr>
            <a:r>
              <a:t/>
            </a:r>
            <a:endParaRPr sz="1200">
              <a:solidFill>
                <a:schemeClr val="dk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30"/>
          <p:cNvSpPr txBox="1"/>
          <p:nvPr/>
        </p:nvSpPr>
        <p:spPr>
          <a:xfrm>
            <a:off x="2113513" y="2057450"/>
            <a:ext cx="4440352" cy="19423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000"/>
              <a:buFont typeface="Noto Sans Symbols"/>
              <a:buNone/>
            </a:pPr>
            <a:r>
              <a:rPr lang="en-US" sz="1000" u="sng">
                <a:solidFill>
                  <a:schemeClr val="lt2"/>
                </a:solidFill>
                <a:latin typeface="Georgia"/>
                <a:ea typeface="Georgia"/>
                <a:cs typeface="Georgia"/>
                <a:sym typeface="Georgia"/>
              </a:rPr>
              <a:t>Features of the ARD On-Demand Demonstrator</a:t>
            </a:r>
            <a:r>
              <a:rPr lang="en-US" sz="1000">
                <a:solidFill>
                  <a:schemeClr val="lt2"/>
                </a:solidFill>
                <a:latin typeface="Georgia"/>
                <a:ea typeface="Georgia"/>
                <a:cs typeface="Georgia"/>
                <a:sym typeface="Georgia"/>
              </a:rPr>
              <a:t>:</a:t>
            </a:r>
            <a:endParaRPr/>
          </a:p>
          <a:p>
            <a:pPr indent="-257175" lvl="0" marL="257175" marR="0" rtl="0" algn="l">
              <a:lnSpc>
                <a:spcPct val="150000"/>
              </a:lnSpc>
              <a:spcBef>
                <a:spcPts val="200"/>
              </a:spcBef>
              <a:spcAft>
                <a:spcPts val="0"/>
              </a:spcAft>
              <a:buClr>
                <a:schemeClr val="accent1"/>
              </a:buClr>
              <a:buSzPts val="1000"/>
              <a:buFont typeface="Noto Sans Symbols"/>
              <a:buChar char="▪"/>
            </a:pPr>
            <a:r>
              <a:rPr lang="en-US" sz="1000">
                <a:solidFill>
                  <a:schemeClr val="lt2"/>
                </a:solidFill>
                <a:latin typeface="Georgia"/>
                <a:ea typeface="Georgia"/>
                <a:cs typeface="Georgia"/>
                <a:sym typeface="Georgia"/>
              </a:rPr>
              <a:t>Works with </a:t>
            </a:r>
            <a:r>
              <a:rPr b="1" lang="en-US" sz="1000">
                <a:solidFill>
                  <a:schemeClr val="lt2"/>
                </a:solidFill>
                <a:latin typeface="Georgia"/>
                <a:ea typeface="Georgia"/>
                <a:cs typeface="Georgia"/>
                <a:sym typeface="Georgia"/>
              </a:rPr>
              <a:t>Sentinel-2 and Landsat-8 </a:t>
            </a:r>
            <a:r>
              <a:rPr lang="en-US" sz="1000">
                <a:solidFill>
                  <a:schemeClr val="lt2"/>
                </a:solidFill>
                <a:latin typeface="Georgia"/>
                <a:ea typeface="Georgia"/>
                <a:cs typeface="Georgia"/>
                <a:sym typeface="Georgia"/>
              </a:rPr>
              <a:t>data</a:t>
            </a:r>
            <a:endParaRPr/>
          </a:p>
          <a:p>
            <a:pPr indent="-257175" lvl="0" marL="257175" marR="0" rtl="0" algn="l">
              <a:lnSpc>
                <a:spcPct val="150000"/>
              </a:lnSpc>
              <a:spcBef>
                <a:spcPts val="200"/>
              </a:spcBef>
              <a:spcAft>
                <a:spcPts val="0"/>
              </a:spcAft>
              <a:buClr>
                <a:schemeClr val="accent1"/>
              </a:buClr>
              <a:buSzPts val="1000"/>
              <a:buFont typeface="Noto Sans Symbols"/>
              <a:buChar char="▪"/>
            </a:pPr>
            <a:r>
              <a:rPr lang="en-US" sz="1000">
                <a:solidFill>
                  <a:schemeClr val="lt2"/>
                </a:solidFill>
                <a:latin typeface="Georgia"/>
                <a:ea typeface="Georgia"/>
                <a:cs typeface="Georgia"/>
                <a:sym typeface="Georgia"/>
              </a:rPr>
              <a:t>Supported </a:t>
            </a:r>
            <a:r>
              <a:rPr b="1" lang="en-US" sz="1000">
                <a:solidFill>
                  <a:schemeClr val="lt2"/>
                </a:solidFill>
                <a:latin typeface="Georgia"/>
                <a:ea typeface="Georgia"/>
                <a:cs typeface="Georgia"/>
                <a:sym typeface="Georgia"/>
              </a:rPr>
              <a:t>atmospheric correction algorithms</a:t>
            </a:r>
            <a:r>
              <a:rPr lang="en-US" sz="1000">
                <a:solidFill>
                  <a:schemeClr val="lt2"/>
                </a:solidFill>
                <a:latin typeface="Georgia"/>
                <a:ea typeface="Georgia"/>
                <a:cs typeface="Georgia"/>
                <a:sym typeface="Georgia"/>
              </a:rPr>
              <a:t>: Sen2Cor, LaSRC, iCOR, MAJA</a:t>
            </a:r>
            <a:endParaRPr/>
          </a:p>
          <a:p>
            <a:pPr indent="-257175" lvl="0" marL="257175" marR="0" rtl="0" algn="l">
              <a:lnSpc>
                <a:spcPct val="150000"/>
              </a:lnSpc>
              <a:spcBef>
                <a:spcPts val="200"/>
              </a:spcBef>
              <a:spcAft>
                <a:spcPts val="0"/>
              </a:spcAft>
              <a:buClr>
                <a:schemeClr val="accent1"/>
              </a:buClr>
              <a:buSzPts val="1000"/>
              <a:buFont typeface="Noto Sans Symbols"/>
              <a:buChar char="▪"/>
            </a:pPr>
            <a:r>
              <a:rPr lang="en-US" sz="1000">
                <a:solidFill>
                  <a:schemeClr val="lt2"/>
                </a:solidFill>
                <a:latin typeface="Georgia"/>
                <a:ea typeface="Georgia"/>
                <a:cs typeface="Georgia"/>
                <a:sym typeface="Georgia"/>
              </a:rPr>
              <a:t>Custom </a:t>
            </a:r>
            <a:r>
              <a:rPr b="1" lang="en-US" sz="1000">
                <a:solidFill>
                  <a:schemeClr val="lt2"/>
                </a:solidFill>
                <a:latin typeface="Georgia"/>
                <a:ea typeface="Georgia"/>
                <a:cs typeface="Georgia"/>
                <a:sym typeface="Georgia"/>
              </a:rPr>
              <a:t>output projection </a:t>
            </a:r>
            <a:r>
              <a:rPr lang="en-US" sz="1000">
                <a:solidFill>
                  <a:schemeClr val="lt2"/>
                </a:solidFill>
                <a:latin typeface="Georgia"/>
                <a:ea typeface="Georgia"/>
                <a:cs typeface="Georgia"/>
                <a:sym typeface="Georgia"/>
              </a:rPr>
              <a:t>(UTM, Lat/Lon WGS84) </a:t>
            </a:r>
            <a:endParaRPr/>
          </a:p>
          <a:p>
            <a:pPr indent="-257175" lvl="0" marL="257175" marR="0" rtl="0" algn="l">
              <a:lnSpc>
                <a:spcPct val="150000"/>
              </a:lnSpc>
              <a:spcBef>
                <a:spcPts val="200"/>
              </a:spcBef>
              <a:spcAft>
                <a:spcPts val="0"/>
              </a:spcAft>
              <a:buClr>
                <a:schemeClr val="accent1"/>
              </a:buClr>
              <a:buSzPts val="1000"/>
              <a:buFont typeface="Noto Sans Symbols"/>
              <a:buChar char="▪"/>
            </a:pPr>
            <a:r>
              <a:rPr lang="en-US" sz="1000">
                <a:solidFill>
                  <a:schemeClr val="lt2"/>
                </a:solidFill>
                <a:latin typeface="Georgia"/>
                <a:ea typeface="Georgia"/>
                <a:cs typeface="Georgia"/>
                <a:sym typeface="Georgia"/>
              </a:rPr>
              <a:t>Custom </a:t>
            </a:r>
            <a:r>
              <a:rPr b="1" lang="en-US" sz="1000">
                <a:solidFill>
                  <a:schemeClr val="lt2"/>
                </a:solidFill>
                <a:latin typeface="Georgia"/>
                <a:ea typeface="Georgia"/>
                <a:cs typeface="Georgia"/>
                <a:sym typeface="Georgia"/>
              </a:rPr>
              <a:t>output format </a:t>
            </a:r>
            <a:r>
              <a:rPr lang="en-US" sz="1000">
                <a:solidFill>
                  <a:schemeClr val="lt2"/>
                </a:solidFill>
                <a:latin typeface="Georgia"/>
                <a:ea typeface="Georgia"/>
                <a:cs typeface="Georgia"/>
                <a:sym typeface="Georgia"/>
              </a:rPr>
              <a:t>(SAFE, GeoTiff, HDF, NetCDF)</a:t>
            </a:r>
            <a:endParaRPr/>
          </a:p>
          <a:p>
            <a:pPr indent="-257175" lvl="0" marL="257175" marR="0" rtl="0" algn="l">
              <a:lnSpc>
                <a:spcPct val="150000"/>
              </a:lnSpc>
              <a:spcBef>
                <a:spcPts val="200"/>
              </a:spcBef>
              <a:spcAft>
                <a:spcPts val="0"/>
              </a:spcAft>
              <a:buClr>
                <a:schemeClr val="accent1"/>
              </a:buClr>
              <a:buSzPts val="1000"/>
              <a:buFont typeface="Noto Sans Symbols"/>
              <a:buChar char="▪"/>
            </a:pPr>
            <a:r>
              <a:rPr lang="en-US" sz="1000">
                <a:solidFill>
                  <a:schemeClr val="lt2"/>
                </a:solidFill>
                <a:latin typeface="Georgia"/>
                <a:ea typeface="Georgia"/>
                <a:cs typeface="Georgia"/>
                <a:sym typeface="Georgia"/>
              </a:rPr>
              <a:t>Operable by a web interface</a:t>
            </a:r>
            <a:endParaRPr/>
          </a:p>
          <a:p>
            <a:pPr indent="-257175" lvl="0" marL="257175" marR="0" rtl="0" algn="l">
              <a:lnSpc>
                <a:spcPct val="150000"/>
              </a:lnSpc>
              <a:spcBef>
                <a:spcPts val="200"/>
              </a:spcBef>
              <a:spcAft>
                <a:spcPts val="0"/>
              </a:spcAft>
              <a:buClr>
                <a:schemeClr val="accent1"/>
              </a:buClr>
              <a:buSzPts val="1000"/>
              <a:buFont typeface="Noto Sans Symbols"/>
              <a:buChar char="▪"/>
            </a:pPr>
            <a:r>
              <a:rPr lang="en-US" sz="1000">
                <a:solidFill>
                  <a:schemeClr val="lt2"/>
                </a:solidFill>
                <a:latin typeface="Georgia"/>
                <a:ea typeface="Georgia"/>
                <a:cs typeface="Georgia"/>
                <a:sym typeface="Georgia"/>
              </a:rPr>
              <a:t>Relying on the IPT Poland IaaS (CREODIAS precursor)</a:t>
            </a:r>
            <a:endParaRPr/>
          </a:p>
          <a:p>
            <a:pPr indent="-187325" lvl="0" marL="257175" marR="0" rtl="0" algn="l">
              <a:lnSpc>
                <a:spcPct val="150000"/>
              </a:lnSpc>
              <a:spcBef>
                <a:spcPts val="220"/>
              </a:spcBef>
              <a:spcAft>
                <a:spcPts val="0"/>
              </a:spcAft>
              <a:buClr>
                <a:schemeClr val="accent1"/>
              </a:buClr>
              <a:buSzPts val="1100"/>
              <a:buFont typeface="Noto Sans Symbols"/>
              <a:buNone/>
            </a:pPr>
            <a:r>
              <a:t/>
            </a:r>
            <a:endParaRPr sz="1100">
              <a:solidFill>
                <a:schemeClr val="lt2"/>
              </a:solidFill>
              <a:latin typeface="Verdana"/>
              <a:ea typeface="Verdana"/>
              <a:cs typeface="Verdana"/>
              <a:sym typeface="Verdana"/>
            </a:endParaRPr>
          </a:p>
        </p:txBody>
      </p:sp>
      <p:pic>
        <p:nvPicPr>
          <p:cNvPr id="416" name="Google Shape;416;p30"/>
          <p:cNvPicPr preferRelativeResize="0"/>
          <p:nvPr/>
        </p:nvPicPr>
        <p:blipFill rotWithShape="1">
          <a:blip r:embed="rId3">
            <a:alphaModFix/>
          </a:blip>
          <a:srcRect b="0" l="2709" r="0" t="0"/>
          <a:stretch/>
        </p:blipFill>
        <p:spPr>
          <a:xfrm>
            <a:off x="120996" y="2074886"/>
            <a:ext cx="1820507" cy="1566000"/>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417" name="Google Shape;417;p30"/>
          <p:cNvPicPr preferRelativeResize="0"/>
          <p:nvPr/>
        </p:nvPicPr>
        <p:blipFill rotWithShape="1">
          <a:blip r:embed="rId4">
            <a:alphaModFix/>
          </a:blip>
          <a:srcRect b="0" l="0" r="0" t="0"/>
          <a:stretch/>
        </p:blipFill>
        <p:spPr>
          <a:xfrm>
            <a:off x="6962284" y="1716977"/>
            <a:ext cx="2061223" cy="526328"/>
          </a:xfrm>
          <a:prstGeom prst="rect">
            <a:avLst/>
          </a:prstGeom>
          <a:noFill/>
          <a:ln>
            <a:noFill/>
          </a:ln>
        </p:spPr>
      </p:pic>
      <p:pic>
        <p:nvPicPr>
          <p:cNvPr id="418" name="Google Shape;418;p30"/>
          <p:cNvPicPr preferRelativeResize="0"/>
          <p:nvPr/>
        </p:nvPicPr>
        <p:blipFill rotWithShape="1">
          <a:blip r:embed="rId5">
            <a:alphaModFix/>
          </a:blip>
          <a:srcRect b="0" l="0" r="0" t="0"/>
          <a:stretch/>
        </p:blipFill>
        <p:spPr>
          <a:xfrm>
            <a:off x="6540282" y="2278045"/>
            <a:ext cx="2603718" cy="1418925"/>
          </a:xfrm>
          <a:prstGeom prst="rect">
            <a:avLst/>
          </a:prstGeom>
          <a:noFill/>
          <a:ln>
            <a:noFill/>
          </a:ln>
          <a:effectLst>
            <a:outerShdw blurRad="292100" rotWithShape="0" algn="tl" dir="2700000" dist="139700">
              <a:srgbClr val="333333">
                <a:alpha val="64705"/>
              </a:srgbClr>
            </a:outerShdw>
          </a:effectLst>
        </p:spPr>
      </p:pic>
      <p:sp>
        <p:nvSpPr>
          <p:cNvPr id="419" name="Google Shape;419;p30"/>
          <p:cNvSpPr txBox="1"/>
          <p:nvPr/>
        </p:nvSpPr>
        <p:spPr>
          <a:xfrm>
            <a:off x="35492" y="661219"/>
            <a:ext cx="9108508" cy="1500229"/>
          </a:xfrm>
          <a:prstGeom prst="rect">
            <a:avLst/>
          </a:prstGeom>
          <a:noFill/>
          <a:ln>
            <a:noFill/>
          </a:ln>
        </p:spPr>
        <p:txBody>
          <a:bodyPr anchorCtr="0" anchor="t" bIns="45700" lIns="91425" spcFirstLastPara="1" rIns="91425" wrap="square" tIns="45700">
            <a:noAutofit/>
          </a:bodyPr>
          <a:lstStyle/>
          <a:p>
            <a:pPr indent="-257175" lvl="0" marL="257175" marR="0" rtl="0" algn="l">
              <a:lnSpc>
                <a:spcPct val="150000"/>
              </a:lnSpc>
              <a:spcBef>
                <a:spcPts val="0"/>
              </a:spcBef>
              <a:spcAft>
                <a:spcPts val="0"/>
              </a:spcAft>
              <a:buClr>
                <a:schemeClr val="accent1"/>
              </a:buClr>
              <a:buSzPts val="1100"/>
              <a:buFont typeface="Noto Sans Symbols"/>
              <a:buChar char="▪"/>
            </a:pPr>
            <a:r>
              <a:rPr lang="en-US" sz="1100">
                <a:solidFill>
                  <a:schemeClr val="lt2"/>
                </a:solidFill>
                <a:latin typeface="Georgia"/>
                <a:ea typeface="Georgia"/>
                <a:cs typeface="Georgia"/>
                <a:sym typeface="Georgia"/>
              </a:rPr>
              <a:t>The </a:t>
            </a:r>
            <a:r>
              <a:rPr b="1" lang="en-US" sz="1100">
                <a:solidFill>
                  <a:schemeClr val="lt2"/>
                </a:solidFill>
                <a:latin typeface="Georgia"/>
                <a:ea typeface="Georgia"/>
                <a:cs typeface="Georgia"/>
                <a:sym typeface="Georgia"/>
              </a:rPr>
              <a:t>ARD On-Demand Demonstrator service </a:t>
            </a:r>
            <a:r>
              <a:rPr lang="en-US" sz="1100">
                <a:solidFill>
                  <a:schemeClr val="lt2"/>
                </a:solidFill>
                <a:latin typeface="Georgia"/>
                <a:ea typeface="Georgia"/>
                <a:cs typeface="Georgia"/>
                <a:sym typeface="Georgia"/>
              </a:rPr>
              <a:t>is a prototype implementation provided by the ESA Research and Service Support (RSS)  with the purpose of demonstrating the ARD On-Demand concept </a:t>
            </a:r>
            <a:endParaRPr/>
          </a:p>
          <a:p>
            <a:pPr indent="-257175" lvl="0" marL="257175" marR="0" rtl="0" algn="l">
              <a:lnSpc>
                <a:spcPct val="150000"/>
              </a:lnSpc>
              <a:spcBef>
                <a:spcPts val="220"/>
              </a:spcBef>
              <a:spcAft>
                <a:spcPts val="0"/>
              </a:spcAft>
              <a:buClr>
                <a:schemeClr val="accent1"/>
              </a:buClr>
              <a:buSzPts val="1100"/>
              <a:buFont typeface="Noto Sans Symbols"/>
              <a:buChar char="▪"/>
            </a:pPr>
            <a:r>
              <a:rPr b="1" lang="en-US" sz="1100">
                <a:solidFill>
                  <a:schemeClr val="lt2"/>
                </a:solidFill>
                <a:latin typeface="Georgia"/>
                <a:ea typeface="Georgia"/>
                <a:cs typeface="Georgia"/>
                <a:sym typeface="Georgia"/>
              </a:rPr>
              <a:t>ARD On-Demand </a:t>
            </a:r>
            <a:r>
              <a:rPr lang="en-US" sz="1100">
                <a:solidFill>
                  <a:schemeClr val="lt2"/>
                </a:solidFill>
                <a:latin typeface="Georgia"/>
                <a:ea typeface="Georgia"/>
                <a:cs typeface="Georgia"/>
                <a:sym typeface="Georgia"/>
              </a:rPr>
              <a:t>allows to configure the </a:t>
            </a:r>
            <a:r>
              <a:rPr b="1" lang="en-US" sz="1100">
                <a:solidFill>
                  <a:schemeClr val="lt2"/>
                </a:solidFill>
                <a:latin typeface="Georgia"/>
                <a:ea typeface="Georgia"/>
                <a:cs typeface="Georgia"/>
                <a:sym typeface="Georgia"/>
              </a:rPr>
              <a:t>ARD as desired and tailored on user needs</a:t>
            </a:r>
            <a:endParaRPr/>
          </a:p>
          <a:p>
            <a:pPr indent="-257175" lvl="0" marL="257175" marR="0" rtl="0" algn="l">
              <a:lnSpc>
                <a:spcPct val="150000"/>
              </a:lnSpc>
              <a:spcBef>
                <a:spcPts val="220"/>
              </a:spcBef>
              <a:spcAft>
                <a:spcPts val="0"/>
              </a:spcAft>
              <a:buClr>
                <a:schemeClr val="accent1"/>
              </a:buClr>
              <a:buSzPts val="1100"/>
              <a:buFont typeface="Noto Sans Symbols"/>
              <a:buChar char="▪"/>
            </a:pPr>
            <a:r>
              <a:rPr lang="en-US" sz="1100">
                <a:solidFill>
                  <a:schemeClr val="lt2"/>
                </a:solidFill>
                <a:latin typeface="Georgia"/>
                <a:ea typeface="Georgia"/>
                <a:cs typeface="Georgia"/>
                <a:sym typeface="Georgia"/>
              </a:rPr>
              <a:t>ARD On-Demand should also </a:t>
            </a:r>
            <a:r>
              <a:rPr b="1" lang="en-US" sz="1100">
                <a:solidFill>
                  <a:schemeClr val="lt2"/>
                </a:solidFill>
                <a:latin typeface="Georgia"/>
                <a:ea typeface="Georgia"/>
                <a:cs typeface="Georgia"/>
                <a:sym typeface="Georgia"/>
              </a:rPr>
              <a:t>facilitate and allow the interoperability</a:t>
            </a:r>
            <a:r>
              <a:rPr lang="en-US" sz="1100">
                <a:solidFill>
                  <a:schemeClr val="lt2"/>
                </a:solidFill>
                <a:latin typeface="Georgia"/>
                <a:ea typeface="Georgia"/>
                <a:cs typeface="Georgia"/>
                <a:sym typeface="Georgia"/>
              </a:rPr>
              <a:t> of the various data sets and sensors, which is one of the major goal of GEOS</a:t>
            </a:r>
            <a:endParaRPr/>
          </a:p>
          <a:p>
            <a:pPr indent="-180975" lvl="0" marL="257175" marR="0" rtl="0" algn="l">
              <a:lnSpc>
                <a:spcPct val="150000"/>
              </a:lnSpc>
              <a:spcBef>
                <a:spcPts val="240"/>
              </a:spcBef>
              <a:spcAft>
                <a:spcPts val="0"/>
              </a:spcAft>
              <a:buClr>
                <a:schemeClr val="accent1"/>
              </a:buClr>
              <a:buSzPts val="1200"/>
              <a:buFont typeface="Noto Sans Symbols"/>
              <a:buNone/>
            </a:pPr>
            <a:r>
              <a:t/>
            </a:r>
            <a:endParaRPr sz="1200">
              <a:solidFill>
                <a:schemeClr val="lt2"/>
              </a:solidFill>
              <a:latin typeface="Cambria"/>
              <a:ea typeface="Cambria"/>
              <a:cs typeface="Cambria"/>
              <a:sym typeface="Cambria"/>
            </a:endParaRPr>
          </a:p>
          <a:p>
            <a:pPr indent="0" lvl="0" marL="0" marR="0" rtl="0" algn="l">
              <a:lnSpc>
                <a:spcPct val="100000"/>
              </a:lnSpc>
              <a:spcBef>
                <a:spcPts val="210"/>
              </a:spcBef>
              <a:spcAft>
                <a:spcPts val="0"/>
              </a:spcAft>
              <a:buClr>
                <a:schemeClr val="accent1"/>
              </a:buClr>
              <a:buSzPts val="1050"/>
              <a:buFont typeface="Noto Sans Symbols"/>
              <a:buNone/>
            </a:pPr>
            <a:r>
              <a:t/>
            </a:r>
            <a:endParaRPr sz="1050">
              <a:solidFill>
                <a:schemeClr val="lt2"/>
              </a:solidFill>
              <a:latin typeface="Cambria"/>
              <a:ea typeface="Cambria"/>
              <a:cs typeface="Cambria"/>
              <a:sym typeface="Cambria"/>
            </a:endParaRPr>
          </a:p>
        </p:txBody>
      </p:sp>
      <p:pic>
        <p:nvPicPr>
          <p:cNvPr id="420" name="Google Shape;420;p30"/>
          <p:cNvPicPr preferRelativeResize="0"/>
          <p:nvPr/>
        </p:nvPicPr>
        <p:blipFill rotWithShape="1">
          <a:blip r:embed="rId6">
            <a:alphaModFix/>
          </a:blip>
          <a:srcRect b="0" l="0" r="0" t="0"/>
          <a:stretch/>
        </p:blipFill>
        <p:spPr>
          <a:xfrm>
            <a:off x="6553865" y="3721166"/>
            <a:ext cx="2596919" cy="1422334"/>
          </a:xfrm>
          <a:prstGeom prst="rect">
            <a:avLst/>
          </a:prstGeom>
          <a:noFill/>
          <a:ln>
            <a:noFill/>
          </a:ln>
        </p:spPr>
      </p:pic>
      <p:sp>
        <p:nvSpPr>
          <p:cNvPr id="421" name="Google Shape;421;p30"/>
          <p:cNvSpPr txBox="1"/>
          <p:nvPr/>
        </p:nvSpPr>
        <p:spPr>
          <a:xfrm>
            <a:off x="2067212" y="150242"/>
            <a:ext cx="6025753"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ARD on Demand Demonstrator</a:t>
            </a:r>
            <a:endParaRPr b="1" i="0" sz="2000" u="none" cap="none" strike="noStrike">
              <a:solidFill>
                <a:schemeClr val="lt1"/>
              </a:solidFill>
              <a:latin typeface="Georgia"/>
              <a:ea typeface="Georgia"/>
              <a:cs typeface="Georgia"/>
              <a:sym typeface="Georgia"/>
            </a:endParaRPr>
          </a:p>
        </p:txBody>
      </p:sp>
      <p:sp>
        <p:nvSpPr>
          <p:cNvPr id="422" name="Google Shape;422;p30"/>
          <p:cNvSpPr/>
          <p:nvPr/>
        </p:nvSpPr>
        <p:spPr>
          <a:xfrm>
            <a:off x="81636" y="4128908"/>
            <a:ext cx="3826998" cy="400110"/>
          </a:xfrm>
          <a:prstGeom prst="rect">
            <a:avLst/>
          </a:prstGeom>
          <a:solidFill>
            <a:schemeClr val="dk2"/>
          </a:solidFill>
          <a:ln cap="flat" cmpd="sng" w="9525">
            <a:solidFill>
              <a:srgbClr val="0098D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lt1"/>
                </a:solidFill>
                <a:latin typeface="Georgia"/>
                <a:ea typeface="Georgia"/>
                <a:cs typeface="Georgia"/>
                <a:sym typeface="Georgia"/>
              </a:rPr>
              <a:t>https://wiki.services.eoportal.org/tiki-index.php?page=ARD+On-Demand+Demonstrator+User+Manual</a:t>
            </a:r>
            <a:endParaRPr b="1" sz="1000">
              <a:solidFill>
                <a:schemeClr val="lt1"/>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31"/>
          <p:cNvSpPr txBox="1"/>
          <p:nvPr/>
        </p:nvSpPr>
        <p:spPr>
          <a:xfrm>
            <a:off x="132397" y="738926"/>
            <a:ext cx="5888153" cy="3870716"/>
          </a:xfrm>
          <a:prstGeom prst="rect">
            <a:avLst/>
          </a:prstGeom>
          <a:noFill/>
          <a:ln>
            <a:noFill/>
          </a:ln>
        </p:spPr>
        <p:txBody>
          <a:bodyPr anchorCtr="0" anchor="t" bIns="45700" lIns="91425" spcFirstLastPara="1" rIns="91425" wrap="square" tIns="45700">
            <a:noAutofit/>
          </a:bodyPr>
          <a:lstStyle/>
          <a:p>
            <a:pPr indent="0" lvl="0" marL="0" marR="0" rtl="0" algn="just">
              <a:lnSpc>
                <a:spcPct val="119000"/>
              </a:lnSpc>
              <a:spcBef>
                <a:spcPts val="0"/>
              </a:spcBef>
              <a:spcAft>
                <a:spcPts val="0"/>
              </a:spcAft>
              <a:buClr>
                <a:schemeClr val="accent1"/>
              </a:buClr>
              <a:buSzPts val="1100"/>
              <a:buFont typeface="Georgia"/>
              <a:buNone/>
            </a:pPr>
            <a:r>
              <a:rPr b="1" i="0" lang="en-US" sz="1100" u="none" cap="none" strike="noStrike">
                <a:solidFill>
                  <a:schemeClr val="dk1"/>
                </a:solidFill>
                <a:latin typeface="Georgia"/>
                <a:ea typeface="Georgia"/>
                <a:cs typeface="Georgia"/>
                <a:sym typeface="Georgia"/>
              </a:rPr>
              <a:t>Sentinel-2 Mission Status Reports </a:t>
            </a:r>
            <a:r>
              <a:rPr b="0" i="0" lang="en-US" sz="1100" u="none" cap="none" strike="noStrike">
                <a:solidFill>
                  <a:schemeClr val="dk1"/>
                </a:solidFill>
                <a:latin typeface="Georgia"/>
                <a:ea typeface="Georgia"/>
                <a:cs typeface="Georgia"/>
                <a:sym typeface="Georgia"/>
              </a:rPr>
              <a:t>available at: </a:t>
            </a:r>
            <a:endParaRPr/>
          </a:p>
          <a:p>
            <a:pPr indent="0" lvl="0" marL="0" marR="0" rtl="0" algn="just">
              <a:lnSpc>
                <a:spcPct val="119000"/>
              </a:lnSpc>
              <a:spcBef>
                <a:spcPts val="220"/>
              </a:spcBef>
              <a:spcAft>
                <a:spcPts val="0"/>
              </a:spcAft>
              <a:buClr>
                <a:schemeClr val="accent1"/>
              </a:buClr>
              <a:buSzPts val="1100"/>
              <a:buFont typeface="Georgia"/>
              <a:buNone/>
            </a:pPr>
            <a:r>
              <a:rPr b="0" i="0" lang="en-US" sz="1100" u="sng" cap="none" strike="noStrike">
                <a:solidFill>
                  <a:srgbClr val="595959"/>
                </a:solidFill>
                <a:latin typeface="Georgia"/>
                <a:ea typeface="Georgia"/>
                <a:cs typeface="Georgia"/>
                <a:sym typeface="Georgia"/>
              </a:rPr>
              <a:t>https://sentinel.esa.int/web/sentinel/missions/sentinel-2/mission-status</a:t>
            </a:r>
            <a:endParaRPr b="0" i="0" sz="1100" u="sng" cap="none" strike="noStrike">
              <a:solidFill>
                <a:srgbClr val="595959"/>
              </a:solidFill>
              <a:latin typeface="Georgia"/>
              <a:ea typeface="Georgia"/>
              <a:cs typeface="Georgia"/>
              <a:sym typeface="Georgia"/>
            </a:endParaRPr>
          </a:p>
          <a:p>
            <a:pPr indent="0" lvl="0" marL="0" marR="0" rtl="0" algn="just">
              <a:lnSpc>
                <a:spcPct val="119000"/>
              </a:lnSpc>
              <a:spcBef>
                <a:spcPts val="220"/>
              </a:spcBef>
              <a:spcAft>
                <a:spcPts val="0"/>
              </a:spcAft>
              <a:buClr>
                <a:schemeClr val="accent1"/>
              </a:buClr>
              <a:buSzPts val="1100"/>
              <a:buFont typeface="Verdana"/>
              <a:buNone/>
            </a:pPr>
            <a:r>
              <a:t/>
            </a:r>
            <a:endParaRPr b="0" i="0" sz="1100" u="none" cap="none" strike="noStrike">
              <a:solidFill>
                <a:schemeClr val="dk1"/>
              </a:solidFill>
              <a:latin typeface="Georgia"/>
              <a:ea typeface="Georgia"/>
              <a:cs typeface="Georgia"/>
              <a:sym typeface="Georgia"/>
            </a:endParaRPr>
          </a:p>
          <a:p>
            <a:pPr indent="0" lvl="0" marL="0" marR="0" rtl="0" algn="just">
              <a:lnSpc>
                <a:spcPct val="119000"/>
              </a:lnSpc>
              <a:spcBef>
                <a:spcPts val="220"/>
              </a:spcBef>
              <a:spcAft>
                <a:spcPts val="0"/>
              </a:spcAft>
              <a:buClr>
                <a:schemeClr val="accent1"/>
              </a:buClr>
              <a:buSzPts val="1100"/>
              <a:buFont typeface="Georgia"/>
              <a:buNone/>
            </a:pPr>
            <a:r>
              <a:rPr b="1" i="0" lang="en-US" sz="1100" u="none" cap="none" strike="noStrike">
                <a:solidFill>
                  <a:schemeClr val="dk1"/>
                </a:solidFill>
                <a:latin typeface="Georgia"/>
                <a:ea typeface="Georgia"/>
                <a:cs typeface="Georgia"/>
                <a:sym typeface="Georgia"/>
              </a:rPr>
              <a:t>Data Quality Reports </a:t>
            </a:r>
            <a:r>
              <a:rPr b="0" i="0" lang="en-US" sz="1100" u="none" cap="none" strike="noStrike">
                <a:solidFill>
                  <a:schemeClr val="dk1"/>
                </a:solidFill>
                <a:latin typeface="Georgia"/>
                <a:ea typeface="Georgia"/>
                <a:cs typeface="Georgia"/>
                <a:sym typeface="Georgia"/>
              </a:rPr>
              <a:t>available at:</a:t>
            </a:r>
            <a:endParaRPr/>
          </a:p>
          <a:p>
            <a:pPr indent="0" lvl="0" marL="0" marR="0" rtl="0" algn="just">
              <a:lnSpc>
                <a:spcPct val="119000"/>
              </a:lnSpc>
              <a:spcBef>
                <a:spcPts val="220"/>
              </a:spcBef>
              <a:spcAft>
                <a:spcPts val="0"/>
              </a:spcAft>
              <a:buClr>
                <a:schemeClr val="accent1"/>
              </a:buClr>
              <a:buSzPts val="1100"/>
              <a:buFont typeface="Georgia"/>
              <a:buNone/>
            </a:pPr>
            <a:r>
              <a:rPr b="0" i="0" lang="en-US" sz="1100" u="sng" cap="none" strike="noStrike">
                <a:solidFill>
                  <a:srgbClr val="595959"/>
                </a:solidFill>
                <a:latin typeface="Georgia"/>
                <a:ea typeface="Georgia"/>
                <a:cs typeface="Georgia"/>
                <a:sym typeface="Georgia"/>
              </a:rPr>
              <a:t>https://sentinels.copernicus.eu/documents/247904/685211/Sentinel-2_L1C_Data_Quality_Report</a:t>
            </a:r>
            <a:endParaRPr/>
          </a:p>
          <a:p>
            <a:pPr indent="0" lvl="0" marL="0" marR="0" rtl="0" algn="just">
              <a:lnSpc>
                <a:spcPct val="119000"/>
              </a:lnSpc>
              <a:spcBef>
                <a:spcPts val="220"/>
              </a:spcBef>
              <a:spcAft>
                <a:spcPts val="0"/>
              </a:spcAft>
              <a:buClr>
                <a:schemeClr val="accent1"/>
              </a:buClr>
              <a:buSzPts val="1100"/>
              <a:buFont typeface="Georgia"/>
              <a:buNone/>
            </a:pPr>
            <a:r>
              <a:rPr b="0" i="0" lang="en-US" sz="1100" u="sng" cap="none" strike="noStrike">
                <a:solidFill>
                  <a:srgbClr val="595959"/>
                </a:solidFill>
                <a:latin typeface="Georgia"/>
                <a:ea typeface="Georgia"/>
                <a:cs typeface="Georgia"/>
                <a:sym typeface="Georgia"/>
              </a:rPr>
              <a:t>https://sentinels.copernicus.eu/documents/247904/685211/Sentinel-2-L2A-Data-Quality-Report</a:t>
            </a:r>
            <a:endParaRPr/>
          </a:p>
          <a:p>
            <a:pPr indent="0" lvl="0" marL="0" marR="0" rtl="0" algn="just">
              <a:lnSpc>
                <a:spcPct val="119000"/>
              </a:lnSpc>
              <a:spcBef>
                <a:spcPts val="220"/>
              </a:spcBef>
              <a:spcAft>
                <a:spcPts val="0"/>
              </a:spcAft>
              <a:buClr>
                <a:schemeClr val="accent1"/>
              </a:buClr>
              <a:buSzPts val="1100"/>
              <a:buFont typeface="Verdana"/>
              <a:buNone/>
            </a:pPr>
            <a:r>
              <a:t/>
            </a:r>
            <a:endParaRPr b="0" i="0" sz="1100" u="none" cap="none" strike="noStrike">
              <a:solidFill>
                <a:schemeClr val="dk1"/>
              </a:solidFill>
              <a:latin typeface="Georgia"/>
              <a:ea typeface="Georgia"/>
              <a:cs typeface="Georgia"/>
              <a:sym typeface="Georgia"/>
            </a:endParaRPr>
          </a:p>
          <a:p>
            <a:pPr indent="0" lvl="0" marL="0" marR="0" rtl="0" algn="just">
              <a:lnSpc>
                <a:spcPct val="119000"/>
              </a:lnSpc>
              <a:spcBef>
                <a:spcPts val="220"/>
              </a:spcBef>
              <a:spcAft>
                <a:spcPts val="0"/>
              </a:spcAft>
              <a:buClr>
                <a:schemeClr val="accent1"/>
              </a:buClr>
              <a:buSzPts val="1100"/>
              <a:buFont typeface="Georgia"/>
              <a:buNone/>
            </a:pPr>
            <a:r>
              <a:rPr b="1" i="0" lang="en-US" sz="1100" u="none" cap="none" strike="noStrike">
                <a:solidFill>
                  <a:schemeClr val="dk1"/>
                </a:solidFill>
                <a:latin typeface="Georgia"/>
                <a:ea typeface="Georgia"/>
                <a:cs typeface="Georgia"/>
                <a:sym typeface="Georgia"/>
              </a:rPr>
              <a:t>SNAP</a:t>
            </a:r>
            <a:r>
              <a:rPr b="0" i="0" lang="en-US" sz="1100" u="none" cap="none" strike="noStrike">
                <a:solidFill>
                  <a:schemeClr val="dk1"/>
                </a:solidFill>
                <a:latin typeface="Georgia"/>
                <a:ea typeface="Georgia"/>
                <a:cs typeface="Georgia"/>
                <a:sym typeface="Georgia"/>
              </a:rPr>
              <a:t>: Visualisation &amp; processing of Sentinel-2 MSI data and other optical data: </a:t>
            </a:r>
            <a:r>
              <a:rPr b="0" i="0" lang="en-US" sz="1100" u="sng" cap="none" strike="noStrike">
                <a:solidFill>
                  <a:schemeClr val="dk1"/>
                </a:solidFill>
                <a:latin typeface="Georgia"/>
                <a:ea typeface="Georgia"/>
                <a:cs typeface="Georgia"/>
                <a:sym typeface="Georgia"/>
                <a:hlinkClick r:id="rId3"/>
              </a:rPr>
              <a:t>http://step.esa.int/</a:t>
            </a:r>
            <a:r>
              <a:rPr b="0" i="0" lang="en-US" sz="1100" u="none" cap="none" strike="noStrike">
                <a:solidFill>
                  <a:schemeClr val="dk1"/>
                </a:solidFill>
                <a:latin typeface="Georgia"/>
                <a:ea typeface="Georgia"/>
                <a:cs typeface="Georgia"/>
                <a:sym typeface="Georgia"/>
              </a:rPr>
              <a:t> </a:t>
            </a:r>
            <a:endParaRPr/>
          </a:p>
          <a:p>
            <a:pPr indent="0" lvl="0" marL="0" marR="0" rtl="0" algn="just">
              <a:lnSpc>
                <a:spcPct val="119000"/>
              </a:lnSpc>
              <a:spcBef>
                <a:spcPts val="220"/>
              </a:spcBef>
              <a:spcAft>
                <a:spcPts val="0"/>
              </a:spcAft>
              <a:buClr>
                <a:schemeClr val="accent1"/>
              </a:buClr>
              <a:buSzPts val="1100"/>
              <a:buFont typeface="Verdana"/>
              <a:buNone/>
            </a:pPr>
            <a:r>
              <a:t/>
            </a:r>
            <a:endParaRPr b="1" i="0" sz="1100" u="none" cap="none" strike="noStrike">
              <a:solidFill>
                <a:schemeClr val="dk1"/>
              </a:solidFill>
              <a:latin typeface="Georgia"/>
              <a:ea typeface="Georgia"/>
              <a:cs typeface="Georgia"/>
              <a:sym typeface="Georgia"/>
            </a:endParaRPr>
          </a:p>
          <a:p>
            <a:pPr indent="0" lvl="0" marL="0" marR="0" rtl="0" algn="just">
              <a:lnSpc>
                <a:spcPct val="119000"/>
              </a:lnSpc>
              <a:spcBef>
                <a:spcPts val="220"/>
              </a:spcBef>
              <a:spcAft>
                <a:spcPts val="0"/>
              </a:spcAft>
              <a:buClr>
                <a:schemeClr val="accent1"/>
              </a:buClr>
              <a:buSzPts val="1100"/>
              <a:buFont typeface="Georgia"/>
              <a:buNone/>
            </a:pPr>
            <a:r>
              <a:rPr b="1" i="0" lang="en-US" sz="1100" u="none" cap="none" strike="noStrike">
                <a:solidFill>
                  <a:schemeClr val="dk1"/>
                </a:solidFill>
                <a:latin typeface="Georgia"/>
                <a:ea typeface="Georgia"/>
                <a:cs typeface="Georgia"/>
                <a:sym typeface="Georgia"/>
              </a:rPr>
              <a:t>sen2cor</a:t>
            </a:r>
            <a:r>
              <a:rPr b="0" i="0" lang="en-US" sz="1100" u="none" cap="none" strike="noStrike">
                <a:solidFill>
                  <a:schemeClr val="dk1"/>
                </a:solidFill>
                <a:latin typeface="Georgia"/>
                <a:ea typeface="Georgia"/>
                <a:cs typeface="Georgia"/>
                <a:sym typeface="Georgia"/>
              </a:rPr>
              <a:t>: Level-2A processor:</a:t>
            </a:r>
            <a:endParaRPr/>
          </a:p>
          <a:p>
            <a:pPr indent="0" lvl="0" marL="0" marR="0" rtl="0" algn="just">
              <a:lnSpc>
                <a:spcPct val="119000"/>
              </a:lnSpc>
              <a:spcBef>
                <a:spcPts val="220"/>
              </a:spcBef>
              <a:spcAft>
                <a:spcPts val="0"/>
              </a:spcAft>
              <a:buClr>
                <a:schemeClr val="accent1"/>
              </a:buClr>
              <a:buSzPts val="1100"/>
              <a:buFont typeface="Georgia"/>
              <a:buNone/>
            </a:pPr>
            <a:r>
              <a:rPr b="0" i="0" lang="en-US" sz="1100" u="sng" cap="none" strike="noStrike">
                <a:solidFill>
                  <a:schemeClr val="dk2"/>
                </a:solidFill>
                <a:latin typeface="Georgia"/>
                <a:ea typeface="Georgia"/>
                <a:cs typeface="Georgia"/>
                <a:sym typeface="Georgia"/>
              </a:rPr>
              <a:t>http://step.esa.int/main/third-party-plugins-2/sen2cor/</a:t>
            </a:r>
            <a:endParaRPr/>
          </a:p>
          <a:p>
            <a:pPr indent="0" lvl="0" marL="0" marR="0" rtl="0" algn="just">
              <a:lnSpc>
                <a:spcPct val="119000"/>
              </a:lnSpc>
              <a:spcBef>
                <a:spcPts val="220"/>
              </a:spcBef>
              <a:spcAft>
                <a:spcPts val="0"/>
              </a:spcAft>
              <a:buClr>
                <a:schemeClr val="accent1"/>
              </a:buClr>
              <a:buSzPts val="1100"/>
              <a:buFont typeface="Verdana"/>
              <a:buNone/>
            </a:pPr>
            <a:r>
              <a:t/>
            </a:r>
            <a:endParaRPr b="0" i="0" sz="1100" u="none" cap="none" strike="noStrike">
              <a:solidFill>
                <a:schemeClr val="dk2"/>
              </a:solidFill>
              <a:latin typeface="Georgia"/>
              <a:ea typeface="Georgia"/>
              <a:cs typeface="Georgia"/>
              <a:sym typeface="Georgia"/>
            </a:endParaRPr>
          </a:p>
          <a:p>
            <a:pPr indent="0" lvl="0" marL="0" marR="0" rtl="0" algn="just">
              <a:lnSpc>
                <a:spcPct val="119000"/>
              </a:lnSpc>
              <a:spcBef>
                <a:spcPts val="220"/>
              </a:spcBef>
              <a:spcAft>
                <a:spcPts val="0"/>
              </a:spcAft>
              <a:buClr>
                <a:schemeClr val="accent1"/>
              </a:buClr>
              <a:buSzPts val="1100"/>
              <a:buFont typeface="Georgia"/>
              <a:buNone/>
            </a:pPr>
            <a:r>
              <a:rPr b="1" i="0" lang="en-US" sz="1100" u="none" cap="none" strike="noStrike">
                <a:solidFill>
                  <a:schemeClr val="dk1"/>
                </a:solidFill>
                <a:latin typeface="Georgia"/>
                <a:ea typeface="Georgia"/>
                <a:cs typeface="Georgia"/>
                <a:sym typeface="Georgia"/>
              </a:rPr>
              <a:t>EO-BROWSER</a:t>
            </a:r>
            <a:r>
              <a:rPr b="0" i="0" lang="en-US" sz="1100" u="none" cap="none" strike="noStrike">
                <a:solidFill>
                  <a:schemeClr val="dk1"/>
                </a:solidFill>
                <a:latin typeface="Georgia"/>
                <a:ea typeface="Georgia"/>
                <a:cs typeface="Georgia"/>
                <a:sym typeface="Georgia"/>
              </a:rPr>
              <a:t>: Visualisation of Sentinel-2, Sentinel-3, Landsat, Proba-V data: </a:t>
            </a:r>
            <a:endParaRPr/>
          </a:p>
          <a:p>
            <a:pPr indent="0" lvl="0" marL="0" marR="0" rtl="0" algn="just">
              <a:lnSpc>
                <a:spcPct val="119000"/>
              </a:lnSpc>
              <a:spcBef>
                <a:spcPts val="220"/>
              </a:spcBef>
              <a:spcAft>
                <a:spcPts val="0"/>
              </a:spcAft>
              <a:buClr>
                <a:schemeClr val="accent1"/>
              </a:buClr>
              <a:buSzPts val="1100"/>
              <a:buFont typeface="Georgia"/>
              <a:buNone/>
            </a:pPr>
            <a:r>
              <a:rPr b="0" i="0" lang="en-US" sz="1100" u="sng" cap="none" strike="noStrike">
                <a:solidFill>
                  <a:schemeClr val="dk2"/>
                </a:solidFill>
                <a:latin typeface="Georgia"/>
                <a:ea typeface="Georgia"/>
                <a:cs typeface="Georgia"/>
                <a:sym typeface="Georgia"/>
              </a:rPr>
              <a:t>http://apps.sentinel-hub.com/eo-browser/</a:t>
            </a:r>
            <a:endParaRPr/>
          </a:p>
          <a:p>
            <a:pPr indent="0" lvl="0" marL="0" marR="0" rtl="0" algn="just">
              <a:lnSpc>
                <a:spcPct val="119000"/>
              </a:lnSpc>
              <a:spcBef>
                <a:spcPts val="220"/>
              </a:spcBef>
              <a:spcAft>
                <a:spcPts val="0"/>
              </a:spcAft>
              <a:buClr>
                <a:schemeClr val="accent1"/>
              </a:buClr>
              <a:buSzPts val="1100"/>
              <a:buFont typeface="Verdana"/>
              <a:buNone/>
            </a:pPr>
            <a:r>
              <a:t/>
            </a:r>
            <a:endParaRPr b="0" i="0" sz="1100" u="none" cap="none" strike="noStrike">
              <a:solidFill>
                <a:schemeClr val="dk1"/>
              </a:solidFill>
              <a:latin typeface="Verdana"/>
              <a:ea typeface="Verdana"/>
              <a:cs typeface="Verdana"/>
              <a:sym typeface="Verdana"/>
            </a:endParaRPr>
          </a:p>
        </p:txBody>
      </p:sp>
      <p:pic>
        <p:nvPicPr>
          <p:cNvPr id="428" name="Google Shape;428;p31"/>
          <p:cNvPicPr preferRelativeResize="0"/>
          <p:nvPr/>
        </p:nvPicPr>
        <p:blipFill rotWithShape="1">
          <a:blip r:embed="rId4">
            <a:alphaModFix/>
          </a:blip>
          <a:srcRect b="0" l="0" r="0" t="0"/>
          <a:stretch/>
        </p:blipFill>
        <p:spPr>
          <a:xfrm>
            <a:off x="6678153" y="2171092"/>
            <a:ext cx="1941932" cy="807626"/>
          </a:xfrm>
          <a:prstGeom prst="rect">
            <a:avLst/>
          </a:prstGeom>
          <a:noFill/>
          <a:ln>
            <a:noFill/>
          </a:ln>
        </p:spPr>
      </p:pic>
      <p:pic>
        <p:nvPicPr>
          <p:cNvPr id="429" name="Google Shape;429;p31"/>
          <p:cNvPicPr preferRelativeResize="0"/>
          <p:nvPr/>
        </p:nvPicPr>
        <p:blipFill rotWithShape="1">
          <a:blip r:embed="rId5">
            <a:alphaModFix/>
          </a:blip>
          <a:srcRect b="0" l="0" r="0" t="0"/>
          <a:stretch/>
        </p:blipFill>
        <p:spPr>
          <a:xfrm>
            <a:off x="6567715" y="3094205"/>
            <a:ext cx="2249713" cy="1400059"/>
          </a:xfrm>
          <a:prstGeom prst="rect">
            <a:avLst/>
          </a:prstGeom>
          <a:noFill/>
          <a:ln>
            <a:noFill/>
          </a:ln>
        </p:spPr>
      </p:pic>
      <p:pic>
        <p:nvPicPr>
          <p:cNvPr id="430" name="Google Shape;430;p31"/>
          <p:cNvPicPr preferRelativeResize="0"/>
          <p:nvPr/>
        </p:nvPicPr>
        <p:blipFill rotWithShape="1">
          <a:blip r:embed="rId6">
            <a:alphaModFix/>
          </a:blip>
          <a:srcRect b="0" l="0" r="0" t="0"/>
          <a:stretch/>
        </p:blipFill>
        <p:spPr>
          <a:xfrm>
            <a:off x="6131367" y="779162"/>
            <a:ext cx="2869259" cy="1305232"/>
          </a:xfrm>
          <a:prstGeom prst="rect">
            <a:avLst/>
          </a:prstGeom>
          <a:noFill/>
          <a:ln cap="flat" cmpd="sng" w="9525">
            <a:solidFill>
              <a:schemeClr val="dk1"/>
            </a:solidFill>
            <a:prstDash val="solid"/>
            <a:round/>
            <a:headEnd len="sm" w="sm" type="none"/>
            <a:tailEnd len="sm" w="sm" type="none"/>
          </a:ln>
        </p:spPr>
      </p:pic>
      <p:sp>
        <p:nvSpPr>
          <p:cNvPr id="431" name="Google Shape;431;p31"/>
          <p:cNvSpPr txBox="1"/>
          <p:nvPr/>
        </p:nvSpPr>
        <p:spPr>
          <a:xfrm>
            <a:off x="2182093" y="161412"/>
            <a:ext cx="6730680"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S2-Related Resources</a:t>
            </a:r>
            <a:endParaRPr b="1" i="0" sz="2000" u="none" cap="none" strike="noStrike">
              <a:solidFill>
                <a:schemeClr val="lt1"/>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pic>
        <p:nvPicPr>
          <p:cNvPr descr="Namibia_S2A_OPER_MSI_L1C_TL_SGS__20160502T140157_A004494_T33JWN_B04_subset.jpg" id="436" name="Google Shape;436;p3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437" name="Google Shape;437;p32"/>
          <p:cNvSpPr txBox="1"/>
          <p:nvPr/>
        </p:nvSpPr>
        <p:spPr>
          <a:xfrm>
            <a:off x="7499274" y="4724815"/>
            <a:ext cx="164472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Verdana"/>
                <a:ea typeface="Verdana"/>
                <a:cs typeface="Verdana"/>
                <a:sym typeface="Verdana"/>
              </a:rPr>
              <a:t>Thank You!</a:t>
            </a:r>
            <a:endParaRPr b="1" sz="1800">
              <a:solidFill>
                <a:schemeClr val="lt1"/>
              </a:solidFill>
              <a:latin typeface="Verdana"/>
              <a:ea typeface="Verdana"/>
              <a:cs typeface="Verdana"/>
              <a:sym typeface="Verdana"/>
            </a:endParaRPr>
          </a:p>
        </p:txBody>
      </p:sp>
      <p:sp>
        <p:nvSpPr>
          <p:cNvPr id="438" name="Google Shape;438;p32"/>
          <p:cNvSpPr txBox="1"/>
          <p:nvPr/>
        </p:nvSpPr>
        <p:spPr>
          <a:xfrm>
            <a:off x="0" y="4805256"/>
            <a:ext cx="2381251" cy="261610"/>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lang="en-US" sz="1100">
                <a:solidFill>
                  <a:srgbClr val="0070C0"/>
                </a:solidFill>
                <a:latin typeface="Verdana"/>
                <a:ea typeface="Verdana"/>
                <a:cs typeface="Verdana"/>
                <a:sym typeface="Verdana"/>
              </a:rPr>
              <a:t>Namibia</a:t>
            </a:r>
            <a:endParaRPr b="0" sz="1100">
              <a:solidFill>
                <a:srgbClr val="0070C0"/>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33"/>
          <p:cNvSpPr txBox="1"/>
          <p:nvPr/>
        </p:nvSpPr>
        <p:spPr>
          <a:xfrm>
            <a:off x="2126809" y="138640"/>
            <a:ext cx="7174846"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200"/>
              <a:buFont typeface="Verdana"/>
              <a:buNone/>
            </a:pPr>
            <a:r>
              <a:rPr b="1" i="0" lang="en-US" sz="2200" u="none" cap="none" strike="noStrike">
                <a:solidFill>
                  <a:schemeClr val="lt1"/>
                </a:solidFill>
                <a:latin typeface="Verdana"/>
                <a:ea typeface="Verdana"/>
                <a:cs typeface="Verdana"/>
                <a:sym typeface="Verdana"/>
              </a:rPr>
              <a:t>General Metadata Requirements</a:t>
            </a:r>
            <a:endParaRPr b="1" i="0" sz="2200" u="none" cap="none" strike="noStrike">
              <a:solidFill>
                <a:schemeClr val="lt1"/>
              </a:solidFill>
              <a:latin typeface="Verdana"/>
              <a:ea typeface="Verdana"/>
              <a:cs typeface="Verdana"/>
              <a:sym typeface="Verdana"/>
            </a:endParaRPr>
          </a:p>
        </p:txBody>
      </p:sp>
      <p:graphicFrame>
        <p:nvGraphicFramePr>
          <p:cNvPr id="444" name="Google Shape;444;p33"/>
          <p:cNvGraphicFramePr/>
          <p:nvPr/>
        </p:nvGraphicFramePr>
        <p:xfrm>
          <a:off x="0" y="649588"/>
          <a:ext cx="3000000" cy="3000000"/>
        </p:xfrm>
        <a:graphic>
          <a:graphicData uri="http://schemas.openxmlformats.org/drawingml/2006/table">
            <a:tbl>
              <a:tblPr bandRow="1" firstRow="1">
                <a:noFill/>
                <a:tableStyleId>{3672DE4A-723D-4530-8341-39FED950FB7B}</a:tableStyleId>
              </a:tblPr>
              <a:tblGrid>
                <a:gridCol w="334200"/>
                <a:gridCol w="1517675"/>
                <a:gridCol w="3455375"/>
                <a:gridCol w="3836750"/>
              </a:tblGrid>
              <a:tr h="223025">
                <a:tc>
                  <a:txBody>
                    <a:bodyPr/>
                    <a:lstStyle/>
                    <a:p>
                      <a:pPr indent="0" lvl="0" marL="0" marR="0" rtl="0" algn="l">
                        <a:spcBef>
                          <a:spcPts val="0"/>
                        </a:spcBef>
                        <a:spcAft>
                          <a:spcPts val="0"/>
                        </a:spcAft>
                        <a:buNone/>
                      </a:pPr>
                      <a:r>
                        <a:rPr lang="en-US" sz="800" u="none" cap="none" strike="noStrike">
                          <a:latin typeface="Georgia"/>
                          <a:ea typeface="Georgia"/>
                          <a:cs typeface="Georgia"/>
                          <a:sym typeface="Georgia"/>
                        </a:rPr>
                        <a:t>#</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Item</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Threshold (Minimum Requirements </a:t>
                      </a:r>
                      <a:endParaRPr sz="800">
                        <a:latin typeface="Georgia"/>
                        <a:ea typeface="Georgia"/>
                        <a:cs typeface="Georgia"/>
                        <a:sym typeface="Georgia"/>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800"/>
                        <a:buFont typeface="Georgia"/>
                        <a:buNone/>
                      </a:pPr>
                      <a:r>
                        <a:rPr lang="en-US" sz="800">
                          <a:latin typeface="Georgia"/>
                          <a:ea typeface="Georgia"/>
                          <a:cs typeface="Georgia"/>
                          <a:sym typeface="Georgia"/>
                        </a:rPr>
                        <a:t>Target (Desired) Requirements </a:t>
                      </a:r>
                      <a:endParaRPr/>
                    </a:p>
                    <a:p>
                      <a:pPr indent="0" lvl="0" marL="0" marR="0" rtl="0" algn="l">
                        <a:spcBef>
                          <a:spcPts val="0"/>
                        </a:spcBef>
                        <a:spcAft>
                          <a:spcPts val="0"/>
                        </a:spcAft>
                        <a:buNone/>
                      </a:pPr>
                      <a:r>
                        <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1.1</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Traceability</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Not required.</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Data must be traceable to SI reference standard. Note 1. Relationship to 3.2. Traceability requires an estimate of measurement uncertainty. Note 2: Information on traceability should be available in the metadata as a single DOI landing page.</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1.2</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Metadata machine readability</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Metadata is provided in a structure that enables a computer algorithm to be used to consistently and automatically identify and extract each component part for further use.</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As threshold, but metadata is formatted in accordance with ISO 19115-2.</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1.3</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Data Collection Time</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start and stop time of data collection is identified in the metadata, expressed in date/time, to the second, with the time offset from UTC unambiguously identified.</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Acquisition time for each pixel is identified (or can be reliably determined) in the metadata, expressed in date/time at UTC, to the second.</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1.4</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Geographical Area</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surface location to which the data relates is identified, typically as a series of four corner points, expressed in an accepted coordinate reference system (e.g.,WGS84).</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geographic area covered by the observations is identified specifically, such as through a set of coordinates of a closely bounding polygon. The location to which each pixel refers is identified (or can be reliably determined) with the projection system (if any) and reference datum provided. </a:t>
                      </a:r>
                      <a:endParaRPr sz="800">
                        <a:latin typeface="Georgia"/>
                        <a:ea typeface="Georgia"/>
                        <a:cs typeface="Georgia"/>
                        <a:sym typeface="Georgia"/>
                      </a:endParaRPr>
                    </a:p>
                  </a:txBody>
                  <a:tcPr marT="45725" marB="45725" marR="91450" marL="91450"/>
                </a:tc>
              </a:tr>
              <a:tr h="214275">
                <a:tc>
                  <a:txBody>
                    <a:bodyPr/>
                    <a:lstStyle/>
                    <a:p>
                      <a:pPr indent="0" lvl="0" marL="0" marR="0" rtl="0" algn="just">
                        <a:spcBef>
                          <a:spcPts val="0"/>
                        </a:spcBef>
                        <a:spcAft>
                          <a:spcPts val="0"/>
                        </a:spcAft>
                        <a:buNone/>
                      </a:pPr>
                      <a:r>
                        <a:rPr lang="en-US" sz="800">
                          <a:latin typeface="Georgia"/>
                          <a:ea typeface="Georgia"/>
                          <a:cs typeface="Georgia"/>
                          <a:sym typeface="Georgia"/>
                        </a:rPr>
                        <a:t>1.5</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Coordinate Reference System</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lists the coordinate reference system that has been used.</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As threshold.</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1.6</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Map Projection</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lists the map projection that has been used and any relevant parameters required in relation to use of data in that map projection.</a:t>
                      </a:r>
                      <a:endParaRPr sz="800">
                        <a:latin typeface="Georgia"/>
                        <a:ea typeface="Georgia"/>
                        <a:cs typeface="Georgia"/>
                        <a:sym typeface="Georgia"/>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800"/>
                        <a:buFont typeface="Georgia"/>
                        <a:buNone/>
                      </a:pPr>
                      <a:r>
                        <a:rPr lang="en-US" sz="800">
                          <a:solidFill>
                            <a:schemeClr val="dk1"/>
                          </a:solidFill>
                          <a:latin typeface="Georgia"/>
                          <a:ea typeface="Georgia"/>
                          <a:cs typeface="Georgia"/>
                          <a:sym typeface="Georgia"/>
                        </a:rPr>
                        <a:t>As threshold.</a:t>
                      </a:r>
                      <a:endParaRPr sz="800">
                        <a:latin typeface="Georgia"/>
                        <a:ea typeface="Georgia"/>
                        <a:cs typeface="Georgia"/>
                        <a:sym typeface="Georgia"/>
                      </a:endParaRPr>
                    </a:p>
                    <a:p>
                      <a:pPr indent="0" lvl="0" marL="0" marR="0" rtl="0" algn="just">
                        <a:spcBef>
                          <a:spcPts val="0"/>
                        </a:spcBef>
                        <a:spcAft>
                          <a:spcPts val="0"/>
                        </a:spcAft>
                        <a:buNone/>
                      </a:pPr>
                      <a:r>
                        <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1.7</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Geometric Correction Methods</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Not required. The user is not explicitly advised of the geometric correction source and methods.</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Information on geometric correction methods should be available in the metadata as a single DOI landing page, including reference database and ancillary data such as elevation model(s) and reference chip-sets.</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1.8</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Geometric Accuracy of the Data</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Not required. The user is not provided with results of geometric accuracy assessments pertaining to the dataset.</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includes metrics describing the assessed geodetic accuracy of the data, expressed units of the coordinate system of the data. Accuracy is assessed by independent verification (as well as internal model-fit where applicable). Uncertainties are expressed quantitatively, for example, as root mean square error (RMSE) or Circular Error Probability (CEP90, CEP95), etc. Note 1: Information on geometric accuracy of the data should be available in the metadata as a single DOI landing page.</a:t>
                      </a:r>
                      <a:endParaRPr sz="800">
                        <a:latin typeface="Georgia"/>
                        <a:ea typeface="Georgia"/>
                        <a:cs typeface="Georgia"/>
                        <a:sym typeface="Georgia"/>
                      </a:endParaRPr>
                    </a:p>
                  </a:txBody>
                  <a:tcPr marT="45725" marB="45725" marR="91450" marL="91450"/>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graphicFrame>
        <p:nvGraphicFramePr>
          <p:cNvPr id="449" name="Google Shape;449;p34"/>
          <p:cNvGraphicFramePr/>
          <p:nvPr/>
        </p:nvGraphicFramePr>
        <p:xfrm>
          <a:off x="0" y="0"/>
          <a:ext cx="3000000" cy="3000000"/>
        </p:xfrm>
        <a:graphic>
          <a:graphicData uri="http://schemas.openxmlformats.org/drawingml/2006/table">
            <a:tbl>
              <a:tblPr bandRow="1" firstRow="1">
                <a:noFill/>
                <a:tableStyleId>{3672DE4A-723D-4530-8341-39FED950FB7B}</a:tableStyleId>
              </a:tblPr>
              <a:tblGrid>
                <a:gridCol w="376050"/>
                <a:gridCol w="957850"/>
                <a:gridCol w="3072250"/>
                <a:gridCol w="4737850"/>
              </a:tblGrid>
              <a:tr h="223025">
                <a:tc>
                  <a:txBody>
                    <a:bodyPr/>
                    <a:lstStyle/>
                    <a:p>
                      <a:pPr indent="0" lvl="0" marL="0" marR="0" rtl="0" algn="l">
                        <a:spcBef>
                          <a:spcPts val="0"/>
                        </a:spcBef>
                        <a:spcAft>
                          <a:spcPts val="0"/>
                        </a:spcAft>
                        <a:buNone/>
                      </a:pPr>
                      <a:r>
                        <a:rPr lang="en-US" sz="800">
                          <a:latin typeface="Georgia"/>
                          <a:ea typeface="Georgia"/>
                          <a:cs typeface="Georgia"/>
                          <a:sym typeface="Georgia"/>
                        </a:rPr>
                        <a:t>#</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Item</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Threshold (Minimum Requirements </a:t>
                      </a:r>
                      <a:endParaRPr sz="800">
                        <a:latin typeface="Georgia"/>
                        <a:ea typeface="Georgia"/>
                        <a:cs typeface="Georgia"/>
                        <a:sym typeface="Georgia"/>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800"/>
                        <a:buFont typeface="Georgia"/>
                        <a:buNone/>
                      </a:pPr>
                      <a:r>
                        <a:rPr lang="en-US" sz="800">
                          <a:latin typeface="Georgia"/>
                          <a:ea typeface="Georgia"/>
                          <a:cs typeface="Georgia"/>
                          <a:sym typeface="Georgia"/>
                        </a:rPr>
                        <a:t>Target (Desired) Requirements </a:t>
                      </a:r>
                      <a:endParaRPr/>
                    </a:p>
                    <a:p>
                      <a:pPr indent="0" lvl="0" marL="0" marR="0" rtl="0" algn="l">
                        <a:spcBef>
                          <a:spcPts val="0"/>
                        </a:spcBef>
                        <a:spcAft>
                          <a:spcPts val="0"/>
                        </a:spcAft>
                        <a:buNone/>
                      </a:pPr>
                      <a:r>
                        <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1.9</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Instrument</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instrument used to collect the data is identified in the metadata.</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As threshold, but information should be available in the metadata as a single DOI landing page with references to the relevant CEOS Missions, Instruments, and Measurements Database record.</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1.10</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Spectral Bands</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central wavelength for each band for which data is included is identified in the metadata, expressed in SI units.</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As threshold, with instrument spectral response details (e.g. full spectral response function) also included or directly accessible using details in the metadata. Central wavelength and bandwidth at full-width half maximum value of the relative spectral response function are provided at least. Note 1: Information on spectral bands should be available in the metadata as a single DOI landing page.</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1.11</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Sensor Calibration</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Not required. The general metadata does not include sensor calibration details</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Sensor calibration parameters are identified in the metadata or can be accessed using details included in the metadata. Ideally this would support machine to machine access. Note 1: Information on sensor calibration should be available in the metadata as a single DOI landing page.</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1.12</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Radiometric</a:t>
                      </a:r>
                      <a:r>
                        <a:rPr lang="en-US" sz="800">
                          <a:latin typeface="Georgia"/>
                          <a:ea typeface="Georgia"/>
                          <a:cs typeface="Georgia"/>
                          <a:sym typeface="Georgia"/>
                        </a:rPr>
                        <a:t> Accuracy</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Not required. The general metadata does not include information on the radiometric accuracy of the data.</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includes metrics describing the assessed absolute radiometric uncertainty of the data, expressed as absolute radiometric uncertainty relative to appropriate, known reference sites and standards (for example,. pseudoinvariant calibration sites, rigorously collected field spectra, PICS, Rayleigh, DCC, etc.)Note 1: Information on radiometric accuracy should be available in the metadata as a single DOI landing page.</a:t>
                      </a:r>
                      <a:endParaRPr sz="800">
                        <a:latin typeface="Georgia"/>
                        <a:ea typeface="Georgia"/>
                        <a:cs typeface="Georgia"/>
                        <a:sym typeface="Georgia"/>
                      </a:endParaRPr>
                    </a:p>
                  </a:txBody>
                  <a:tcPr marT="45725" marB="45725" marR="91450" marL="91450"/>
                </a:tc>
              </a:tr>
              <a:tr h="214275">
                <a:tc>
                  <a:txBody>
                    <a:bodyPr/>
                    <a:lstStyle/>
                    <a:p>
                      <a:pPr indent="0" lvl="0" marL="0" marR="0" rtl="0" algn="just">
                        <a:spcBef>
                          <a:spcPts val="0"/>
                        </a:spcBef>
                        <a:spcAft>
                          <a:spcPts val="0"/>
                        </a:spcAft>
                        <a:buNone/>
                      </a:pPr>
                      <a:r>
                        <a:rPr lang="en-US" sz="800">
                          <a:latin typeface="Georgia"/>
                          <a:ea typeface="Georgia"/>
                          <a:cs typeface="Georgia"/>
                          <a:sym typeface="Georgia"/>
                        </a:rPr>
                        <a:t>1.13</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Algorithms</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All algorithms, and the sequence in which they were applied in the generation process, are identified in the metadata. For example, these may be available through Algorithm Theoretical Basis documents. </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As threshold, but only algorithms that have been published in a peer-reviewed journal. Note 1: It is possible that high quality corrections are applied through non-disclosed processes. CARD4L does not per-se require full and open data and methods. Note 2: Information on algorithms should be available in the metadata as a single DOI landing page.</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1.14</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Ancillary Data</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identifies the sources of ancillary data used in the generation process, ideally expressed as a single DOI landing page. Note 1: Ancillary data includes DEMs, aerosols etc. data sources.</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As threshold, but information on ancillary data should be available in the metadata as a single DOI landing page for free online download, contemporaneously with the product.</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1.15</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Processing Chain Provenance</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Not required. </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Information on processing chain provenance should be available in the metadata as a single DOI landing page containing detailed description of the processing steps used to generate the product, including the versions of software used, giving full transparency to the users.</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1.16</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Data</a:t>
                      </a:r>
                      <a:r>
                        <a:rPr lang="en-US" sz="800">
                          <a:solidFill>
                            <a:schemeClr val="dk1"/>
                          </a:solidFill>
                          <a:latin typeface="Georgia"/>
                          <a:ea typeface="Georgia"/>
                          <a:cs typeface="Georgia"/>
                          <a:sym typeface="Georgia"/>
                        </a:rPr>
                        <a:t> Access</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Information on data access should be available in the metadata as a single DOI landing page. Note 1: Manual and offline interaction action (e.g. log in) may be required.</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identifies an online location from where the data (including any available new records) can be consistently and reliably retrieved by a computer algorithm without any manual intervention being required. Note 1: Some manual interaction action may be required in the first instance(‘one off’ basis) to establish ongoing access to the data.</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1.7</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Overall Data Quality</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Not applicable.</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Machine-readable metrics describing the overall quality of the data are included in the metadata, at minimum the cloud cover extent, i.e.:-Proportion of observations over land (c.f. ocean) affected by non-target phenomena, e.g., cloud and cloud shadows.</a:t>
                      </a:r>
                      <a:endParaRPr sz="800">
                        <a:latin typeface="Georgia"/>
                        <a:ea typeface="Georgia"/>
                        <a:cs typeface="Georgia"/>
                        <a:sym typeface="Georgia"/>
                      </a:endParaRPr>
                    </a:p>
                  </a:txBody>
                  <a:tcPr marT="45725" marB="45725" marR="91450" marL="91450"/>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35"/>
          <p:cNvSpPr txBox="1"/>
          <p:nvPr/>
        </p:nvSpPr>
        <p:spPr>
          <a:xfrm>
            <a:off x="2108520" y="201702"/>
            <a:ext cx="5805769"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200"/>
              <a:buFont typeface="Verdana"/>
              <a:buNone/>
            </a:pPr>
            <a:r>
              <a:rPr b="1" i="0" lang="en-US" sz="2200" u="none" cap="none" strike="noStrike">
                <a:solidFill>
                  <a:schemeClr val="lt1"/>
                </a:solidFill>
                <a:latin typeface="Verdana"/>
                <a:ea typeface="Verdana"/>
                <a:cs typeface="Verdana"/>
                <a:sym typeface="Verdana"/>
              </a:rPr>
              <a:t>Per Pixel Metadata Requirements</a:t>
            </a:r>
            <a:endParaRPr b="1" i="0" sz="2200" u="none" cap="none" strike="noStrike">
              <a:solidFill>
                <a:schemeClr val="lt1"/>
              </a:solidFill>
              <a:latin typeface="Verdana"/>
              <a:ea typeface="Verdana"/>
              <a:cs typeface="Verdana"/>
              <a:sym typeface="Verdana"/>
            </a:endParaRPr>
          </a:p>
        </p:txBody>
      </p:sp>
      <p:graphicFrame>
        <p:nvGraphicFramePr>
          <p:cNvPr id="455" name="Google Shape;455;p35"/>
          <p:cNvGraphicFramePr/>
          <p:nvPr/>
        </p:nvGraphicFramePr>
        <p:xfrm>
          <a:off x="0" y="649588"/>
          <a:ext cx="3000000" cy="3000000"/>
        </p:xfrm>
        <a:graphic>
          <a:graphicData uri="http://schemas.openxmlformats.org/drawingml/2006/table">
            <a:tbl>
              <a:tblPr bandRow="1" firstRow="1">
                <a:noFill/>
                <a:tableStyleId>{3672DE4A-723D-4530-8341-39FED950FB7B}</a:tableStyleId>
              </a:tblPr>
              <a:tblGrid>
                <a:gridCol w="383000"/>
                <a:gridCol w="1468150"/>
                <a:gridCol w="3454075"/>
                <a:gridCol w="3835300"/>
              </a:tblGrid>
              <a:tr h="244325">
                <a:tc>
                  <a:txBody>
                    <a:bodyPr/>
                    <a:lstStyle/>
                    <a:p>
                      <a:pPr indent="0" lvl="0" marL="0" marR="0" rtl="0" algn="l">
                        <a:spcBef>
                          <a:spcPts val="0"/>
                        </a:spcBef>
                        <a:spcAft>
                          <a:spcPts val="0"/>
                        </a:spcAft>
                        <a:buNone/>
                      </a:pPr>
                      <a:r>
                        <a:rPr lang="en-US" sz="800">
                          <a:latin typeface="Georgia"/>
                          <a:ea typeface="Georgia"/>
                          <a:cs typeface="Georgia"/>
                          <a:sym typeface="Georgia"/>
                        </a:rPr>
                        <a:t>#</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Item</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Threshold (Minimum Requirements </a:t>
                      </a:r>
                      <a:endParaRPr sz="800">
                        <a:latin typeface="Georgia"/>
                        <a:ea typeface="Georgia"/>
                        <a:cs typeface="Georgia"/>
                        <a:sym typeface="Georgia"/>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800"/>
                        <a:buFont typeface="Georgia"/>
                        <a:buNone/>
                      </a:pPr>
                      <a:r>
                        <a:rPr lang="en-US" sz="800">
                          <a:latin typeface="Georgia"/>
                          <a:ea typeface="Georgia"/>
                          <a:cs typeface="Georgia"/>
                          <a:sym typeface="Georgia"/>
                        </a:rPr>
                        <a:t>Target (Desired) Requirements </a:t>
                      </a:r>
                      <a:endParaRPr/>
                    </a:p>
                    <a:p>
                      <a:pPr indent="0" lvl="0" marL="0" marR="0" rtl="0" algn="l">
                        <a:spcBef>
                          <a:spcPts val="0"/>
                        </a:spcBef>
                        <a:spcAft>
                          <a:spcPts val="0"/>
                        </a:spcAft>
                        <a:buNone/>
                      </a:pPr>
                      <a:r>
                        <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2.1</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Metadata machine readability</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Metadata is provided in a structure that enables a computer algorithm to be used to consistently and automatically identify and extract each component part for further use.</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As threshold, but metadata is formatted in accordance with ISO 19115-2.</a:t>
                      </a:r>
                      <a:endParaRPr sz="800">
                        <a:latin typeface="Georgia"/>
                        <a:ea typeface="Georgia"/>
                        <a:cs typeface="Georgia"/>
                        <a:sym typeface="Georgia"/>
                      </a:endParaRPr>
                    </a:p>
                  </a:txBody>
                  <a:tcPr marT="45725" marB="45725" marR="91450" marL="91450"/>
                </a:tc>
              </a:tr>
              <a:tr h="317375">
                <a:tc>
                  <a:txBody>
                    <a:bodyPr/>
                    <a:lstStyle/>
                    <a:p>
                      <a:pPr indent="0" lvl="0" marL="0" marR="0" rtl="0" algn="just">
                        <a:spcBef>
                          <a:spcPts val="0"/>
                        </a:spcBef>
                        <a:spcAft>
                          <a:spcPts val="0"/>
                        </a:spcAft>
                        <a:buNone/>
                      </a:pPr>
                      <a:r>
                        <a:rPr lang="en-US" sz="800">
                          <a:latin typeface="Georgia"/>
                          <a:ea typeface="Georgia"/>
                          <a:cs typeface="Georgia"/>
                          <a:sym typeface="Georgia"/>
                        </a:rPr>
                        <a:t>2.2</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No Data</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Pixels that do not correspond to an observation (‘empty pixels’) are flagged.</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As threshold.</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2.3</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Incomplete Testing</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identifies pixels for which the per-pixel tests (below) have not all been successfully completed. Note 1: This may be the result of missing ancillary data for a subset of the pixels.</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identifies which tests have, and have not, been successfully completed for each pixel.</a:t>
                      </a:r>
                      <a:endParaRPr sz="800">
                        <a:latin typeface="Georgia"/>
                        <a:ea typeface="Georgia"/>
                        <a:cs typeface="Georgia"/>
                        <a:sym typeface="Georgia"/>
                      </a:endParaRPr>
                    </a:p>
                  </a:txBody>
                  <a:tcPr marT="45725" marB="45725" marR="91450" marL="91450"/>
                </a:tc>
              </a:tr>
              <a:tr h="214275">
                <a:tc>
                  <a:txBody>
                    <a:bodyPr/>
                    <a:lstStyle/>
                    <a:p>
                      <a:pPr indent="0" lvl="0" marL="0" marR="0" rtl="0" algn="just">
                        <a:spcBef>
                          <a:spcPts val="0"/>
                        </a:spcBef>
                        <a:spcAft>
                          <a:spcPts val="0"/>
                        </a:spcAft>
                        <a:buNone/>
                      </a:pPr>
                      <a:r>
                        <a:rPr lang="en-US" sz="800">
                          <a:latin typeface="Georgia"/>
                          <a:ea typeface="Georgia"/>
                          <a:cs typeface="Georgia"/>
                          <a:sym typeface="Georgia"/>
                        </a:rPr>
                        <a:t>2.4</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Saturation</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Metadata indicates where one or more spectral bands are saturated.</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Metadata indicates which pixels are saturated for each spectral band.</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2.5</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Cloud</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Metadata indicates whether a pixel is assessed as being cloud.</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As threshold, information on cloud detection should be available in the metadata as a single DOI landing page.</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2.6</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Cloud Shadow</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Metadata indicates whether a pixel is assessed as being cloud shadow.</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As threshold, but information on cloud shadow detection should be available in the metadata as a single DOI landing page.</a:t>
                      </a:r>
                      <a:endParaRPr sz="800">
                        <a:latin typeface="Georgia"/>
                        <a:ea typeface="Georgia"/>
                        <a:cs typeface="Georgia"/>
                        <a:sym typeface="Georgia"/>
                      </a:endParaRPr>
                    </a:p>
                  </a:txBody>
                  <a:tcPr marT="45725" marB="45725" marR="91450" marL="91450"/>
                </a:tc>
              </a:tr>
              <a:tr h="370850">
                <a:tc>
                  <a:txBody>
                    <a:bodyPr/>
                    <a:lstStyle/>
                    <a:p>
                      <a:pPr indent="0" lvl="0" marL="0" marR="0" rtl="0" algn="l">
                        <a:spcBef>
                          <a:spcPts val="0"/>
                        </a:spcBef>
                        <a:spcAft>
                          <a:spcPts val="0"/>
                        </a:spcAft>
                        <a:buNone/>
                      </a:pPr>
                      <a:r>
                        <a:rPr lang="en-US" sz="800">
                          <a:latin typeface="Georgia"/>
                          <a:ea typeface="Georgia"/>
                          <a:cs typeface="Georgia"/>
                          <a:sym typeface="Georgia"/>
                        </a:rPr>
                        <a:t>2.7</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Land/Water Mask</a:t>
                      </a:r>
                      <a:endParaRPr sz="800">
                        <a:latin typeface="Georgia"/>
                        <a:ea typeface="Georgia"/>
                        <a:cs typeface="Georgia"/>
                        <a:sym typeface="Georgia"/>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800"/>
                        <a:buFont typeface="Georgia"/>
                        <a:buNone/>
                      </a:pPr>
                      <a:r>
                        <a:rPr lang="en-US" sz="800">
                          <a:solidFill>
                            <a:schemeClr val="dk1"/>
                          </a:solidFill>
                          <a:latin typeface="Georgia"/>
                          <a:ea typeface="Georgia"/>
                          <a:cs typeface="Georgia"/>
                          <a:sym typeface="Georgia"/>
                        </a:rPr>
                        <a:t>Not required. </a:t>
                      </a:r>
                      <a:endParaRPr sz="800">
                        <a:latin typeface="Georgia"/>
                        <a:ea typeface="Georgia"/>
                        <a:cs typeface="Georgia"/>
                        <a:sym typeface="Georgia"/>
                      </a:endParaRPr>
                    </a:p>
                    <a:p>
                      <a:pPr indent="0" lvl="0" marL="0" marR="0" rtl="0" algn="just">
                        <a:spcBef>
                          <a:spcPts val="0"/>
                        </a:spcBef>
                        <a:spcAft>
                          <a:spcPts val="0"/>
                        </a:spcAft>
                        <a:buNone/>
                      </a:pPr>
                      <a:r>
                        <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indicates whether a pixel is assessed as being land or water. Information on land/water mask should be available in the metadata as a single DOI landing page.</a:t>
                      </a:r>
                      <a:endParaRPr sz="800">
                        <a:latin typeface="Georgia"/>
                        <a:ea typeface="Georgia"/>
                        <a:cs typeface="Georgia"/>
                        <a:sym typeface="Georgia"/>
                      </a:endParaRPr>
                    </a:p>
                  </a:txBody>
                  <a:tcPr marT="45725" marB="45725" marR="91450" marL="91450"/>
                </a:tc>
              </a:tr>
              <a:tr h="370850">
                <a:tc>
                  <a:txBody>
                    <a:bodyPr/>
                    <a:lstStyle/>
                    <a:p>
                      <a:pPr indent="0" lvl="0" marL="0" marR="0" rtl="0" algn="l">
                        <a:spcBef>
                          <a:spcPts val="0"/>
                        </a:spcBef>
                        <a:spcAft>
                          <a:spcPts val="0"/>
                        </a:spcAft>
                        <a:buNone/>
                      </a:pPr>
                      <a:r>
                        <a:rPr lang="en-US" sz="800">
                          <a:latin typeface="Georgia"/>
                          <a:ea typeface="Georgia"/>
                          <a:cs typeface="Georgia"/>
                          <a:sym typeface="Georgia"/>
                        </a:rPr>
                        <a:t>2.8</a:t>
                      </a:r>
                      <a:endParaRPr sz="800">
                        <a:latin typeface="Georgia"/>
                        <a:ea typeface="Georgia"/>
                        <a:cs typeface="Georgia"/>
                        <a:sym typeface="Georgia"/>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800"/>
                        <a:buFont typeface="Georgia"/>
                        <a:buNone/>
                      </a:pPr>
                      <a:r>
                        <a:rPr lang="en-US" sz="800">
                          <a:latin typeface="Georgia"/>
                          <a:ea typeface="Georgia"/>
                          <a:cs typeface="Georgia"/>
                          <a:sym typeface="Georgia"/>
                        </a:rPr>
                        <a:t>Snow/Ice Mask</a:t>
                      </a:r>
                      <a:endParaRPr/>
                    </a:p>
                    <a:p>
                      <a:pPr indent="0" lvl="0" marL="0" marR="0" rtl="0" algn="l">
                        <a:spcBef>
                          <a:spcPts val="0"/>
                        </a:spcBef>
                        <a:spcAft>
                          <a:spcPts val="0"/>
                        </a:spcAft>
                        <a:buNone/>
                      </a:pPr>
                      <a:r>
                        <a:t/>
                      </a:r>
                      <a:endParaRPr sz="800">
                        <a:latin typeface="Georgia"/>
                        <a:ea typeface="Georgia"/>
                        <a:cs typeface="Georgia"/>
                        <a:sym typeface="Georgia"/>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800"/>
                        <a:buFont typeface="Georgia"/>
                        <a:buNone/>
                      </a:pPr>
                      <a:r>
                        <a:rPr lang="en-US" sz="800">
                          <a:solidFill>
                            <a:schemeClr val="dk1"/>
                          </a:solidFill>
                          <a:latin typeface="Georgia"/>
                          <a:ea typeface="Georgia"/>
                          <a:cs typeface="Georgia"/>
                          <a:sym typeface="Georgia"/>
                        </a:rPr>
                        <a:t>Not required. </a:t>
                      </a:r>
                      <a:endParaRPr sz="800">
                        <a:latin typeface="Georgia"/>
                        <a:ea typeface="Georgia"/>
                        <a:cs typeface="Georgia"/>
                        <a:sym typeface="Georgia"/>
                      </a:endParaRPr>
                    </a:p>
                    <a:p>
                      <a:pPr indent="0" lvl="0" marL="0" marR="0" rtl="0" algn="just">
                        <a:spcBef>
                          <a:spcPts val="0"/>
                        </a:spcBef>
                        <a:spcAft>
                          <a:spcPts val="0"/>
                        </a:spcAft>
                        <a:buNone/>
                      </a:pPr>
                      <a:r>
                        <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indicates whether a pixel is assessed as being snow/ice or not. Information on snow/ice mask should be available in the metadata as a single DOI landing page.</a:t>
                      </a:r>
                      <a:endParaRPr sz="800">
                        <a:latin typeface="Georgia"/>
                        <a:ea typeface="Georgia"/>
                        <a:cs typeface="Georgia"/>
                        <a:sym typeface="Georgia"/>
                      </a:endParaRPr>
                    </a:p>
                  </a:txBody>
                  <a:tcPr marT="45725" marB="45725" marR="91450" marL="91450"/>
                </a:tc>
              </a:tr>
              <a:tr h="370850">
                <a:tc>
                  <a:txBody>
                    <a:bodyPr/>
                    <a:lstStyle/>
                    <a:p>
                      <a:pPr indent="0" lvl="0" marL="0" marR="0" rtl="0" algn="l">
                        <a:spcBef>
                          <a:spcPts val="0"/>
                        </a:spcBef>
                        <a:spcAft>
                          <a:spcPts val="0"/>
                        </a:spcAft>
                        <a:buNone/>
                      </a:pPr>
                      <a:r>
                        <a:rPr lang="en-US" sz="800">
                          <a:latin typeface="Georgia"/>
                          <a:ea typeface="Georgia"/>
                          <a:cs typeface="Georgia"/>
                          <a:sym typeface="Georgia"/>
                        </a:rPr>
                        <a:t>2.9</a:t>
                      </a:r>
                      <a:endParaRPr sz="800">
                        <a:latin typeface="Georgia"/>
                        <a:ea typeface="Georgia"/>
                        <a:cs typeface="Georgia"/>
                        <a:sym typeface="Georgia"/>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800"/>
                        <a:buFont typeface="Georgia"/>
                        <a:buNone/>
                      </a:pPr>
                      <a:r>
                        <a:rPr lang="en-US" sz="800">
                          <a:latin typeface="Georgia"/>
                          <a:ea typeface="Georgia"/>
                          <a:cs typeface="Georgia"/>
                          <a:sym typeface="Georgia"/>
                        </a:rPr>
                        <a:t>Terrain Shadow Mask</a:t>
                      </a:r>
                      <a:endParaRPr/>
                    </a:p>
                    <a:p>
                      <a:pPr indent="0" lvl="0" marL="0" marR="0" rtl="0" algn="l">
                        <a:spcBef>
                          <a:spcPts val="0"/>
                        </a:spcBef>
                        <a:spcAft>
                          <a:spcPts val="0"/>
                        </a:spcAft>
                        <a:buNone/>
                      </a:pPr>
                      <a:r>
                        <a:t/>
                      </a:r>
                      <a:endParaRPr sz="800">
                        <a:latin typeface="Georgia"/>
                        <a:ea typeface="Georgia"/>
                        <a:cs typeface="Georgia"/>
                        <a:sym typeface="Georgia"/>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800"/>
                        <a:buFont typeface="Georgia"/>
                        <a:buNone/>
                      </a:pPr>
                      <a:r>
                        <a:rPr lang="en-US" sz="800">
                          <a:solidFill>
                            <a:schemeClr val="dk1"/>
                          </a:solidFill>
                          <a:latin typeface="Georgia"/>
                          <a:ea typeface="Georgia"/>
                          <a:cs typeface="Georgia"/>
                          <a:sym typeface="Georgia"/>
                        </a:rPr>
                        <a:t>Not required. </a:t>
                      </a:r>
                      <a:endParaRPr sz="800">
                        <a:latin typeface="Georgia"/>
                        <a:ea typeface="Georgia"/>
                        <a:cs typeface="Georgia"/>
                        <a:sym typeface="Georgia"/>
                      </a:endParaRPr>
                    </a:p>
                    <a:p>
                      <a:pPr indent="0" lvl="0" marL="0" marR="0" rtl="0" algn="just">
                        <a:spcBef>
                          <a:spcPts val="0"/>
                        </a:spcBef>
                        <a:spcAft>
                          <a:spcPts val="0"/>
                        </a:spcAft>
                        <a:buNone/>
                      </a:pPr>
                      <a:r>
                        <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indicates pixels that are not directly illuminated due to terrain shadowing.</a:t>
                      </a:r>
                      <a:endParaRPr sz="800">
                        <a:latin typeface="Georgia"/>
                        <a:ea typeface="Georgia"/>
                        <a:cs typeface="Georgia"/>
                        <a:sym typeface="Georgia"/>
                      </a:endParaRPr>
                    </a:p>
                  </a:txBody>
                  <a:tcPr marT="45725" marB="45725" marR="91450" marL="91450"/>
                </a:tc>
              </a:tr>
              <a:tr h="370850">
                <a:tc>
                  <a:txBody>
                    <a:bodyPr/>
                    <a:lstStyle/>
                    <a:p>
                      <a:pPr indent="0" lvl="0" marL="0" marR="0" rtl="0" algn="l">
                        <a:spcBef>
                          <a:spcPts val="0"/>
                        </a:spcBef>
                        <a:spcAft>
                          <a:spcPts val="0"/>
                        </a:spcAft>
                        <a:buNone/>
                      </a:pPr>
                      <a:r>
                        <a:rPr lang="en-US" sz="800">
                          <a:latin typeface="Georgia"/>
                          <a:ea typeface="Georgia"/>
                          <a:cs typeface="Georgia"/>
                          <a:sym typeface="Georgia"/>
                        </a:rPr>
                        <a:t>2.10</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Terrain Occlusion</a:t>
                      </a:r>
                      <a:endParaRPr sz="800">
                        <a:latin typeface="Georgia"/>
                        <a:ea typeface="Georgia"/>
                        <a:cs typeface="Georgia"/>
                        <a:sym typeface="Georgia"/>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800"/>
                        <a:buFont typeface="Georgia"/>
                        <a:buNone/>
                      </a:pPr>
                      <a:r>
                        <a:rPr lang="en-US" sz="800">
                          <a:solidFill>
                            <a:schemeClr val="dk1"/>
                          </a:solidFill>
                          <a:latin typeface="Georgia"/>
                          <a:ea typeface="Georgia"/>
                          <a:cs typeface="Georgia"/>
                          <a:sym typeface="Georgia"/>
                        </a:rPr>
                        <a:t>Not required. </a:t>
                      </a:r>
                      <a:endParaRPr sz="800">
                        <a:latin typeface="Georgia"/>
                        <a:ea typeface="Georgia"/>
                        <a:cs typeface="Georgia"/>
                        <a:sym typeface="Georgia"/>
                      </a:endParaRPr>
                    </a:p>
                    <a:p>
                      <a:pPr indent="0" lvl="0" marL="0" marR="0" rtl="0" algn="just">
                        <a:spcBef>
                          <a:spcPts val="0"/>
                        </a:spcBef>
                        <a:spcAft>
                          <a:spcPts val="0"/>
                        </a:spcAft>
                        <a:buNone/>
                      </a:pPr>
                      <a:r>
                        <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The metadata indicates pixels that are not visible to the sensor due to terrain occlusion during off-nadir viewing.</a:t>
                      </a:r>
                      <a:endParaRPr sz="800">
                        <a:latin typeface="Georgia"/>
                        <a:ea typeface="Georgia"/>
                        <a:cs typeface="Georgia"/>
                        <a:sym typeface="Georgia"/>
                      </a:endParaRPr>
                    </a:p>
                  </a:txBody>
                  <a:tcPr marT="45725" marB="45725" marR="91450" marL="91450"/>
                </a:tc>
              </a:tr>
              <a:tr h="370850">
                <a:tc>
                  <a:txBody>
                    <a:bodyPr/>
                    <a:lstStyle/>
                    <a:p>
                      <a:pPr indent="0" lvl="0" marL="0" marR="0" rtl="0" algn="l">
                        <a:spcBef>
                          <a:spcPts val="0"/>
                        </a:spcBef>
                        <a:spcAft>
                          <a:spcPts val="0"/>
                        </a:spcAft>
                        <a:buNone/>
                      </a:pPr>
                      <a:r>
                        <a:rPr lang="en-US" sz="800">
                          <a:latin typeface="Georgia"/>
                          <a:ea typeface="Georgia"/>
                          <a:cs typeface="Georgia"/>
                          <a:sym typeface="Georgia"/>
                        </a:rPr>
                        <a:t>2.11</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solidFill>
                            <a:schemeClr val="dk1"/>
                          </a:solidFill>
                          <a:latin typeface="Georgia"/>
                          <a:ea typeface="Georgia"/>
                          <a:cs typeface="Georgia"/>
                          <a:sym typeface="Georgia"/>
                        </a:rPr>
                        <a:t>Illumination and Viewing Geometry</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Provide average viewing and average illumination for the threshold requirement</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solidFill>
                            <a:schemeClr val="dk1"/>
                          </a:solidFill>
                          <a:latin typeface="Georgia"/>
                          <a:ea typeface="Georgia"/>
                          <a:cs typeface="Georgia"/>
                          <a:sym typeface="Georgia"/>
                        </a:rPr>
                        <a:t>The solar incidence and sensor viewing angles are identified for each pixel, including coefficients used for terrain illumination correction.</a:t>
                      </a:r>
                      <a:endParaRPr sz="800">
                        <a:latin typeface="Georgia"/>
                        <a:ea typeface="Georgia"/>
                        <a:cs typeface="Georgia"/>
                        <a:sym typeface="Georgia"/>
                      </a:endParaRPr>
                    </a:p>
                  </a:txBody>
                  <a:tcPr marT="45725" marB="45725" marR="91450" marL="91450"/>
                </a:tc>
              </a:tr>
              <a:tr h="370850">
                <a:tc>
                  <a:txBody>
                    <a:bodyPr/>
                    <a:lstStyle/>
                    <a:p>
                      <a:pPr indent="0" lvl="0" marL="0" marR="0" rtl="0" algn="l">
                        <a:spcBef>
                          <a:spcPts val="0"/>
                        </a:spcBef>
                        <a:spcAft>
                          <a:spcPts val="0"/>
                        </a:spcAft>
                        <a:buNone/>
                      </a:pPr>
                      <a:r>
                        <a:rPr lang="en-US" sz="800">
                          <a:latin typeface="Georgia"/>
                          <a:ea typeface="Georgia"/>
                          <a:cs typeface="Georgia"/>
                          <a:sym typeface="Georgia"/>
                        </a:rPr>
                        <a:t>2.12</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solidFill>
                            <a:schemeClr val="dk1"/>
                          </a:solidFill>
                          <a:latin typeface="Georgia"/>
                          <a:ea typeface="Georgia"/>
                          <a:cs typeface="Georgia"/>
                          <a:sym typeface="Georgia"/>
                        </a:rPr>
                        <a:t>Aerosol Optical Depth Parameters</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Not required.</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solidFill>
                            <a:schemeClr val="dk1"/>
                          </a:solidFill>
                          <a:latin typeface="Georgia"/>
                          <a:ea typeface="Georgia"/>
                          <a:cs typeface="Georgia"/>
                          <a:sym typeface="Georgia"/>
                        </a:rPr>
                        <a:t>To be determined.</a:t>
                      </a:r>
                      <a:endParaRPr sz="800">
                        <a:latin typeface="Georgia"/>
                        <a:ea typeface="Georgia"/>
                        <a:cs typeface="Georgia"/>
                        <a:sym typeface="Georgia"/>
                      </a:endParaRPr>
                    </a:p>
                  </a:txBody>
                  <a:tcPr marT="45725" marB="45725" marR="91450" marL="9145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36"/>
          <p:cNvSpPr txBox="1"/>
          <p:nvPr/>
        </p:nvSpPr>
        <p:spPr>
          <a:xfrm>
            <a:off x="2116299" y="-31530"/>
            <a:ext cx="6859536"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200"/>
              <a:buFont typeface="Verdana"/>
              <a:buNone/>
            </a:pPr>
            <a:r>
              <a:rPr b="1" i="0" lang="en-US" sz="2200" u="none" cap="none" strike="noStrike">
                <a:solidFill>
                  <a:schemeClr val="lt1"/>
                </a:solidFill>
                <a:latin typeface="Verdana"/>
                <a:ea typeface="Verdana"/>
                <a:cs typeface="Verdana"/>
                <a:sym typeface="Verdana"/>
              </a:rPr>
              <a:t>Radiometric and Atmospheric Correction Requirement</a:t>
            </a:r>
            <a:endParaRPr b="1" i="0" sz="2200" u="none" cap="none" strike="noStrike">
              <a:solidFill>
                <a:schemeClr val="lt1"/>
              </a:solidFill>
              <a:latin typeface="Verdana"/>
              <a:ea typeface="Verdana"/>
              <a:cs typeface="Verdana"/>
              <a:sym typeface="Verdana"/>
            </a:endParaRPr>
          </a:p>
        </p:txBody>
      </p:sp>
      <p:graphicFrame>
        <p:nvGraphicFramePr>
          <p:cNvPr id="461" name="Google Shape;461;p36"/>
          <p:cNvGraphicFramePr/>
          <p:nvPr/>
        </p:nvGraphicFramePr>
        <p:xfrm>
          <a:off x="0" y="649588"/>
          <a:ext cx="3000000" cy="3000000"/>
        </p:xfrm>
        <a:graphic>
          <a:graphicData uri="http://schemas.openxmlformats.org/drawingml/2006/table">
            <a:tbl>
              <a:tblPr bandRow="1" firstRow="1">
                <a:noFill/>
                <a:tableStyleId>{3672DE4A-723D-4530-8341-39FED950FB7B}</a:tableStyleId>
              </a:tblPr>
              <a:tblGrid>
                <a:gridCol w="383150"/>
                <a:gridCol w="1468725"/>
                <a:gridCol w="3455375"/>
                <a:gridCol w="3836750"/>
              </a:tblGrid>
              <a:tr h="244325">
                <a:tc>
                  <a:txBody>
                    <a:bodyPr/>
                    <a:lstStyle/>
                    <a:p>
                      <a:pPr indent="0" lvl="0" marL="0" marR="0" rtl="0" algn="l">
                        <a:spcBef>
                          <a:spcPts val="0"/>
                        </a:spcBef>
                        <a:spcAft>
                          <a:spcPts val="0"/>
                        </a:spcAft>
                        <a:buNone/>
                      </a:pPr>
                      <a:r>
                        <a:rPr lang="en-US" sz="800">
                          <a:latin typeface="Georgia"/>
                          <a:ea typeface="Georgia"/>
                          <a:cs typeface="Georgia"/>
                          <a:sym typeface="Georgia"/>
                        </a:rPr>
                        <a:t>#</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Item</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Threshold (Minimum Requirements </a:t>
                      </a:r>
                      <a:endParaRPr sz="800">
                        <a:latin typeface="Georgia"/>
                        <a:ea typeface="Georgia"/>
                        <a:cs typeface="Georgia"/>
                        <a:sym typeface="Georgia"/>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800"/>
                        <a:buFont typeface="Georgia"/>
                        <a:buNone/>
                      </a:pPr>
                      <a:r>
                        <a:rPr lang="en-US" sz="800">
                          <a:latin typeface="Georgia"/>
                          <a:ea typeface="Georgia"/>
                          <a:cs typeface="Georgia"/>
                          <a:sym typeface="Georgia"/>
                        </a:rPr>
                        <a:t>Target (Desired) Requirements </a:t>
                      </a:r>
                      <a:endParaRPr/>
                    </a:p>
                    <a:p>
                      <a:pPr indent="0" lvl="0" marL="0" marR="0" rtl="0" algn="l">
                        <a:spcBef>
                          <a:spcPts val="0"/>
                        </a:spcBef>
                        <a:spcAft>
                          <a:spcPts val="0"/>
                        </a:spcAft>
                        <a:buNone/>
                      </a:pPr>
                      <a:r>
                        <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3.1</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Measurement</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Pixel values that are expressed as a measurement of the Surface Reflectance of the land. This is a dimensionless value.</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Surface Reflectance measurements are SI traceable (see also 1.1).</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3.2</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Measurement Uncertainty</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Not required. Note 1: In current practice, users determine fitness for purpose based on knowledge of the lineage of the data, rather than on a specific estimate of measurement uncertainty.</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An estimate of the certainty of the values is provided in measurement units. Note 1. This is a requirement for SI traceability. See also 1.1.Note 2: Information on measurement uncertainty should be available in the metadata as a single DOI landing page.</a:t>
                      </a:r>
                      <a:endParaRPr sz="800">
                        <a:latin typeface="Georgia"/>
                        <a:ea typeface="Georgia"/>
                        <a:cs typeface="Georgia"/>
                        <a:sym typeface="Georgia"/>
                      </a:endParaRPr>
                    </a:p>
                  </a:txBody>
                  <a:tcPr marT="45725" marB="45725" marR="91450" marL="91450"/>
                </a:tc>
              </a:tr>
              <a:tr h="214275">
                <a:tc>
                  <a:txBody>
                    <a:bodyPr/>
                    <a:lstStyle/>
                    <a:p>
                      <a:pPr indent="0" lvl="0" marL="0" marR="0" rtl="0" algn="just">
                        <a:spcBef>
                          <a:spcPts val="0"/>
                        </a:spcBef>
                        <a:spcAft>
                          <a:spcPts val="0"/>
                        </a:spcAft>
                        <a:buNone/>
                      </a:pPr>
                      <a:r>
                        <a:rPr lang="en-US" sz="800">
                          <a:latin typeface="Georgia"/>
                          <a:ea typeface="Georgia"/>
                          <a:cs typeface="Georgia"/>
                          <a:sym typeface="Georgia"/>
                        </a:rPr>
                        <a:t>3.3</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Measurement Normalisation</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latin typeface="Georgia"/>
                          <a:ea typeface="Georgia"/>
                          <a:cs typeface="Georgia"/>
                          <a:sym typeface="Georgia"/>
                        </a:rPr>
                        <a:t>Not </a:t>
                      </a:r>
                      <a:r>
                        <a:rPr lang="en-US" sz="800">
                          <a:solidFill>
                            <a:schemeClr val="dk1"/>
                          </a:solidFill>
                          <a:latin typeface="Georgia"/>
                          <a:ea typeface="Georgia"/>
                          <a:cs typeface="Georgia"/>
                          <a:sym typeface="Georgia"/>
                        </a:rPr>
                        <a:t>required</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Measurements are normalised for illumination and viewing conditions including nadir view angle and specified solar altitude and azimuth. This may include BRDF correction. Relevant meta-data (pixel-level solar illumination an viewing geometry, etc.) are included as per 2.11.</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3.4</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Directional Atmospheric Scattering</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Corrections are applied for aerosols and molecular (Rayleigh) scattering. Metadata contains a single DOI landing page with references to:-a citable peer-reviewed algorithm, -technical documentation regarding the implementation of that algorithm -the sources of ancillary data used to make corrections. Note 1: Examples of technical documentation include an Algorithm Theoretical Basis Document, product user guide, etc.</a:t>
                      </a:r>
                      <a:endParaRPr sz="800">
                        <a:latin typeface="Georgia"/>
                        <a:ea typeface="Georgia"/>
                        <a:cs typeface="Georgia"/>
                        <a:sym typeface="Georgia"/>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800"/>
                        <a:buFont typeface="Georgia"/>
                        <a:buNone/>
                      </a:pPr>
                      <a:r>
                        <a:rPr lang="en-US" sz="800">
                          <a:solidFill>
                            <a:schemeClr val="dk1"/>
                          </a:solidFill>
                          <a:latin typeface="Georgia"/>
                          <a:ea typeface="Georgia"/>
                          <a:cs typeface="Georgia"/>
                          <a:sym typeface="Georgia"/>
                        </a:rPr>
                        <a:t>As threshold.</a:t>
                      </a:r>
                      <a:endParaRPr sz="800">
                        <a:latin typeface="Georgia"/>
                        <a:ea typeface="Georgia"/>
                        <a:cs typeface="Georgia"/>
                        <a:sym typeface="Georgia"/>
                      </a:endParaRPr>
                    </a:p>
                    <a:p>
                      <a:pPr indent="0" lvl="0" marL="0" marR="0" rtl="0" algn="just">
                        <a:spcBef>
                          <a:spcPts val="0"/>
                        </a:spcBef>
                        <a:spcAft>
                          <a:spcPts val="0"/>
                        </a:spcAft>
                        <a:buNone/>
                      </a:pPr>
                      <a:r>
                        <a:t/>
                      </a:r>
                      <a:endParaRPr sz="800"/>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3.5</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Water Vapour Corrections</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Corrections are applied for water vapour. Metadata contains a single DOI landing page with references to:-a citable peer-reviewed algorithm, -technical documentation regarding the implementation of that algorithm. Note 1: Examples of technical documentation include an Algorithm Theoretical Basis Document, product user guide, etc.</a:t>
                      </a:r>
                      <a:endParaRPr sz="800">
                        <a:latin typeface="Georgia"/>
                        <a:ea typeface="Georgia"/>
                        <a:cs typeface="Georgia"/>
                        <a:sym typeface="Georgia"/>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800"/>
                        <a:buFont typeface="Georgia"/>
                        <a:buNone/>
                      </a:pPr>
                      <a:r>
                        <a:rPr lang="en-US" sz="800">
                          <a:solidFill>
                            <a:schemeClr val="dk1"/>
                          </a:solidFill>
                          <a:latin typeface="Georgia"/>
                          <a:ea typeface="Georgia"/>
                          <a:cs typeface="Georgia"/>
                          <a:sym typeface="Georgia"/>
                        </a:rPr>
                        <a:t>As threshold.</a:t>
                      </a:r>
                      <a:endParaRPr sz="800">
                        <a:latin typeface="Georgia"/>
                        <a:ea typeface="Georgia"/>
                        <a:cs typeface="Georgia"/>
                        <a:sym typeface="Georgia"/>
                      </a:endParaRPr>
                    </a:p>
                    <a:p>
                      <a:pPr indent="0" lvl="0" marL="0" marR="0" rtl="0" algn="just">
                        <a:spcBef>
                          <a:spcPts val="0"/>
                        </a:spcBef>
                        <a:spcAft>
                          <a:spcPts val="0"/>
                        </a:spcAft>
                        <a:buNone/>
                      </a:pPr>
                      <a:r>
                        <a:t/>
                      </a:r>
                      <a:endParaRPr sz="800"/>
                    </a:p>
                  </a:txBody>
                  <a:tcPr marT="45725" marB="45725" marR="91450" marL="91450"/>
                </a:tc>
              </a:tr>
              <a:tr h="370850">
                <a:tc>
                  <a:txBody>
                    <a:bodyPr/>
                    <a:lstStyle/>
                    <a:p>
                      <a:pPr indent="0" lvl="0" marL="0" marR="0" rtl="0" algn="l">
                        <a:spcBef>
                          <a:spcPts val="0"/>
                        </a:spcBef>
                        <a:spcAft>
                          <a:spcPts val="0"/>
                        </a:spcAft>
                        <a:buNone/>
                      </a:pPr>
                      <a:r>
                        <a:rPr lang="en-US" sz="800">
                          <a:latin typeface="Georgia"/>
                          <a:ea typeface="Georgia"/>
                          <a:cs typeface="Georgia"/>
                          <a:sym typeface="Georgia"/>
                        </a:rPr>
                        <a:t>3.6</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solidFill>
                            <a:schemeClr val="dk1"/>
                          </a:solidFill>
                          <a:latin typeface="Georgia"/>
                          <a:ea typeface="Georgia"/>
                          <a:cs typeface="Georgia"/>
                          <a:sym typeface="Georgia"/>
                        </a:rPr>
                        <a:t>Ozone Corrections</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Not Required</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solidFill>
                            <a:schemeClr val="dk1"/>
                          </a:solidFill>
                          <a:latin typeface="Georgia"/>
                          <a:ea typeface="Georgia"/>
                          <a:cs typeface="Georgia"/>
                          <a:sym typeface="Georgia"/>
                        </a:rPr>
                        <a:t>Data is corrected for ozone. </a:t>
                      </a:r>
                      <a:endParaRPr/>
                    </a:p>
                    <a:p>
                      <a:pPr indent="0" lvl="0" marL="0" marR="0" rtl="0" algn="l">
                        <a:spcBef>
                          <a:spcPts val="0"/>
                        </a:spcBef>
                        <a:spcAft>
                          <a:spcPts val="0"/>
                        </a:spcAft>
                        <a:buNone/>
                      </a:pPr>
                      <a:r>
                        <a:rPr lang="en-US" sz="800">
                          <a:solidFill>
                            <a:schemeClr val="dk1"/>
                          </a:solidFill>
                          <a:latin typeface="Georgia"/>
                          <a:ea typeface="Georgia"/>
                          <a:cs typeface="Georgia"/>
                          <a:sym typeface="Georgia"/>
                        </a:rPr>
                        <a:t>Relevant metadata must be provided under 1.8 and 1.9.</a:t>
                      </a:r>
                      <a:endParaRPr/>
                    </a:p>
                    <a:p>
                      <a:pPr indent="0" lvl="0" marL="0" marR="0" rtl="0" algn="l">
                        <a:spcBef>
                          <a:spcPts val="0"/>
                        </a:spcBef>
                        <a:spcAft>
                          <a:spcPts val="0"/>
                        </a:spcAft>
                        <a:buNone/>
                      </a:pPr>
                      <a:r>
                        <a:rPr lang="en-US" sz="800">
                          <a:solidFill>
                            <a:schemeClr val="dk1"/>
                          </a:solidFill>
                          <a:latin typeface="Georgia"/>
                          <a:ea typeface="Georgia"/>
                          <a:cs typeface="Georgia"/>
                          <a:sym typeface="Georgia"/>
                        </a:rPr>
                        <a:t>Metadata contains a single DOI landing page with references to:-a citable peer-reviewed algorithm, -technical documentation regarding the implementation of that algorithm</a:t>
                      </a:r>
                      <a:endParaRPr sz="800">
                        <a:latin typeface="Georgia"/>
                        <a:ea typeface="Georgia"/>
                        <a:cs typeface="Georgia"/>
                        <a:sym typeface="Georgia"/>
                      </a:endParaRPr>
                    </a:p>
                  </a:txBody>
                  <a:tcPr marT="45725" marB="45725" marR="91450" marL="91450"/>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37"/>
          <p:cNvSpPr txBox="1"/>
          <p:nvPr/>
        </p:nvSpPr>
        <p:spPr>
          <a:xfrm>
            <a:off x="2168357" y="159660"/>
            <a:ext cx="5332804"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200"/>
              <a:buFont typeface="Verdana"/>
              <a:buNone/>
            </a:pPr>
            <a:r>
              <a:rPr b="0" i="0" lang="en-US" sz="2200" u="none" cap="none" strike="noStrike">
                <a:solidFill>
                  <a:schemeClr val="lt1"/>
                </a:solidFill>
                <a:latin typeface="Verdana"/>
                <a:ea typeface="Verdana"/>
                <a:cs typeface="Verdana"/>
                <a:sym typeface="Verdana"/>
              </a:rPr>
              <a:t>Geometric Correction Requirements</a:t>
            </a:r>
            <a:endParaRPr b="0" i="0" sz="2200" u="none" cap="none" strike="noStrike">
              <a:solidFill>
                <a:schemeClr val="lt1"/>
              </a:solidFill>
              <a:latin typeface="Verdana"/>
              <a:ea typeface="Verdana"/>
              <a:cs typeface="Verdana"/>
              <a:sym typeface="Verdana"/>
            </a:endParaRPr>
          </a:p>
        </p:txBody>
      </p:sp>
      <p:graphicFrame>
        <p:nvGraphicFramePr>
          <p:cNvPr id="467" name="Google Shape;467;p37"/>
          <p:cNvGraphicFramePr/>
          <p:nvPr/>
        </p:nvGraphicFramePr>
        <p:xfrm>
          <a:off x="0" y="775712"/>
          <a:ext cx="3000000" cy="3000000"/>
        </p:xfrm>
        <a:graphic>
          <a:graphicData uri="http://schemas.openxmlformats.org/drawingml/2006/table">
            <a:tbl>
              <a:tblPr bandRow="1" firstRow="1">
                <a:noFill/>
                <a:tableStyleId>{3672DE4A-723D-4530-8341-39FED950FB7B}</a:tableStyleId>
              </a:tblPr>
              <a:tblGrid>
                <a:gridCol w="383150"/>
                <a:gridCol w="1468725"/>
                <a:gridCol w="3455375"/>
                <a:gridCol w="3836750"/>
              </a:tblGrid>
              <a:tr h="244325">
                <a:tc>
                  <a:txBody>
                    <a:bodyPr/>
                    <a:lstStyle/>
                    <a:p>
                      <a:pPr indent="0" lvl="0" marL="0" marR="0" rtl="0" algn="l">
                        <a:spcBef>
                          <a:spcPts val="0"/>
                        </a:spcBef>
                        <a:spcAft>
                          <a:spcPts val="0"/>
                        </a:spcAft>
                        <a:buNone/>
                      </a:pPr>
                      <a:r>
                        <a:rPr lang="en-US" sz="800">
                          <a:latin typeface="Georgia"/>
                          <a:ea typeface="Georgia"/>
                          <a:cs typeface="Georgia"/>
                          <a:sym typeface="Georgia"/>
                        </a:rPr>
                        <a:t>#</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Item</a:t>
                      </a:r>
                      <a:endParaRPr sz="800">
                        <a:latin typeface="Georgia"/>
                        <a:ea typeface="Georgia"/>
                        <a:cs typeface="Georgia"/>
                        <a:sym typeface="Georgia"/>
                      </a:endParaRPr>
                    </a:p>
                  </a:txBody>
                  <a:tcPr marT="45725" marB="45725" marR="91450" marL="91450"/>
                </a:tc>
                <a:tc>
                  <a:txBody>
                    <a:bodyPr/>
                    <a:lstStyle/>
                    <a:p>
                      <a:pPr indent="0" lvl="0" marL="0" marR="0" rtl="0" algn="l">
                        <a:spcBef>
                          <a:spcPts val="0"/>
                        </a:spcBef>
                        <a:spcAft>
                          <a:spcPts val="0"/>
                        </a:spcAft>
                        <a:buNone/>
                      </a:pPr>
                      <a:r>
                        <a:rPr lang="en-US" sz="800">
                          <a:latin typeface="Georgia"/>
                          <a:ea typeface="Georgia"/>
                          <a:cs typeface="Georgia"/>
                          <a:sym typeface="Georgia"/>
                        </a:rPr>
                        <a:t>Threshold (Minimum Requirements </a:t>
                      </a:r>
                      <a:endParaRPr sz="800">
                        <a:latin typeface="Georgia"/>
                        <a:ea typeface="Georgia"/>
                        <a:cs typeface="Georgia"/>
                        <a:sym typeface="Georgia"/>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800"/>
                        <a:buFont typeface="Georgia"/>
                        <a:buNone/>
                      </a:pPr>
                      <a:r>
                        <a:rPr lang="en-US" sz="800">
                          <a:latin typeface="Georgia"/>
                          <a:ea typeface="Georgia"/>
                          <a:cs typeface="Georgia"/>
                          <a:sym typeface="Georgia"/>
                        </a:rPr>
                        <a:t>Target (Desired) Requirements </a:t>
                      </a:r>
                      <a:endParaRPr/>
                    </a:p>
                    <a:p>
                      <a:pPr indent="0" lvl="0" marL="0" marR="0" rtl="0" algn="l">
                        <a:spcBef>
                          <a:spcPts val="0"/>
                        </a:spcBef>
                        <a:spcAft>
                          <a:spcPts val="0"/>
                        </a:spcAft>
                        <a:buNone/>
                      </a:pPr>
                      <a:r>
                        <a:t/>
                      </a:r>
                      <a:endParaRPr sz="800">
                        <a:latin typeface="Georgia"/>
                        <a:ea typeface="Georgia"/>
                        <a:cs typeface="Georgia"/>
                        <a:sym typeface="Georgia"/>
                      </a:endParaRPr>
                    </a:p>
                  </a:txBody>
                  <a:tcPr marT="45725" marB="45725" marR="91450" marL="91450"/>
                </a:tc>
              </a:tr>
              <a:tr h="370850">
                <a:tc>
                  <a:txBody>
                    <a:bodyPr/>
                    <a:lstStyle/>
                    <a:p>
                      <a:pPr indent="0" lvl="0" marL="0" marR="0" rtl="0" algn="just">
                        <a:spcBef>
                          <a:spcPts val="0"/>
                        </a:spcBef>
                        <a:spcAft>
                          <a:spcPts val="0"/>
                        </a:spcAft>
                        <a:buNone/>
                      </a:pPr>
                      <a:r>
                        <a:rPr lang="en-US" sz="800">
                          <a:latin typeface="Georgia"/>
                          <a:ea typeface="Georgia"/>
                          <a:cs typeface="Georgia"/>
                          <a:sym typeface="Georgia"/>
                        </a:rPr>
                        <a:t>4.1</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Geometric Correction</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Sub-pixel accuracy is achieved in relative geolocation, that is, the pixels from the same instrument and platform are consistently located, and in thus comparable, through time.</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Sub-pixel accuracy is taken to be less than or equal to 0.5-pixel radial root mean square error (rRMSE) or equivalent in Circular Error Probability (CEP) relative to a defined reference image.</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A consistent gridding/sampling frame is used, including common cell size, origin, and nominal sample point location within the cell (centre, ll, ur).</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Relevant metadata must be provided under 1.8 and 1.9.</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Note 1. The threshold level will not necessarily enable interoperability between data from different sources as the geometric corrections for each of the sources may differ.</a:t>
                      </a:r>
                      <a:endParaRPr sz="800">
                        <a:latin typeface="Georgia"/>
                        <a:ea typeface="Georgia"/>
                        <a:cs typeface="Georgia"/>
                        <a:sym typeface="Georgia"/>
                      </a:endParaRPr>
                    </a:p>
                  </a:txBody>
                  <a:tcPr marT="45725" marB="45725" marR="91450" marL="91450"/>
                </a:tc>
                <a:tc>
                  <a:txBody>
                    <a:bodyPr/>
                    <a:lstStyle/>
                    <a:p>
                      <a:pPr indent="0" lvl="0" marL="0" marR="0" rtl="0" algn="just">
                        <a:spcBef>
                          <a:spcPts val="0"/>
                        </a:spcBef>
                        <a:spcAft>
                          <a:spcPts val="0"/>
                        </a:spcAft>
                        <a:buNone/>
                      </a:pPr>
                      <a:r>
                        <a:rPr lang="en-US" sz="800">
                          <a:solidFill>
                            <a:schemeClr val="dk1"/>
                          </a:solidFill>
                          <a:latin typeface="Georgia"/>
                          <a:ea typeface="Georgia"/>
                          <a:cs typeface="Georgia"/>
                          <a:sym typeface="Georgia"/>
                        </a:rPr>
                        <a:t>Sub-pixel accuracy is achieved relative to an identified absolute independent terrestrial referencing system (such as a national map grid). </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A consistent gridding/sampling frame is necessary to meet this requirement.</a:t>
                      </a:r>
                      <a:endParaRPr/>
                    </a:p>
                    <a:p>
                      <a:pPr indent="0" lvl="0" marL="0" marR="0" rtl="0" algn="just">
                        <a:spcBef>
                          <a:spcPts val="0"/>
                        </a:spcBef>
                        <a:spcAft>
                          <a:spcPts val="0"/>
                        </a:spcAft>
                        <a:buNone/>
                      </a:pPr>
                      <a:r>
                        <a:t/>
                      </a:r>
                      <a:endParaRPr sz="800">
                        <a:solidFill>
                          <a:schemeClr val="dk1"/>
                        </a:solidFill>
                        <a:latin typeface="Georgia"/>
                        <a:ea typeface="Georgia"/>
                        <a:cs typeface="Georgia"/>
                        <a:sym typeface="Georgia"/>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Relevant metadata must be provided under 1.8 and 1.9.</a:t>
                      </a:r>
                      <a:endParaRPr/>
                    </a:p>
                    <a:p>
                      <a:pPr indent="0" lvl="0" marL="0" marR="0" rtl="0" algn="just">
                        <a:spcBef>
                          <a:spcPts val="0"/>
                        </a:spcBef>
                        <a:spcAft>
                          <a:spcPts val="0"/>
                        </a:spcAft>
                        <a:buNone/>
                      </a:pPr>
                      <a:r>
                        <a:rPr lang="en-US" sz="800">
                          <a:solidFill>
                            <a:schemeClr val="dk1"/>
                          </a:solidFill>
                          <a:latin typeface="Georgia"/>
                          <a:ea typeface="Georgia"/>
                          <a:cs typeface="Georgia"/>
                          <a:sym typeface="Georgia"/>
                        </a:rPr>
                        <a:t>Note 1: This requirement is intended to enable interoperability between imagery from different platforms that meet this level of correction and with non-image spatial data such as GIS layers and terrain models.</a:t>
                      </a:r>
                      <a:endParaRPr sz="800">
                        <a:latin typeface="Georgia"/>
                        <a:ea typeface="Georgia"/>
                        <a:cs typeface="Georgia"/>
                        <a:sym typeface="Georgia"/>
                      </a:endParaRPr>
                    </a:p>
                  </a:txBody>
                  <a:tcPr marT="45725" marB="45725" marR="91450" marL="91450"/>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13"/>
          <p:cNvSpPr txBox="1"/>
          <p:nvPr/>
        </p:nvSpPr>
        <p:spPr>
          <a:xfrm>
            <a:off x="2197037" y="0"/>
            <a:ext cx="4749925"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Copernicus Sentinel-2 Constellation</a:t>
            </a:r>
            <a:endParaRPr b="1" i="0" sz="2000" u="none" cap="none" strike="noStrike">
              <a:solidFill>
                <a:schemeClr val="lt1"/>
              </a:solidFill>
              <a:latin typeface="Georgia"/>
              <a:ea typeface="Georgia"/>
              <a:cs typeface="Georgia"/>
              <a:sym typeface="Georgia"/>
            </a:endParaRPr>
          </a:p>
        </p:txBody>
      </p:sp>
      <p:sp>
        <p:nvSpPr>
          <p:cNvPr id="142" name="Google Shape;142;p13"/>
          <p:cNvSpPr txBox="1"/>
          <p:nvPr/>
        </p:nvSpPr>
        <p:spPr>
          <a:xfrm>
            <a:off x="0" y="802652"/>
            <a:ext cx="8135560" cy="4265784"/>
          </a:xfrm>
          <a:prstGeom prst="rect">
            <a:avLst/>
          </a:prstGeom>
          <a:noFill/>
          <a:ln>
            <a:noFill/>
          </a:ln>
        </p:spPr>
        <p:txBody>
          <a:bodyPr anchorCtr="0" anchor="t" bIns="45700" lIns="91425" spcFirstLastPara="1" rIns="91425" wrap="square" tIns="45700">
            <a:noAutofit/>
          </a:bodyPr>
          <a:lstStyle/>
          <a:p>
            <a:pPr indent="-285750" lvl="0" marL="285750" marR="0" rtl="0" algn="l">
              <a:lnSpc>
                <a:spcPct val="120000"/>
              </a:lnSpc>
              <a:spcBef>
                <a:spcPts val="0"/>
              </a:spcBef>
              <a:spcAft>
                <a:spcPts val="0"/>
              </a:spcAft>
              <a:buClr>
                <a:schemeClr val="dk1"/>
              </a:buClr>
              <a:buSzPts val="1600"/>
              <a:buFont typeface="Noto Sans Symbols"/>
              <a:buChar char="✔"/>
            </a:pPr>
            <a:r>
              <a:rPr lang="en-US" sz="1600">
                <a:solidFill>
                  <a:schemeClr val="dk1"/>
                </a:solidFill>
                <a:latin typeface="Georgia"/>
                <a:ea typeface="Georgia"/>
                <a:cs typeface="Georgia"/>
                <a:sym typeface="Georgia"/>
              </a:rPr>
              <a:t>Optical multi-spectral mission for the monitoring of land and in-land/coastal waters.</a:t>
            </a:r>
            <a:endParaRPr/>
          </a:p>
          <a:p>
            <a:pPr indent="-285750" lvl="0" marL="285750" marR="0" rtl="0" algn="l">
              <a:lnSpc>
                <a:spcPct val="120000"/>
              </a:lnSpc>
              <a:spcBef>
                <a:spcPts val="0"/>
              </a:spcBef>
              <a:spcAft>
                <a:spcPts val="0"/>
              </a:spcAft>
              <a:buClr>
                <a:schemeClr val="dk1"/>
              </a:buClr>
              <a:buSzPts val="1600"/>
              <a:buFont typeface="Noto Sans Symbols"/>
              <a:buChar char="✔"/>
            </a:pPr>
            <a:r>
              <a:rPr lang="en-US" sz="1600">
                <a:solidFill>
                  <a:schemeClr val="dk1"/>
                </a:solidFill>
                <a:latin typeface="Georgia"/>
                <a:ea typeface="Georgia"/>
                <a:cs typeface="Georgia"/>
                <a:sym typeface="Georgia"/>
              </a:rPr>
              <a:t>Constellation of two satellites (Sentinel-2A and Sentinel-2B).</a:t>
            </a:r>
            <a:endParaRPr/>
          </a:p>
          <a:p>
            <a:pPr indent="-285750" lvl="0" marL="285750" marR="0" rtl="0" algn="l">
              <a:lnSpc>
                <a:spcPct val="120000"/>
              </a:lnSpc>
              <a:spcBef>
                <a:spcPts val="0"/>
              </a:spcBef>
              <a:spcAft>
                <a:spcPts val="0"/>
              </a:spcAft>
              <a:buClr>
                <a:schemeClr val="dk1"/>
              </a:buClr>
              <a:buSzPts val="1600"/>
              <a:buFont typeface="Noto Sans Symbols"/>
              <a:buChar char="✔"/>
            </a:pPr>
            <a:r>
              <a:rPr lang="en-US" sz="1600">
                <a:solidFill>
                  <a:schemeClr val="dk1"/>
                </a:solidFill>
                <a:latin typeface="Georgia"/>
                <a:ea typeface="Georgia"/>
                <a:cs typeface="Georgia"/>
                <a:sym typeface="Georgia"/>
              </a:rPr>
              <a:t>Polar sun-synchronous orbit at an altitude of 786km, with LTDN 10h30.</a:t>
            </a:r>
            <a:endParaRPr/>
          </a:p>
          <a:p>
            <a:pPr indent="-285750" lvl="0" marL="285750" marR="0" rtl="0" algn="l">
              <a:lnSpc>
                <a:spcPct val="120000"/>
              </a:lnSpc>
              <a:spcBef>
                <a:spcPts val="0"/>
              </a:spcBef>
              <a:spcAft>
                <a:spcPts val="0"/>
              </a:spcAft>
              <a:buClr>
                <a:schemeClr val="dk1"/>
              </a:buClr>
              <a:buSzPts val="1600"/>
              <a:buFont typeface="Noto Sans Symbols"/>
              <a:buChar char="✔"/>
            </a:pPr>
            <a:r>
              <a:rPr lang="en-US" sz="1600">
                <a:solidFill>
                  <a:schemeClr val="dk1"/>
                </a:solidFill>
                <a:latin typeface="Georgia"/>
                <a:ea typeface="Georgia"/>
                <a:cs typeface="Georgia"/>
                <a:sym typeface="Georgia"/>
              </a:rPr>
              <a:t>Swath of 294km.</a:t>
            </a:r>
            <a:endParaRPr/>
          </a:p>
          <a:p>
            <a:pPr indent="-184150" lvl="0" marL="285750" marR="0" rtl="0" algn="l">
              <a:lnSpc>
                <a:spcPct val="120000"/>
              </a:lnSpc>
              <a:spcBef>
                <a:spcPts val="0"/>
              </a:spcBef>
              <a:spcAft>
                <a:spcPts val="0"/>
              </a:spcAft>
              <a:buClr>
                <a:schemeClr val="dk1"/>
              </a:buClr>
              <a:buSzPts val="1600"/>
              <a:buFont typeface="Noto Sans Symbols"/>
              <a:buNone/>
            </a:pPr>
            <a:r>
              <a:t/>
            </a:r>
            <a:endParaRPr sz="1600">
              <a:solidFill>
                <a:schemeClr val="dk1"/>
              </a:solidFill>
              <a:latin typeface="Georgia"/>
              <a:ea typeface="Georgia"/>
              <a:cs typeface="Georgia"/>
              <a:sym typeface="Georgia"/>
            </a:endParaRPr>
          </a:p>
          <a:p>
            <a:pPr indent="-184150" lvl="0" marL="285750" marR="0" rtl="0" algn="l">
              <a:lnSpc>
                <a:spcPct val="120000"/>
              </a:lnSpc>
              <a:spcBef>
                <a:spcPts val="0"/>
              </a:spcBef>
              <a:spcAft>
                <a:spcPts val="0"/>
              </a:spcAft>
              <a:buClr>
                <a:schemeClr val="dk1"/>
              </a:buClr>
              <a:buSzPts val="1600"/>
              <a:buFont typeface="Noto Sans Symbols"/>
              <a:buNone/>
            </a:pPr>
            <a:r>
              <a:t/>
            </a:r>
            <a:endParaRPr sz="1600">
              <a:solidFill>
                <a:schemeClr val="dk1"/>
              </a:solidFill>
              <a:latin typeface="Georgia"/>
              <a:ea typeface="Georgia"/>
              <a:cs typeface="Georgia"/>
              <a:sym typeface="Georgia"/>
            </a:endParaRPr>
          </a:p>
          <a:p>
            <a:pPr indent="-184150" lvl="0" marL="285750" marR="0" rtl="0" algn="l">
              <a:lnSpc>
                <a:spcPct val="120000"/>
              </a:lnSpc>
              <a:spcBef>
                <a:spcPts val="0"/>
              </a:spcBef>
              <a:spcAft>
                <a:spcPts val="0"/>
              </a:spcAft>
              <a:buClr>
                <a:schemeClr val="dk1"/>
              </a:buClr>
              <a:buSzPts val="1600"/>
              <a:buFont typeface="Noto Sans Symbols"/>
              <a:buNone/>
            </a:pPr>
            <a:r>
              <a:t/>
            </a:r>
            <a:endParaRPr sz="1600">
              <a:solidFill>
                <a:schemeClr val="dk1"/>
              </a:solidFill>
              <a:latin typeface="Georgia"/>
              <a:ea typeface="Georgia"/>
              <a:cs typeface="Georgia"/>
              <a:sym typeface="Georgia"/>
            </a:endParaRPr>
          </a:p>
          <a:p>
            <a:pPr indent="-184150" lvl="0" marL="285750" marR="0" rtl="0" algn="l">
              <a:lnSpc>
                <a:spcPct val="120000"/>
              </a:lnSpc>
              <a:spcBef>
                <a:spcPts val="0"/>
              </a:spcBef>
              <a:spcAft>
                <a:spcPts val="0"/>
              </a:spcAft>
              <a:buClr>
                <a:schemeClr val="dk1"/>
              </a:buClr>
              <a:buSzPts val="1600"/>
              <a:buFont typeface="Noto Sans Symbols"/>
              <a:buNone/>
            </a:pPr>
            <a:r>
              <a:t/>
            </a:r>
            <a:endParaRPr sz="1600">
              <a:solidFill>
                <a:schemeClr val="dk1"/>
              </a:solidFill>
              <a:latin typeface="Georgia"/>
              <a:ea typeface="Georgia"/>
              <a:cs typeface="Georgia"/>
              <a:sym typeface="Georgia"/>
            </a:endParaRPr>
          </a:p>
          <a:p>
            <a:pPr indent="-184150" lvl="0" marL="285750" marR="0" rtl="0" algn="l">
              <a:lnSpc>
                <a:spcPct val="120000"/>
              </a:lnSpc>
              <a:spcBef>
                <a:spcPts val="0"/>
              </a:spcBef>
              <a:spcAft>
                <a:spcPts val="0"/>
              </a:spcAft>
              <a:buClr>
                <a:schemeClr val="dk1"/>
              </a:buClr>
              <a:buSzPts val="1600"/>
              <a:buFont typeface="Noto Sans Symbols"/>
              <a:buNone/>
            </a:pPr>
            <a:r>
              <a:t/>
            </a:r>
            <a:endParaRPr sz="1600">
              <a:solidFill>
                <a:schemeClr val="dk1"/>
              </a:solidFill>
              <a:latin typeface="Georgia"/>
              <a:ea typeface="Georgia"/>
              <a:cs typeface="Georgia"/>
              <a:sym typeface="Georgia"/>
            </a:endParaRPr>
          </a:p>
          <a:p>
            <a:pPr indent="-184150" lvl="0" marL="285750" marR="0" rtl="0" algn="l">
              <a:lnSpc>
                <a:spcPct val="120000"/>
              </a:lnSpc>
              <a:spcBef>
                <a:spcPts val="0"/>
              </a:spcBef>
              <a:spcAft>
                <a:spcPts val="0"/>
              </a:spcAft>
              <a:buClr>
                <a:schemeClr val="dk1"/>
              </a:buClr>
              <a:buSzPts val="1600"/>
              <a:buFont typeface="Noto Sans Symbols"/>
              <a:buNone/>
            </a:pPr>
            <a:r>
              <a:t/>
            </a:r>
            <a:endParaRPr sz="1600">
              <a:solidFill>
                <a:schemeClr val="dk1"/>
              </a:solidFill>
              <a:latin typeface="Georgia"/>
              <a:ea typeface="Georgia"/>
              <a:cs typeface="Georgia"/>
              <a:sym typeface="Georgia"/>
            </a:endParaRPr>
          </a:p>
          <a:p>
            <a:pPr indent="0" lvl="0" marL="0" marR="0" rtl="0" algn="just">
              <a:lnSpc>
                <a:spcPct val="150000"/>
              </a:lnSpc>
              <a:spcBef>
                <a:spcPts val="0"/>
              </a:spcBef>
              <a:spcAft>
                <a:spcPts val="0"/>
              </a:spcAft>
              <a:buNone/>
            </a:pPr>
            <a:r>
              <a:t/>
            </a:r>
            <a:endParaRPr sz="1400">
              <a:solidFill>
                <a:schemeClr val="dk1"/>
              </a:solidFill>
              <a:latin typeface="Verdana"/>
              <a:ea typeface="Verdana"/>
              <a:cs typeface="Verdana"/>
              <a:sym typeface="Verdana"/>
            </a:endParaRPr>
          </a:p>
          <a:p>
            <a:pPr indent="0" lvl="1" marL="0" marR="0" rtl="0" algn="just">
              <a:lnSpc>
                <a:spcPct val="150000"/>
              </a:lnSpc>
              <a:spcBef>
                <a:spcPts val="0"/>
              </a:spcBef>
              <a:spcAft>
                <a:spcPts val="0"/>
              </a:spcAft>
              <a:buClr>
                <a:schemeClr val="dk1"/>
              </a:buClr>
              <a:buSzPts val="1400"/>
              <a:buFont typeface="Noto Sans Symbols"/>
              <a:buChar char="✔"/>
            </a:pPr>
            <a:r>
              <a:rPr b="0" i="0" lang="en-US" sz="1400" u="none" cap="none" strike="noStrike">
                <a:solidFill>
                  <a:schemeClr val="dk1"/>
                </a:solidFill>
                <a:latin typeface="Georgia"/>
                <a:ea typeface="Georgia"/>
                <a:cs typeface="Georgia"/>
                <a:sym typeface="Georgia"/>
              </a:rPr>
              <a:t>Free &amp; open products for feeding a large range of applications.</a:t>
            </a:r>
            <a:endParaRPr b="0" i="0" sz="2000" u="none" cap="none" strike="noStrike">
              <a:solidFill>
                <a:schemeClr val="dk1"/>
              </a:solidFill>
              <a:latin typeface="Georgia"/>
              <a:ea typeface="Georgia"/>
              <a:cs typeface="Georgia"/>
              <a:sym typeface="Georgia"/>
            </a:endParaRPr>
          </a:p>
          <a:p>
            <a:pPr indent="-184150" lvl="0" marL="285750" marR="0" rtl="0" algn="l">
              <a:lnSpc>
                <a:spcPct val="120000"/>
              </a:lnSpc>
              <a:spcBef>
                <a:spcPts val="0"/>
              </a:spcBef>
              <a:spcAft>
                <a:spcPts val="0"/>
              </a:spcAft>
              <a:buClr>
                <a:schemeClr val="dk1"/>
              </a:buClr>
              <a:buSzPts val="1600"/>
              <a:buFont typeface="Noto Sans Symbols"/>
              <a:buNone/>
            </a:pPr>
            <a:r>
              <a:t/>
            </a:r>
            <a:endParaRPr sz="1600">
              <a:solidFill>
                <a:schemeClr val="dk1"/>
              </a:solidFill>
              <a:latin typeface="Georgia"/>
              <a:ea typeface="Georgia"/>
              <a:cs typeface="Georgia"/>
              <a:sym typeface="Georgia"/>
            </a:endParaRPr>
          </a:p>
          <a:p>
            <a:pPr indent="0" lvl="0" marL="0" marR="0" rtl="0" algn="l">
              <a:spcBef>
                <a:spcPts val="0"/>
              </a:spcBef>
              <a:spcAft>
                <a:spcPts val="0"/>
              </a:spcAft>
              <a:buNone/>
            </a:pPr>
            <a:r>
              <a:t/>
            </a:r>
            <a:endParaRPr sz="1800">
              <a:solidFill>
                <a:schemeClr val="dk1"/>
              </a:solidFill>
              <a:latin typeface="Verdana"/>
              <a:ea typeface="Verdana"/>
              <a:cs typeface="Verdana"/>
              <a:sym typeface="Verdana"/>
            </a:endParaRPr>
          </a:p>
        </p:txBody>
      </p:sp>
      <p:grpSp>
        <p:nvGrpSpPr>
          <p:cNvPr id="143" name="Google Shape;143;p13"/>
          <p:cNvGrpSpPr/>
          <p:nvPr/>
        </p:nvGrpSpPr>
        <p:grpSpPr>
          <a:xfrm>
            <a:off x="1436317" y="2172823"/>
            <a:ext cx="4378465" cy="1944308"/>
            <a:chOff x="1372487" y="2232421"/>
            <a:chExt cx="4769751" cy="2367027"/>
          </a:xfrm>
        </p:grpSpPr>
        <p:pic>
          <p:nvPicPr>
            <p:cNvPr descr="Q:\users\mmk\Landsat.v.Sentinel-2.png" id="144" name="Google Shape;144;p13"/>
            <p:cNvPicPr preferRelativeResize="0"/>
            <p:nvPr/>
          </p:nvPicPr>
          <p:blipFill rotWithShape="1">
            <a:blip r:embed="rId3">
              <a:alphaModFix/>
            </a:blip>
            <a:srcRect b="8170" l="2101" r="0" t="0"/>
            <a:stretch/>
          </p:blipFill>
          <p:spPr>
            <a:xfrm>
              <a:off x="1372487" y="2232421"/>
              <a:ext cx="4769751" cy="2367027"/>
            </a:xfrm>
            <a:prstGeom prst="rect">
              <a:avLst/>
            </a:prstGeom>
            <a:noFill/>
            <a:ln cap="flat" cmpd="sng" w="9525">
              <a:solidFill>
                <a:srgbClr val="3F3F3F"/>
              </a:solidFill>
              <a:prstDash val="solid"/>
              <a:round/>
              <a:headEnd len="sm" w="sm" type="none"/>
              <a:tailEnd len="sm" w="sm" type="none"/>
            </a:ln>
          </p:spPr>
        </p:pic>
        <p:sp>
          <p:nvSpPr>
            <p:cNvPr id="145" name="Google Shape;145;p13"/>
            <p:cNvSpPr/>
            <p:nvPr/>
          </p:nvSpPr>
          <p:spPr>
            <a:xfrm>
              <a:off x="1555139" y="2282251"/>
              <a:ext cx="2298149" cy="155503"/>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grpSp>
      <p:grpSp>
        <p:nvGrpSpPr>
          <p:cNvPr id="146" name="Google Shape;146;p13"/>
          <p:cNvGrpSpPr/>
          <p:nvPr/>
        </p:nvGrpSpPr>
        <p:grpSpPr>
          <a:xfrm rot="987291">
            <a:off x="7088077" y="1686398"/>
            <a:ext cx="1468398" cy="2672511"/>
            <a:chOff x="6477047" y="1730488"/>
            <a:chExt cx="1670021" cy="2928105"/>
          </a:xfrm>
        </p:grpSpPr>
        <p:pic>
          <p:nvPicPr>
            <p:cNvPr id="147" name="Google Shape;147;p13"/>
            <p:cNvPicPr preferRelativeResize="0"/>
            <p:nvPr/>
          </p:nvPicPr>
          <p:blipFill rotWithShape="1">
            <a:blip r:embed="rId4">
              <a:alphaModFix/>
            </a:blip>
            <a:srcRect b="0" l="0" r="0" t="0"/>
            <a:stretch/>
          </p:blipFill>
          <p:spPr>
            <a:xfrm rot="7629299">
              <a:off x="6895430" y="3994206"/>
              <a:ext cx="684220" cy="488442"/>
            </a:xfrm>
            <a:prstGeom prst="rect">
              <a:avLst/>
            </a:prstGeom>
            <a:noFill/>
            <a:ln>
              <a:noFill/>
            </a:ln>
          </p:spPr>
        </p:pic>
        <p:pic>
          <p:nvPicPr>
            <p:cNvPr id="148" name="Google Shape;148;p13"/>
            <p:cNvPicPr preferRelativeResize="0"/>
            <p:nvPr/>
          </p:nvPicPr>
          <p:blipFill rotWithShape="1">
            <a:blip r:embed="rId5">
              <a:alphaModFix/>
            </a:blip>
            <a:srcRect b="0" l="0" r="0" t="0"/>
            <a:stretch/>
          </p:blipFill>
          <p:spPr>
            <a:xfrm rot="-3418843">
              <a:off x="6956300" y="1911729"/>
              <a:ext cx="705736" cy="503802"/>
            </a:xfrm>
            <a:prstGeom prst="rect">
              <a:avLst/>
            </a:prstGeom>
            <a:noFill/>
            <a:ln>
              <a:noFill/>
            </a:ln>
          </p:spPr>
        </p:pic>
        <p:pic>
          <p:nvPicPr>
            <p:cNvPr id="149" name="Google Shape;149;p13"/>
            <p:cNvPicPr preferRelativeResize="0"/>
            <p:nvPr/>
          </p:nvPicPr>
          <p:blipFill rotWithShape="1">
            <a:blip r:embed="rId6">
              <a:alphaModFix/>
            </a:blip>
            <a:srcRect b="0" l="0" r="0" t="0"/>
            <a:stretch/>
          </p:blipFill>
          <p:spPr>
            <a:xfrm rot="-774700">
              <a:off x="6615149" y="2496786"/>
              <a:ext cx="1393816" cy="1393816"/>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14"/>
          <p:cNvSpPr txBox="1"/>
          <p:nvPr/>
        </p:nvSpPr>
        <p:spPr>
          <a:xfrm>
            <a:off x="2188585" y="31650"/>
            <a:ext cx="5166688"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Sentinel-2 Mission Products Catalogue</a:t>
            </a:r>
            <a:endParaRPr b="1" i="0" sz="2000" u="none" cap="none" strike="noStrike">
              <a:solidFill>
                <a:schemeClr val="lt1"/>
              </a:solidFill>
              <a:latin typeface="Georgia"/>
              <a:ea typeface="Georgia"/>
              <a:cs typeface="Georgia"/>
              <a:sym typeface="Georgia"/>
            </a:endParaRPr>
          </a:p>
        </p:txBody>
      </p:sp>
      <p:graphicFrame>
        <p:nvGraphicFramePr>
          <p:cNvPr id="155" name="Google Shape;155;p14"/>
          <p:cNvGraphicFramePr/>
          <p:nvPr/>
        </p:nvGraphicFramePr>
        <p:xfrm>
          <a:off x="62824" y="1179067"/>
          <a:ext cx="3000000" cy="3000000"/>
        </p:xfrm>
        <a:graphic>
          <a:graphicData uri="http://schemas.openxmlformats.org/drawingml/2006/table">
            <a:tbl>
              <a:tblPr bandRow="1" firstRow="1">
                <a:noFill/>
                <a:tableStyleId>{3672DE4A-723D-4530-8341-39FED950FB7B}</a:tableStyleId>
              </a:tblPr>
              <a:tblGrid>
                <a:gridCol w="1304725"/>
                <a:gridCol w="2177400"/>
                <a:gridCol w="1142625"/>
                <a:gridCol w="1149050"/>
              </a:tblGrid>
              <a:tr h="776150">
                <a:tc>
                  <a:txBody>
                    <a:bodyPr/>
                    <a:lstStyle/>
                    <a:p>
                      <a:pPr indent="0" lvl="0" marL="0" marR="0" rtl="0" algn="ctr">
                        <a:spcBef>
                          <a:spcPts val="0"/>
                        </a:spcBef>
                        <a:spcAft>
                          <a:spcPts val="0"/>
                        </a:spcAft>
                        <a:buNone/>
                      </a:pPr>
                      <a:r>
                        <a:rPr lang="en-US" sz="1100" u="none" cap="none" strike="noStrike">
                          <a:solidFill>
                            <a:schemeClr val="accent3"/>
                          </a:solidFill>
                          <a:latin typeface="Georgia"/>
                          <a:ea typeface="Georgia"/>
                          <a:cs typeface="Georgia"/>
                          <a:sym typeface="Georgia"/>
                        </a:rPr>
                        <a:t>Product Name</a:t>
                      </a:r>
                      <a:endParaRPr/>
                    </a:p>
                  </a:txBody>
                  <a:tcPr marT="45725" marB="45725" marR="91450" marL="91450"/>
                </a:tc>
                <a:tc>
                  <a:txBody>
                    <a:bodyPr/>
                    <a:lstStyle/>
                    <a:p>
                      <a:pPr indent="0" lvl="0" marL="0" marR="0" rtl="0" algn="ctr">
                        <a:spcBef>
                          <a:spcPts val="0"/>
                        </a:spcBef>
                        <a:spcAft>
                          <a:spcPts val="0"/>
                        </a:spcAft>
                        <a:buNone/>
                      </a:pPr>
                      <a:r>
                        <a:rPr lang="en-US" sz="1100" u="none" cap="none" strike="noStrike">
                          <a:solidFill>
                            <a:schemeClr val="accent3"/>
                          </a:solidFill>
                          <a:latin typeface="Georgia"/>
                          <a:ea typeface="Georgia"/>
                          <a:cs typeface="Georgia"/>
                          <a:sym typeface="Georgia"/>
                        </a:rPr>
                        <a:t>Measurement Provided</a:t>
                      </a:r>
                      <a:endParaRPr/>
                    </a:p>
                  </a:txBody>
                  <a:tcPr marT="45725" marB="45725" marR="91450" marL="91450"/>
                </a:tc>
                <a:tc>
                  <a:txBody>
                    <a:bodyPr/>
                    <a:lstStyle/>
                    <a:p>
                      <a:pPr indent="0" lvl="0" marL="0" marR="0" rtl="0" algn="ctr">
                        <a:spcBef>
                          <a:spcPts val="0"/>
                        </a:spcBef>
                        <a:spcAft>
                          <a:spcPts val="0"/>
                        </a:spcAft>
                        <a:buNone/>
                      </a:pPr>
                      <a:r>
                        <a:rPr lang="en-US" sz="1100" u="none" cap="none" strike="noStrike">
                          <a:solidFill>
                            <a:schemeClr val="accent3"/>
                          </a:solidFill>
                          <a:latin typeface="Georgia"/>
                          <a:ea typeface="Georgia"/>
                          <a:cs typeface="Georgia"/>
                          <a:sym typeface="Georgia"/>
                        </a:rPr>
                        <a:t>Distribution</a:t>
                      </a:r>
                      <a:endParaRPr/>
                    </a:p>
                  </a:txBody>
                  <a:tcPr marT="45725" marB="45725" marR="91450" marL="91450"/>
                </a:tc>
                <a:tc>
                  <a:txBody>
                    <a:bodyPr/>
                    <a:lstStyle/>
                    <a:p>
                      <a:pPr indent="0" lvl="0" marL="0" marR="0" rtl="0" algn="ctr">
                        <a:spcBef>
                          <a:spcPts val="0"/>
                        </a:spcBef>
                        <a:spcAft>
                          <a:spcPts val="0"/>
                        </a:spcAft>
                        <a:buNone/>
                      </a:pPr>
                      <a:r>
                        <a:rPr lang="en-US" sz="1100" u="none" cap="none" strike="noStrike">
                          <a:solidFill>
                            <a:schemeClr val="accent3"/>
                          </a:solidFill>
                          <a:latin typeface="Georgia"/>
                          <a:ea typeface="Georgia"/>
                          <a:cs typeface="Georgia"/>
                          <a:sym typeface="Georgia"/>
                        </a:rPr>
                        <a:t>Production</a:t>
                      </a:r>
                      <a:endParaRPr/>
                    </a:p>
                  </a:txBody>
                  <a:tcPr marT="45725" marB="45725" marR="91450" marL="91450"/>
                </a:tc>
              </a:tr>
              <a:tr h="776150">
                <a:tc>
                  <a:txBody>
                    <a:bodyPr/>
                    <a:lstStyle/>
                    <a:p>
                      <a:pPr indent="0" lvl="0" marL="0" marR="0" rtl="0" algn="ctr">
                        <a:spcBef>
                          <a:spcPts val="0"/>
                        </a:spcBef>
                        <a:spcAft>
                          <a:spcPts val="0"/>
                        </a:spcAft>
                        <a:buNone/>
                      </a:pPr>
                      <a:r>
                        <a:rPr b="1" lang="en-US" sz="1100" u="none" cap="none" strike="noStrike">
                          <a:solidFill>
                            <a:schemeClr val="lt2"/>
                          </a:solidFill>
                          <a:latin typeface="Georgia"/>
                          <a:ea typeface="Georgia"/>
                          <a:cs typeface="Georgia"/>
                          <a:sym typeface="Georgia"/>
                        </a:rPr>
                        <a:t>Level-1B</a:t>
                      </a:r>
                      <a:endParaRPr b="1" sz="1100" u="none" cap="none" strike="noStrike">
                        <a:solidFill>
                          <a:schemeClr val="lt2"/>
                        </a:solidFill>
                        <a:latin typeface="Georgia"/>
                        <a:ea typeface="Georgia"/>
                        <a:cs typeface="Georgia"/>
                        <a:sym typeface="Georgia"/>
                      </a:endParaRPr>
                    </a:p>
                  </a:txBody>
                  <a:tcPr marT="45725" marB="45725" marR="91450" marL="91450" anchor="ctr"/>
                </a:tc>
                <a:tc>
                  <a:txBody>
                    <a:bodyPr/>
                    <a:lstStyle/>
                    <a:p>
                      <a:pPr indent="0" lvl="0" marL="0" marR="0" rtl="0" algn="ctr">
                        <a:spcBef>
                          <a:spcPts val="0"/>
                        </a:spcBef>
                        <a:spcAft>
                          <a:spcPts val="0"/>
                        </a:spcAft>
                        <a:buNone/>
                      </a:pPr>
                      <a:r>
                        <a:rPr lang="en-US" sz="1100" u="none" cap="none" strike="noStrike">
                          <a:solidFill>
                            <a:schemeClr val="lt2"/>
                          </a:solidFill>
                          <a:latin typeface="Georgia"/>
                          <a:ea typeface="Georgia"/>
                          <a:cs typeface="Georgia"/>
                          <a:sym typeface="Georgia"/>
                        </a:rPr>
                        <a:t>Top-of-atmosphere radiance in sensor geometry</a:t>
                      </a:r>
                      <a:endParaRPr sz="1100" u="none" cap="none" strike="noStrike">
                        <a:solidFill>
                          <a:schemeClr val="lt2"/>
                        </a:solidFill>
                        <a:latin typeface="Georgia"/>
                        <a:ea typeface="Georgia"/>
                        <a:cs typeface="Georgia"/>
                        <a:sym typeface="Georgia"/>
                      </a:endParaRPr>
                    </a:p>
                  </a:txBody>
                  <a:tcPr marT="45725" marB="45725" marR="91450" marL="91450" anchor="ctr"/>
                </a:tc>
                <a:tc>
                  <a:txBody>
                    <a:bodyPr/>
                    <a:lstStyle/>
                    <a:p>
                      <a:pPr indent="0" lvl="0" marL="0" marR="0" rtl="0" algn="ctr">
                        <a:spcBef>
                          <a:spcPts val="0"/>
                        </a:spcBef>
                        <a:spcAft>
                          <a:spcPts val="0"/>
                        </a:spcAft>
                        <a:buNone/>
                      </a:pPr>
                      <a:r>
                        <a:rPr lang="en-US" sz="1100" u="none" cap="none" strike="noStrike">
                          <a:solidFill>
                            <a:schemeClr val="lt2"/>
                          </a:solidFill>
                          <a:latin typeface="Georgia"/>
                          <a:ea typeface="Georgia"/>
                          <a:cs typeface="Georgia"/>
                          <a:sym typeface="Georgia"/>
                        </a:rPr>
                        <a:t>Expert users (planned)</a:t>
                      </a:r>
                      <a:endParaRPr/>
                    </a:p>
                  </a:txBody>
                  <a:tcPr marT="45725" marB="45725" marR="91450" marL="91450" anchor="ctr"/>
                </a:tc>
                <a:tc>
                  <a:txBody>
                    <a:bodyPr/>
                    <a:lstStyle/>
                    <a:p>
                      <a:pPr indent="0" lvl="0" marL="0" marR="0" rtl="0" algn="ctr">
                        <a:spcBef>
                          <a:spcPts val="0"/>
                        </a:spcBef>
                        <a:spcAft>
                          <a:spcPts val="0"/>
                        </a:spcAft>
                        <a:buNone/>
                      </a:pPr>
                      <a:r>
                        <a:rPr lang="en-US" sz="1100" u="none" cap="none" strike="noStrike">
                          <a:solidFill>
                            <a:schemeClr val="lt2"/>
                          </a:solidFill>
                          <a:latin typeface="Georgia"/>
                          <a:ea typeface="Georgia"/>
                          <a:cs typeface="Georgia"/>
                          <a:sym typeface="Georgia"/>
                        </a:rPr>
                        <a:t>Systematic</a:t>
                      </a:r>
                      <a:endParaRPr/>
                    </a:p>
                  </a:txBody>
                  <a:tcPr marT="45725" marB="45725" marR="91450" marL="91450" anchor="ctr"/>
                </a:tc>
              </a:tr>
              <a:tr h="776150">
                <a:tc>
                  <a:txBody>
                    <a:bodyPr/>
                    <a:lstStyle/>
                    <a:p>
                      <a:pPr indent="0" lvl="0" marL="0" marR="0" rtl="0" algn="ctr">
                        <a:lnSpc>
                          <a:spcPct val="100000"/>
                        </a:lnSpc>
                        <a:spcBef>
                          <a:spcPts val="0"/>
                        </a:spcBef>
                        <a:spcAft>
                          <a:spcPts val="0"/>
                        </a:spcAft>
                        <a:buClr>
                          <a:schemeClr val="lt2"/>
                        </a:buClr>
                        <a:buSzPts val="1100"/>
                        <a:buFont typeface="Georgia"/>
                        <a:buNone/>
                      </a:pPr>
                      <a:r>
                        <a:rPr b="1" lang="en-US" sz="1100" u="none" cap="none" strike="noStrike">
                          <a:solidFill>
                            <a:schemeClr val="lt2"/>
                          </a:solidFill>
                          <a:latin typeface="Georgia"/>
                          <a:ea typeface="Georgia"/>
                          <a:cs typeface="Georgia"/>
                          <a:sym typeface="Georgia"/>
                        </a:rPr>
                        <a:t>Level-1C</a:t>
                      </a:r>
                      <a:endParaRPr b="1" sz="1100" u="none" cap="none" strike="noStrike">
                        <a:solidFill>
                          <a:schemeClr val="lt2"/>
                        </a:solidFill>
                        <a:latin typeface="Georgia"/>
                        <a:ea typeface="Georgia"/>
                        <a:cs typeface="Georgia"/>
                        <a:sym typeface="Georgia"/>
                      </a:endParaRPr>
                    </a:p>
                  </a:txBody>
                  <a:tcPr marT="45725" marB="45725" marR="91450" marL="91450" anchor="ctr"/>
                </a:tc>
                <a:tc>
                  <a:txBody>
                    <a:bodyPr/>
                    <a:lstStyle/>
                    <a:p>
                      <a:pPr indent="0" lvl="0" marL="0" marR="0" rtl="0" algn="ctr">
                        <a:lnSpc>
                          <a:spcPct val="100000"/>
                        </a:lnSpc>
                        <a:spcBef>
                          <a:spcPts val="0"/>
                        </a:spcBef>
                        <a:spcAft>
                          <a:spcPts val="0"/>
                        </a:spcAft>
                        <a:buClr>
                          <a:schemeClr val="lt2"/>
                        </a:buClr>
                        <a:buSzPts val="1100"/>
                        <a:buFont typeface="Georgia"/>
                        <a:buNone/>
                      </a:pPr>
                      <a:r>
                        <a:rPr lang="en-US" sz="1100" u="none" cap="none" strike="noStrike">
                          <a:solidFill>
                            <a:schemeClr val="lt2"/>
                          </a:solidFill>
                          <a:latin typeface="Georgia"/>
                          <a:ea typeface="Georgia"/>
                          <a:cs typeface="Georgia"/>
                          <a:sym typeface="Georgia"/>
                        </a:rPr>
                        <a:t>Top-of-atmosphere reflectance</a:t>
                      </a:r>
                      <a:endParaRPr/>
                    </a:p>
                    <a:p>
                      <a:pPr indent="0" lvl="0" marL="0" marR="0" rtl="0" algn="ctr">
                        <a:lnSpc>
                          <a:spcPct val="100000"/>
                        </a:lnSpc>
                        <a:spcBef>
                          <a:spcPts val="0"/>
                        </a:spcBef>
                        <a:spcAft>
                          <a:spcPts val="0"/>
                        </a:spcAft>
                        <a:buClr>
                          <a:schemeClr val="lt2"/>
                        </a:buClr>
                        <a:buSzPts val="1100"/>
                        <a:buFont typeface="Georgia"/>
                        <a:buNone/>
                      </a:pPr>
                      <a:r>
                        <a:rPr lang="en-US" sz="1100" u="none" cap="none" strike="noStrike">
                          <a:solidFill>
                            <a:schemeClr val="lt2"/>
                          </a:solidFill>
                          <a:latin typeface="Georgia"/>
                          <a:ea typeface="Georgia"/>
                          <a:cs typeface="Georgia"/>
                          <a:sym typeface="Georgia"/>
                        </a:rPr>
                        <a:t>in cartographic geometry</a:t>
                      </a:r>
                      <a:endParaRPr sz="1100" u="none" cap="none" strike="noStrike">
                        <a:solidFill>
                          <a:schemeClr val="lt2"/>
                        </a:solidFill>
                        <a:latin typeface="Georgia"/>
                        <a:ea typeface="Georgia"/>
                        <a:cs typeface="Georgia"/>
                        <a:sym typeface="Georgia"/>
                      </a:endParaRPr>
                    </a:p>
                  </a:txBody>
                  <a:tcPr marT="45725" marB="45725" marR="91450" marL="91450" anchor="ctr"/>
                </a:tc>
                <a:tc>
                  <a:txBody>
                    <a:bodyPr/>
                    <a:lstStyle/>
                    <a:p>
                      <a:pPr indent="0" lvl="0" marL="0" marR="0" rtl="0" algn="ctr">
                        <a:spcBef>
                          <a:spcPts val="0"/>
                        </a:spcBef>
                        <a:spcAft>
                          <a:spcPts val="0"/>
                        </a:spcAft>
                        <a:buNone/>
                      </a:pPr>
                      <a:r>
                        <a:rPr lang="en-US" sz="1100" u="none" cap="none" strike="noStrike">
                          <a:solidFill>
                            <a:schemeClr val="lt2"/>
                          </a:solidFill>
                          <a:latin typeface="Georgia"/>
                          <a:ea typeface="Georgia"/>
                          <a:cs typeface="Georgia"/>
                          <a:sym typeface="Georgia"/>
                        </a:rPr>
                        <a:t>Public</a:t>
                      </a:r>
                      <a:endParaRPr/>
                    </a:p>
                  </a:txBody>
                  <a:tcPr marT="45725" marB="45725" marR="91450" marL="91450" anchor="ctr"/>
                </a:tc>
                <a:tc>
                  <a:txBody>
                    <a:bodyPr/>
                    <a:lstStyle/>
                    <a:p>
                      <a:pPr indent="0" lvl="0" marL="0" marR="0" rtl="0" algn="ctr">
                        <a:lnSpc>
                          <a:spcPct val="100000"/>
                        </a:lnSpc>
                        <a:spcBef>
                          <a:spcPts val="0"/>
                        </a:spcBef>
                        <a:spcAft>
                          <a:spcPts val="0"/>
                        </a:spcAft>
                        <a:buClr>
                          <a:schemeClr val="lt2"/>
                        </a:buClr>
                        <a:buSzPts val="1100"/>
                        <a:buFont typeface="Georgia"/>
                        <a:buNone/>
                      </a:pPr>
                      <a:r>
                        <a:rPr lang="en-US" sz="1100" u="none" cap="none" strike="noStrike">
                          <a:solidFill>
                            <a:schemeClr val="lt2"/>
                          </a:solidFill>
                          <a:latin typeface="Georgia"/>
                          <a:ea typeface="Georgia"/>
                          <a:cs typeface="Georgia"/>
                          <a:sym typeface="Georgia"/>
                        </a:rPr>
                        <a:t>Systematic</a:t>
                      </a:r>
                      <a:endParaRPr/>
                    </a:p>
                  </a:txBody>
                  <a:tcPr marT="45725" marB="45725" marR="91450" marL="91450" anchor="ctr"/>
                </a:tc>
              </a:tr>
              <a:tr h="776150">
                <a:tc>
                  <a:txBody>
                    <a:bodyPr/>
                    <a:lstStyle/>
                    <a:p>
                      <a:pPr indent="0" lvl="0" marL="0" marR="0" rtl="0" algn="ctr">
                        <a:lnSpc>
                          <a:spcPct val="100000"/>
                        </a:lnSpc>
                        <a:spcBef>
                          <a:spcPts val="0"/>
                        </a:spcBef>
                        <a:spcAft>
                          <a:spcPts val="0"/>
                        </a:spcAft>
                        <a:buClr>
                          <a:schemeClr val="lt2"/>
                        </a:buClr>
                        <a:buSzPts val="1100"/>
                        <a:buFont typeface="Georgia"/>
                        <a:buNone/>
                      </a:pPr>
                      <a:r>
                        <a:rPr b="1" lang="en-US" sz="1100" u="none" cap="none" strike="noStrike">
                          <a:solidFill>
                            <a:schemeClr val="lt2"/>
                          </a:solidFill>
                          <a:latin typeface="Georgia"/>
                          <a:ea typeface="Georgia"/>
                          <a:cs typeface="Georgia"/>
                          <a:sym typeface="Georgia"/>
                        </a:rPr>
                        <a:t>Level-2A</a:t>
                      </a:r>
                      <a:endParaRPr b="1" sz="1100" u="none" cap="none" strike="noStrike">
                        <a:solidFill>
                          <a:schemeClr val="lt2"/>
                        </a:solidFill>
                        <a:latin typeface="Georgia"/>
                        <a:ea typeface="Georgia"/>
                        <a:cs typeface="Georgia"/>
                        <a:sym typeface="Georgia"/>
                      </a:endParaRPr>
                    </a:p>
                  </a:txBody>
                  <a:tcPr marT="45725" marB="45725" marR="91450" marL="91450" anchor="ctr"/>
                </a:tc>
                <a:tc>
                  <a:txBody>
                    <a:bodyPr/>
                    <a:lstStyle/>
                    <a:p>
                      <a:pPr indent="0" lvl="0" marL="0" marR="0" rtl="0" algn="ctr">
                        <a:lnSpc>
                          <a:spcPct val="100000"/>
                        </a:lnSpc>
                        <a:spcBef>
                          <a:spcPts val="0"/>
                        </a:spcBef>
                        <a:spcAft>
                          <a:spcPts val="0"/>
                        </a:spcAft>
                        <a:buClr>
                          <a:schemeClr val="lt2"/>
                        </a:buClr>
                        <a:buSzPts val="1100"/>
                        <a:buFont typeface="Georgia"/>
                        <a:buNone/>
                      </a:pPr>
                      <a:r>
                        <a:rPr lang="en-US" sz="1100" u="none" cap="none" strike="noStrike">
                          <a:solidFill>
                            <a:schemeClr val="lt2"/>
                          </a:solidFill>
                          <a:latin typeface="Georgia"/>
                          <a:ea typeface="Georgia"/>
                          <a:cs typeface="Georgia"/>
                          <a:sym typeface="Georgia"/>
                        </a:rPr>
                        <a:t>Surface reflectance</a:t>
                      </a:r>
                      <a:br>
                        <a:rPr lang="en-US" sz="1100" u="none" cap="none" strike="noStrike">
                          <a:solidFill>
                            <a:schemeClr val="lt2"/>
                          </a:solidFill>
                          <a:latin typeface="Georgia"/>
                          <a:ea typeface="Georgia"/>
                          <a:cs typeface="Georgia"/>
                          <a:sym typeface="Georgia"/>
                        </a:rPr>
                      </a:br>
                      <a:r>
                        <a:rPr lang="en-US" sz="1100" u="none" cap="none" strike="noStrike">
                          <a:solidFill>
                            <a:schemeClr val="lt2"/>
                          </a:solidFill>
                          <a:latin typeface="Georgia"/>
                          <a:ea typeface="Georgia"/>
                          <a:cs typeface="Georgia"/>
                          <a:sym typeface="Georgia"/>
                        </a:rPr>
                        <a:t>and pixel classification </a:t>
                      </a:r>
                      <a:br>
                        <a:rPr lang="en-US" sz="1100" u="none" cap="none" strike="noStrike">
                          <a:solidFill>
                            <a:schemeClr val="lt2"/>
                          </a:solidFill>
                          <a:latin typeface="Georgia"/>
                          <a:ea typeface="Georgia"/>
                          <a:cs typeface="Georgia"/>
                          <a:sym typeface="Georgia"/>
                        </a:rPr>
                      </a:br>
                      <a:r>
                        <a:rPr lang="en-US" sz="1100" u="none" cap="none" strike="noStrike">
                          <a:solidFill>
                            <a:schemeClr val="lt2"/>
                          </a:solidFill>
                          <a:latin typeface="Georgia"/>
                          <a:ea typeface="Georgia"/>
                          <a:cs typeface="Georgia"/>
                          <a:sym typeface="Georgia"/>
                        </a:rPr>
                        <a:t>in cartographic geometry</a:t>
                      </a:r>
                      <a:endParaRPr/>
                    </a:p>
                    <a:p>
                      <a:pPr indent="0" lvl="0" marL="0" marR="0" rtl="0" algn="ctr">
                        <a:lnSpc>
                          <a:spcPct val="100000"/>
                        </a:lnSpc>
                        <a:spcBef>
                          <a:spcPts val="0"/>
                        </a:spcBef>
                        <a:spcAft>
                          <a:spcPts val="0"/>
                        </a:spcAft>
                        <a:buClr>
                          <a:schemeClr val="lt2"/>
                        </a:buClr>
                        <a:buSzPts val="1100"/>
                        <a:buFont typeface="Georgia"/>
                        <a:buNone/>
                      </a:pPr>
                      <a:r>
                        <a:rPr b="1" lang="en-US" sz="1100" u="none" cap="none" strike="noStrike">
                          <a:solidFill>
                            <a:schemeClr val="lt2"/>
                          </a:solidFill>
                          <a:latin typeface="Georgia"/>
                          <a:ea typeface="Georgia"/>
                          <a:cs typeface="Georgia"/>
                          <a:sym typeface="Georgia"/>
                        </a:rPr>
                        <a:t>Analysis Ready Data (ARD)</a:t>
                      </a:r>
                      <a:endParaRPr b="1" sz="1100" u="none" cap="none" strike="noStrike">
                        <a:solidFill>
                          <a:schemeClr val="lt2"/>
                        </a:solidFill>
                        <a:latin typeface="Georgia"/>
                        <a:ea typeface="Georgia"/>
                        <a:cs typeface="Georgia"/>
                        <a:sym typeface="Georgia"/>
                      </a:endParaRPr>
                    </a:p>
                  </a:txBody>
                  <a:tcPr marT="45725" marB="45725" marR="91450" marL="91450" anchor="ctr"/>
                </a:tc>
                <a:tc>
                  <a:txBody>
                    <a:bodyPr/>
                    <a:lstStyle/>
                    <a:p>
                      <a:pPr indent="0" lvl="0" marL="0" marR="0" rtl="0" algn="ctr">
                        <a:lnSpc>
                          <a:spcPct val="100000"/>
                        </a:lnSpc>
                        <a:spcBef>
                          <a:spcPts val="0"/>
                        </a:spcBef>
                        <a:spcAft>
                          <a:spcPts val="0"/>
                        </a:spcAft>
                        <a:buClr>
                          <a:schemeClr val="lt2"/>
                        </a:buClr>
                        <a:buSzPts val="1100"/>
                        <a:buFont typeface="Georgia"/>
                        <a:buNone/>
                      </a:pPr>
                      <a:r>
                        <a:rPr lang="en-US" sz="1100" u="none" cap="none" strike="noStrike">
                          <a:solidFill>
                            <a:schemeClr val="lt2"/>
                          </a:solidFill>
                          <a:latin typeface="Georgia"/>
                          <a:ea typeface="Georgia"/>
                          <a:cs typeface="Georgia"/>
                          <a:sym typeface="Georgia"/>
                        </a:rPr>
                        <a:t>Public</a:t>
                      </a:r>
                      <a:endParaRPr/>
                    </a:p>
                  </a:txBody>
                  <a:tcPr marT="45725" marB="45725" marR="91450" marL="91450" anchor="ctr"/>
                </a:tc>
                <a:tc>
                  <a:txBody>
                    <a:bodyPr/>
                    <a:lstStyle/>
                    <a:p>
                      <a:pPr indent="0" lvl="0" marL="0" marR="0" rtl="0" algn="ctr">
                        <a:lnSpc>
                          <a:spcPct val="100000"/>
                        </a:lnSpc>
                        <a:spcBef>
                          <a:spcPts val="0"/>
                        </a:spcBef>
                        <a:spcAft>
                          <a:spcPts val="0"/>
                        </a:spcAft>
                        <a:buClr>
                          <a:schemeClr val="lt2"/>
                        </a:buClr>
                        <a:buSzPts val="1100"/>
                        <a:buFont typeface="Georgia"/>
                        <a:buNone/>
                      </a:pPr>
                      <a:r>
                        <a:rPr lang="en-US" sz="1100" u="none" cap="none" strike="noStrike">
                          <a:solidFill>
                            <a:schemeClr val="lt2"/>
                          </a:solidFill>
                          <a:latin typeface="Georgia"/>
                          <a:ea typeface="Georgia"/>
                          <a:cs typeface="Georgia"/>
                          <a:sym typeface="Georgia"/>
                        </a:rPr>
                        <a:t>Systematic</a:t>
                      </a:r>
                      <a:endParaRPr/>
                    </a:p>
                    <a:p>
                      <a:pPr indent="0" lvl="0" marL="0" marR="0" rtl="0" algn="ctr">
                        <a:lnSpc>
                          <a:spcPct val="100000"/>
                        </a:lnSpc>
                        <a:spcBef>
                          <a:spcPts val="0"/>
                        </a:spcBef>
                        <a:spcAft>
                          <a:spcPts val="0"/>
                        </a:spcAft>
                        <a:buClr>
                          <a:schemeClr val="lt2"/>
                        </a:buClr>
                        <a:buSzPts val="1100"/>
                        <a:buFont typeface="Georgia"/>
                        <a:buNone/>
                      </a:pPr>
                      <a:r>
                        <a:rPr lang="en-US" sz="1100" u="none" cap="none" strike="noStrike">
                          <a:solidFill>
                            <a:schemeClr val="lt2"/>
                          </a:solidFill>
                          <a:latin typeface="Georgia"/>
                          <a:ea typeface="Georgia"/>
                          <a:cs typeface="Georgia"/>
                          <a:sym typeface="Georgia"/>
                        </a:rPr>
                        <a:t>+</a:t>
                      </a:r>
                      <a:endParaRPr/>
                    </a:p>
                    <a:p>
                      <a:pPr indent="0" lvl="0" marL="0" marR="0" rtl="0" algn="ctr">
                        <a:lnSpc>
                          <a:spcPct val="100000"/>
                        </a:lnSpc>
                        <a:spcBef>
                          <a:spcPts val="0"/>
                        </a:spcBef>
                        <a:spcAft>
                          <a:spcPts val="0"/>
                        </a:spcAft>
                        <a:buClr>
                          <a:schemeClr val="lt2"/>
                        </a:buClr>
                        <a:buSzPts val="1100"/>
                        <a:buFont typeface="Georgia"/>
                        <a:buNone/>
                      </a:pPr>
                      <a:r>
                        <a:rPr lang="en-US" sz="1100" u="sng" cap="none" strike="noStrike">
                          <a:solidFill>
                            <a:schemeClr val="lt2"/>
                          </a:solidFill>
                          <a:latin typeface="Georgia"/>
                          <a:ea typeface="Georgia"/>
                          <a:cs typeface="Georgia"/>
                          <a:sym typeface="Georgia"/>
                          <a:hlinkClick r:id="rId3"/>
                        </a:rPr>
                        <a:t>SNAP</a:t>
                      </a:r>
                      <a:endParaRPr sz="1100" u="none" cap="none" strike="noStrike">
                        <a:solidFill>
                          <a:schemeClr val="lt2"/>
                        </a:solidFill>
                        <a:latin typeface="Georgia"/>
                        <a:ea typeface="Georgia"/>
                        <a:cs typeface="Georgia"/>
                        <a:sym typeface="Georgia"/>
                      </a:endParaRPr>
                    </a:p>
                  </a:txBody>
                  <a:tcPr marT="45725" marB="45725" marR="91450" marL="91450" anchor="ctr"/>
                </a:tc>
              </a:tr>
            </a:tbl>
          </a:graphicData>
        </a:graphic>
      </p:graphicFrame>
      <p:pic>
        <p:nvPicPr>
          <p:cNvPr descr="S2A_MSIL2A_20190201T043011_N0211_R133_T45QYE_20190201T082036_RGB_Fotor.jpg" id="156" name="Google Shape;156;p14"/>
          <p:cNvPicPr preferRelativeResize="0"/>
          <p:nvPr/>
        </p:nvPicPr>
        <p:blipFill rotWithShape="1">
          <a:blip r:embed="rId4">
            <a:alphaModFix/>
          </a:blip>
          <a:srcRect b="0" l="0" r="0" t="0"/>
          <a:stretch/>
        </p:blipFill>
        <p:spPr>
          <a:xfrm>
            <a:off x="5912841" y="923919"/>
            <a:ext cx="3204900" cy="3606621"/>
          </a:xfrm>
          <a:prstGeom prst="rect">
            <a:avLst/>
          </a:prstGeom>
          <a:noFill/>
          <a:ln>
            <a:noFill/>
          </a:ln>
        </p:spPr>
      </p:pic>
      <p:sp>
        <p:nvSpPr>
          <p:cNvPr id="157" name="Google Shape;157;p14"/>
          <p:cNvSpPr txBox="1"/>
          <p:nvPr/>
        </p:nvSpPr>
        <p:spPr>
          <a:xfrm>
            <a:off x="6762749" y="4300678"/>
            <a:ext cx="2381251" cy="215444"/>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lang="en-US" sz="800">
                <a:solidFill>
                  <a:srgbClr val="0070C0"/>
                </a:solidFill>
                <a:latin typeface="Verdana"/>
                <a:ea typeface="Verdana"/>
                <a:cs typeface="Verdana"/>
                <a:sym typeface="Verdana"/>
              </a:rPr>
              <a:t>Ganges Delta, India</a:t>
            </a:r>
            <a:endParaRPr b="0" sz="800">
              <a:solidFill>
                <a:srgbClr val="0070C0"/>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15"/>
          <p:cNvSpPr txBox="1"/>
          <p:nvPr/>
        </p:nvSpPr>
        <p:spPr>
          <a:xfrm>
            <a:off x="2159474" y="48348"/>
            <a:ext cx="5216171"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Sentinel-2 Mission Products Catalogue</a:t>
            </a:r>
            <a:endParaRPr b="1" i="0" sz="2000" u="none" cap="none" strike="noStrike">
              <a:solidFill>
                <a:schemeClr val="lt1"/>
              </a:solidFill>
              <a:latin typeface="Georgia"/>
              <a:ea typeface="Georgia"/>
              <a:cs typeface="Georgia"/>
              <a:sym typeface="Georgia"/>
            </a:endParaRPr>
          </a:p>
        </p:txBody>
      </p:sp>
      <p:sp>
        <p:nvSpPr>
          <p:cNvPr id="163" name="Google Shape;163;p15"/>
          <p:cNvSpPr txBox="1"/>
          <p:nvPr/>
        </p:nvSpPr>
        <p:spPr>
          <a:xfrm>
            <a:off x="50113" y="723386"/>
            <a:ext cx="4579875" cy="58477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chemeClr val="dk1"/>
                </a:solidFill>
                <a:latin typeface="Georgia"/>
                <a:ea typeface="Georgia"/>
                <a:cs typeface="Georgia"/>
                <a:sym typeface="Georgia"/>
              </a:rPr>
              <a:t>Data Access Overview (Systematic): </a:t>
            </a:r>
            <a:r>
              <a:rPr lang="en-US" sz="1100">
                <a:solidFill>
                  <a:srgbClr val="000000"/>
                </a:solidFill>
                <a:latin typeface="Georgia"/>
                <a:ea typeface="Georgia"/>
                <a:cs typeface="Georgia"/>
                <a:sym typeface="Georgia"/>
              </a:rPr>
              <a:t>ESA data access is ensuring that </a:t>
            </a:r>
            <a:r>
              <a:rPr b="1" lang="en-US" sz="1100">
                <a:solidFill>
                  <a:srgbClr val="000000"/>
                </a:solidFill>
                <a:latin typeface="Georgia"/>
                <a:ea typeface="Georgia"/>
                <a:cs typeface="Georgia"/>
                <a:sym typeface="Georgia"/>
              </a:rPr>
              <a:t> Sentinel-2 core products </a:t>
            </a:r>
            <a:r>
              <a:rPr lang="en-US" sz="1100">
                <a:solidFill>
                  <a:srgbClr val="000000"/>
                </a:solidFill>
                <a:latin typeface="Georgia"/>
                <a:ea typeface="Georgia"/>
                <a:cs typeface="Georgia"/>
                <a:sym typeface="Georgia"/>
              </a:rPr>
              <a:t>are accessible </a:t>
            </a:r>
            <a:r>
              <a:rPr b="1" lang="en-US" sz="1100" u="sng">
                <a:solidFill>
                  <a:srgbClr val="000000"/>
                </a:solidFill>
                <a:latin typeface="Georgia"/>
                <a:ea typeface="Georgia"/>
                <a:cs typeface="Georgia"/>
                <a:sym typeface="Georgia"/>
              </a:rPr>
              <a:t>to all users </a:t>
            </a:r>
            <a:r>
              <a:rPr b="1" lang="en-US" sz="1100">
                <a:solidFill>
                  <a:srgbClr val="000000"/>
                </a:solidFill>
                <a:latin typeface="Georgia"/>
                <a:ea typeface="Georgia"/>
                <a:cs typeface="Georgia"/>
                <a:sym typeface="Georgia"/>
              </a:rPr>
              <a:t>online</a:t>
            </a:r>
            <a:endParaRPr/>
          </a:p>
          <a:p>
            <a:pPr indent="0" lvl="0" marL="0" marR="0" rtl="0" algn="l">
              <a:spcBef>
                <a:spcPts val="0"/>
              </a:spcBef>
              <a:spcAft>
                <a:spcPts val="0"/>
              </a:spcAft>
              <a:buNone/>
            </a:pPr>
            <a:r>
              <a:rPr lang="en-US" sz="1000">
                <a:solidFill>
                  <a:schemeClr val="dk1"/>
                </a:solidFill>
                <a:latin typeface="Georgia"/>
                <a:ea typeface="Georgia"/>
                <a:cs typeface="Georgia"/>
                <a:sym typeface="Georgia"/>
              </a:rPr>
              <a:t> </a:t>
            </a:r>
            <a:endParaRPr sz="1000">
              <a:solidFill>
                <a:schemeClr val="dk1"/>
              </a:solidFill>
              <a:latin typeface="Georgia"/>
              <a:ea typeface="Georgia"/>
              <a:cs typeface="Georgia"/>
              <a:sym typeface="Georgia"/>
            </a:endParaRPr>
          </a:p>
        </p:txBody>
      </p:sp>
      <p:pic>
        <p:nvPicPr>
          <p:cNvPr descr="Screen Shot 2019-05-10 at 11.24.22.png" id="164" name="Google Shape;164;p15"/>
          <p:cNvPicPr preferRelativeResize="0"/>
          <p:nvPr/>
        </p:nvPicPr>
        <p:blipFill rotWithShape="1">
          <a:blip r:embed="rId3">
            <a:alphaModFix/>
          </a:blip>
          <a:srcRect b="0" l="0" r="0" t="0"/>
          <a:stretch/>
        </p:blipFill>
        <p:spPr>
          <a:xfrm>
            <a:off x="74523" y="1178280"/>
            <a:ext cx="4551757" cy="3551882"/>
          </a:xfrm>
          <a:prstGeom prst="rect">
            <a:avLst/>
          </a:prstGeom>
          <a:noFill/>
          <a:ln>
            <a:noFill/>
          </a:ln>
        </p:spPr>
      </p:pic>
      <p:sp>
        <p:nvSpPr>
          <p:cNvPr id="165" name="Google Shape;165;p15"/>
          <p:cNvSpPr/>
          <p:nvPr/>
        </p:nvSpPr>
        <p:spPr>
          <a:xfrm>
            <a:off x="2015565" y="4428881"/>
            <a:ext cx="2605196" cy="276999"/>
          </a:xfrm>
          <a:prstGeom prst="rect">
            <a:avLst/>
          </a:prstGeom>
          <a:solidFill>
            <a:srgbClr val="74767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rgbClr val="FFFFFF"/>
                </a:solidFill>
                <a:latin typeface="Georgia"/>
                <a:ea typeface="Georgia"/>
                <a:cs typeface="Georgia"/>
                <a:sym typeface="Georgia"/>
              </a:rPr>
              <a:t>https://scihub.copernicus.eu/dhus/</a:t>
            </a:r>
            <a:endParaRPr sz="1200">
              <a:solidFill>
                <a:srgbClr val="FFFFFF"/>
              </a:solidFill>
              <a:latin typeface="Georgia"/>
              <a:ea typeface="Georgia"/>
              <a:cs typeface="Georgia"/>
              <a:sym typeface="Georgia"/>
            </a:endParaRPr>
          </a:p>
        </p:txBody>
      </p:sp>
      <p:pic>
        <p:nvPicPr>
          <p:cNvPr descr="Screen Shot 2019-05-10 at 11.27.43.png" id="166" name="Google Shape;166;p15"/>
          <p:cNvPicPr preferRelativeResize="0"/>
          <p:nvPr/>
        </p:nvPicPr>
        <p:blipFill rotWithShape="1">
          <a:blip r:embed="rId4">
            <a:alphaModFix/>
          </a:blip>
          <a:srcRect b="10199" l="0" r="0" t="0"/>
          <a:stretch/>
        </p:blipFill>
        <p:spPr>
          <a:xfrm>
            <a:off x="4898938" y="757467"/>
            <a:ext cx="4245062" cy="3840887"/>
          </a:xfrm>
          <a:prstGeom prst="rect">
            <a:avLst/>
          </a:prstGeom>
          <a:solidFill>
            <a:srgbClr val="747678"/>
          </a:solidFill>
          <a:ln>
            <a:noFill/>
          </a:ln>
        </p:spPr>
      </p:pic>
      <p:sp>
        <p:nvSpPr>
          <p:cNvPr id="167" name="Google Shape;167;p15"/>
          <p:cNvSpPr/>
          <p:nvPr/>
        </p:nvSpPr>
        <p:spPr>
          <a:xfrm>
            <a:off x="6944055" y="759750"/>
            <a:ext cx="2199945" cy="400110"/>
          </a:xfrm>
          <a:prstGeom prst="rect">
            <a:avLst/>
          </a:prstGeom>
          <a:solidFill>
            <a:srgbClr val="FFFF00"/>
          </a:solidFill>
          <a:ln cap="flat" cmpd="sng" w="25400">
            <a:solidFill>
              <a:srgbClr val="367D9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1000"/>
              <a:buFont typeface="Georgia"/>
              <a:buNone/>
            </a:pPr>
            <a:r>
              <a:rPr b="1" i="0" lang="en-US" sz="1000" u="none" cap="none" strike="noStrike">
                <a:solidFill>
                  <a:srgbClr val="0000FF"/>
                </a:solidFill>
                <a:latin typeface="Georgia"/>
                <a:ea typeface="Georgia"/>
                <a:cs typeface="Georgia"/>
                <a:sym typeface="Georgia"/>
              </a:rPr>
              <a:t>Sentinel Toolbox available as open source software</a:t>
            </a:r>
            <a:endParaRPr b="1" i="0" sz="1000" u="none" cap="none" strike="noStrike">
              <a:solidFill>
                <a:srgbClr val="0000FF"/>
              </a:solidFill>
              <a:latin typeface="Georgia"/>
              <a:ea typeface="Georgia"/>
              <a:cs typeface="Georgia"/>
              <a:sym typeface="Georgia"/>
            </a:endParaRPr>
          </a:p>
        </p:txBody>
      </p:sp>
      <p:sp>
        <p:nvSpPr>
          <p:cNvPr id="168" name="Google Shape;168;p15"/>
          <p:cNvSpPr/>
          <p:nvPr/>
        </p:nvSpPr>
        <p:spPr>
          <a:xfrm>
            <a:off x="4895502" y="4300185"/>
            <a:ext cx="2672526" cy="276999"/>
          </a:xfrm>
          <a:prstGeom prst="rect">
            <a:avLst/>
          </a:prstGeom>
          <a:solidFill>
            <a:srgbClr val="74767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rgbClr val="FFFFFF"/>
                </a:solidFill>
                <a:latin typeface="Georgia"/>
                <a:ea typeface="Georgia"/>
                <a:cs typeface="Georgia"/>
                <a:sym typeface="Georgia"/>
              </a:rPr>
              <a:t>http://step.esa.int/main/download/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16"/>
          <p:cNvSpPr/>
          <p:nvPr/>
        </p:nvSpPr>
        <p:spPr>
          <a:xfrm>
            <a:off x="5197975" y="4491716"/>
            <a:ext cx="3946025" cy="30262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174" name="Google Shape;174;p16"/>
          <p:cNvSpPr txBox="1"/>
          <p:nvPr/>
        </p:nvSpPr>
        <p:spPr>
          <a:xfrm>
            <a:off x="2168357" y="149151"/>
            <a:ext cx="6026486"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Sen2Cor processor overview</a:t>
            </a:r>
            <a:endParaRPr b="1" i="0" sz="2000" u="none" cap="none" strike="noStrike">
              <a:solidFill>
                <a:schemeClr val="lt1"/>
              </a:solidFill>
              <a:latin typeface="Georgia"/>
              <a:ea typeface="Georgia"/>
              <a:cs typeface="Georgia"/>
              <a:sym typeface="Georgia"/>
            </a:endParaRPr>
          </a:p>
        </p:txBody>
      </p:sp>
      <p:sp>
        <p:nvSpPr>
          <p:cNvPr id="175" name="Google Shape;175;p16"/>
          <p:cNvSpPr txBox="1"/>
          <p:nvPr/>
        </p:nvSpPr>
        <p:spPr>
          <a:xfrm>
            <a:off x="143086" y="875678"/>
            <a:ext cx="6144646" cy="1404282"/>
          </a:xfrm>
          <a:prstGeom prst="rect">
            <a:avLst/>
          </a:prstGeom>
          <a:noFill/>
          <a:ln>
            <a:noFill/>
          </a:ln>
        </p:spPr>
        <p:txBody>
          <a:bodyPr anchorCtr="0" anchor="t" bIns="45700" lIns="91425" spcFirstLastPara="1" rIns="91425" wrap="square" tIns="45700">
            <a:noAutofit/>
          </a:bodyPr>
          <a:lstStyle/>
          <a:p>
            <a:pPr indent="0" lvl="0" marL="0" marR="0" rtl="0" algn="l">
              <a:lnSpc>
                <a:spcPct val="119000"/>
              </a:lnSpc>
              <a:spcBef>
                <a:spcPts val="0"/>
              </a:spcBef>
              <a:spcAft>
                <a:spcPts val="0"/>
              </a:spcAft>
              <a:buClr>
                <a:srgbClr val="3F3F3F"/>
              </a:buClr>
              <a:buSzPts val="1920"/>
              <a:buFont typeface="Georgia"/>
              <a:buNone/>
            </a:pPr>
            <a:r>
              <a:rPr b="0" i="0" lang="en-US" sz="1600" u="none" cap="none" strike="noStrike">
                <a:solidFill>
                  <a:schemeClr val="dk1"/>
                </a:solidFill>
                <a:latin typeface="Georgia"/>
                <a:ea typeface="Georgia"/>
                <a:cs typeface="Georgia"/>
                <a:sym typeface="Georgia"/>
              </a:rPr>
              <a:t>Atmospheric correction processor for Sentinel-2 (S2) data</a:t>
            </a:r>
            <a:endParaRPr b="0" i="0" sz="1600" u="none" cap="none" strike="noStrike">
              <a:solidFill>
                <a:schemeClr val="dk1"/>
              </a:solidFill>
              <a:latin typeface="Georgia"/>
              <a:ea typeface="Georgia"/>
              <a:cs typeface="Georgia"/>
              <a:sym typeface="Georgia"/>
            </a:endParaRPr>
          </a:p>
          <a:p>
            <a:pPr indent="0" lvl="0" marL="0" marR="0" rtl="0" algn="l">
              <a:lnSpc>
                <a:spcPct val="119000"/>
              </a:lnSpc>
              <a:spcBef>
                <a:spcPts val="320"/>
              </a:spcBef>
              <a:spcAft>
                <a:spcPts val="0"/>
              </a:spcAft>
              <a:buClr>
                <a:srgbClr val="3F3F3F"/>
              </a:buClr>
              <a:buSzPts val="1920"/>
              <a:buFont typeface="Georgia"/>
              <a:buNone/>
            </a:pPr>
            <a:r>
              <a:rPr b="0" i="0" lang="en-US" sz="1600" u="none" cap="none" strike="noStrike">
                <a:solidFill>
                  <a:schemeClr val="dk1"/>
                </a:solidFill>
                <a:latin typeface="Georgia"/>
                <a:ea typeface="Georgia"/>
                <a:cs typeface="Georgia"/>
                <a:sym typeface="Georgia"/>
              </a:rPr>
              <a:t>Two main modules : </a:t>
            </a:r>
            <a:endParaRPr/>
          </a:p>
          <a:p>
            <a:pPr indent="-269874" lvl="1" marL="538163" marR="0" rtl="0" algn="l">
              <a:lnSpc>
                <a:spcPct val="119000"/>
              </a:lnSpc>
              <a:spcBef>
                <a:spcPts val="320"/>
              </a:spcBef>
              <a:spcAft>
                <a:spcPts val="0"/>
              </a:spcAft>
              <a:buClr>
                <a:srgbClr val="3F3F3F"/>
              </a:buClr>
              <a:buSzPts val="1280"/>
              <a:buFont typeface="Noto Sans Symbols"/>
              <a:buChar char="⮚"/>
            </a:pPr>
            <a:r>
              <a:rPr b="0" i="0" lang="en-US" sz="1600" u="none" cap="none" strike="noStrike">
                <a:solidFill>
                  <a:schemeClr val="dk1"/>
                </a:solidFill>
                <a:latin typeface="Georgia"/>
                <a:ea typeface="Georgia"/>
                <a:cs typeface="Georgia"/>
                <a:sym typeface="Georgia"/>
              </a:rPr>
              <a:t>Scene Classification (SCL)</a:t>
            </a:r>
            <a:endParaRPr/>
          </a:p>
          <a:p>
            <a:pPr indent="-269874" lvl="1" marL="538163" marR="0" rtl="0" algn="l">
              <a:lnSpc>
                <a:spcPct val="119000"/>
              </a:lnSpc>
              <a:spcBef>
                <a:spcPts val="320"/>
              </a:spcBef>
              <a:spcAft>
                <a:spcPts val="0"/>
              </a:spcAft>
              <a:buClr>
                <a:srgbClr val="3F3F3F"/>
              </a:buClr>
              <a:buSzPts val="1280"/>
              <a:buFont typeface="Noto Sans Symbols"/>
              <a:buChar char="⮚"/>
            </a:pPr>
            <a:r>
              <a:rPr b="0" i="0" lang="en-US" sz="1600" u="none" cap="none" strike="noStrike">
                <a:solidFill>
                  <a:schemeClr val="dk1"/>
                </a:solidFill>
                <a:latin typeface="Georgia"/>
                <a:ea typeface="Georgia"/>
                <a:cs typeface="Georgia"/>
                <a:sym typeface="Georgia"/>
              </a:rPr>
              <a:t>Atmospheric Correction (AC)</a:t>
            </a:r>
            <a:endParaRPr b="0" i="0" sz="1600" u="none" cap="none" strike="noStrike">
              <a:solidFill>
                <a:schemeClr val="dk1"/>
              </a:solidFill>
              <a:latin typeface="Georgia"/>
              <a:ea typeface="Georgia"/>
              <a:cs typeface="Georgia"/>
              <a:sym typeface="Georgia"/>
            </a:endParaRPr>
          </a:p>
        </p:txBody>
      </p:sp>
      <p:pic>
        <p:nvPicPr>
          <p:cNvPr id="176" name="Google Shape;176;p16"/>
          <p:cNvPicPr preferRelativeResize="0"/>
          <p:nvPr/>
        </p:nvPicPr>
        <p:blipFill rotWithShape="1">
          <a:blip r:embed="rId3">
            <a:alphaModFix/>
          </a:blip>
          <a:srcRect b="0" l="0" r="0" t="0"/>
          <a:stretch/>
        </p:blipFill>
        <p:spPr>
          <a:xfrm>
            <a:off x="0" y="2391181"/>
            <a:ext cx="5223510" cy="2403162"/>
          </a:xfrm>
          <a:prstGeom prst="rect">
            <a:avLst/>
          </a:prstGeom>
          <a:noFill/>
          <a:ln>
            <a:noFill/>
          </a:ln>
        </p:spPr>
      </p:pic>
      <p:pic>
        <p:nvPicPr>
          <p:cNvPr id="177" name="Google Shape;177;p16"/>
          <p:cNvPicPr preferRelativeResize="0"/>
          <p:nvPr/>
        </p:nvPicPr>
        <p:blipFill rotWithShape="1">
          <a:blip r:embed="rId4">
            <a:alphaModFix/>
          </a:blip>
          <a:srcRect b="0" l="0" r="0" t="0"/>
          <a:stretch/>
        </p:blipFill>
        <p:spPr>
          <a:xfrm>
            <a:off x="7513048" y="2941068"/>
            <a:ext cx="1511254" cy="1511254"/>
          </a:xfrm>
          <a:prstGeom prst="rect">
            <a:avLst/>
          </a:prstGeom>
          <a:noFill/>
          <a:ln>
            <a:noFill/>
          </a:ln>
        </p:spPr>
      </p:pic>
      <p:pic>
        <p:nvPicPr>
          <p:cNvPr id="178" name="Google Shape;178;p16"/>
          <p:cNvPicPr preferRelativeResize="0"/>
          <p:nvPr/>
        </p:nvPicPr>
        <p:blipFill rotWithShape="1">
          <a:blip r:embed="rId5">
            <a:alphaModFix/>
          </a:blip>
          <a:srcRect b="0" l="0" r="0" t="0"/>
          <a:stretch/>
        </p:blipFill>
        <p:spPr>
          <a:xfrm>
            <a:off x="6458073" y="1182640"/>
            <a:ext cx="1515600" cy="1512000"/>
          </a:xfrm>
          <a:prstGeom prst="rect">
            <a:avLst/>
          </a:prstGeom>
          <a:noFill/>
          <a:ln>
            <a:noFill/>
          </a:ln>
        </p:spPr>
      </p:pic>
      <p:sp>
        <p:nvSpPr>
          <p:cNvPr id="179" name="Google Shape;179;p16"/>
          <p:cNvSpPr txBox="1"/>
          <p:nvPr/>
        </p:nvSpPr>
        <p:spPr>
          <a:xfrm>
            <a:off x="6215033" y="896710"/>
            <a:ext cx="1980000" cy="302627"/>
          </a:xfrm>
          <a:prstGeom prst="rect">
            <a:avLst/>
          </a:prstGeom>
          <a:noFill/>
          <a:ln>
            <a:noFill/>
          </a:ln>
        </p:spPr>
        <p:txBody>
          <a:bodyPr anchorCtr="0" anchor="t" bIns="43150" lIns="83000" spcFirstLastPara="1" rIns="83000" wrap="square" tIns="43150">
            <a:noAutofit/>
          </a:bodyPr>
          <a:lstStyle/>
          <a:p>
            <a:pPr indent="0" lvl="0" marL="0" marR="0" rtl="0" algn="ctr">
              <a:spcBef>
                <a:spcPts val="0"/>
              </a:spcBef>
              <a:spcAft>
                <a:spcPts val="0"/>
              </a:spcAft>
              <a:buNone/>
            </a:pPr>
            <a:r>
              <a:rPr b="0" i="1" lang="en-US" sz="1400">
                <a:solidFill>
                  <a:schemeClr val="dk2"/>
                </a:solidFill>
                <a:latin typeface="Tahoma"/>
                <a:ea typeface="Tahoma"/>
                <a:cs typeface="Tahoma"/>
                <a:sym typeface="Tahoma"/>
              </a:rPr>
              <a:t>TOA-RGB (L1C-input)</a:t>
            </a:r>
            <a:endParaRPr/>
          </a:p>
        </p:txBody>
      </p:sp>
      <p:sp>
        <p:nvSpPr>
          <p:cNvPr id="180" name="Google Shape;180;p16"/>
          <p:cNvSpPr txBox="1"/>
          <p:nvPr/>
        </p:nvSpPr>
        <p:spPr>
          <a:xfrm>
            <a:off x="7215873" y="4464639"/>
            <a:ext cx="1980000" cy="302627"/>
          </a:xfrm>
          <a:prstGeom prst="rect">
            <a:avLst/>
          </a:prstGeom>
          <a:noFill/>
          <a:ln>
            <a:noFill/>
          </a:ln>
        </p:spPr>
        <p:txBody>
          <a:bodyPr anchorCtr="0" anchor="t" bIns="43150" lIns="83000" spcFirstLastPara="1" rIns="83000" wrap="square" tIns="43150">
            <a:noAutofit/>
          </a:bodyPr>
          <a:lstStyle/>
          <a:p>
            <a:pPr indent="0" lvl="0" marL="0" marR="0" rtl="0" algn="ctr">
              <a:spcBef>
                <a:spcPts val="0"/>
              </a:spcBef>
              <a:spcAft>
                <a:spcPts val="0"/>
              </a:spcAft>
              <a:buNone/>
            </a:pPr>
            <a:r>
              <a:rPr b="0" i="1" lang="en-US" sz="1400">
                <a:solidFill>
                  <a:schemeClr val="dk2"/>
                </a:solidFill>
                <a:latin typeface="Tahoma"/>
                <a:ea typeface="Tahoma"/>
                <a:cs typeface="Tahoma"/>
                <a:sym typeface="Tahoma"/>
              </a:rPr>
              <a:t>BOA-RGB (L2A-output)</a:t>
            </a:r>
            <a:endParaRPr/>
          </a:p>
        </p:txBody>
      </p:sp>
      <p:pic>
        <p:nvPicPr>
          <p:cNvPr id="181" name="Google Shape;181;p16"/>
          <p:cNvPicPr preferRelativeResize="0"/>
          <p:nvPr/>
        </p:nvPicPr>
        <p:blipFill rotWithShape="1">
          <a:blip r:embed="rId6">
            <a:alphaModFix/>
          </a:blip>
          <a:srcRect b="0" l="0" r="0" t="0"/>
          <a:stretch/>
        </p:blipFill>
        <p:spPr>
          <a:xfrm>
            <a:off x="5424867" y="2941068"/>
            <a:ext cx="1516242" cy="1511254"/>
          </a:xfrm>
          <a:prstGeom prst="rect">
            <a:avLst/>
          </a:prstGeom>
          <a:noFill/>
          <a:ln>
            <a:noFill/>
          </a:ln>
        </p:spPr>
      </p:pic>
      <p:sp>
        <p:nvSpPr>
          <p:cNvPr id="182" name="Google Shape;182;p16"/>
          <p:cNvSpPr txBox="1"/>
          <p:nvPr/>
        </p:nvSpPr>
        <p:spPr>
          <a:xfrm>
            <a:off x="5197975" y="4464639"/>
            <a:ext cx="1980000" cy="302627"/>
          </a:xfrm>
          <a:prstGeom prst="rect">
            <a:avLst/>
          </a:prstGeom>
          <a:noFill/>
          <a:ln>
            <a:noFill/>
          </a:ln>
        </p:spPr>
        <p:txBody>
          <a:bodyPr anchorCtr="0" anchor="t" bIns="43150" lIns="83000" spcFirstLastPara="1" rIns="83000" wrap="square" tIns="43150">
            <a:noAutofit/>
          </a:bodyPr>
          <a:lstStyle/>
          <a:p>
            <a:pPr indent="0" lvl="0" marL="0" marR="0" rtl="0" algn="ctr">
              <a:spcBef>
                <a:spcPts val="0"/>
              </a:spcBef>
              <a:spcAft>
                <a:spcPts val="0"/>
              </a:spcAft>
              <a:buNone/>
            </a:pPr>
            <a:r>
              <a:rPr b="0" i="1" lang="en-US" sz="1400">
                <a:solidFill>
                  <a:schemeClr val="dk2"/>
                </a:solidFill>
                <a:latin typeface="Tahoma"/>
                <a:ea typeface="Tahoma"/>
                <a:cs typeface="Tahoma"/>
                <a:sym typeface="Tahoma"/>
              </a:rPr>
              <a:t>SCL (L2A-output)</a:t>
            </a:r>
            <a:endParaRPr/>
          </a:p>
        </p:txBody>
      </p:sp>
      <p:cxnSp>
        <p:nvCxnSpPr>
          <p:cNvPr id="183" name="Google Shape;183;p16"/>
          <p:cNvCxnSpPr>
            <a:stCxn id="178" idx="2"/>
            <a:endCxn id="181" idx="0"/>
          </p:cNvCxnSpPr>
          <p:nvPr/>
        </p:nvCxnSpPr>
        <p:spPr>
          <a:xfrm rot="5400000">
            <a:off x="6576273" y="2301340"/>
            <a:ext cx="246300" cy="1032900"/>
          </a:xfrm>
          <a:prstGeom prst="bentConnector3">
            <a:avLst>
              <a:gd fmla="val 50000" name="adj1"/>
            </a:avLst>
          </a:prstGeom>
          <a:noFill/>
          <a:ln cap="flat" cmpd="sng" w="19050">
            <a:solidFill>
              <a:srgbClr val="7F7F7F"/>
            </a:solidFill>
            <a:prstDash val="solid"/>
            <a:round/>
            <a:headEnd len="sm" w="sm" type="none"/>
            <a:tailEnd len="med" w="med" type="triangle"/>
          </a:ln>
        </p:spPr>
      </p:cxnSp>
      <p:cxnSp>
        <p:nvCxnSpPr>
          <p:cNvPr id="184" name="Google Shape;184;p16"/>
          <p:cNvCxnSpPr>
            <a:stCxn id="178" idx="2"/>
            <a:endCxn id="177" idx="0"/>
          </p:cNvCxnSpPr>
          <p:nvPr/>
        </p:nvCxnSpPr>
        <p:spPr>
          <a:xfrm flipH="1" rot="-5400000">
            <a:off x="7619073" y="2291440"/>
            <a:ext cx="246300" cy="1052700"/>
          </a:xfrm>
          <a:prstGeom prst="bentConnector3">
            <a:avLst>
              <a:gd fmla="val 50000" name="adj1"/>
            </a:avLst>
          </a:prstGeom>
          <a:noFill/>
          <a:ln cap="flat" cmpd="sng" w="19050">
            <a:solidFill>
              <a:srgbClr val="7F7F7F"/>
            </a:solidFill>
            <a:prstDash val="solid"/>
            <a:round/>
            <a:headEnd len="sm" w="sm"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17"/>
          <p:cNvSpPr txBox="1"/>
          <p:nvPr/>
        </p:nvSpPr>
        <p:spPr>
          <a:xfrm>
            <a:off x="2202310" y="149150"/>
            <a:ext cx="3548402"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New Sen2Cor 2.8</a:t>
            </a:r>
            <a:endParaRPr b="1" i="0" sz="2000" u="none" cap="none" strike="noStrike">
              <a:solidFill>
                <a:schemeClr val="lt1"/>
              </a:solidFill>
              <a:latin typeface="Georgia"/>
              <a:ea typeface="Georgia"/>
              <a:cs typeface="Georgia"/>
              <a:sym typeface="Georgia"/>
            </a:endParaRPr>
          </a:p>
        </p:txBody>
      </p:sp>
      <p:pic>
        <p:nvPicPr>
          <p:cNvPr descr="Screen Shot 2019-05-10 at 12.05.53.png" id="190" name="Google Shape;190;p17"/>
          <p:cNvPicPr preferRelativeResize="0"/>
          <p:nvPr/>
        </p:nvPicPr>
        <p:blipFill rotWithShape="1">
          <a:blip r:embed="rId3">
            <a:alphaModFix/>
          </a:blip>
          <a:srcRect b="0" l="0" r="0" t="0"/>
          <a:stretch/>
        </p:blipFill>
        <p:spPr>
          <a:xfrm>
            <a:off x="4625752" y="777661"/>
            <a:ext cx="4386270" cy="4007609"/>
          </a:xfrm>
          <a:prstGeom prst="rect">
            <a:avLst/>
          </a:prstGeom>
          <a:noFill/>
          <a:ln>
            <a:noFill/>
          </a:ln>
        </p:spPr>
      </p:pic>
      <p:sp>
        <p:nvSpPr>
          <p:cNvPr id="191" name="Google Shape;191;p17"/>
          <p:cNvSpPr/>
          <p:nvPr/>
        </p:nvSpPr>
        <p:spPr>
          <a:xfrm>
            <a:off x="285623" y="3860814"/>
            <a:ext cx="3149237" cy="461665"/>
          </a:xfrm>
          <a:prstGeom prst="rect">
            <a:avLst/>
          </a:prstGeom>
          <a:solidFill>
            <a:srgbClr val="74767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lt1"/>
                </a:solidFill>
                <a:latin typeface="Georgia"/>
                <a:ea typeface="Georgia"/>
                <a:cs typeface="Georgia"/>
                <a:sym typeface="Georgia"/>
              </a:rPr>
              <a:t>http://step.esa.int/main/third-party-plugins-2/sen2cor/sen2cor_v2-8/</a:t>
            </a:r>
            <a:endParaRPr/>
          </a:p>
        </p:txBody>
      </p:sp>
      <p:pic>
        <p:nvPicPr>
          <p:cNvPr descr="Screen Shot 2019-05-10 at 12.07.07.png" id="192" name="Google Shape;192;p17"/>
          <p:cNvPicPr preferRelativeResize="0"/>
          <p:nvPr/>
        </p:nvPicPr>
        <p:blipFill rotWithShape="1">
          <a:blip r:embed="rId4">
            <a:alphaModFix/>
          </a:blip>
          <a:srcRect b="0" l="0" r="0" t="22593"/>
          <a:stretch/>
        </p:blipFill>
        <p:spPr>
          <a:xfrm>
            <a:off x="111863" y="1103586"/>
            <a:ext cx="3939408" cy="25683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18"/>
          <p:cNvSpPr txBox="1"/>
          <p:nvPr/>
        </p:nvSpPr>
        <p:spPr>
          <a:xfrm>
            <a:off x="2095278" y="154179"/>
            <a:ext cx="6754432"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Sentinel-2 – Product Structure</a:t>
            </a:r>
            <a:endParaRPr b="1" i="0" sz="2000" u="none" cap="none" strike="noStrike">
              <a:solidFill>
                <a:schemeClr val="lt1"/>
              </a:solidFill>
              <a:latin typeface="Georgia"/>
              <a:ea typeface="Georgia"/>
              <a:cs typeface="Georgia"/>
              <a:sym typeface="Georgia"/>
            </a:endParaRPr>
          </a:p>
        </p:txBody>
      </p:sp>
      <p:sp>
        <p:nvSpPr>
          <p:cNvPr id="198" name="Google Shape;198;p18"/>
          <p:cNvSpPr/>
          <p:nvPr/>
        </p:nvSpPr>
        <p:spPr>
          <a:xfrm flipH="1">
            <a:off x="479568" y="2359692"/>
            <a:ext cx="1500873" cy="825980"/>
          </a:xfrm>
          <a:prstGeom prst="snip1Rect">
            <a:avLst>
              <a:gd fmla="val 50000"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Georgia"/>
                <a:ea typeface="Georgia"/>
                <a:cs typeface="Georgia"/>
                <a:sym typeface="Georgia"/>
              </a:rPr>
              <a:t>S2 Level-2A</a:t>
            </a:r>
            <a:endParaRPr/>
          </a:p>
          <a:p>
            <a:pPr indent="0" lvl="0" marL="0" marR="0" rtl="0" algn="ctr">
              <a:spcBef>
                <a:spcPts val="0"/>
              </a:spcBef>
              <a:spcAft>
                <a:spcPts val="0"/>
              </a:spcAft>
              <a:buNone/>
            </a:pPr>
            <a:r>
              <a:rPr lang="en-US" sz="1400">
                <a:solidFill>
                  <a:schemeClr val="lt1"/>
                </a:solidFill>
                <a:latin typeface="Georgia"/>
                <a:ea typeface="Georgia"/>
                <a:cs typeface="Georgia"/>
                <a:sym typeface="Georgia"/>
              </a:rPr>
              <a:t>product</a:t>
            </a:r>
            <a:endParaRPr/>
          </a:p>
        </p:txBody>
      </p:sp>
      <p:sp>
        <p:nvSpPr>
          <p:cNvPr id="199" name="Google Shape;199;p18"/>
          <p:cNvSpPr/>
          <p:nvPr/>
        </p:nvSpPr>
        <p:spPr>
          <a:xfrm>
            <a:off x="2140298" y="767256"/>
            <a:ext cx="214020" cy="4007076"/>
          </a:xfrm>
          <a:prstGeom prst="leftBrace">
            <a:avLst>
              <a:gd fmla="val 8333" name="adj1"/>
              <a:gd fmla="val 50000" name="adj2"/>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Verdana"/>
              <a:ea typeface="Verdana"/>
              <a:cs typeface="Verdana"/>
              <a:sym typeface="Verdana"/>
            </a:endParaRPr>
          </a:p>
        </p:txBody>
      </p:sp>
      <p:sp>
        <p:nvSpPr>
          <p:cNvPr id="200" name="Google Shape;200;p18"/>
          <p:cNvSpPr/>
          <p:nvPr/>
        </p:nvSpPr>
        <p:spPr>
          <a:xfrm flipH="1">
            <a:off x="2485799" y="2078557"/>
            <a:ext cx="1153987" cy="452418"/>
          </a:xfrm>
          <a:prstGeom prst="snip1Rect">
            <a:avLst>
              <a:gd fmla="val 50000"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Georgia"/>
                <a:ea typeface="Georgia"/>
                <a:cs typeface="Georgia"/>
                <a:sym typeface="Georgia"/>
              </a:rPr>
              <a:t>Granule</a:t>
            </a:r>
            <a:endParaRPr/>
          </a:p>
        </p:txBody>
      </p:sp>
      <p:sp>
        <p:nvSpPr>
          <p:cNvPr id="201" name="Google Shape;201;p18"/>
          <p:cNvSpPr/>
          <p:nvPr/>
        </p:nvSpPr>
        <p:spPr>
          <a:xfrm flipH="1">
            <a:off x="2512733" y="2938890"/>
            <a:ext cx="1125778" cy="473137"/>
          </a:xfrm>
          <a:prstGeom prst="snip1Rect">
            <a:avLst>
              <a:gd fmla="val 50000"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Georgia"/>
                <a:ea typeface="Georgia"/>
                <a:cs typeface="Georgia"/>
                <a:sym typeface="Georgia"/>
              </a:rPr>
              <a:t>Datastrip</a:t>
            </a:r>
            <a:endParaRPr/>
          </a:p>
        </p:txBody>
      </p:sp>
      <p:sp>
        <p:nvSpPr>
          <p:cNvPr id="202" name="Google Shape;202;p18"/>
          <p:cNvSpPr/>
          <p:nvPr/>
        </p:nvSpPr>
        <p:spPr>
          <a:xfrm flipH="1">
            <a:off x="2500941" y="3783971"/>
            <a:ext cx="1069147" cy="400438"/>
          </a:xfrm>
          <a:prstGeom prst="snip1Rect">
            <a:avLst>
              <a:gd fmla="val 50000"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b"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Georgia"/>
                <a:ea typeface="Georgia"/>
                <a:cs typeface="Georgia"/>
                <a:sym typeface="Georgia"/>
              </a:rPr>
              <a:t>Aux_Data (optional)</a:t>
            </a:r>
            <a:endParaRPr/>
          </a:p>
        </p:txBody>
      </p:sp>
      <p:sp>
        <p:nvSpPr>
          <p:cNvPr id="203" name="Google Shape;203;p18"/>
          <p:cNvSpPr/>
          <p:nvPr/>
        </p:nvSpPr>
        <p:spPr>
          <a:xfrm flipH="1" rot="10800000">
            <a:off x="2477772" y="773681"/>
            <a:ext cx="1296612" cy="426312"/>
          </a:xfrm>
          <a:prstGeom prst="foldedCorner">
            <a:avLst>
              <a:gd fmla="val 43784" name="adj"/>
            </a:avLst>
          </a:prstGeom>
          <a:solidFill>
            <a:srgbClr val="7F7F7F"/>
          </a:solidFill>
          <a:ln cap="flat" cmpd="sng" w="9525">
            <a:solidFill>
              <a:schemeClr val="l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04" name="Google Shape;204;p18"/>
          <p:cNvSpPr txBox="1"/>
          <p:nvPr/>
        </p:nvSpPr>
        <p:spPr>
          <a:xfrm>
            <a:off x="2647933" y="786160"/>
            <a:ext cx="78739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lt1"/>
                </a:solidFill>
                <a:latin typeface="Georgia"/>
                <a:ea typeface="Georgia"/>
                <a:cs typeface="Georgia"/>
                <a:sym typeface="Georgia"/>
              </a:rPr>
              <a:t>Manifest</a:t>
            </a:r>
            <a:endParaRPr/>
          </a:p>
        </p:txBody>
      </p:sp>
      <p:sp>
        <p:nvSpPr>
          <p:cNvPr id="205" name="Google Shape;205;p18"/>
          <p:cNvSpPr/>
          <p:nvPr/>
        </p:nvSpPr>
        <p:spPr>
          <a:xfrm flipH="1" rot="10800000">
            <a:off x="2479195" y="1364336"/>
            <a:ext cx="1296612" cy="426312"/>
          </a:xfrm>
          <a:prstGeom prst="foldedCorner">
            <a:avLst>
              <a:gd fmla="val 43784" name="adj"/>
            </a:avLst>
          </a:prstGeom>
          <a:solidFill>
            <a:srgbClr val="7F7F7F"/>
          </a:solidFill>
          <a:ln cap="flat" cmpd="sng" w="9525">
            <a:solidFill>
              <a:schemeClr val="l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06" name="Google Shape;206;p18"/>
          <p:cNvSpPr txBox="1"/>
          <p:nvPr/>
        </p:nvSpPr>
        <p:spPr>
          <a:xfrm>
            <a:off x="2647933" y="1344774"/>
            <a:ext cx="82899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lt1"/>
                </a:solidFill>
                <a:latin typeface="Georgia"/>
                <a:ea typeface="Georgia"/>
                <a:cs typeface="Georgia"/>
                <a:sym typeface="Georgia"/>
              </a:rPr>
              <a:t>Product </a:t>
            </a:r>
            <a:endParaRPr/>
          </a:p>
          <a:p>
            <a:pPr indent="0" lvl="0" marL="0" marR="0" rtl="0" algn="l">
              <a:spcBef>
                <a:spcPts val="0"/>
              </a:spcBef>
              <a:spcAft>
                <a:spcPts val="0"/>
              </a:spcAft>
              <a:buNone/>
            </a:pPr>
            <a:r>
              <a:rPr lang="en-US" sz="1200">
                <a:solidFill>
                  <a:schemeClr val="lt1"/>
                </a:solidFill>
                <a:latin typeface="Georgia"/>
                <a:ea typeface="Georgia"/>
                <a:cs typeface="Georgia"/>
                <a:sym typeface="Georgia"/>
              </a:rPr>
              <a:t>Metadata</a:t>
            </a:r>
            <a:endParaRPr/>
          </a:p>
        </p:txBody>
      </p:sp>
      <p:sp>
        <p:nvSpPr>
          <p:cNvPr id="207" name="Google Shape;207;p18"/>
          <p:cNvSpPr/>
          <p:nvPr/>
        </p:nvSpPr>
        <p:spPr>
          <a:xfrm>
            <a:off x="3863193" y="1904207"/>
            <a:ext cx="293070" cy="727796"/>
          </a:xfrm>
          <a:prstGeom prst="leftBrace">
            <a:avLst>
              <a:gd fmla="val 8333" name="adj1"/>
              <a:gd fmla="val 50000" name="adj2"/>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Verdana"/>
              <a:ea typeface="Verdana"/>
              <a:cs typeface="Verdana"/>
              <a:sym typeface="Verdana"/>
            </a:endParaRPr>
          </a:p>
        </p:txBody>
      </p:sp>
      <p:sp>
        <p:nvSpPr>
          <p:cNvPr id="208" name="Google Shape;208;p18"/>
          <p:cNvSpPr/>
          <p:nvPr/>
        </p:nvSpPr>
        <p:spPr>
          <a:xfrm>
            <a:off x="3864616" y="2838683"/>
            <a:ext cx="293070" cy="673206"/>
          </a:xfrm>
          <a:prstGeom prst="leftBrace">
            <a:avLst>
              <a:gd fmla="val 8333" name="adj1"/>
              <a:gd fmla="val 50000" name="adj2"/>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Verdana"/>
              <a:ea typeface="Verdana"/>
              <a:cs typeface="Verdana"/>
              <a:sym typeface="Verdana"/>
            </a:endParaRPr>
          </a:p>
        </p:txBody>
      </p:sp>
      <p:sp>
        <p:nvSpPr>
          <p:cNvPr id="209" name="Google Shape;209;p18"/>
          <p:cNvSpPr/>
          <p:nvPr/>
        </p:nvSpPr>
        <p:spPr>
          <a:xfrm flipH="1">
            <a:off x="4310086" y="1933241"/>
            <a:ext cx="1206379" cy="605358"/>
          </a:xfrm>
          <a:prstGeom prst="snip1Rect">
            <a:avLst>
              <a:gd fmla="val 50000"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Georgia"/>
                <a:ea typeface="Georgia"/>
                <a:cs typeface="Georgia"/>
                <a:sym typeface="Georgia"/>
              </a:rPr>
              <a:t>L2A -Tile</a:t>
            </a:r>
            <a:endParaRPr/>
          </a:p>
        </p:txBody>
      </p:sp>
      <p:sp>
        <p:nvSpPr>
          <p:cNvPr id="210" name="Google Shape;210;p18"/>
          <p:cNvSpPr/>
          <p:nvPr/>
        </p:nvSpPr>
        <p:spPr>
          <a:xfrm flipH="1">
            <a:off x="4347034" y="2834601"/>
            <a:ext cx="1206379" cy="605358"/>
          </a:xfrm>
          <a:prstGeom prst="snip1Rect">
            <a:avLst>
              <a:gd fmla="val 50000"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Georgia"/>
                <a:ea typeface="Georgia"/>
                <a:cs typeface="Georgia"/>
                <a:sym typeface="Georgia"/>
              </a:rPr>
              <a:t>Datastrip1</a:t>
            </a:r>
            <a:endParaRPr/>
          </a:p>
        </p:txBody>
      </p:sp>
      <p:sp>
        <p:nvSpPr>
          <p:cNvPr id="211" name="Google Shape;211;p18"/>
          <p:cNvSpPr/>
          <p:nvPr/>
        </p:nvSpPr>
        <p:spPr>
          <a:xfrm flipH="1" rot="10800000">
            <a:off x="5685750" y="1479305"/>
            <a:ext cx="1871601" cy="1166714"/>
          </a:xfrm>
          <a:prstGeom prst="foldedCorner">
            <a:avLst>
              <a:gd fmla="val 43784" name="adj"/>
            </a:avLst>
          </a:prstGeom>
          <a:solidFill>
            <a:srgbClr val="7F7F7F"/>
          </a:solidFill>
          <a:ln cap="flat" cmpd="sng" w="9525">
            <a:solidFill>
              <a:schemeClr val="l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12" name="Google Shape;212;p18"/>
          <p:cNvSpPr txBox="1"/>
          <p:nvPr/>
        </p:nvSpPr>
        <p:spPr>
          <a:xfrm>
            <a:off x="5693347" y="1496191"/>
            <a:ext cx="1516303" cy="1119537"/>
          </a:xfrm>
          <a:prstGeom prst="rect">
            <a:avLst/>
          </a:prstGeom>
          <a:solidFill>
            <a:srgbClr val="7F7F7F"/>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900">
                <a:solidFill>
                  <a:schemeClr val="lt1"/>
                </a:solidFill>
                <a:latin typeface="Verdana"/>
                <a:ea typeface="Verdana"/>
                <a:cs typeface="Verdana"/>
                <a:sym typeface="Verdana"/>
              </a:rPr>
              <a:t>Metadata</a:t>
            </a:r>
            <a:endParaRPr/>
          </a:p>
          <a:p>
            <a:pPr indent="0" lvl="0" marL="0" marR="0" rtl="0" algn="l">
              <a:lnSpc>
                <a:spcPct val="150000"/>
              </a:lnSpc>
              <a:spcBef>
                <a:spcPts val="0"/>
              </a:spcBef>
              <a:spcAft>
                <a:spcPts val="0"/>
              </a:spcAft>
              <a:buNone/>
            </a:pPr>
            <a:r>
              <a:rPr lang="en-US" sz="900">
                <a:solidFill>
                  <a:schemeClr val="lt1"/>
                </a:solidFill>
                <a:latin typeface="Verdana"/>
                <a:ea typeface="Verdana"/>
                <a:cs typeface="Verdana"/>
                <a:sym typeface="Verdana"/>
              </a:rPr>
              <a:t>Auxiliary data</a:t>
            </a:r>
            <a:endParaRPr/>
          </a:p>
          <a:p>
            <a:pPr indent="0" lvl="0" marL="0" marR="0" rtl="0" algn="l">
              <a:lnSpc>
                <a:spcPct val="150000"/>
              </a:lnSpc>
              <a:spcBef>
                <a:spcPts val="0"/>
              </a:spcBef>
              <a:spcAft>
                <a:spcPts val="0"/>
              </a:spcAft>
              <a:buNone/>
            </a:pPr>
            <a:r>
              <a:rPr lang="en-US" sz="900">
                <a:solidFill>
                  <a:schemeClr val="lt1"/>
                </a:solidFill>
                <a:latin typeface="Verdana"/>
                <a:ea typeface="Verdana"/>
                <a:cs typeface="Verdana"/>
                <a:sym typeface="Verdana"/>
              </a:rPr>
              <a:t>Image data</a:t>
            </a:r>
            <a:endParaRPr sz="900">
              <a:solidFill>
                <a:schemeClr val="lt1"/>
              </a:solidFill>
              <a:latin typeface="Verdana"/>
              <a:ea typeface="Verdana"/>
              <a:cs typeface="Verdana"/>
              <a:sym typeface="Verdana"/>
            </a:endParaRPr>
          </a:p>
          <a:p>
            <a:pPr indent="0" lvl="0" marL="0" marR="0" rtl="0" algn="l">
              <a:lnSpc>
                <a:spcPct val="150000"/>
              </a:lnSpc>
              <a:spcBef>
                <a:spcPts val="0"/>
              </a:spcBef>
              <a:spcAft>
                <a:spcPts val="0"/>
              </a:spcAft>
              <a:buNone/>
            </a:pPr>
            <a:r>
              <a:rPr lang="en-US" sz="900">
                <a:solidFill>
                  <a:schemeClr val="lt1"/>
                </a:solidFill>
                <a:latin typeface="Verdana"/>
                <a:ea typeface="Verdana"/>
                <a:cs typeface="Verdana"/>
                <a:sym typeface="Verdana"/>
              </a:rPr>
              <a:t>Quality indicator data</a:t>
            </a:r>
            <a:endParaRPr/>
          </a:p>
          <a:p>
            <a:pPr indent="0" lvl="0" marL="0" marR="0" rtl="0" algn="l">
              <a:lnSpc>
                <a:spcPct val="150000"/>
              </a:lnSpc>
              <a:spcBef>
                <a:spcPts val="0"/>
              </a:spcBef>
              <a:spcAft>
                <a:spcPts val="0"/>
              </a:spcAft>
              <a:buNone/>
            </a:pPr>
            <a:r>
              <a:rPr lang="en-US" sz="900">
                <a:solidFill>
                  <a:schemeClr val="lt1"/>
                </a:solidFill>
                <a:latin typeface="Verdana"/>
                <a:ea typeface="Verdana"/>
                <a:cs typeface="Verdana"/>
                <a:sym typeface="Verdana"/>
              </a:rPr>
              <a:t>QC check reports</a:t>
            </a:r>
            <a:endParaRPr/>
          </a:p>
        </p:txBody>
      </p:sp>
      <p:sp>
        <p:nvSpPr>
          <p:cNvPr id="213" name="Google Shape;213;p18"/>
          <p:cNvSpPr/>
          <p:nvPr/>
        </p:nvSpPr>
        <p:spPr>
          <a:xfrm flipH="1" rot="10800000">
            <a:off x="4184941" y="3694552"/>
            <a:ext cx="1737765" cy="312252"/>
          </a:xfrm>
          <a:prstGeom prst="foldedCorner">
            <a:avLst>
              <a:gd fmla="val 43784" name="adj"/>
            </a:avLst>
          </a:prstGeom>
          <a:solidFill>
            <a:srgbClr val="7F7F7F"/>
          </a:solidFill>
          <a:ln cap="flat" cmpd="sng" w="9525">
            <a:solidFill>
              <a:schemeClr val="l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14" name="Google Shape;214;p18"/>
          <p:cNvSpPr/>
          <p:nvPr/>
        </p:nvSpPr>
        <p:spPr>
          <a:xfrm flipH="1" rot="10800000">
            <a:off x="4337341" y="3846952"/>
            <a:ext cx="1737765" cy="312252"/>
          </a:xfrm>
          <a:prstGeom prst="foldedCorner">
            <a:avLst>
              <a:gd fmla="val 43784" name="adj"/>
            </a:avLst>
          </a:prstGeom>
          <a:solidFill>
            <a:srgbClr val="7F7F7F"/>
          </a:solidFill>
          <a:ln cap="flat" cmpd="sng" w="9525">
            <a:solidFill>
              <a:schemeClr val="l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15" name="Google Shape;215;p18"/>
          <p:cNvSpPr txBox="1"/>
          <p:nvPr/>
        </p:nvSpPr>
        <p:spPr>
          <a:xfrm>
            <a:off x="4362347" y="3849923"/>
            <a:ext cx="2032000"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lt1"/>
                </a:solidFill>
                <a:latin typeface="Verdana"/>
                <a:ea typeface="Verdana"/>
                <a:cs typeface="Verdana"/>
                <a:sym typeface="Verdana"/>
              </a:rPr>
              <a:t>Processing Parameters, IERS bulleting, …</a:t>
            </a:r>
            <a:endParaRPr sz="800">
              <a:solidFill>
                <a:schemeClr val="lt1"/>
              </a:solidFill>
              <a:latin typeface="Verdana"/>
              <a:ea typeface="Verdana"/>
              <a:cs typeface="Verdana"/>
              <a:sym typeface="Verdana"/>
            </a:endParaRPr>
          </a:p>
        </p:txBody>
      </p:sp>
      <p:sp>
        <p:nvSpPr>
          <p:cNvPr id="216" name="Google Shape;216;p18"/>
          <p:cNvSpPr/>
          <p:nvPr/>
        </p:nvSpPr>
        <p:spPr>
          <a:xfrm flipH="1" rot="10800000">
            <a:off x="5700980" y="2746706"/>
            <a:ext cx="1933883" cy="371923"/>
          </a:xfrm>
          <a:prstGeom prst="foldedCorner">
            <a:avLst>
              <a:gd fmla="val 43784" name="adj"/>
            </a:avLst>
          </a:prstGeom>
          <a:solidFill>
            <a:srgbClr val="7F7F7F"/>
          </a:solidFill>
          <a:ln cap="flat" cmpd="sng" w="9525">
            <a:solidFill>
              <a:schemeClr val="l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17" name="Google Shape;217;p18"/>
          <p:cNvSpPr/>
          <p:nvPr/>
        </p:nvSpPr>
        <p:spPr>
          <a:xfrm flipH="1" rot="10800000">
            <a:off x="5853380" y="2899106"/>
            <a:ext cx="1933883" cy="371923"/>
          </a:xfrm>
          <a:prstGeom prst="foldedCorner">
            <a:avLst>
              <a:gd fmla="val 43784" name="adj"/>
            </a:avLst>
          </a:prstGeom>
          <a:solidFill>
            <a:srgbClr val="7F7F7F"/>
          </a:solidFill>
          <a:ln cap="flat" cmpd="sng" w="9525">
            <a:solidFill>
              <a:schemeClr val="l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18" name="Google Shape;218;p18"/>
          <p:cNvSpPr/>
          <p:nvPr/>
        </p:nvSpPr>
        <p:spPr>
          <a:xfrm flipH="1" rot="10800000">
            <a:off x="6005780" y="3051506"/>
            <a:ext cx="1933883" cy="371923"/>
          </a:xfrm>
          <a:prstGeom prst="foldedCorner">
            <a:avLst>
              <a:gd fmla="val 43784" name="adj"/>
            </a:avLst>
          </a:prstGeom>
          <a:solidFill>
            <a:srgbClr val="7F7F7F"/>
          </a:solidFill>
          <a:ln cap="flat" cmpd="sng" w="9525">
            <a:solidFill>
              <a:schemeClr val="l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19" name="Google Shape;219;p18"/>
          <p:cNvSpPr/>
          <p:nvPr/>
        </p:nvSpPr>
        <p:spPr>
          <a:xfrm flipH="1" rot="10800000">
            <a:off x="6158180" y="3203906"/>
            <a:ext cx="1933883" cy="371923"/>
          </a:xfrm>
          <a:prstGeom prst="foldedCorner">
            <a:avLst>
              <a:gd fmla="val 43784" name="adj"/>
            </a:avLst>
          </a:prstGeom>
          <a:solidFill>
            <a:srgbClr val="7F7F7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20" name="Google Shape;220;p18"/>
          <p:cNvSpPr txBox="1"/>
          <p:nvPr/>
        </p:nvSpPr>
        <p:spPr>
          <a:xfrm>
            <a:off x="6165198" y="3174031"/>
            <a:ext cx="1950755" cy="406522"/>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700">
                <a:solidFill>
                  <a:schemeClr val="lt1"/>
                </a:solidFill>
                <a:latin typeface="Verdana"/>
                <a:ea typeface="Verdana"/>
                <a:cs typeface="Verdana"/>
                <a:sym typeface="Verdana"/>
              </a:rPr>
              <a:t>Metadata, Quality indicator data,</a:t>
            </a:r>
            <a:endParaRPr/>
          </a:p>
          <a:p>
            <a:pPr indent="0" lvl="0" marL="0" marR="0" rtl="0" algn="l">
              <a:lnSpc>
                <a:spcPct val="150000"/>
              </a:lnSpc>
              <a:spcBef>
                <a:spcPts val="0"/>
              </a:spcBef>
              <a:spcAft>
                <a:spcPts val="0"/>
              </a:spcAft>
              <a:buNone/>
            </a:pPr>
            <a:r>
              <a:rPr lang="en-US" sz="700">
                <a:solidFill>
                  <a:schemeClr val="lt1"/>
                </a:solidFill>
                <a:latin typeface="Verdana"/>
                <a:ea typeface="Verdana"/>
                <a:cs typeface="Verdana"/>
                <a:sym typeface="Verdana"/>
              </a:rPr>
              <a:t>QC check reports</a:t>
            </a:r>
            <a:endParaRPr/>
          </a:p>
        </p:txBody>
      </p:sp>
      <p:cxnSp>
        <p:nvCxnSpPr>
          <p:cNvPr id="221" name="Google Shape;221;p18"/>
          <p:cNvCxnSpPr>
            <a:stCxn id="210" idx="1"/>
          </p:cNvCxnSpPr>
          <p:nvPr/>
        </p:nvCxnSpPr>
        <p:spPr>
          <a:xfrm flipH="1">
            <a:off x="4947223" y="3439959"/>
            <a:ext cx="3000" cy="224700"/>
          </a:xfrm>
          <a:prstGeom prst="straightConnector1">
            <a:avLst/>
          </a:prstGeom>
          <a:noFill/>
          <a:ln cap="flat" cmpd="sng" w="25400">
            <a:solidFill>
              <a:schemeClr val="accent1"/>
            </a:solidFill>
            <a:prstDash val="dash"/>
            <a:round/>
            <a:headEnd len="sm" w="sm" type="none"/>
            <a:tailEnd len="sm" w="sm" type="none"/>
          </a:ln>
          <a:effectLst>
            <a:outerShdw blurRad="40000" rotWithShape="0" dir="5400000" dist="20000">
              <a:srgbClr val="000000">
                <a:alpha val="37647"/>
              </a:srgbClr>
            </a:outerShdw>
          </a:effectLst>
        </p:spPr>
      </p:cxnSp>
      <p:sp>
        <p:nvSpPr>
          <p:cNvPr id="222" name="Google Shape;222;p18"/>
          <p:cNvSpPr/>
          <p:nvPr/>
        </p:nvSpPr>
        <p:spPr>
          <a:xfrm flipH="1">
            <a:off x="2517993" y="4395835"/>
            <a:ext cx="1088334" cy="331293"/>
          </a:xfrm>
          <a:prstGeom prst="snip1Rect">
            <a:avLst>
              <a:gd fmla="val 50000"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Georgia"/>
                <a:ea typeface="Georgia"/>
                <a:cs typeface="Georgia"/>
                <a:sym typeface="Georgia"/>
              </a:rPr>
              <a:t>HTML</a:t>
            </a:r>
            <a:endParaRPr/>
          </a:p>
        </p:txBody>
      </p:sp>
      <p:sp>
        <p:nvSpPr>
          <p:cNvPr id="223" name="Google Shape;223;p18"/>
          <p:cNvSpPr/>
          <p:nvPr/>
        </p:nvSpPr>
        <p:spPr>
          <a:xfrm flipH="1" rot="10800000">
            <a:off x="4175505" y="4297770"/>
            <a:ext cx="1737765" cy="312252"/>
          </a:xfrm>
          <a:prstGeom prst="foldedCorner">
            <a:avLst>
              <a:gd fmla="val 43784" name="adj"/>
            </a:avLst>
          </a:prstGeom>
          <a:solidFill>
            <a:srgbClr val="7F7F7F"/>
          </a:solidFill>
          <a:ln cap="flat" cmpd="sng" w="9525">
            <a:solidFill>
              <a:schemeClr val="l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24" name="Google Shape;224;p18"/>
          <p:cNvSpPr/>
          <p:nvPr/>
        </p:nvSpPr>
        <p:spPr>
          <a:xfrm flipH="1" rot="10800000">
            <a:off x="4327905" y="4450170"/>
            <a:ext cx="1737765" cy="312252"/>
          </a:xfrm>
          <a:prstGeom prst="foldedCorner">
            <a:avLst>
              <a:gd fmla="val 43784" name="adj"/>
            </a:avLst>
          </a:prstGeom>
          <a:solidFill>
            <a:srgbClr val="7F7F7F"/>
          </a:solidFill>
          <a:ln cap="flat" cmpd="sng" w="9525">
            <a:solidFill>
              <a:schemeClr val="l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25" name="Google Shape;225;p18"/>
          <p:cNvSpPr txBox="1"/>
          <p:nvPr/>
        </p:nvSpPr>
        <p:spPr>
          <a:xfrm>
            <a:off x="4335638" y="4434734"/>
            <a:ext cx="168824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FFFFFF"/>
                </a:solidFill>
                <a:latin typeface="Calibri"/>
                <a:ea typeface="Calibri"/>
                <a:cs typeface="Calibri"/>
                <a:sym typeface="Calibri"/>
              </a:rPr>
              <a:t>Banners Image, User Product</a:t>
            </a:r>
            <a:endParaRPr/>
          </a:p>
          <a:p>
            <a:pPr indent="0" lvl="0" marL="0" marR="0" rtl="0" algn="l">
              <a:spcBef>
                <a:spcPts val="0"/>
              </a:spcBef>
              <a:spcAft>
                <a:spcPts val="0"/>
              </a:spcAft>
              <a:buNone/>
            </a:pPr>
            <a:r>
              <a:rPr lang="en-US" sz="900">
                <a:solidFill>
                  <a:srgbClr val="FFFFFF"/>
                </a:solidFill>
                <a:latin typeface="Calibri"/>
                <a:ea typeface="Calibri"/>
                <a:cs typeface="Calibri"/>
                <a:sym typeface="Calibri"/>
              </a:rPr>
              <a:t>Index HTML</a:t>
            </a:r>
            <a:endParaRPr/>
          </a:p>
        </p:txBody>
      </p:sp>
      <p:sp>
        <p:nvSpPr>
          <p:cNvPr id="226" name="Google Shape;226;p18"/>
          <p:cNvSpPr/>
          <p:nvPr/>
        </p:nvSpPr>
        <p:spPr>
          <a:xfrm flipH="1" rot="-5400000">
            <a:off x="6762783" y="757552"/>
            <a:ext cx="1201234" cy="1461203"/>
          </a:xfrm>
          <a:prstGeom prst="teardrop">
            <a:avLst>
              <a:gd fmla="val 104413"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pic>
        <p:nvPicPr>
          <p:cNvPr descr="S2A_MSIL2A_20190418T012701_N0211_R074_T54SUE_20190418T041137_RGB.jpg" id="227" name="Google Shape;227;p18"/>
          <p:cNvPicPr preferRelativeResize="0"/>
          <p:nvPr/>
        </p:nvPicPr>
        <p:blipFill rotWithShape="1">
          <a:blip r:embed="rId3">
            <a:alphaModFix/>
          </a:blip>
          <a:srcRect b="0" l="0" r="0" t="0"/>
          <a:stretch/>
        </p:blipFill>
        <p:spPr>
          <a:xfrm>
            <a:off x="6857146" y="1064161"/>
            <a:ext cx="984393" cy="864658"/>
          </a:xfrm>
          <a:prstGeom prst="rect">
            <a:avLst/>
          </a:prstGeom>
          <a:noFill/>
          <a:ln>
            <a:noFill/>
          </a:ln>
        </p:spPr>
      </p:pic>
      <p:sp>
        <p:nvSpPr>
          <p:cNvPr id="228" name="Google Shape;228;p18"/>
          <p:cNvSpPr/>
          <p:nvPr/>
        </p:nvSpPr>
        <p:spPr>
          <a:xfrm>
            <a:off x="3442644" y="1072706"/>
            <a:ext cx="420549" cy="172889"/>
          </a:xfrm>
          <a:prstGeom prst="rect">
            <a:avLst/>
          </a:prstGeom>
          <a:solidFill>
            <a:srgbClr val="FDC82F"/>
          </a:solidFill>
          <a:ln cap="flat" cmpd="sng" w="9525">
            <a:solidFill>
              <a:srgbClr val="FDC82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chemeClr val="lt1"/>
                </a:solidFill>
                <a:latin typeface="Verdana"/>
                <a:ea typeface="Verdana"/>
                <a:cs typeface="Verdana"/>
                <a:sym typeface="Verdana"/>
              </a:rPr>
              <a:t>XML</a:t>
            </a:r>
            <a:endParaRPr/>
          </a:p>
        </p:txBody>
      </p:sp>
      <p:sp>
        <p:nvSpPr>
          <p:cNvPr id="229" name="Google Shape;229;p18"/>
          <p:cNvSpPr/>
          <p:nvPr/>
        </p:nvSpPr>
        <p:spPr>
          <a:xfrm>
            <a:off x="3448282" y="1710377"/>
            <a:ext cx="420549" cy="172889"/>
          </a:xfrm>
          <a:prstGeom prst="rect">
            <a:avLst/>
          </a:prstGeom>
          <a:solidFill>
            <a:srgbClr val="FDC82F"/>
          </a:solidFill>
          <a:ln cap="flat" cmpd="sng" w="9525">
            <a:solidFill>
              <a:srgbClr val="FDC82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chemeClr val="lt1"/>
                </a:solidFill>
                <a:latin typeface="Verdana"/>
                <a:ea typeface="Verdana"/>
                <a:cs typeface="Verdana"/>
                <a:sym typeface="Verdana"/>
              </a:rPr>
              <a:t>XML</a:t>
            </a:r>
            <a:endParaRPr/>
          </a:p>
        </p:txBody>
      </p:sp>
      <p:sp>
        <p:nvSpPr>
          <p:cNvPr id="230" name="Google Shape;230;p18"/>
          <p:cNvSpPr/>
          <p:nvPr/>
        </p:nvSpPr>
        <p:spPr>
          <a:xfrm>
            <a:off x="7830932" y="3491747"/>
            <a:ext cx="420549" cy="172889"/>
          </a:xfrm>
          <a:prstGeom prst="rect">
            <a:avLst/>
          </a:prstGeom>
          <a:solidFill>
            <a:srgbClr val="FDC82F"/>
          </a:solidFill>
          <a:ln cap="flat" cmpd="sng" w="9525">
            <a:solidFill>
              <a:srgbClr val="FDC82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chemeClr val="lt1"/>
                </a:solidFill>
                <a:latin typeface="Verdana"/>
                <a:ea typeface="Verdana"/>
                <a:cs typeface="Verdana"/>
                <a:sym typeface="Verdana"/>
              </a:rPr>
              <a:t>XML</a:t>
            </a:r>
            <a:endParaRPr/>
          </a:p>
        </p:txBody>
      </p:sp>
      <p:sp>
        <p:nvSpPr>
          <p:cNvPr id="231" name="Google Shape;231;p18"/>
          <p:cNvSpPr/>
          <p:nvPr/>
        </p:nvSpPr>
        <p:spPr>
          <a:xfrm>
            <a:off x="7089895" y="2544429"/>
            <a:ext cx="420549" cy="172889"/>
          </a:xfrm>
          <a:prstGeom prst="rect">
            <a:avLst/>
          </a:prstGeom>
          <a:solidFill>
            <a:srgbClr val="FDC82F"/>
          </a:solidFill>
          <a:ln cap="flat" cmpd="sng" w="9525">
            <a:solidFill>
              <a:srgbClr val="FDC82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chemeClr val="lt1"/>
                </a:solidFill>
                <a:latin typeface="Verdana"/>
                <a:ea typeface="Verdana"/>
                <a:cs typeface="Verdana"/>
                <a:sym typeface="Verdana"/>
              </a:rPr>
              <a:t>XML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19"/>
          <p:cNvSpPr txBox="1"/>
          <p:nvPr/>
        </p:nvSpPr>
        <p:spPr>
          <a:xfrm>
            <a:off x="2210398" y="170171"/>
            <a:ext cx="5185659"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1" i="0" lang="en-US" sz="2000" u="none" cap="none" strike="noStrike">
                <a:solidFill>
                  <a:schemeClr val="lt1"/>
                </a:solidFill>
                <a:latin typeface="Georgia"/>
                <a:ea typeface="Georgia"/>
                <a:cs typeface="Georgia"/>
                <a:sym typeface="Georgia"/>
              </a:rPr>
              <a:t>CARD4L</a:t>
            </a:r>
            <a:endParaRPr b="1" i="0" sz="2000" u="none" cap="none" strike="noStrike">
              <a:solidFill>
                <a:schemeClr val="lt1"/>
              </a:solidFill>
              <a:latin typeface="Georgia"/>
              <a:ea typeface="Georgia"/>
              <a:cs typeface="Georgia"/>
              <a:sym typeface="Georgia"/>
            </a:endParaRPr>
          </a:p>
        </p:txBody>
      </p:sp>
      <p:pic>
        <p:nvPicPr>
          <p:cNvPr descr="C:\Users\u65672\Pictures\CEOS ARD.PNG" id="237" name="Google Shape;237;p19"/>
          <p:cNvPicPr preferRelativeResize="0"/>
          <p:nvPr/>
        </p:nvPicPr>
        <p:blipFill rotWithShape="1">
          <a:blip r:embed="rId3">
            <a:alphaModFix/>
          </a:blip>
          <a:srcRect b="0" l="0" r="0" t="0"/>
          <a:stretch/>
        </p:blipFill>
        <p:spPr>
          <a:xfrm>
            <a:off x="1331640" y="1131591"/>
            <a:ext cx="6490628" cy="3279778"/>
          </a:xfrm>
          <a:prstGeom prst="rect">
            <a:avLst/>
          </a:prstGeom>
          <a:noFill/>
          <a:ln>
            <a:noFill/>
          </a:ln>
        </p:spPr>
      </p:pic>
      <p:pic>
        <p:nvPicPr>
          <p:cNvPr descr="C:\Users\u65672\Pictures\CEOS PFS.PNG" id="238" name="Google Shape;238;p19"/>
          <p:cNvPicPr preferRelativeResize="0"/>
          <p:nvPr/>
        </p:nvPicPr>
        <p:blipFill rotWithShape="1">
          <a:blip r:embed="rId4">
            <a:alphaModFix/>
          </a:blip>
          <a:srcRect b="0" l="0" r="0" t="0"/>
          <a:stretch/>
        </p:blipFill>
        <p:spPr>
          <a:xfrm>
            <a:off x="457200" y="1108363"/>
            <a:ext cx="8470680" cy="3348182"/>
          </a:xfrm>
          <a:prstGeom prst="rect">
            <a:avLst/>
          </a:prstGeom>
          <a:noFill/>
          <a:ln>
            <a:noFill/>
          </a:ln>
        </p:spPr>
      </p:pic>
      <p:sp>
        <p:nvSpPr>
          <p:cNvPr id="239" name="Google Shape;239;p19"/>
          <p:cNvSpPr/>
          <p:nvPr/>
        </p:nvSpPr>
        <p:spPr>
          <a:xfrm>
            <a:off x="204125" y="784391"/>
            <a:ext cx="1256064" cy="276999"/>
          </a:xfrm>
          <a:prstGeom prst="rect">
            <a:avLst/>
          </a:prstGeom>
          <a:solidFill>
            <a:srgbClr val="74767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lt1"/>
                </a:solidFill>
                <a:latin typeface="Georgia"/>
                <a:ea typeface="Georgia"/>
                <a:cs typeface="Georgia"/>
                <a:sym typeface="Georgia"/>
              </a:rPr>
              <a:t>ceos.org/ard</a:t>
            </a:r>
            <a:endParaRPr sz="1200">
              <a:solidFill>
                <a:schemeClr val="lt1"/>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23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