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Lst>
  <p:notesMasterIdLst>
    <p:notesMasterId r:id="rId22"/>
  </p:notesMasterIdLst>
  <p:sldIdLst>
    <p:sldId id="257" r:id="rId4"/>
    <p:sldId id="301" r:id="rId5"/>
    <p:sldId id="272" r:id="rId6"/>
    <p:sldId id="303" r:id="rId7"/>
    <p:sldId id="314" r:id="rId8"/>
    <p:sldId id="316" r:id="rId9"/>
    <p:sldId id="305" r:id="rId10"/>
    <p:sldId id="306" r:id="rId11"/>
    <p:sldId id="311" r:id="rId12"/>
    <p:sldId id="309" r:id="rId13"/>
    <p:sldId id="310" r:id="rId14"/>
    <p:sldId id="307" r:id="rId15"/>
    <p:sldId id="317" r:id="rId16"/>
    <p:sldId id="318" r:id="rId17"/>
    <p:sldId id="319" r:id="rId18"/>
    <p:sldId id="313" r:id="rId19"/>
    <p:sldId id="304" r:id="rId20"/>
    <p:sldId id="30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42" autoAdjust="0"/>
    <p:restoredTop sz="94963" autoAdjust="0"/>
  </p:normalViewPr>
  <p:slideViewPr>
    <p:cSldViewPr snapToGrid="0">
      <p:cViewPr>
        <p:scale>
          <a:sx n="80" d="100"/>
          <a:sy n="80" d="100"/>
        </p:scale>
        <p:origin x="874" y="15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45224630988005"/>
          <c:y val="7.849062040921774E-2"/>
          <c:w val="0.45362168788240415"/>
          <c:h val="0.6653581692726126"/>
        </c:manualLayout>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07F8-4175-8E89-07586F6F0CCE}"/>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07F8-4175-8E89-07586F6F0CCE}"/>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07F8-4175-8E89-07586F6F0CCE}"/>
              </c:ext>
            </c:extLst>
          </c:dPt>
          <c:dPt>
            <c:idx val="3"/>
            <c:bubble3D val="0"/>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07F8-4175-8E89-07586F6F0CCE}"/>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07F8-4175-8E89-07586F6F0CCE}"/>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07F8-4175-8E89-07586F6F0CCE}"/>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07F8-4175-8E89-07586F6F0CCE}"/>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07F8-4175-8E89-07586F6F0CCE}"/>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07F8-4175-8E89-07586F6F0CCE}"/>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3-07F8-4175-8E89-07586F6F0CCE}"/>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5-07F8-4175-8E89-07586F6F0CCE}"/>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7-07F8-4175-8E89-07586F6F0CCE}"/>
              </c:ext>
            </c:extLst>
          </c:dPt>
          <c:dLbls>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6="http://schemas.microsoft.com/office/drawing/2014/chart" uri="{C3380CC4-5D6E-409C-BE32-E72D297353CC}">
                  <c16:uniqueId val="{0000000B-07F8-4175-8E89-07586F6F0CC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Sheet1!$A$2:$A$13</c:f>
              <c:strCache>
                <c:ptCount val="12"/>
                <c:pt idx="0">
                  <c:v>NASA</c:v>
                </c:pt>
                <c:pt idx="1">
                  <c:v>EUMETSAT</c:v>
                </c:pt>
                <c:pt idx="2">
                  <c:v>CNES</c:v>
                </c:pt>
                <c:pt idx="3">
                  <c:v>ESA</c:v>
                </c:pt>
                <c:pt idx="4">
                  <c:v>NOAA</c:v>
                </c:pt>
                <c:pt idx="5">
                  <c:v>EC / C3S</c:v>
                </c:pt>
                <c:pt idx="6">
                  <c:v>UKSA</c:v>
                </c:pt>
                <c:pt idx="7">
                  <c:v>USGS</c:v>
                </c:pt>
                <c:pt idx="8">
                  <c:v>JMA</c:v>
                </c:pt>
                <c:pt idx="9">
                  <c:v>JAXA</c:v>
                </c:pt>
                <c:pt idx="10">
                  <c:v>KMA</c:v>
                </c:pt>
                <c:pt idx="11">
                  <c:v>Others</c:v>
                </c:pt>
              </c:strCache>
            </c:strRef>
          </c:cat>
          <c:val>
            <c:numRef>
              <c:f>Sheet1!$H$2:$H$13</c:f>
              <c:numCache>
                <c:formatCode>General</c:formatCode>
                <c:ptCount val="12"/>
                <c:pt idx="0">
                  <c:v>33.766233766233768</c:v>
                </c:pt>
                <c:pt idx="1">
                  <c:v>24.805194805194805</c:v>
                </c:pt>
                <c:pt idx="2">
                  <c:v>7.7922077922077921</c:v>
                </c:pt>
                <c:pt idx="3">
                  <c:v>15.194805194805195</c:v>
                </c:pt>
                <c:pt idx="4">
                  <c:v>5.7142857142857144</c:v>
                </c:pt>
                <c:pt idx="5">
                  <c:v>7.2727272727272725</c:v>
                </c:pt>
                <c:pt idx="6">
                  <c:v>1.0389610389610389</c:v>
                </c:pt>
                <c:pt idx="7">
                  <c:v>1.1688311688311688</c:v>
                </c:pt>
                <c:pt idx="8">
                  <c:v>0.38961038961038963</c:v>
                </c:pt>
                <c:pt idx="9">
                  <c:v>1.8181818181818181</c:v>
                </c:pt>
                <c:pt idx="10">
                  <c:v>0.12987012987012986</c:v>
                </c:pt>
                <c:pt idx="11">
                  <c:v>0.90909090909090906</c:v>
                </c:pt>
              </c:numCache>
            </c:numRef>
          </c:val>
          <c:extLst>
            <c:ext xmlns:c16="http://schemas.microsoft.com/office/drawing/2014/chart" uri="{C3380CC4-5D6E-409C-BE32-E72D297353CC}">
              <c16:uniqueId val="{00000018-07F8-4175-8E89-07586F6F0CCE}"/>
            </c:ext>
          </c:extLst>
        </c:ser>
        <c:dLbls>
          <c:dLblPos val="bestFit"/>
          <c:showLegendKey val="0"/>
          <c:showVal val="1"/>
          <c:showCatName val="0"/>
          <c:showSerName val="0"/>
          <c:showPercent val="0"/>
          <c:showBubbleSize val="0"/>
          <c:showLeaderLines val="1"/>
        </c:dLbls>
        <c:firstSliceAng val="100"/>
      </c:pieChart>
      <c:spPr>
        <a:noFill/>
        <a:ln>
          <a:noFill/>
        </a:ln>
        <a:effectLst/>
      </c:spPr>
    </c:plotArea>
    <c:legend>
      <c:legendPos val="b"/>
      <c:layout>
        <c:manualLayout>
          <c:xMode val="edge"/>
          <c:yMode val="edge"/>
          <c:x val="0"/>
          <c:y val="0.75267236581618857"/>
          <c:w val="1"/>
          <c:h val="0.1284184972431806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1"/>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4B1F-496E-A44A-662B95BF0964}"/>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4B1F-496E-A44A-662B95BF0964}"/>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4B1F-496E-A44A-662B95BF0964}"/>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4B1F-496E-A44A-662B95BF0964}"/>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4B1F-496E-A44A-662B95BF0964}"/>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4B1F-496E-A44A-662B95BF0964}"/>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4B1F-496E-A44A-662B95BF0964}"/>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4B1F-496E-A44A-662B95BF0964}"/>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4B1F-496E-A44A-662B95BF0964}"/>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3-4B1F-496E-A44A-662B95BF0964}"/>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5-4B1F-496E-A44A-662B95BF0964}"/>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7-4B1F-496E-A44A-662B95BF0964}"/>
              </c:ext>
            </c:extLst>
          </c:dPt>
          <c:dLbls>
            <c:dLbl>
              <c:idx val="3"/>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6="http://schemas.microsoft.com/office/drawing/2014/chart" uri="{C3380CC4-5D6E-409C-BE32-E72D297353CC}">
                  <c16:uniqueId val="{00000007-4B1F-496E-A44A-662B95BF0964}"/>
                </c:ext>
              </c:extLst>
            </c:dLbl>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6="http://schemas.microsoft.com/office/drawing/2014/chart" uri="{C3380CC4-5D6E-409C-BE32-E72D297353CC}">
                  <c16:uniqueId val="{0000000B-4B1F-496E-A44A-662B95BF0964}"/>
                </c:ext>
              </c:extLst>
            </c:dLbl>
            <c:dLbl>
              <c:idx val="9"/>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6="http://schemas.microsoft.com/office/drawing/2014/chart" uri="{C3380CC4-5D6E-409C-BE32-E72D297353CC}">
                  <c16:uniqueId val="{00000013-4B1F-496E-A44A-662B95BF096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Sheet1!$A$2:$A$13</c:f>
              <c:strCache>
                <c:ptCount val="12"/>
                <c:pt idx="0">
                  <c:v>NASA</c:v>
                </c:pt>
                <c:pt idx="1">
                  <c:v>EUMETSAT</c:v>
                </c:pt>
                <c:pt idx="2">
                  <c:v>CNES</c:v>
                </c:pt>
                <c:pt idx="3">
                  <c:v>ESA</c:v>
                </c:pt>
                <c:pt idx="4">
                  <c:v>NOAA</c:v>
                </c:pt>
                <c:pt idx="5">
                  <c:v>EC / C3S</c:v>
                </c:pt>
                <c:pt idx="6">
                  <c:v>UKSA</c:v>
                </c:pt>
                <c:pt idx="7">
                  <c:v>USGS</c:v>
                </c:pt>
                <c:pt idx="8">
                  <c:v>JMA</c:v>
                </c:pt>
                <c:pt idx="9">
                  <c:v>JAXA</c:v>
                </c:pt>
                <c:pt idx="10">
                  <c:v>KMA</c:v>
                </c:pt>
                <c:pt idx="11">
                  <c:v>Others</c:v>
                </c:pt>
              </c:strCache>
            </c:strRef>
          </c:cat>
          <c:val>
            <c:numRef>
              <c:f>Sheet1!$I$2:$I$13</c:f>
              <c:numCache>
                <c:formatCode>General</c:formatCode>
                <c:ptCount val="12"/>
                <c:pt idx="0">
                  <c:v>32.222222222222221</c:v>
                </c:pt>
                <c:pt idx="1">
                  <c:v>20.222222222222221</c:v>
                </c:pt>
                <c:pt idx="2">
                  <c:v>4.4444444444444446</c:v>
                </c:pt>
                <c:pt idx="3">
                  <c:v>9.7777777777777786</c:v>
                </c:pt>
                <c:pt idx="4">
                  <c:v>4.8888888888888893</c:v>
                </c:pt>
                <c:pt idx="5">
                  <c:v>18.444444444444443</c:v>
                </c:pt>
                <c:pt idx="6">
                  <c:v>2.2222222222222223</c:v>
                </c:pt>
                <c:pt idx="7">
                  <c:v>0</c:v>
                </c:pt>
                <c:pt idx="8">
                  <c:v>0</c:v>
                </c:pt>
                <c:pt idx="9">
                  <c:v>7.5555555555555554</c:v>
                </c:pt>
                <c:pt idx="10">
                  <c:v>0</c:v>
                </c:pt>
                <c:pt idx="11">
                  <c:v>0.22222222222222221</c:v>
                </c:pt>
              </c:numCache>
            </c:numRef>
          </c:val>
          <c:extLst>
            <c:ext xmlns:c16="http://schemas.microsoft.com/office/drawing/2014/chart" uri="{C3380CC4-5D6E-409C-BE32-E72D297353CC}">
              <c16:uniqueId val="{00000018-4B1F-496E-A44A-662B95BF0964}"/>
            </c:ext>
          </c:extLst>
        </c:ser>
        <c:dLbls>
          <c:dLblPos val="inEnd"/>
          <c:showLegendKey val="0"/>
          <c:showVal val="1"/>
          <c:showCatName val="0"/>
          <c:showSerName val="0"/>
          <c:showPercent val="0"/>
          <c:showBubbleSize val="0"/>
          <c:showLeaderLines val="1"/>
        </c:dLbls>
        <c:firstSliceAng val="10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B4ED7-27E9-4839-A789-4390CDC77B04}"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lang="en-GB"/>
        </a:p>
      </dgm:t>
    </dgm:pt>
    <dgm:pt modelId="{8BADEB07-3ACC-4C7B-87D2-696AD430D170}">
      <dgm:prSet phldrT="[Text]" custT="1"/>
      <dgm:spPr>
        <a:xfrm>
          <a:off x="1292051" y="3500916"/>
          <a:ext cx="2051372" cy="2051372"/>
        </a:xfrm>
      </dgm:spPr>
      <dgm:t>
        <a:bodyPr/>
        <a:lstStyle/>
        <a:p>
          <a:r>
            <a:rPr lang="en-US" sz="2000" b="1" dirty="0" smtClean="0">
              <a:latin typeface="+mn-lt"/>
              <a:ea typeface="+mn-ea"/>
              <a:cs typeface="+mn-cs"/>
            </a:rPr>
            <a:t>Action Plan &amp; Creation of conditions to deliver CDRs</a:t>
          </a:r>
          <a:endParaRPr lang="en-GB" sz="2000" b="1" dirty="0">
            <a:latin typeface="+mn-lt"/>
          </a:endParaRPr>
        </a:p>
      </dgm:t>
    </dgm:pt>
    <dgm:pt modelId="{C3F519E1-27B9-4E2E-8AFA-31B7A90F156D}" type="parTrans" cxnId="{81F3A440-F74B-451A-9AF0-D24375F01BA2}">
      <dgm:prSet/>
      <dgm:spPr/>
      <dgm:t>
        <a:bodyPr/>
        <a:lstStyle/>
        <a:p>
          <a:endParaRPr lang="en-GB">
            <a:latin typeface="+mn-lt"/>
          </a:endParaRPr>
        </a:p>
      </dgm:t>
    </dgm:pt>
    <dgm:pt modelId="{67277847-D183-4C72-8669-088FE0CDABDD}" type="sibTrans" cxnId="{81F3A440-F74B-451A-9AF0-D24375F01BA2}">
      <dgm:prSet/>
      <dgm:spPr/>
      <dgm:t>
        <a:bodyPr/>
        <a:lstStyle/>
        <a:p>
          <a:endParaRPr lang="en-GB">
            <a:latin typeface="+mn-lt"/>
          </a:endParaRPr>
        </a:p>
      </dgm:t>
    </dgm:pt>
    <dgm:pt modelId="{03BE2AD4-11C1-4E66-AE59-F4460694C307}">
      <dgm:prSet phldrT="[Text]" custT="1"/>
      <dgm:spPr/>
      <dgm:t>
        <a:bodyPr/>
        <a:lstStyle/>
        <a:p>
          <a:pPr>
            <a:lnSpc>
              <a:spcPct val="100000"/>
            </a:lnSpc>
            <a:spcAft>
              <a:spcPts val="0"/>
            </a:spcAft>
          </a:pPr>
          <a:r>
            <a:rPr lang="en-US" sz="2000" b="1" dirty="0" smtClean="0">
              <a:latin typeface="+mn-lt"/>
              <a:ea typeface="+mn-ea"/>
              <a:cs typeface="+mn-cs"/>
            </a:rPr>
            <a:t>ECV Inventory</a:t>
          </a:r>
        </a:p>
      </dgm:t>
    </dgm:pt>
    <dgm:pt modelId="{D6336165-7A25-4982-BB1B-F65BCD41E1BB}" type="parTrans" cxnId="{49236643-10C3-4348-8113-359E00F6D316}">
      <dgm:prSet/>
      <dgm:spPr/>
      <dgm:t>
        <a:bodyPr/>
        <a:lstStyle/>
        <a:p>
          <a:endParaRPr lang="en-GB">
            <a:latin typeface="+mn-lt"/>
          </a:endParaRPr>
        </a:p>
      </dgm:t>
    </dgm:pt>
    <dgm:pt modelId="{D7966891-267D-441C-A23A-F2844423AB82}" type="sibTrans" cxnId="{49236643-10C3-4348-8113-359E00F6D316}">
      <dgm:prSet/>
      <dgm:spPr/>
      <dgm:t>
        <a:bodyPr/>
        <a:lstStyle/>
        <a:p>
          <a:endParaRPr lang="en-GB">
            <a:latin typeface="+mn-lt"/>
          </a:endParaRPr>
        </a:p>
      </dgm:t>
    </dgm:pt>
    <dgm:pt modelId="{9CEF80D4-A7C0-43EB-B1B0-E24049432EF6}">
      <dgm:prSet phldrT="[Text]" custT="1"/>
      <dgm:spPr/>
      <dgm:t>
        <a:bodyPr/>
        <a:lstStyle/>
        <a:p>
          <a:pPr>
            <a:lnSpc>
              <a:spcPct val="100000"/>
            </a:lnSpc>
            <a:spcAft>
              <a:spcPts val="0"/>
            </a:spcAft>
          </a:pPr>
          <a:r>
            <a:rPr lang="en-US" sz="2000" b="1" dirty="0" smtClean="0">
              <a:latin typeface="+mn-lt"/>
              <a:ea typeface="+mn-ea"/>
              <a:cs typeface="+mn-cs"/>
            </a:rPr>
            <a:t>Gap Analysis &amp; Recommendations</a:t>
          </a:r>
        </a:p>
      </dgm:t>
    </dgm:pt>
    <dgm:pt modelId="{67964CEE-BAEC-40E8-8A62-A41C1D4CCAF4}" type="parTrans" cxnId="{61AE18C8-4A72-416A-AF06-028758019905}">
      <dgm:prSet/>
      <dgm:spPr/>
      <dgm:t>
        <a:bodyPr/>
        <a:lstStyle/>
        <a:p>
          <a:endParaRPr lang="en-GB">
            <a:latin typeface="+mn-lt"/>
          </a:endParaRPr>
        </a:p>
      </dgm:t>
    </dgm:pt>
    <dgm:pt modelId="{D91FAEB6-2667-452F-8960-C4DD43ADB95A}" type="sibTrans" cxnId="{61AE18C8-4A72-416A-AF06-028758019905}">
      <dgm:prSet/>
      <dgm:spPr/>
      <dgm:t>
        <a:bodyPr/>
        <a:lstStyle/>
        <a:p>
          <a:endParaRPr lang="en-GB">
            <a:latin typeface="+mn-lt"/>
          </a:endParaRPr>
        </a:p>
      </dgm:t>
    </dgm:pt>
    <dgm:pt modelId="{F87A3217-3085-43A8-A5B3-D7EC39F99A29}" type="pres">
      <dgm:prSet presAssocID="{1B8B4ED7-27E9-4839-A789-4390CDC77B04}" presName="cycle" presStyleCnt="0">
        <dgm:presLayoutVars>
          <dgm:dir/>
          <dgm:resizeHandles val="exact"/>
        </dgm:presLayoutVars>
      </dgm:prSet>
      <dgm:spPr/>
      <dgm:t>
        <a:bodyPr/>
        <a:lstStyle/>
        <a:p>
          <a:endParaRPr lang="en-GB"/>
        </a:p>
      </dgm:t>
    </dgm:pt>
    <dgm:pt modelId="{8C169BB0-5BC9-4F3E-882B-CDFC8CAC6073}" type="pres">
      <dgm:prSet presAssocID="{8BADEB07-3ACC-4C7B-87D2-696AD430D170}" presName="dummy" presStyleCnt="0"/>
      <dgm:spPr/>
      <dgm:t>
        <a:bodyPr/>
        <a:lstStyle/>
        <a:p>
          <a:endParaRPr lang="en-GB"/>
        </a:p>
      </dgm:t>
    </dgm:pt>
    <dgm:pt modelId="{6A5A7D54-93DF-4825-BBAE-F18086080926}" type="pres">
      <dgm:prSet presAssocID="{8BADEB07-3ACC-4C7B-87D2-696AD430D170}" presName="node" presStyleLbl="revTx" presStyleIdx="0" presStyleCnt="3" custScaleX="185660" custScaleY="66266" custRadScaleRad="95886" custRadScaleInc="-44815">
        <dgm:presLayoutVars>
          <dgm:bulletEnabled val="1"/>
        </dgm:presLayoutVars>
      </dgm:prSet>
      <dgm:spPr>
        <a:prstGeom prst="rect">
          <a:avLst/>
        </a:prstGeom>
      </dgm:spPr>
      <dgm:t>
        <a:bodyPr/>
        <a:lstStyle/>
        <a:p>
          <a:endParaRPr lang="en-GB"/>
        </a:p>
      </dgm:t>
    </dgm:pt>
    <dgm:pt modelId="{4F1AC640-BDAF-4265-9C03-6E860D5ABA45}" type="pres">
      <dgm:prSet presAssocID="{67277847-D183-4C72-8669-088FE0CDABDD}" presName="sibTrans" presStyleLbl="node1" presStyleIdx="0" presStyleCnt="3" custScaleX="107110" custScaleY="106440" custLinFactNeighborX="8306" custLinFactNeighborY="-2355"/>
      <dgm:spPr/>
      <dgm:t>
        <a:bodyPr/>
        <a:lstStyle/>
        <a:p>
          <a:endParaRPr lang="en-GB"/>
        </a:p>
      </dgm:t>
    </dgm:pt>
    <dgm:pt modelId="{BC1921F6-84E5-413C-9482-666D01A1E1F1}" type="pres">
      <dgm:prSet presAssocID="{03BE2AD4-11C1-4E66-AE59-F4460694C307}" presName="dummy" presStyleCnt="0"/>
      <dgm:spPr/>
      <dgm:t>
        <a:bodyPr/>
        <a:lstStyle/>
        <a:p>
          <a:endParaRPr lang="en-GB"/>
        </a:p>
      </dgm:t>
    </dgm:pt>
    <dgm:pt modelId="{9C1ED992-A0C4-4776-A5A6-1EB60CEC4C55}" type="pres">
      <dgm:prSet presAssocID="{03BE2AD4-11C1-4E66-AE59-F4460694C307}" presName="node" presStyleLbl="revTx" presStyleIdx="1" presStyleCnt="3" custScaleX="139008" custScaleY="46380" custRadScaleRad="140791" custRadScaleInc="-109481">
        <dgm:presLayoutVars>
          <dgm:bulletEnabled val="1"/>
        </dgm:presLayoutVars>
      </dgm:prSet>
      <dgm:spPr/>
      <dgm:t>
        <a:bodyPr/>
        <a:lstStyle/>
        <a:p>
          <a:endParaRPr lang="en-GB"/>
        </a:p>
      </dgm:t>
    </dgm:pt>
    <dgm:pt modelId="{23DB80F0-C87D-4EAD-8571-3526192F68F2}" type="pres">
      <dgm:prSet presAssocID="{D7966891-267D-441C-A23A-F2844423AB82}" presName="sibTrans" presStyleLbl="node1" presStyleIdx="1" presStyleCnt="3" custLinFactNeighborX="-1200" custLinFactNeighborY="10786"/>
      <dgm:spPr/>
      <dgm:t>
        <a:bodyPr/>
        <a:lstStyle/>
        <a:p>
          <a:endParaRPr lang="en-GB"/>
        </a:p>
      </dgm:t>
    </dgm:pt>
    <dgm:pt modelId="{F544D3CF-00A0-4DBE-BFD2-295A845644CD}" type="pres">
      <dgm:prSet presAssocID="{9CEF80D4-A7C0-43EB-B1B0-E24049432EF6}" presName="dummy" presStyleCnt="0"/>
      <dgm:spPr/>
      <dgm:t>
        <a:bodyPr/>
        <a:lstStyle/>
        <a:p>
          <a:endParaRPr lang="en-GB"/>
        </a:p>
      </dgm:t>
    </dgm:pt>
    <dgm:pt modelId="{1C6351DA-5995-4C4B-8635-4AF24C0F7FEF}" type="pres">
      <dgm:prSet presAssocID="{9CEF80D4-A7C0-43EB-B1B0-E24049432EF6}" presName="node" presStyleLbl="revTx" presStyleIdx="2" presStyleCnt="3" custScaleX="142524" custScaleY="58118" custRadScaleRad="75874" custRadScaleInc="-163261">
        <dgm:presLayoutVars>
          <dgm:bulletEnabled val="1"/>
        </dgm:presLayoutVars>
      </dgm:prSet>
      <dgm:spPr/>
      <dgm:t>
        <a:bodyPr/>
        <a:lstStyle/>
        <a:p>
          <a:endParaRPr lang="en-GB"/>
        </a:p>
      </dgm:t>
    </dgm:pt>
    <dgm:pt modelId="{982D81E8-124D-4DCD-9C24-545486E34456}" type="pres">
      <dgm:prSet presAssocID="{D91FAEB6-2667-452F-8960-C4DD43ADB95A}" presName="sibTrans" presStyleLbl="node1" presStyleIdx="2" presStyleCnt="3" custLinFactNeighborX="-80" custLinFactNeighborY="315"/>
      <dgm:spPr/>
      <dgm:t>
        <a:bodyPr/>
        <a:lstStyle/>
        <a:p>
          <a:endParaRPr lang="en-GB"/>
        </a:p>
      </dgm:t>
    </dgm:pt>
  </dgm:ptLst>
  <dgm:cxnLst>
    <dgm:cxn modelId="{D4E7B214-D481-4EF0-8950-6C2AB67FB409}" type="presOf" srcId="{1B8B4ED7-27E9-4839-A789-4390CDC77B04}" destId="{F87A3217-3085-43A8-A5B3-D7EC39F99A29}" srcOrd="0" destOrd="0" presId="urn:microsoft.com/office/officeart/2005/8/layout/cycle1"/>
    <dgm:cxn modelId="{0E474467-8106-42E6-872B-F683F60C15AF}" type="presOf" srcId="{03BE2AD4-11C1-4E66-AE59-F4460694C307}" destId="{9C1ED992-A0C4-4776-A5A6-1EB60CEC4C55}" srcOrd="0" destOrd="0" presId="urn:microsoft.com/office/officeart/2005/8/layout/cycle1"/>
    <dgm:cxn modelId="{C201B9A5-E965-401D-A29E-49A60ABD22BE}" type="presOf" srcId="{8BADEB07-3ACC-4C7B-87D2-696AD430D170}" destId="{6A5A7D54-93DF-4825-BBAE-F18086080926}" srcOrd="0" destOrd="0" presId="urn:microsoft.com/office/officeart/2005/8/layout/cycle1"/>
    <dgm:cxn modelId="{86DA4DF1-1CCB-4948-A0EE-09BA4BDF6D6F}" type="presOf" srcId="{D7966891-267D-441C-A23A-F2844423AB82}" destId="{23DB80F0-C87D-4EAD-8571-3526192F68F2}" srcOrd="0" destOrd="0" presId="urn:microsoft.com/office/officeart/2005/8/layout/cycle1"/>
    <dgm:cxn modelId="{81F3A440-F74B-451A-9AF0-D24375F01BA2}" srcId="{1B8B4ED7-27E9-4839-A789-4390CDC77B04}" destId="{8BADEB07-3ACC-4C7B-87D2-696AD430D170}" srcOrd="0" destOrd="0" parTransId="{C3F519E1-27B9-4E2E-8AFA-31B7A90F156D}" sibTransId="{67277847-D183-4C72-8669-088FE0CDABDD}"/>
    <dgm:cxn modelId="{49236643-10C3-4348-8113-359E00F6D316}" srcId="{1B8B4ED7-27E9-4839-A789-4390CDC77B04}" destId="{03BE2AD4-11C1-4E66-AE59-F4460694C307}" srcOrd="1" destOrd="0" parTransId="{D6336165-7A25-4982-BB1B-F65BCD41E1BB}" sibTransId="{D7966891-267D-441C-A23A-F2844423AB82}"/>
    <dgm:cxn modelId="{61AE18C8-4A72-416A-AF06-028758019905}" srcId="{1B8B4ED7-27E9-4839-A789-4390CDC77B04}" destId="{9CEF80D4-A7C0-43EB-B1B0-E24049432EF6}" srcOrd="2" destOrd="0" parTransId="{67964CEE-BAEC-40E8-8A62-A41C1D4CCAF4}" sibTransId="{D91FAEB6-2667-452F-8960-C4DD43ADB95A}"/>
    <dgm:cxn modelId="{7562B9AB-2347-416F-85B4-79185AF206D1}" type="presOf" srcId="{9CEF80D4-A7C0-43EB-B1B0-E24049432EF6}" destId="{1C6351DA-5995-4C4B-8635-4AF24C0F7FEF}" srcOrd="0" destOrd="0" presId="urn:microsoft.com/office/officeart/2005/8/layout/cycle1"/>
    <dgm:cxn modelId="{B0124833-E634-4401-8FF5-709C6E3ACFF4}" type="presOf" srcId="{67277847-D183-4C72-8669-088FE0CDABDD}" destId="{4F1AC640-BDAF-4265-9C03-6E860D5ABA45}" srcOrd="0" destOrd="0" presId="urn:microsoft.com/office/officeart/2005/8/layout/cycle1"/>
    <dgm:cxn modelId="{431FA5DD-FEC6-4D17-93C8-6D75A65E90A5}" type="presOf" srcId="{D91FAEB6-2667-452F-8960-C4DD43ADB95A}" destId="{982D81E8-124D-4DCD-9C24-545486E34456}" srcOrd="0" destOrd="0" presId="urn:microsoft.com/office/officeart/2005/8/layout/cycle1"/>
    <dgm:cxn modelId="{50BB18B3-048B-4CDD-81E4-75B16428F58B}" type="presParOf" srcId="{F87A3217-3085-43A8-A5B3-D7EC39F99A29}" destId="{8C169BB0-5BC9-4F3E-882B-CDFC8CAC6073}" srcOrd="0" destOrd="0" presId="urn:microsoft.com/office/officeart/2005/8/layout/cycle1"/>
    <dgm:cxn modelId="{FA9B3A39-F1DB-4194-8F28-CBF118ACD044}" type="presParOf" srcId="{F87A3217-3085-43A8-A5B3-D7EC39F99A29}" destId="{6A5A7D54-93DF-4825-BBAE-F18086080926}" srcOrd="1" destOrd="0" presId="urn:microsoft.com/office/officeart/2005/8/layout/cycle1"/>
    <dgm:cxn modelId="{AFF6E98F-8AAD-4AEC-87F2-41CE5286EA2F}" type="presParOf" srcId="{F87A3217-3085-43A8-A5B3-D7EC39F99A29}" destId="{4F1AC640-BDAF-4265-9C03-6E860D5ABA45}" srcOrd="2" destOrd="0" presId="urn:microsoft.com/office/officeart/2005/8/layout/cycle1"/>
    <dgm:cxn modelId="{5BFC958D-892A-4C54-84D3-510190756251}" type="presParOf" srcId="{F87A3217-3085-43A8-A5B3-D7EC39F99A29}" destId="{BC1921F6-84E5-413C-9482-666D01A1E1F1}" srcOrd="3" destOrd="0" presId="urn:microsoft.com/office/officeart/2005/8/layout/cycle1"/>
    <dgm:cxn modelId="{65CDFBC3-B71F-400E-A70E-030BE823D59B}" type="presParOf" srcId="{F87A3217-3085-43A8-A5B3-D7EC39F99A29}" destId="{9C1ED992-A0C4-4776-A5A6-1EB60CEC4C55}" srcOrd="4" destOrd="0" presId="urn:microsoft.com/office/officeart/2005/8/layout/cycle1"/>
    <dgm:cxn modelId="{C9292462-5004-4AD3-A76C-92C371B0CC60}" type="presParOf" srcId="{F87A3217-3085-43A8-A5B3-D7EC39F99A29}" destId="{23DB80F0-C87D-4EAD-8571-3526192F68F2}" srcOrd="5" destOrd="0" presId="urn:microsoft.com/office/officeart/2005/8/layout/cycle1"/>
    <dgm:cxn modelId="{F4242444-24C6-4BE3-8C36-DE860C4E2078}" type="presParOf" srcId="{F87A3217-3085-43A8-A5B3-D7EC39F99A29}" destId="{F544D3CF-00A0-4DBE-BFD2-295A845644CD}" srcOrd="6" destOrd="0" presId="urn:microsoft.com/office/officeart/2005/8/layout/cycle1"/>
    <dgm:cxn modelId="{12B49206-BF2F-4271-A826-DE20C115D678}" type="presParOf" srcId="{F87A3217-3085-43A8-A5B3-D7EC39F99A29}" destId="{1C6351DA-5995-4C4B-8635-4AF24C0F7FEF}" srcOrd="7" destOrd="0" presId="urn:microsoft.com/office/officeart/2005/8/layout/cycle1"/>
    <dgm:cxn modelId="{06C786E7-2887-41CC-AE56-4726B32F6CAF}" type="presParOf" srcId="{F87A3217-3085-43A8-A5B3-D7EC39F99A29}" destId="{982D81E8-124D-4DCD-9C24-545486E34456}"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A7D54-93DF-4825-BBAE-F18086080926}">
      <dsp:nvSpPr>
        <dsp:cNvPr id="0" name=""/>
        <dsp:cNvSpPr/>
      </dsp:nvSpPr>
      <dsp:spPr>
        <a:xfrm>
          <a:off x="2413928" y="470185"/>
          <a:ext cx="2975601" cy="1062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mn-lt"/>
              <a:ea typeface="+mn-ea"/>
              <a:cs typeface="+mn-cs"/>
            </a:rPr>
            <a:t>Action Plan &amp; Creation of conditions to deliver CDRs</a:t>
          </a:r>
          <a:endParaRPr lang="en-GB" sz="2000" b="1" kern="1200" dirty="0">
            <a:latin typeface="+mn-lt"/>
          </a:endParaRPr>
        </a:p>
      </dsp:txBody>
      <dsp:txXfrm>
        <a:off x="2413928" y="470185"/>
        <a:ext cx="2975601" cy="1062055"/>
      </dsp:txXfrm>
    </dsp:sp>
    <dsp:sp modelId="{4F1AC640-BDAF-4265-9C03-6E860D5ABA45}">
      <dsp:nvSpPr>
        <dsp:cNvPr id="0" name=""/>
        <dsp:cNvSpPr/>
      </dsp:nvSpPr>
      <dsp:spPr>
        <a:xfrm>
          <a:off x="1569758" y="625622"/>
          <a:ext cx="4063321" cy="4037904"/>
        </a:xfrm>
        <a:prstGeom prst="circularArrow">
          <a:avLst>
            <a:gd name="adj1" fmla="val 8238"/>
            <a:gd name="adj2" fmla="val 575255"/>
            <a:gd name="adj3" fmla="val 755678"/>
            <a:gd name="adj4" fmla="val 18572398"/>
            <a:gd name="adj5" fmla="val 961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1ED992-A0C4-4776-A5A6-1EB60CEC4C55}">
      <dsp:nvSpPr>
        <dsp:cNvPr id="0" name=""/>
        <dsp:cNvSpPr/>
      </dsp:nvSpPr>
      <dsp:spPr>
        <a:xfrm>
          <a:off x="3304825" y="3322226"/>
          <a:ext cx="2227902" cy="74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en-US" sz="2000" b="1" kern="1200" dirty="0" smtClean="0">
              <a:latin typeface="+mn-lt"/>
              <a:ea typeface="+mn-ea"/>
              <a:cs typeface="+mn-cs"/>
            </a:rPr>
            <a:t>ECV Inventory</a:t>
          </a:r>
        </a:p>
      </dsp:txBody>
      <dsp:txXfrm>
        <a:off x="3304825" y="3322226"/>
        <a:ext cx="2227902" cy="743339"/>
      </dsp:txXfrm>
    </dsp:sp>
    <dsp:sp modelId="{23DB80F0-C87D-4EAD-8571-3526192F68F2}">
      <dsp:nvSpPr>
        <dsp:cNvPr id="0" name=""/>
        <dsp:cNvSpPr/>
      </dsp:nvSpPr>
      <dsp:spPr>
        <a:xfrm>
          <a:off x="2045963" y="1022491"/>
          <a:ext cx="3793596" cy="3793596"/>
        </a:xfrm>
        <a:prstGeom prst="circularArrow">
          <a:avLst>
            <a:gd name="adj1" fmla="val 8238"/>
            <a:gd name="adj2" fmla="val 575255"/>
            <a:gd name="adj3" fmla="val 8500580"/>
            <a:gd name="adj4" fmla="val 5605057"/>
            <a:gd name="adj5" fmla="val 961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C6351DA-5995-4C4B-8635-4AF24C0F7FEF}">
      <dsp:nvSpPr>
        <dsp:cNvPr id="0" name=""/>
        <dsp:cNvSpPr/>
      </dsp:nvSpPr>
      <dsp:spPr>
        <a:xfrm>
          <a:off x="793550" y="2327803"/>
          <a:ext cx="2284253" cy="93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en-US" sz="2000" b="1" kern="1200" dirty="0" smtClean="0">
              <a:latin typeface="+mn-lt"/>
              <a:ea typeface="+mn-ea"/>
              <a:cs typeface="+mn-cs"/>
            </a:rPr>
            <a:t>Gap Analysis &amp; Recommendations</a:t>
          </a:r>
        </a:p>
      </dsp:txBody>
      <dsp:txXfrm>
        <a:off x="793550" y="2327803"/>
        <a:ext cx="2284253" cy="931466"/>
      </dsp:txXfrm>
    </dsp:sp>
    <dsp:sp modelId="{982D81E8-124D-4DCD-9C24-545486E34456}">
      <dsp:nvSpPr>
        <dsp:cNvPr id="0" name=""/>
        <dsp:cNvSpPr/>
      </dsp:nvSpPr>
      <dsp:spPr>
        <a:xfrm>
          <a:off x="1362886" y="119518"/>
          <a:ext cx="3793596" cy="3793596"/>
        </a:xfrm>
        <a:prstGeom prst="circularArrow">
          <a:avLst>
            <a:gd name="adj1" fmla="val 8238"/>
            <a:gd name="adj2" fmla="val 575255"/>
            <a:gd name="adj3" fmla="val 13644425"/>
            <a:gd name="adj4" fmla="val 10081211"/>
            <a:gd name="adj5" fmla="val 961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BE86E-1F7C-4B78-8575-52A85DAECF2A}" type="datetimeFigureOut">
              <a:rPr lang="en-GB" smtClean="0"/>
              <a:t>06/09/2019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2BCD1-BFF4-4B49-A33B-7DCC62265A36}" type="slidenum">
              <a:rPr lang="en-GB" smtClean="0"/>
              <a:t>‹#›</a:t>
            </a:fld>
            <a:endParaRPr lang="en-GB"/>
          </a:p>
        </p:txBody>
      </p:sp>
    </p:spTree>
    <p:extLst>
      <p:ext uri="{BB962C8B-B14F-4D97-AF65-F5344CB8AC3E}">
        <p14:creationId xmlns:p14="http://schemas.microsoft.com/office/powerpoint/2010/main" val="32331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eos.org/agencie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eohandbook.com/eohb2012/case_studies_global_forest_observations_for_carbon_tracking.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CEOS (the Committee on Earth Observation Satellites): </a:t>
            </a:r>
            <a:r>
              <a:rPr lang="en-GB" sz="1200" b="1" i="0" kern="1200" dirty="0" smtClean="0">
                <a:solidFill>
                  <a:schemeClr val="tx1"/>
                </a:solidFill>
                <a:effectLst/>
                <a:latin typeface="+mn-lt"/>
                <a:ea typeface="+mn-ea"/>
                <a:cs typeface="+mn-cs"/>
              </a:rPr>
              <a:t>September, 1984</a:t>
            </a:r>
            <a:r>
              <a:rPr lang="en-GB"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is made up of </a:t>
            </a:r>
            <a:r>
              <a:rPr lang="en-US" sz="1200" b="0" i="0" u="none" strike="noStrike" kern="1200" dirty="0" smtClean="0">
                <a:solidFill>
                  <a:schemeClr val="tx1"/>
                </a:solidFill>
                <a:effectLst/>
                <a:latin typeface="+mn-lt"/>
                <a:ea typeface="+mn-ea"/>
                <a:cs typeface="+mn-cs"/>
                <a:hlinkClick r:id="rId3"/>
              </a:rPr>
              <a:t>55 Agencies</a:t>
            </a:r>
            <a:r>
              <a:rPr lang="en-US" sz="1200" b="0" i="0" kern="1200" dirty="0" smtClean="0">
                <a:solidFill>
                  <a:schemeClr val="tx1"/>
                </a:solidFill>
                <a:effectLst/>
                <a:latin typeface="+mn-lt"/>
                <a:ea typeface="+mn-ea"/>
                <a:cs typeface="+mn-cs"/>
              </a:rPr>
              <a:t> from all around the world committed to coordinating their satellite Earth observation programs and sharing data for a more sustainable and prosperous future. These satellite observations are critical for environmental monitoring, meteorology, disaster response, agriculture and many other applications (take a look at these </a:t>
            </a:r>
            <a:r>
              <a:rPr lang="en-US" sz="1200" b="0" i="0" u="none" strike="noStrike" kern="1200" dirty="0" smtClean="0">
                <a:solidFill>
                  <a:schemeClr val="tx1"/>
                </a:solidFill>
                <a:effectLst/>
                <a:latin typeface="+mn-lt"/>
                <a:ea typeface="+mn-ea"/>
                <a:cs typeface="+mn-cs"/>
                <a:hlinkClick r:id="rId4"/>
              </a:rPr>
              <a:t>case studies</a:t>
            </a:r>
            <a:r>
              <a:rPr lang="en-US" sz="1200" b="0" i="0" kern="1200" dirty="0" smtClean="0">
                <a:solidFill>
                  <a:schemeClr val="tx1"/>
                </a:solidFill>
                <a:effectLst/>
                <a:latin typeface="+mn-lt"/>
                <a:ea typeface="+mn-ea"/>
                <a:cs typeface="+mn-cs"/>
              </a:rPr>
              <a:t>) that can improve life on Earth and save lives.</a:t>
            </a:r>
          </a:p>
          <a:p>
            <a:pPr fontAlgn="base"/>
            <a:r>
              <a:rPr lang="en-US" sz="1200" b="0" i="0" kern="1200" dirty="0" smtClean="0">
                <a:solidFill>
                  <a:schemeClr val="tx1"/>
                </a:solidFill>
                <a:effectLst/>
                <a:latin typeface="+mn-lt"/>
                <a:ea typeface="+mn-ea"/>
                <a:cs typeface="+mn-cs"/>
              </a:rPr>
              <a:t>CEOS organizations currently operate </a:t>
            </a:r>
            <a:r>
              <a:rPr lang="en-US" sz="1200" b="1" i="0" kern="1200" dirty="0" smtClean="0">
                <a:solidFill>
                  <a:schemeClr val="tx1"/>
                </a:solidFill>
                <a:effectLst/>
                <a:latin typeface="+mn-lt"/>
                <a:ea typeface="+mn-ea"/>
                <a:cs typeface="+mn-cs"/>
              </a:rPr>
              <a:t>112 satellites</a:t>
            </a:r>
            <a:r>
              <a:rPr lang="en-US" sz="1200" b="0" i="0" kern="1200" dirty="0" smtClean="0">
                <a:solidFill>
                  <a:schemeClr val="tx1"/>
                </a:solidFill>
                <a:effectLst/>
                <a:latin typeface="+mn-lt"/>
                <a:ea typeface="+mn-ea"/>
                <a:cs typeface="+mn-cs"/>
              </a:rPr>
              <a:t>. These satellites and their related systems operate simultaneously and serve both interdisciplinary and international activities; therefore, international discussion and cooperation are critical to their success.</a:t>
            </a:r>
          </a:p>
          <a:p>
            <a:endParaRPr lang="en-GB" dirty="0" smtClean="0"/>
          </a:p>
          <a:p>
            <a:r>
              <a:rPr lang="en-US" sz="1200" b="0" i="0" kern="1200" dirty="0" smtClean="0">
                <a:solidFill>
                  <a:schemeClr val="tx1"/>
                </a:solidFill>
                <a:effectLst/>
                <a:latin typeface="+mn-lt"/>
                <a:ea typeface="+mn-ea"/>
                <a:cs typeface="+mn-cs"/>
              </a:rPr>
              <a:t>CGMS: </a:t>
            </a:r>
            <a:r>
              <a:rPr lang="en-GB" sz="1200" b="1" i="0" kern="1200" dirty="0" smtClean="0">
                <a:solidFill>
                  <a:schemeClr val="tx1"/>
                </a:solidFill>
                <a:effectLst/>
                <a:latin typeface="+mn-lt"/>
                <a:ea typeface="+mn-ea"/>
                <a:cs typeface="+mn-cs"/>
              </a:rPr>
              <a:t>19 September 1972</a:t>
            </a:r>
            <a:r>
              <a:rPr lang="en-GB"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16 members + 6 observers</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coordinates the meteorological observing system. T</a:t>
            </a:r>
            <a:r>
              <a:rPr lang="en-US" sz="1200" b="0" i="0" kern="1200" dirty="0" smtClean="0">
                <a:solidFill>
                  <a:schemeClr val="tx1"/>
                </a:solidFill>
                <a:effectLst/>
                <a:latin typeface="+mn-lt"/>
                <a:ea typeface="+mn-ea"/>
                <a:cs typeface="+mn-cs"/>
              </a:rPr>
              <a:t>he main goals of the coordination activities of the Coordination Group for Meteorological Satellites are to support operational weather monitoring and forecasting as well as climate monitoring, in response to requirements formulated by WMO, its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and other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jointly supported by WMO and other international agencies.</a:t>
            </a:r>
            <a:endParaRPr lang="en-GB" dirty="0"/>
          </a:p>
        </p:txBody>
      </p:sp>
      <p:sp>
        <p:nvSpPr>
          <p:cNvPr id="4" name="Slide Number Placeholder 3"/>
          <p:cNvSpPr>
            <a:spLocks noGrp="1"/>
          </p:cNvSpPr>
          <p:nvPr>
            <p:ph type="sldNum" sz="quarter" idx="10"/>
          </p:nvPr>
        </p:nvSpPr>
        <p:spPr/>
        <p:txBody>
          <a:bodyPr/>
          <a:lstStyle/>
          <a:p>
            <a:fld id="{0D211BCD-6F5B-C84D-8005-0C8CF2D2BA52}"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65288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accent1">
                    <a:lumMod val="75000"/>
                  </a:schemeClr>
                </a:solidFill>
              </a:rPr>
              <a:t>Addresses GCOS Actions with space relevance;</a:t>
            </a:r>
          </a:p>
          <a:p>
            <a:r>
              <a:rPr lang="en-GB" dirty="0" smtClean="0">
                <a:solidFill>
                  <a:schemeClr val="accent1">
                    <a:lumMod val="75000"/>
                  </a:schemeClr>
                </a:solidFill>
              </a:rPr>
              <a:t>Structure of response is similar to the plan itself;</a:t>
            </a:r>
          </a:p>
          <a:p>
            <a:r>
              <a:rPr lang="en-GB" dirty="0" smtClean="0">
                <a:solidFill>
                  <a:schemeClr val="accent1">
                    <a:lumMod val="75000"/>
                  </a:schemeClr>
                </a:solidFill>
              </a:rPr>
              <a:t>Contains status and plans for 11 (32) general, 19 (40) atmospheric, 17 (57) oceanic and 48 (72) terrestrial actions;</a:t>
            </a:r>
          </a:p>
          <a:p>
            <a:r>
              <a:rPr lang="en-GB" dirty="0" smtClean="0">
                <a:solidFill>
                  <a:schemeClr val="accent1">
                    <a:lumMod val="75000"/>
                  </a:schemeClr>
                </a:solidFill>
              </a:rPr>
              <a:t>Allows reporting on progress to GCOS and UNFCCC.</a:t>
            </a:r>
          </a:p>
          <a:p>
            <a:endParaRPr lang="en-GB" dirty="0"/>
          </a:p>
        </p:txBody>
      </p:sp>
      <p:sp>
        <p:nvSpPr>
          <p:cNvPr id="4" name="Slide Number Placeholder 3"/>
          <p:cNvSpPr>
            <a:spLocks noGrp="1"/>
          </p:cNvSpPr>
          <p:nvPr>
            <p:ph type="sldNum" sz="quarter" idx="10"/>
          </p:nvPr>
        </p:nvSpPr>
        <p:spPr/>
        <p:txBody>
          <a:bodyPr/>
          <a:lstStyle/>
          <a:p>
            <a:fld id="{76C2BCD1-BFF4-4B49-A33B-7DCC62265A36}" type="slidenum">
              <a:rPr lang="en-GB" smtClean="0"/>
              <a:t>6</a:t>
            </a:fld>
            <a:endParaRPr lang="en-GB"/>
          </a:p>
        </p:txBody>
      </p:sp>
    </p:spTree>
    <p:extLst>
      <p:ext uri="{BB962C8B-B14F-4D97-AF65-F5344CB8AC3E}">
        <p14:creationId xmlns:p14="http://schemas.microsoft.com/office/powerpoint/2010/main" val="79516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990" indent="-380990">
              <a:spcBef>
                <a:spcPts val="0"/>
              </a:spcBef>
            </a:pPr>
            <a:r>
              <a:rPr lang="en-GB" sz="1200" dirty="0" smtClean="0">
                <a:solidFill>
                  <a:schemeClr val="accent1">
                    <a:lumMod val="75000"/>
                  </a:schemeClr>
                </a:solidFill>
                <a:ea typeface="Arial Bold"/>
                <a:cs typeface="Arial" panose="020B0604020202020204" pitchFamily="34" charset="0"/>
                <a:sym typeface="Arial Bold"/>
              </a:rPr>
              <a:t>ECV Inventory fully d</a:t>
            </a:r>
            <a:r>
              <a:rPr lang="en-US" sz="1200" dirty="0" smtClean="0">
                <a:solidFill>
                  <a:schemeClr val="accent1">
                    <a:lumMod val="75000"/>
                  </a:schemeClr>
                </a:solidFill>
                <a:ea typeface="Arial Bold"/>
                <a:cs typeface="Arial" panose="020B0604020202020204" pitchFamily="34" charset="0"/>
                <a:sym typeface="Arial Bold"/>
              </a:rPr>
              <a:t>escribes current and planned implementation arrangements (ECV Product-by-ECV Product) within the Architecture;</a:t>
            </a:r>
            <a:endParaRPr lang="en-GB" sz="1200" dirty="0" smtClean="0">
              <a:solidFill>
                <a:schemeClr val="accent1">
                  <a:lumMod val="75000"/>
                </a:schemeClr>
              </a:solidFill>
              <a:ea typeface="Arial Bold"/>
              <a:cs typeface="Arial" panose="020B0604020202020204" pitchFamily="34" charset="0"/>
              <a:sym typeface="Arial Bold"/>
            </a:endParaRPr>
          </a:p>
          <a:p>
            <a:pPr marL="380990" indent="-380990">
              <a:spcBef>
                <a:spcPts val="0"/>
              </a:spcBef>
            </a:pPr>
            <a:r>
              <a:rPr lang="en-GB" sz="1200" dirty="0" smtClean="0">
                <a:solidFill>
                  <a:schemeClr val="accent1">
                    <a:lumMod val="75000"/>
                  </a:schemeClr>
                </a:solidFill>
                <a:ea typeface="Arial Bold"/>
                <a:cs typeface="Arial" panose="020B0604020202020204" pitchFamily="34" charset="0"/>
                <a:sym typeface="Arial Bold"/>
              </a:rPr>
              <a:t>Verified information about almost 1000 (ECV#2) data records including direct access points to the data;</a:t>
            </a:r>
          </a:p>
          <a:p>
            <a:pPr marL="380990" indent="-380990">
              <a:spcBef>
                <a:spcPts val="0"/>
              </a:spcBef>
            </a:pPr>
            <a:r>
              <a:rPr lang="en-GB" sz="1200" dirty="0" smtClean="0">
                <a:solidFill>
                  <a:schemeClr val="accent1">
                    <a:lumMod val="75000"/>
                  </a:schemeClr>
                </a:solidFill>
                <a:ea typeface="Arial Bold"/>
                <a:cs typeface="Arial" panose="020B0604020202020204" pitchFamily="34" charset="0"/>
                <a:sym typeface="Arial Bold"/>
              </a:rPr>
              <a:t>Updated continuously with versions of Inventory (ECV#3 ongoing since Nov 2018) , gap analysis, action plan created annually with approval from CEOS and CGMS;</a:t>
            </a:r>
          </a:p>
          <a:p>
            <a:pPr marL="380990" indent="-380990">
              <a:spcBef>
                <a:spcPts val="0"/>
              </a:spcBef>
            </a:pPr>
            <a:r>
              <a:rPr lang="en-GB" sz="1200" dirty="0" smtClean="0">
                <a:solidFill>
                  <a:schemeClr val="accent1">
                    <a:lumMod val="75000"/>
                  </a:schemeClr>
                </a:solidFill>
                <a:ea typeface="Arial Bold"/>
                <a:cs typeface="Arial" panose="020B0604020202020204" pitchFamily="34" charset="0"/>
                <a:sym typeface="Arial Bold"/>
              </a:rPr>
              <a:t>Recommendations and Coordinated Actions inform space agency planning, improve availability and interoperability of climate data;</a:t>
            </a:r>
          </a:p>
          <a:p>
            <a:pPr marL="380990" indent="-380990">
              <a:spcBef>
                <a:spcPts val="0"/>
              </a:spcBef>
            </a:pPr>
            <a:r>
              <a:rPr lang="en-GB" sz="1200" dirty="0" smtClean="0">
                <a:solidFill>
                  <a:schemeClr val="accent1">
                    <a:lumMod val="75000"/>
                  </a:schemeClr>
                </a:solidFill>
                <a:ea typeface="Arial Bold"/>
                <a:cs typeface="Arial" panose="020B0604020202020204" pitchFamily="34" charset="0"/>
                <a:sym typeface="Arial Bold"/>
              </a:rPr>
              <a:t>Feeds material for all future responses to the GCOS IP.</a:t>
            </a:r>
          </a:p>
          <a:p>
            <a:pPr marL="380990" indent="-380990">
              <a:spcBef>
                <a:spcPts val="0"/>
              </a:spcBef>
            </a:pPr>
            <a:endParaRPr lang="en-GB" sz="1200" dirty="0" smtClean="0">
              <a:solidFill>
                <a:schemeClr val="accent1">
                  <a:lumMod val="75000"/>
                </a:schemeClr>
              </a:solidFill>
              <a:ea typeface="Arial Bold"/>
              <a:cs typeface="Arial" panose="020B0604020202020204" pitchFamily="34" charset="0"/>
              <a:sym typeface="Arial Bold"/>
            </a:endParaRPr>
          </a:p>
          <a:p>
            <a:pPr marL="380990" indent="-380990">
              <a:spcBef>
                <a:spcPts val="0"/>
              </a:spcBef>
            </a:pPr>
            <a:r>
              <a:rPr lang="en-GB" sz="2200" dirty="0" smtClean="0">
                <a:solidFill>
                  <a:schemeClr val="accent1">
                    <a:lumMod val="75000"/>
                  </a:schemeClr>
                </a:solidFill>
                <a:ea typeface="Arial Bold"/>
                <a:cs typeface="Arial" panose="020B0604020202020204" pitchFamily="34" charset="0"/>
                <a:sym typeface="Arial Bold"/>
              </a:rPr>
              <a:t>Users can:</a:t>
            </a:r>
          </a:p>
          <a:p>
            <a:pPr marL="781031" lvl="1" indent="-380990">
              <a:spcBef>
                <a:spcPts val="0"/>
              </a:spcBef>
            </a:pPr>
            <a:r>
              <a:rPr lang="en-GB" sz="2000" dirty="0" smtClean="0">
                <a:solidFill>
                  <a:schemeClr val="accent1">
                    <a:lumMod val="75000"/>
                  </a:schemeClr>
                </a:solidFill>
                <a:ea typeface="Arial Bold"/>
                <a:cs typeface="Arial" panose="020B0604020202020204" pitchFamily="34" charset="0"/>
                <a:sym typeface="Arial Bold"/>
              </a:rPr>
              <a:t>Download the ECV Inventory content for own analysis;</a:t>
            </a:r>
          </a:p>
          <a:p>
            <a:pPr marL="781031" lvl="1" indent="-380990">
              <a:spcBef>
                <a:spcPts val="0"/>
              </a:spcBef>
            </a:pPr>
            <a:r>
              <a:rPr lang="en-GB" sz="2000" dirty="0" smtClean="0">
                <a:solidFill>
                  <a:schemeClr val="accent1">
                    <a:lumMod val="75000"/>
                  </a:schemeClr>
                </a:solidFill>
                <a:ea typeface="Arial Bold"/>
                <a:cs typeface="Arial" panose="020B0604020202020204" pitchFamily="34" charset="0"/>
                <a:sym typeface="Arial Bold"/>
              </a:rPr>
              <a:t>Find direct access points to all CDRs in the Inventory;</a:t>
            </a:r>
          </a:p>
          <a:p>
            <a:pPr marL="781031" lvl="1" indent="-380990">
              <a:spcBef>
                <a:spcPts val="0"/>
              </a:spcBef>
            </a:pPr>
            <a:r>
              <a:rPr lang="en-GB" sz="2000" dirty="0" smtClean="0">
                <a:solidFill>
                  <a:schemeClr val="accent1">
                    <a:lumMod val="75000"/>
                  </a:schemeClr>
                </a:solidFill>
                <a:ea typeface="Arial Bold"/>
                <a:cs typeface="Arial" panose="020B0604020202020204" pitchFamily="34" charset="0"/>
                <a:sym typeface="Arial Bold"/>
              </a:rPr>
              <a:t>Get access to </a:t>
            </a:r>
            <a:r>
              <a:rPr lang="en-GB" sz="2000" dirty="0" err="1" smtClean="0">
                <a:solidFill>
                  <a:schemeClr val="accent1">
                    <a:lumMod val="75000"/>
                  </a:schemeClr>
                </a:solidFill>
                <a:ea typeface="Arial Bold"/>
                <a:cs typeface="Arial" panose="020B0604020202020204" pitchFamily="34" charset="0"/>
                <a:sym typeface="Arial Bold"/>
              </a:rPr>
              <a:t>WGClimate</a:t>
            </a:r>
            <a:r>
              <a:rPr lang="en-GB" sz="2000" dirty="0" smtClean="0">
                <a:solidFill>
                  <a:schemeClr val="accent1">
                    <a:lumMod val="75000"/>
                  </a:schemeClr>
                </a:solidFill>
                <a:ea typeface="Arial Bold"/>
                <a:cs typeface="Arial" panose="020B0604020202020204" pitchFamily="34" charset="0"/>
                <a:sym typeface="Arial Bold"/>
              </a:rPr>
              <a:t> gap analysis results and planned actions;</a:t>
            </a:r>
          </a:p>
          <a:p>
            <a:pPr marL="781031" lvl="1" indent="-380990">
              <a:spcBef>
                <a:spcPts val="0"/>
              </a:spcBef>
            </a:pPr>
            <a:r>
              <a:rPr lang="en-GB" sz="2000" dirty="0" smtClean="0">
                <a:solidFill>
                  <a:schemeClr val="accent1">
                    <a:lumMod val="75000"/>
                  </a:schemeClr>
                </a:solidFill>
                <a:ea typeface="Arial Bold"/>
                <a:cs typeface="Arial" panose="020B0604020202020204" pitchFamily="34" charset="0"/>
                <a:sym typeface="Arial Bold"/>
              </a:rPr>
              <a:t>Can access case studies analysing the use of CDRs for applications.</a:t>
            </a:r>
          </a:p>
          <a:p>
            <a:pPr marL="380990" indent="-380990">
              <a:spcBef>
                <a:spcPts val="0"/>
              </a:spcBef>
            </a:pPr>
            <a:endParaRPr lang="en-GB" sz="1200" dirty="0" smtClean="0">
              <a:solidFill>
                <a:schemeClr val="accent1">
                  <a:lumMod val="75000"/>
                </a:schemeClr>
              </a:solidFill>
              <a:ea typeface="Arial Bold"/>
              <a:cs typeface="Arial" panose="020B0604020202020204" pitchFamily="34" charset="0"/>
              <a:sym typeface="Arial Bold"/>
            </a:endParaRPr>
          </a:p>
          <a:p>
            <a:endParaRPr lang="en-GB" dirty="0"/>
          </a:p>
        </p:txBody>
      </p:sp>
      <p:sp>
        <p:nvSpPr>
          <p:cNvPr id="4" name="Slide Number Placeholder 3"/>
          <p:cNvSpPr>
            <a:spLocks noGrp="1"/>
          </p:cNvSpPr>
          <p:nvPr>
            <p:ph type="sldNum" sz="quarter" idx="10"/>
          </p:nvPr>
        </p:nvSpPr>
        <p:spPr/>
        <p:txBody>
          <a:bodyPr/>
          <a:lstStyle/>
          <a:p>
            <a:fld id="{76C2BCD1-BFF4-4B49-A33B-7DCC62265A36}" type="slidenum">
              <a:rPr lang="en-GB" smtClean="0"/>
              <a:t>7</a:t>
            </a:fld>
            <a:endParaRPr lang="en-GB"/>
          </a:p>
        </p:txBody>
      </p:sp>
    </p:spTree>
    <p:extLst>
      <p:ext uri="{BB962C8B-B14F-4D97-AF65-F5344CB8AC3E}">
        <p14:creationId xmlns:p14="http://schemas.microsoft.com/office/powerpoint/2010/main" val="274890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C2BCD1-BFF4-4B49-A33B-7DCC62265A36}" type="slidenum">
              <a:rPr lang="en-GB" smtClean="0"/>
              <a:t>8</a:t>
            </a:fld>
            <a:endParaRPr lang="en-GB"/>
          </a:p>
        </p:txBody>
      </p:sp>
    </p:spTree>
    <p:extLst>
      <p:ext uri="{BB962C8B-B14F-4D97-AF65-F5344CB8AC3E}">
        <p14:creationId xmlns:p14="http://schemas.microsoft.com/office/powerpoint/2010/main" val="1195947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spcAft>
                <a:spcPts val="450"/>
              </a:spcAft>
            </a:pPr>
            <a:r>
              <a:rPr lang="en-US" sz="2000" b="1" dirty="0" smtClean="0">
                <a:solidFill>
                  <a:schemeClr val="accent1">
                    <a:lumMod val="75000"/>
                  </a:schemeClr>
                </a:solidFill>
              </a:rPr>
              <a:t>Atmospheric measurements of CO</a:t>
            </a:r>
            <a:r>
              <a:rPr lang="en-US" sz="2000" b="1" baseline="-25000" dirty="0" smtClean="0">
                <a:solidFill>
                  <a:schemeClr val="accent1">
                    <a:lumMod val="75000"/>
                  </a:schemeClr>
                </a:solidFill>
              </a:rPr>
              <a:t>2</a:t>
            </a:r>
            <a:r>
              <a:rPr lang="en-US" sz="2000" b="1" dirty="0" smtClean="0">
                <a:solidFill>
                  <a:schemeClr val="accent1">
                    <a:lumMod val="75000"/>
                  </a:schemeClr>
                </a:solidFill>
              </a:rPr>
              <a:t> and CH</a:t>
            </a:r>
            <a:r>
              <a:rPr lang="en-US" sz="2000" b="1" baseline="-25000" dirty="0" smtClean="0">
                <a:solidFill>
                  <a:schemeClr val="accent1">
                    <a:lumMod val="75000"/>
                  </a:schemeClr>
                </a:solidFill>
              </a:rPr>
              <a:t>4</a:t>
            </a:r>
            <a:r>
              <a:rPr lang="en-US" sz="2000" b="1" dirty="0" smtClean="0">
                <a:solidFill>
                  <a:schemeClr val="accent1">
                    <a:lumMod val="75000"/>
                  </a:schemeClr>
                </a:solidFill>
              </a:rPr>
              <a:t> from ground-, airborne- and space-based sensors could </a:t>
            </a:r>
            <a:r>
              <a:rPr lang="en-GB" sz="2000" b="1" dirty="0" smtClean="0">
                <a:solidFill>
                  <a:schemeClr val="accent1">
                    <a:lumMod val="75000"/>
                  </a:schemeClr>
                </a:solidFill>
              </a:rPr>
              <a:t>reduce uncertainty in national emission inventory reports by:</a:t>
            </a:r>
            <a:endParaRPr lang="en-US" sz="2000" b="1" dirty="0" smtClean="0">
              <a:solidFill>
                <a:schemeClr val="accent1">
                  <a:lumMod val="75000"/>
                </a:schemeClr>
              </a:solidFill>
            </a:endParaRPr>
          </a:p>
          <a:p>
            <a:pPr lvl="1">
              <a:spcBef>
                <a:spcPts val="450"/>
              </a:spcBef>
              <a:spcAft>
                <a:spcPts val="450"/>
              </a:spcAft>
            </a:pPr>
            <a:r>
              <a:rPr lang="en-GB" sz="2000" dirty="0" smtClean="0"/>
              <a:t>providing nations with timely, quantified guidance on progress towards their emission reduction strategies and pledges (NDCs)</a:t>
            </a:r>
          </a:p>
          <a:p>
            <a:pPr lvl="1">
              <a:spcBef>
                <a:spcPts val="450"/>
              </a:spcBef>
              <a:spcAft>
                <a:spcPts val="450"/>
              </a:spcAft>
            </a:pPr>
            <a:r>
              <a:rPr lang="en-GB" sz="2000" dirty="0" smtClean="0"/>
              <a:t>identifying additional emission reduction opportunities; and </a:t>
            </a:r>
          </a:p>
          <a:p>
            <a:pPr lvl="1">
              <a:spcBef>
                <a:spcPts val="450"/>
              </a:spcBef>
              <a:spcAft>
                <a:spcPts val="450"/>
              </a:spcAft>
            </a:pPr>
            <a:r>
              <a:rPr lang="en-GB" sz="2000" dirty="0" smtClean="0"/>
              <a:t>tracking changes in the natural carbon cycle caused by human activities (deforestation, degradation of ecosystems, fire) and climate change</a:t>
            </a:r>
            <a:endParaRPr lang="en-US" sz="2000" dirty="0" smtClean="0"/>
          </a:p>
          <a:p>
            <a:pPr>
              <a:spcBef>
                <a:spcPts val="450"/>
              </a:spcBef>
              <a:spcAft>
                <a:spcPts val="450"/>
              </a:spcAft>
            </a:pPr>
            <a:r>
              <a:rPr lang="en-US" sz="2000" b="1" dirty="0" smtClean="0">
                <a:solidFill>
                  <a:schemeClr val="accent1">
                    <a:lumMod val="75000"/>
                  </a:schemeClr>
                </a:solidFill>
              </a:rPr>
              <a:t>Atmospheric measurements support conventional, bottom-up inventories by:</a:t>
            </a:r>
          </a:p>
          <a:p>
            <a:pPr lvl="1">
              <a:spcBef>
                <a:spcPts val="450"/>
              </a:spcBef>
              <a:spcAft>
                <a:spcPts val="450"/>
              </a:spcAft>
            </a:pPr>
            <a:r>
              <a:rPr lang="en-US" sz="2000" dirty="0" smtClean="0"/>
              <a:t>Improving the frequency and accuracy of inventory updates for nations not well equipped for producing reliable inventories, and </a:t>
            </a:r>
          </a:p>
          <a:p>
            <a:pPr lvl="1">
              <a:spcBef>
                <a:spcPts val="450"/>
              </a:spcBef>
              <a:spcAft>
                <a:spcPts val="450"/>
              </a:spcAft>
            </a:pPr>
            <a:r>
              <a:rPr lang="en-US" sz="2000" dirty="0" smtClean="0"/>
              <a:t>helping to close the carbon budget by providing measurements over ocean and over land areas with poor data coverage (tropical forests, polar regions)</a:t>
            </a:r>
          </a:p>
          <a:p>
            <a:endParaRPr lang="en-GB" dirty="0" smtClean="0"/>
          </a:p>
          <a:p>
            <a:pPr marL="0" indent="0">
              <a:spcBef>
                <a:spcPts val="450"/>
              </a:spcBef>
              <a:spcAft>
                <a:spcPts val="450"/>
              </a:spcAft>
              <a:buNone/>
            </a:pPr>
            <a:r>
              <a:rPr lang="en-GB" sz="1200" b="1" dirty="0" smtClean="0">
                <a:solidFill>
                  <a:schemeClr val="accent1">
                    <a:lumMod val="75000"/>
                  </a:schemeClr>
                </a:solidFill>
              </a:rPr>
              <a:t>Complementing Bottom-Up GHG inventories with Top-Down atmospheric inventories</a:t>
            </a:r>
          </a:p>
          <a:p>
            <a:pPr>
              <a:spcBef>
                <a:spcPts val="450"/>
              </a:spcBef>
              <a:spcAft>
                <a:spcPts val="450"/>
              </a:spcAft>
            </a:pPr>
            <a:r>
              <a:rPr lang="en-GB" sz="1200" dirty="0" smtClean="0"/>
              <a:t>Atmospheric CO</a:t>
            </a:r>
            <a:r>
              <a:rPr lang="en-GB" sz="1200" baseline="-25000" dirty="0" smtClean="0"/>
              <a:t>2</a:t>
            </a:r>
            <a:r>
              <a:rPr lang="en-GB" sz="1200" dirty="0" smtClean="0"/>
              <a:t> and CH</a:t>
            </a:r>
            <a:r>
              <a:rPr lang="en-GB" sz="1200" baseline="-25000" dirty="0" smtClean="0"/>
              <a:t>4</a:t>
            </a:r>
            <a:r>
              <a:rPr lang="en-GB" sz="1200" dirty="0" smtClean="0"/>
              <a:t> measurements provide </a:t>
            </a:r>
            <a:r>
              <a:rPr lang="en-GB" sz="1200" b="1" dirty="0" smtClean="0"/>
              <a:t>an integrated constraint on the exchanges of these gases between land, ocean and atmosphere </a:t>
            </a:r>
            <a:r>
              <a:rPr lang="en-GB" sz="1200" dirty="0" smtClean="0"/>
              <a:t>and their trends</a:t>
            </a:r>
          </a:p>
          <a:p>
            <a:pPr>
              <a:spcBef>
                <a:spcPts val="450"/>
              </a:spcBef>
              <a:spcAft>
                <a:spcPts val="450"/>
              </a:spcAft>
            </a:pPr>
            <a:r>
              <a:rPr lang="en-GB" sz="1200" dirty="0" smtClean="0"/>
              <a:t>Fluxes inferred from atmospheric CO</a:t>
            </a:r>
            <a:r>
              <a:rPr lang="en-GB" sz="1200" baseline="-25000" dirty="0" smtClean="0"/>
              <a:t>2</a:t>
            </a:r>
            <a:r>
              <a:rPr lang="en-GB" sz="1200" dirty="0" smtClean="0"/>
              <a:t> and CH</a:t>
            </a:r>
            <a:r>
              <a:rPr lang="en-GB" sz="1200" baseline="-25000" dirty="0" smtClean="0"/>
              <a:t>4</a:t>
            </a:r>
            <a:r>
              <a:rPr lang="en-GB" sz="1200" dirty="0" smtClean="0"/>
              <a:t> measurements are not as source-specific as those used in bottom-up GHG inventories, </a:t>
            </a:r>
            <a:r>
              <a:rPr lang="en-GB" sz="1200" b="1" dirty="0" smtClean="0"/>
              <a:t>but include contributions from sources often omitted or poorly characterized in bottom-up inventories</a:t>
            </a:r>
            <a:endParaRPr lang="en-US" sz="1200" b="1" dirty="0" smtClean="0"/>
          </a:p>
          <a:p>
            <a:pPr marL="0" indent="0">
              <a:spcBef>
                <a:spcPts val="450"/>
              </a:spcBef>
              <a:spcAft>
                <a:spcPts val="450"/>
              </a:spcAft>
              <a:buNone/>
            </a:pPr>
            <a:r>
              <a:rPr lang="en-US" sz="1200" b="1" dirty="0" smtClean="0">
                <a:solidFill>
                  <a:schemeClr val="accent1">
                    <a:lumMod val="75000"/>
                  </a:schemeClr>
                </a:solidFill>
              </a:rPr>
              <a:t>Combining Ground-, airborne-, and space-based atmospheric measurements</a:t>
            </a:r>
          </a:p>
          <a:p>
            <a:pPr>
              <a:spcBef>
                <a:spcPts val="450"/>
              </a:spcBef>
              <a:spcAft>
                <a:spcPts val="450"/>
              </a:spcAft>
            </a:pPr>
            <a:r>
              <a:rPr lang="en-US" sz="1200" dirty="0" smtClean="0"/>
              <a:t>At global scales, CO</a:t>
            </a:r>
            <a:r>
              <a:rPr lang="en-US" sz="1200" baseline="-25000" dirty="0" smtClean="0"/>
              <a:t>2</a:t>
            </a:r>
            <a:r>
              <a:rPr lang="en-US" sz="1200" dirty="0" smtClean="0"/>
              <a:t> and </a:t>
            </a:r>
            <a:r>
              <a:rPr lang="en-GB" sz="1200" dirty="0" smtClean="0"/>
              <a:t>CH</a:t>
            </a:r>
            <a:r>
              <a:rPr lang="en-GB" sz="1200" baseline="-25000" dirty="0" smtClean="0"/>
              <a:t>4</a:t>
            </a:r>
            <a:r>
              <a:rPr lang="en-US" sz="1200" dirty="0" smtClean="0"/>
              <a:t> concentrations are well characterized by precise, ground-based </a:t>
            </a:r>
            <a:r>
              <a:rPr lang="en-US" sz="1200" i="1" dirty="0" smtClean="0"/>
              <a:t>in situ</a:t>
            </a:r>
            <a:r>
              <a:rPr lang="en-US" sz="1200" dirty="0" smtClean="0"/>
              <a:t> measurements from surface and airborne sensors</a:t>
            </a:r>
          </a:p>
          <a:p>
            <a:pPr>
              <a:spcBef>
                <a:spcPts val="450"/>
              </a:spcBef>
              <a:spcAft>
                <a:spcPts val="450"/>
              </a:spcAft>
            </a:pPr>
            <a:r>
              <a:rPr lang="en-US" sz="1200" dirty="0" smtClean="0"/>
              <a:t>Estimates of column-averaged CO</a:t>
            </a:r>
            <a:r>
              <a:rPr lang="en-US" sz="1200" baseline="-25000" dirty="0" smtClean="0"/>
              <a:t>2</a:t>
            </a:r>
            <a:r>
              <a:rPr lang="en-US" sz="1200" dirty="0" smtClean="0"/>
              <a:t> and CH</a:t>
            </a:r>
            <a:r>
              <a:rPr lang="en-US" sz="1200" baseline="-25000" dirty="0" smtClean="0"/>
              <a:t>4</a:t>
            </a:r>
            <a:r>
              <a:rPr lang="en-US" sz="1200" dirty="0" smtClean="0"/>
              <a:t> dry air mole fractions (XCO</a:t>
            </a:r>
            <a:r>
              <a:rPr lang="en-US" sz="1200" baseline="-25000" dirty="0" smtClean="0"/>
              <a:t>2</a:t>
            </a:r>
            <a:r>
              <a:rPr lang="en-US" sz="1200" dirty="0" smtClean="0"/>
              <a:t> and X</a:t>
            </a:r>
            <a:r>
              <a:rPr lang="en-GB" sz="1200" dirty="0" smtClean="0"/>
              <a:t>CH</a:t>
            </a:r>
            <a:r>
              <a:rPr lang="en-GB" sz="1200" baseline="-25000" dirty="0" smtClean="0"/>
              <a:t>4</a:t>
            </a:r>
            <a:r>
              <a:rPr lang="en-US" sz="1200" dirty="0" smtClean="0"/>
              <a:t>, respectively)  from space-based measurements can augment the resolution and coverage of the </a:t>
            </a:r>
            <a:r>
              <a:rPr lang="en-US" sz="1200" i="1" dirty="0" smtClean="0"/>
              <a:t>in situ </a:t>
            </a:r>
            <a:r>
              <a:rPr lang="en-US" sz="1200" dirty="0" smtClean="0"/>
              <a:t>measurements</a:t>
            </a:r>
          </a:p>
          <a:p>
            <a:endParaRPr lang="en-GB" dirty="0"/>
          </a:p>
        </p:txBody>
      </p:sp>
      <p:sp>
        <p:nvSpPr>
          <p:cNvPr id="4" name="Slide Number Placeholder 3"/>
          <p:cNvSpPr>
            <a:spLocks noGrp="1"/>
          </p:cNvSpPr>
          <p:nvPr>
            <p:ph type="sldNum" sz="quarter" idx="10"/>
          </p:nvPr>
        </p:nvSpPr>
        <p:spPr/>
        <p:txBody>
          <a:bodyPr/>
          <a:lstStyle/>
          <a:p>
            <a:fld id="{76C2BCD1-BFF4-4B49-A33B-7DCC62265A36}" type="slidenum">
              <a:rPr lang="en-GB" smtClean="0"/>
              <a:t>12</a:t>
            </a:fld>
            <a:endParaRPr lang="en-GB"/>
          </a:p>
        </p:txBody>
      </p:sp>
    </p:spTree>
    <p:extLst>
      <p:ext uri="{BB962C8B-B14F-4D97-AF65-F5344CB8AC3E}">
        <p14:creationId xmlns:p14="http://schemas.microsoft.com/office/powerpoint/2010/main" val="3462137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baseline="0" dirty="0">
                <a:latin typeface="+mn-lt"/>
                <a:ea typeface="+mn-ea"/>
                <a:cs typeface="+mn-cs"/>
                <a:sym typeface="Avenir Roman"/>
              </a:rPr>
              <a:t>Carbon Portal prototype</a:t>
            </a:r>
            <a:endParaRPr lang="en-US" dirty="0"/>
          </a:p>
        </p:txBody>
      </p:sp>
    </p:spTree>
    <p:extLst>
      <p:ext uri="{BB962C8B-B14F-4D97-AF65-F5344CB8AC3E}">
        <p14:creationId xmlns:p14="http://schemas.microsoft.com/office/powerpoint/2010/main" val="1183076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211BCD-6F5B-C84D-8005-0C8CF2D2BA52}"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770087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These data offer new prospects and will enable more direct estimates in support of forest and carbon emission reporting – including for global stocktakes.</a:t>
            </a:r>
          </a:p>
          <a:p>
            <a:endParaRPr lang="en-GB" dirty="0"/>
          </a:p>
        </p:txBody>
      </p:sp>
      <p:sp>
        <p:nvSpPr>
          <p:cNvPr id="4" name="Slide Number Placeholder 3"/>
          <p:cNvSpPr>
            <a:spLocks noGrp="1"/>
          </p:cNvSpPr>
          <p:nvPr>
            <p:ph type="sldNum" sz="quarter" idx="10"/>
          </p:nvPr>
        </p:nvSpPr>
        <p:spPr/>
        <p:txBody>
          <a:bodyPr/>
          <a:lstStyle/>
          <a:p>
            <a:fld id="{76C2BCD1-BFF4-4B49-A33B-7DCC62265A36}" type="slidenum">
              <a:rPr lang="en-GB" smtClean="0"/>
              <a:t>18</a:t>
            </a:fld>
            <a:endParaRPr lang="en-GB"/>
          </a:p>
        </p:txBody>
      </p:sp>
    </p:spTree>
    <p:extLst>
      <p:ext uri="{BB962C8B-B14F-4D97-AF65-F5344CB8AC3E}">
        <p14:creationId xmlns:p14="http://schemas.microsoft.com/office/powerpoint/2010/main" val="894235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310464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76155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897064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29403"/>
            <a:ext cx="4064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en-US">
                <a:solidFill>
                  <a:srgbClr val="1F497D"/>
                </a:solidFill>
              </a:rPr>
              <a:pPr defTabSz="914400"/>
              <a:t>‹#›</a:t>
            </a:fld>
            <a:endParaRPr lang="en-US" dirty="0">
              <a:solidFill>
                <a:srgbClr val="1F497D"/>
              </a:solidFill>
            </a:endParaRPr>
          </a:p>
        </p:txBody>
      </p:sp>
      <p:sp>
        <p:nvSpPr>
          <p:cNvPr id="3" name="Content Placeholder 2"/>
          <p:cNvSpPr>
            <a:spLocks noGrp="1"/>
          </p:cNvSpPr>
          <p:nvPr>
            <p:ph sz="quarter" idx="10"/>
          </p:nvPr>
        </p:nvSpPr>
        <p:spPr>
          <a:xfrm>
            <a:off x="609600" y="1600200"/>
            <a:ext cx="108712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388983740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28851" y="188913"/>
            <a:ext cx="9861549" cy="5016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95817" y="1457325"/>
            <a:ext cx="11260667" cy="48641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7337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0675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29401"/>
            <a:ext cx="4064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fld id="{86CB4B4D-7CA3-9044-876B-883B54F8677D}" type="slidenum">
              <a:rPr lang="en-GB" smtClean="0"/>
              <a:pPr/>
              <a:t>‹#›</a:t>
            </a:fld>
            <a:endParaRPr lang="en-GB" dirty="0"/>
          </a:p>
        </p:txBody>
      </p:sp>
      <p:sp>
        <p:nvSpPr>
          <p:cNvPr id="3" name="Content Placeholder 2"/>
          <p:cNvSpPr>
            <a:spLocks noGrp="1"/>
          </p:cNvSpPr>
          <p:nvPr>
            <p:ph sz="quarter" idx="10"/>
          </p:nvPr>
        </p:nvSpPr>
        <p:spPr>
          <a:xfrm>
            <a:off x="609600" y="1600200"/>
            <a:ext cx="108712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101600" y="6629401"/>
            <a:ext cx="3149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err="1" smtClean="0">
                <a:solidFill>
                  <a:schemeClr val="tx2"/>
                </a:solidFill>
                <a:latin typeface="+mj-ea"/>
                <a:ea typeface="+mj-ea"/>
                <a:cs typeface="Proxima Nova Regular"/>
                <a:sym typeface="Proxima Nova Regular"/>
              </a:rPr>
              <a:t>WGCLimate</a:t>
            </a:r>
            <a:r>
              <a:rPr lang="en-AU" sz="1100" i="1" baseline="0" dirty="0" smtClean="0">
                <a:solidFill>
                  <a:schemeClr val="tx2"/>
                </a:solidFill>
                <a:latin typeface="+mj-ea"/>
                <a:ea typeface="+mj-ea"/>
                <a:cs typeface="Proxima Nova Regular"/>
                <a:sym typeface="Proxima Nova Regular"/>
              </a:rPr>
              <a:t> 4-6</a:t>
            </a:r>
            <a:r>
              <a:rPr lang="en-AU" sz="1100" i="1" dirty="0" smtClean="0">
                <a:solidFill>
                  <a:schemeClr val="tx2"/>
                </a:solidFill>
                <a:latin typeface="+mj-ea"/>
                <a:ea typeface="+mj-ea"/>
                <a:cs typeface="Proxima Nova Regular"/>
                <a:sym typeface="Proxima Nova Regular"/>
              </a:rPr>
              <a:t>Sept </a:t>
            </a:r>
            <a:r>
              <a:rPr lang="en-AU" sz="1100" i="1" dirty="0">
                <a:solidFill>
                  <a:schemeClr val="tx2"/>
                </a:solidFill>
                <a:latin typeface="+mj-ea"/>
                <a:ea typeface="+mj-ea"/>
                <a:cs typeface="Proxima Nova Regular"/>
                <a:sym typeface="Proxima Nova Regular"/>
              </a:rPr>
              <a:t>2019</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extLst>
      <p:ext uri="{BB962C8B-B14F-4D97-AF65-F5344CB8AC3E}">
        <p14:creationId xmlns:p14="http://schemas.microsoft.com/office/powerpoint/2010/main" val="2812464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6077444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312968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78726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23185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1090718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28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smtClean="0"/>
              <a:t>Click to edit Master text styles</a:t>
            </a:r>
          </a:p>
        </p:txBody>
      </p:sp>
    </p:spTree>
    <p:extLst>
      <p:ext uri="{BB962C8B-B14F-4D97-AF65-F5344CB8AC3E}">
        <p14:creationId xmlns:p14="http://schemas.microsoft.com/office/powerpoint/2010/main" val="424199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smtClean="0"/>
              <a:t>Click to edit Master text styles</a:t>
            </a:r>
          </a:p>
        </p:txBody>
      </p:sp>
    </p:spTree>
    <p:extLst>
      <p:ext uri="{BB962C8B-B14F-4D97-AF65-F5344CB8AC3E}">
        <p14:creationId xmlns:p14="http://schemas.microsoft.com/office/powerpoint/2010/main" val="393264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210189"/>
            <a:ext cx="12192000" cy="647812"/>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GB">
              <a:solidFill>
                <a:prstClr val="white"/>
              </a:solidFill>
            </a:endParaRPr>
          </a:p>
        </p:txBody>
      </p:sp>
      <p:sp>
        <p:nvSpPr>
          <p:cNvPr id="8" name="Rectangle 7"/>
          <p:cNvSpPr/>
          <p:nvPr/>
        </p:nvSpPr>
        <p:spPr>
          <a:xfrm>
            <a:off x="0" y="0"/>
            <a:ext cx="12192000" cy="1447800"/>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GB">
              <a:solidFill>
                <a:prstClr val="white"/>
              </a:solidFill>
            </a:endParaRPr>
          </a:p>
        </p:txBody>
      </p:sp>
      <p:sp>
        <p:nvSpPr>
          <p:cNvPr id="2" name="Title Placeholder 1"/>
          <p:cNvSpPr>
            <a:spLocks noGrp="1"/>
          </p:cNvSpPr>
          <p:nvPr>
            <p:ph type="title"/>
          </p:nvPr>
        </p:nvSpPr>
        <p:spPr>
          <a:xfrm>
            <a:off x="1930400" y="148819"/>
            <a:ext cx="83312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7" name="Picture 6"/>
          <p:cNvPicPr>
            <a:picLocks noChangeArrowheads="1"/>
          </p:cNvPicPr>
          <p:nvPr/>
        </p:nvPicPr>
        <p:blipFill>
          <a:blip r:embed="rId13" cstate="print"/>
          <a:srcRect/>
          <a:stretch>
            <a:fillRect/>
          </a:stretch>
        </p:blipFill>
        <p:spPr bwMode="auto">
          <a:xfrm>
            <a:off x="9797" y="202136"/>
            <a:ext cx="1723588" cy="1036369"/>
          </a:xfrm>
          <a:prstGeom prst="rect">
            <a:avLst/>
          </a:prstGeom>
          <a:noFill/>
          <a:ln w="12700">
            <a:noFill/>
            <a:miter lim="800000"/>
            <a:headEnd/>
            <a:tailEnd/>
          </a:ln>
        </p:spPr>
      </p:pic>
      <p:pic>
        <p:nvPicPr>
          <p:cNvPr id="9" name="Picture 8"/>
          <p:cNvPicPr>
            <a:picLocks/>
          </p:cNvPicPr>
          <p:nvPr/>
        </p:nvPicPr>
        <p:blipFill>
          <a:blip r:embed="rId14" cstate="print"/>
          <a:stretch>
            <a:fillRect/>
          </a:stretch>
        </p:blipFill>
        <p:spPr>
          <a:xfrm>
            <a:off x="10677789" y="48319"/>
            <a:ext cx="1344000" cy="1344000"/>
          </a:xfrm>
          <a:prstGeom prst="rect">
            <a:avLst/>
          </a:prstGeom>
        </p:spPr>
      </p:pic>
      <p:sp>
        <p:nvSpPr>
          <p:cNvPr id="12" name="TextBox 11"/>
          <p:cNvSpPr txBox="1"/>
          <p:nvPr userDrawn="1"/>
        </p:nvSpPr>
        <p:spPr>
          <a:xfrm>
            <a:off x="95907" y="6355262"/>
            <a:ext cx="9730730" cy="246221"/>
          </a:xfrm>
          <a:prstGeom prst="rect">
            <a:avLst/>
          </a:prstGeom>
          <a:noFill/>
        </p:spPr>
        <p:txBody>
          <a:bodyPr wrap="square" rtlCol="0">
            <a:spAutoFit/>
          </a:bodyPr>
          <a:lstStyle/>
          <a:p>
            <a:pPr defTabSz="914377" fontAlgn="base">
              <a:spcBef>
                <a:spcPct val="0"/>
              </a:spcBef>
              <a:spcAft>
                <a:spcPct val="0"/>
              </a:spcAft>
            </a:pPr>
            <a:r>
              <a:rPr lang="en-GB" sz="1000" b="1" dirty="0" smtClean="0">
                <a:solidFill>
                  <a:srgbClr val="676A55"/>
                </a:solidFill>
                <a:latin typeface="Tahoma" pitchFamily="34" charset="0"/>
              </a:rPr>
              <a:t>11</a:t>
            </a:r>
            <a:r>
              <a:rPr lang="en-GB" sz="1000" b="1" baseline="30000" dirty="0" smtClean="0">
                <a:solidFill>
                  <a:srgbClr val="676A55"/>
                </a:solidFill>
                <a:latin typeface="Tahoma" pitchFamily="34" charset="0"/>
              </a:rPr>
              <a:t>th</a:t>
            </a:r>
            <a:r>
              <a:rPr lang="en-GB" sz="1000" b="1" dirty="0" smtClean="0">
                <a:solidFill>
                  <a:srgbClr val="676A55"/>
                </a:solidFill>
                <a:latin typeface="Tahoma" pitchFamily="34" charset="0"/>
              </a:rPr>
              <a:t> Session of Joint CEOS/CGMS </a:t>
            </a:r>
            <a:r>
              <a:rPr lang="en-GB" sz="1000" b="1" dirty="0" err="1" smtClean="0">
                <a:solidFill>
                  <a:srgbClr val="676A55"/>
                </a:solidFill>
                <a:latin typeface="Tahoma" pitchFamily="34" charset="0"/>
              </a:rPr>
              <a:t>WGClimate</a:t>
            </a:r>
            <a:r>
              <a:rPr lang="en-GB" sz="1000" b="1" dirty="0" smtClean="0">
                <a:solidFill>
                  <a:srgbClr val="676A55"/>
                </a:solidFill>
                <a:latin typeface="Tahoma" pitchFamily="34" charset="0"/>
              </a:rPr>
              <a:t>,  4-6</a:t>
            </a:r>
            <a:r>
              <a:rPr lang="en-GB" sz="1000" b="1" baseline="0" dirty="0" smtClean="0">
                <a:solidFill>
                  <a:srgbClr val="676A55"/>
                </a:solidFill>
                <a:latin typeface="Tahoma" pitchFamily="34" charset="0"/>
              </a:rPr>
              <a:t> September</a:t>
            </a:r>
            <a:r>
              <a:rPr lang="en-GB" sz="1000" b="1" dirty="0" smtClean="0">
                <a:solidFill>
                  <a:srgbClr val="676A55"/>
                </a:solidFill>
                <a:latin typeface="Tahoma" pitchFamily="34" charset="0"/>
              </a:rPr>
              <a:t> 2019, </a:t>
            </a:r>
            <a:r>
              <a:rPr lang="en-GB" sz="1000" b="1" dirty="0" err="1" smtClean="0">
                <a:solidFill>
                  <a:srgbClr val="676A55"/>
                </a:solidFill>
                <a:latin typeface="Tahoma" pitchFamily="34" charset="0"/>
              </a:rPr>
              <a:t>Anchorage,USA</a:t>
            </a:r>
            <a:endParaRPr lang="en-GB" sz="1000" b="1" dirty="0">
              <a:solidFill>
                <a:srgbClr val="676A55"/>
              </a:solidFill>
              <a:latin typeface="Tahoma" pitchFamily="34" charset="0"/>
            </a:endParaRPr>
          </a:p>
        </p:txBody>
      </p:sp>
      <p:pic>
        <p:nvPicPr>
          <p:cNvPr id="13" name="Picture 12"/>
          <p:cNvPicPr>
            <a:picLocks/>
          </p:cNvPicPr>
          <p:nvPr userDrawn="1"/>
        </p:nvPicPr>
        <p:blipFill>
          <a:blip r:embed="rId15" cstate="print"/>
          <a:stretch>
            <a:fillRect/>
          </a:stretch>
        </p:blipFill>
        <p:spPr>
          <a:xfrm>
            <a:off x="9829439" y="6252633"/>
            <a:ext cx="2365363" cy="605369"/>
          </a:xfrm>
          <a:prstGeom prst="rect">
            <a:avLst/>
          </a:prstGeom>
        </p:spPr>
      </p:pic>
    </p:spTree>
    <p:extLst>
      <p:ext uri="{BB962C8B-B14F-4D97-AF65-F5344CB8AC3E}">
        <p14:creationId xmlns:p14="http://schemas.microsoft.com/office/powerpoint/2010/main" val="180065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9652000" y="6546852"/>
            <a:ext cx="2540000" cy="246221"/>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defTabSz="457200"/>
            <a:fld id="{86CB4B4D-7CA3-9044-876B-883B54F8677D}" type="slidenum">
              <a:rPr kern="0">
                <a:solidFill>
                  <a:srgbClr val="002569"/>
                </a:solidFill>
              </a:rPr>
              <a:pPr defTabSz="457200"/>
              <a:t>‹#›</a:t>
            </a:fld>
            <a:endParaRPr kern="0">
              <a:solidFill>
                <a:srgbClr val="002569"/>
              </a:solidFill>
            </a:endParaRPr>
          </a:p>
        </p:txBody>
      </p:sp>
    </p:spTree>
    <p:extLst>
      <p:ext uri="{BB962C8B-B14F-4D97-AF65-F5344CB8AC3E}">
        <p14:creationId xmlns:p14="http://schemas.microsoft.com/office/powerpoint/2010/main" val="691205003"/>
      </p:ext>
    </p:extLst>
  </p:cSld>
  <p:clrMap bg1="lt1" tx1="dk1" bg2="lt2" tx2="dk2" accent1="accent1" accent2="accent2" accent3="accent3" accent4="accent4" accent5="accent5" accent6="accent6" hlink="hlink" folHlink="folHlink"/>
  <p:sldLayoutIdLst>
    <p:sldLayoutId id="2147483673" r:id="rId1"/>
    <p:sldLayoutId id="2147483674"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9652000" y="6546850"/>
            <a:ext cx="2540000" cy="246221"/>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extLst>
      <p:ext uri="{BB962C8B-B14F-4D97-AF65-F5344CB8AC3E}">
        <p14:creationId xmlns:p14="http://schemas.microsoft.com/office/powerpoint/2010/main" val="3975965736"/>
      </p:ext>
    </p:extLst>
  </p:cSld>
  <p:clrMap bg1="lt1" tx1="dk1" bg2="lt2" tx2="dk2" accent1="accent1" accent2="accent2" accent3="accent3" accent4="accent4" accent5="accent5" accent6="accent6" hlink="hlink" folHlink="folHlink"/>
  <p:sldLayoutIdLst>
    <p:sldLayoutId id="2147483676" r:id="rId1"/>
    <p:sldLayoutId id="2147483677"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ceos.org/document_management/Virtual_Constellations/ACC/Documents/CEOS_AC-VC_GHG_White_Paper_Publication_Draft2_20181111.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eos.org/document_management/Working_Groups/WGClimate/WGClimate_Strategy-Towards-An-%20Architecture-For-Climate-Monitoring-From-Space_2013.pdf"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library.wmo.int/pmb_ged/wmo_1162_en.pdf" TargetMode="External"/><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hyperlink" Target="http://climatemonitoring.info/ecvinventory"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2.png"/><Relationship Id="rId4" Type="http://schemas.openxmlformats.org/officeDocument/2006/relationships/diagramLayout" Target="../diagrams/layout1.xm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191" y="3361116"/>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4" name="Title 3"/>
          <p:cNvSpPr>
            <a:spLocks noGrp="1"/>
          </p:cNvSpPr>
          <p:nvPr>
            <p:ph type="ctrTitle"/>
          </p:nvPr>
        </p:nvSpPr>
        <p:spPr>
          <a:xfrm>
            <a:off x="394139" y="1879661"/>
            <a:ext cx="11524592" cy="1470025"/>
          </a:xfrm>
        </p:spPr>
        <p:txBody>
          <a:bodyPr>
            <a:noAutofit/>
          </a:bodyPr>
          <a:lstStyle/>
          <a:p>
            <a:r>
              <a:rPr lang="en-GB" sz="4533" b="1" dirty="0" smtClean="0"/>
              <a:t>Joint CEOS/CGMS </a:t>
            </a:r>
            <a:r>
              <a:rPr lang="en-GB" sz="4533" b="1" dirty="0" err="1" smtClean="0"/>
              <a:t>WGClimate</a:t>
            </a:r>
            <a:endParaRPr lang="en-GB" sz="4533" b="1" cap="all" dirty="0"/>
          </a:p>
        </p:txBody>
      </p:sp>
      <p:sp>
        <p:nvSpPr>
          <p:cNvPr id="8" name="Shape 11"/>
          <p:cNvSpPr/>
          <p:nvPr/>
        </p:nvSpPr>
        <p:spPr>
          <a:xfrm>
            <a:off x="160099" y="4010025"/>
            <a:ext cx="7715919" cy="15875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a:lnSpc>
                <a:spcPct val="150000"/>
              </a:lnSpc>
              <a:defRPr>
                <a:solidFill>
                  <a:srgbClr val="000000"/>
                </a:solidFill>
              </a:defRPr>
            </a:pPr>
            <a:r>
              <a:rPr lang="en-GB" sz="2400" b="1" dirty="0" smtClean="0">
                <a:solidFill>
                  <a:srgbClr val="1F497D">
                    <a:lumMod val="60000"/>
                    <a:lumOff val="40000"/>
                  </a:srgbClr>
                </a:solidFill>
                <a:ea typeface="Arial Bold"/>
                <a:cs typeface="Arial Bold"/>
                <a:sym typeface="Arial Bold"/>
              </a:rPr>
              <a:t>Jörg </a:t>
            </a:r>
            <a:r>
              <a:rPr lang="en-GB" sz="2400" b="1" dirty="0">
                <a:solidFill>
                  <a:srgbClr val="1F497D">
                    <a:lumMod val="60000"/>
                    <a:lumOff val="40000"/>
                  </a:srgbClr>
                </a:solidFill>
                <a:ea typeface="Arial Bold"/>
                <a:cs typeface="Arial Bold"/>
                <a:sym typeface="Arial Bold"/>
              </a:rPr>
              <a:t>Schulz, </a:t>
            </a:r>
            <a:r>
              <a:rPr lang="en-GB" sz="2400" b="1" dirty="0" smtClean="0">
                <a:solidFill>
                  <a:srgbClr val="1F497D">
                    <a:lumMod val="60000"/>
                    <a:lumOff val="40000"/>
                  </a:srgbClr>
                </a:solidFill>
                <a:ea typeface="Arial Bold"/>
                <a:cs typeface="Arial Bold"/>
                <a:sym typeface="Arial Bold"/>
              </a:rPr>
              <a:t>EUMETSAT</a:t>
            </a:r>
          </a:p>
          <a:p>
            <a:pPr>
              <a:lnSpc>
                <a:spcPct val="150000"/>
              </a:lnSpc>
              <a:defRPr>
                <a:solidFill>
                  <a:srgbClr val="000000"/>
                </a:solidFill>
              </a:defRPr>
            </a:pPr>
            <a:r>
              <a:rPr lang="en-GB" sz="2400" b="1" dirty="0" smtClean="0">
                <a:solidFill>
                  <a:srgbClr val="1F497D">
                    <a:lumMod val="60000"/>
                    <a:lumOff val="40000"/>
                  </a:srgbClr>
                </a:solidFill>
                <a:ea typeface="Arial Bold"/>
                <a:cs typeface="Arial Bold"/>
                <a:sym typeface="Arial Bold"/>
              </a:rPr>
              <a:t>Chair </a:t>
            </a:r>
            <a:r>
              <a:rPr lang="en-GB" sz="2400" b="1" dirty="0">
                <a:solidFill>
                  <a:srgbClr val="1F497D">
                    <a:lumMod val="60000"/>
                    <a:lumOff val="40000"/>
                  </a:srgbClr>
                </a:solidFill>
                <a:ea typeface="Arial Bold"/>
                <a:cs typeface="Arial Bold"/>
                <a:sym typeface="Arial Bold"/>
              </a:rPr>
              <a:t>Joint CEOS/CGMS Working Group on </a:t>
            </a:r>
            <a:r>
              <a:rPr lang="en-GB" sz="2400" b="1" dirty="0" smtClean="0">
                <a:solidFill>
                  <a:srgbClr val="1F497D">
                    <a:lumMod val="60000"/>
                    <a:lumOff val="40000"/>
                  </a:srgbClr>
                </a:solidFill>
                <a:ea typeface="Arial Bold"/>
                <a:cs typeface="Arial Bold"/>
                <a:sym typeface="Arial Bold"/>
              </a:rPr>
              <a:t>Climate</a:t>
            </a:r>
          </a:p>
          <a:p>
            <a:pPr>
              <a:lnSpc>
                <a:spcPct val="150000"/>
              </a:lnSpc>
              <a:defRPr>
                <a:solidFill>
                  <a:srgbClr val="000000"/>
                </a:solidFill>
              </a:defRPr>
            </a:pPr>
            <a:r>
              <a:rPr lang="en-GB" sz="2400" b="1" dirty="0" smtClean="0">
                <a:solidFill>
                  <a:srgbClr val="1F497D">
                    <a:lumMod val="60000"/>
                    <a:lumOff val="40000"/>
                  </a:srgbClr>
                </a:solidFill>
                <a:ea typeface="Arial Bold"/>
                <a:cs typeface="Arial Bold"/>
                <a:sym typeface="Arial Bold"/>
              </a:rPr>
              <a:t>Albrecht von Bargen, DLR</a:t>
            </a:r>
          </a:p>
          <a:p>
            <a:pPr>
              <a:lnSpc>
                <a:spcPct val="150000"/>
              </a:lnSpc>
              <a:defRPr>
                <a:solidFill>
                  <a:srgbClr val="000000"/>
                </a:solidFill>
              </a:defRPr>
            </a:pPr>
            <a:r>
              <a:rPr lang="en-GB" sz="2400" b="1" dirty="0" smtClean="0">
                <a:solidFill>
                  <a:srgbClr val="1F497D">
                    <a:lumMod val="60000"/>
                    <a:lumOff val="40000"/>
                  </a:srgbClr>
                </a:solidFill>
                <a:ea typeface="Arial Bold"/>
                <a:cs typeface="Arial Bold"/>
                <a:sym typeface="Arial Bold"/>
              </a:rPr>
              <a:t>Vice </a:t>
            </a:r>
            <a:r>
              <a:rPr lang="en-GB" sz="2400" b="1" dirty="0">
                <a:solidFill>
                  <a:srgbClr val="1F497D">
                    <a:lumMod val="60000"/>
                    <a:lumOff val="40000"/>
                  </a:srgbClr>
                </a:solidFill>
                <a:ea typeface="Arial Bold"/>
                <a:cs typeface="Arial Bold"/>
                <a:sym typeface="Arial Bold"/>
              </a:rPr>
              <a:t>Chair Joint CEOS/CGMS Working Group on </a:t>
            </a:r>
            <a:r>
              <a:rPr lang="en-GB" sz="2400" b="1" dirty="0" smtClean="0">
                <a:solidFill>
                  <a:srgbClr val="1F497D">
                    <a:lumMod val="60000"/>
                    <a:lumOff val="40000"/>
                  </a:srgbClr>
                </a:solidFill>
                <a:ea typeface="Arial Bold"/>
                <a:cs typeface="Arial Bold"/>
                <a:sym typeface="Arial Bold"/>
              </a:rPr>
              <a:t>Climate</a:t>
            </a:r>
          </a:p>
          <a:p>
            <a:pPr>
              <a:lnSpc>
                <a:spcPct val="150000"/>
              </a:lnSpc>
              <a:defRPr>
                <a:solidFill>
                  <a:srgbClr val="000000"/>
                </a:solidFill>
              </a:defRPr>
            </a:pPr>
            <a:r>
              <a:rPr lang="en-GB" sz="2400" b="1" dirty="0" smtClean="0">
                <a:solidFill>
                  <a:srgbClr val="1F497D">
                    <a:lumMod val="60000"/>
                    <a:lumOff val="40000"/>
                  </a:srgbClr>
                </a:solidFill>
                <a:ea typeface="Arial Bold"/>
                <a:cs typeface="Arial Bold"/>
                <a:sym typeface="Arial Bold"/>
              </a:rPr>
              <a:t>w</a:t>
            </a:r>
            <a:r>
              <a:rPr lang="en-GB" sz="2400" b="1" dirty="0" smtClean="0">
                <a:solidFill>
                  <a:srgbClr val="1F497D">
                    <a:lumMod val="60000"/>
                    <a:lumOff val="40000"/>
                  </a:srgbClr>
                </a:solidFill>
                <a:ea typeface="Arial Bold"/>
                <a:cs typeface="Arial Bold"/>
                <a:sym typeface="Arial Bold"/>
              </a:rPr>
              <a:t>ith more slides from David Crisp (NASA)</a:t>
            </a:r>
            <a:endParaRPr lang="en-GB" sz="2400" b="1" dirty="0" smtClean="0">
              <a:solidFill>
                <a:srgbClr val="1F497D">
                  <a:lumMod val="60000"/>
                  <a:lumOff val="40000"/>
                </a:srgbClr>
              </a:solidFill>
              <a:ea typeface="Arial Bold"/>
              <a:cs typeface="Arial Bold"/>
              <a:sym typeface="Arial Bold"/>
            </a:endParaRPr>
          </a:p>
        </p:txBody>
      </p:sp>
      <p:pic>
        <p:nvPicPr>
          <p:cNvPr id="7" name="Picture 6" descr="cgms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018" y="4498964"/>
            <a:ext cx="1218245" cy="131864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0751" y="4828836"/>
            <a:ext cx="2105589" cy="988773"/>
          </a:xfrm>
          <a:prstGeom prst="rect">
            <a:avLst/>
          </a:prstGeom>
        </p:spPr>
      </p:pic>
    </p:spTree>
    <p:extLst>
      <p:ext uri="{BB962C8B-B14F-4D97-AF65-F5344CB8AC3E}">
        <p14:creationId xmlns:p14="http://schemas.microsoft.com/office/powerpoint/2010/main" val="4788328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76284873"/>
              </p:ext>
            </p:extLst>
          </p:nvPr>
        </p:nvGraphicFramePr>
        <p:xfrm>
          <a:off x="128954" y="3968994"/>
          <a:ext cx="11852032" cy="1650896"/>
        </p:xfrm>
        <a:graphic>
          <a:graphicData uri="http://schemas.openxmlformats.org/drawingml/2006/table">
            <a:tbl>
              <a:tblPr>
                <a:tableStyleId>{5C22544A-7EE6-4342-B048-85BDC9FD1C3A}</a:tableStyleId>
              </a:tblPr>
              <a:tblGrid>
                <a:gridCol w="687883">
                  <a:extLst>
                    <a:ext uri="{9D8B030D-6E8A-4147-A177-3AD203B41FA5}">
                      <a16:colId xmlns:a16="http://schemas.microsoft.com/office/drawing/2014/main" val="1833453705"/>
                    </a:ext>
                  </a:extLst>
                </a:gridCol>
                <a:gridCol w="771544">
                  <a:extLst>
                    <a:ext uri="{9D8B030D-6E8A-4147-A177-3AD203B41FA5}">
                      <a16:colId xmlns:a16="http://schemas.microsoft.com/office/drawing/2014/main" val="22573178"/>
                    </a:ext>
                  </a:extLst>
                </a:gridCol>
                <a:gridCol w="4294618">
                  <a:extLst>
                    <a:ext uri="{9D8B030D-6E8A-4147-A177-3AD203B41FA5}">
                      <a16:colId xmlns:a16="http://schemas.microsoft.com/office/drawing/2014/main" val="2830257005"/>
                    </a:ext>
                  </a:extLst>
                </a:gridCol>
                <a:gridCol w="2658574">
                  <a:extLst>
                    <a:ext uri="{9D8B030D-6E8A-4147-A177-3AD203B41FA5}">
                      <a16:colId xmlns:a16="http://schemas.microsoft.com/office/drawing/2014/main" val="46951444"/>
                    </a:ext>
                  </a:extLst>
                </a:gridCol>
                <a:gridCol w="734361">
                  <a:extLst>
                    <a:ext uri="{9D8B030D-6E8A-4147-A177-3AD203B41FA5}">
                      <a16:colId xmlns:a16="http://schemas.microsoft.com/office/drawing/2014/main" val="2850262765"/>
                    </a:ext>
                  </a:extLst>
                </a:gridCol>
                <a:gridCol w="762248">
                  <a:extLst>
                    <a:ext uri="{9D8B030D-6E8A-4147-A177-3AD203B41FA5}">
                      <a16:colId xmlns:a16="http://schemas.microsoft.com/office/drawing/2014/main" val="3701683546"/>
                    </a:ext>
                  </a:extLst>
                </a:gridCol>
                <a:gridCol w="1942804">
                  <a:extLst>
                    <a:ext uri="{9D8B030D-6E8A-4147-A177-3AD203B41FA5}">
                      <a16:colId xmlns:a16="http://schemas.microsoft.com/office/drawing/2014/main" val="1682211751"/>
                    </a:ext>
                  </a:extLst>
                </a:gridCol>
              </a:tblGrid>
              <a:tr h="328438">
                <a:tc>
                  <a:txBody>
                    <a:bodyPr/>
                    <a:lstStyle/>
                    <a:p>
                      <a:pPr algn="ctr" fontAlgn="ctr"/>
                      <a:r>
                        <a:rPr lang="en-GB" sz="1800" u="none" strike="noStrike" dirty="0">
                          <a:effectLst/>
                        </a:rPr>
                        <a:t>VC-LSI</a:t>
                      </a:r>
                      <a:endParaRPr lang="en-GB" sz="1800" b="0" i="0" u="none" strike="noStrike" dirty="0">
                        <a:solidFill>
                          <a:srgbClr val="000000"/>
                        </a:solidFill>
                        <a:effectLst/>
                        <a:latin typeface="Arial" panose="020B0604020202020204" pitchFamily="34" charset="0"/>
                      </a:endParaRPr>
                    </a:p>
                  </a:txBody>
                  <a:tcPr marL="4976" marR="4976" marT="4976" marB="0" anchor="ctr"/>
                </a:tc>
                <a:tc>
                  <a:txBody>
                    <a:bodyPr/>
                    <a:lstStyle/>
                    <a:p>
                      <a:pPr algn="ctr" fontAlgn="ctr"/>
                      <a:r>
                        <a:rPr lang="en-GB" sz="1800" u="none" strike="noStrike">
                          <a:effectLst/>
                        </a:rPr>
                        <a:t>23</a:t>
                      </a:r>
                      <a:endParaRPr lang="en-GB" sz="1800" b="0" i="0" u="none" strike="noStrike">
                        <a:solidFill>
                          <a:srgbClr val="000000"/>
                        </a:solidFill>
                        <a:effectLst/>
                        <a:latin typeface="Calibri" panose="020F0502020204030204" pitchFamily="34" charset="0"/>
                      </a:endParaRPr>
                    </a:p>
                  </a:txBody>
                  <a:tcPr marL="4976" marR="4976" marT="4976" marB="0" anchor="ctr"/>
                </a:tc>
                <a:tc>
                  <a:txBody>
                    <a:bodyPr/>
                    <a:lstStyle/>
                    <a:p>
                      <a:pPr algn="l" fontAlgn="ctr"/>
                      <a:r>
                        <a:rPr lang="en-US" sz="1800" u="none" strike="noStrike" dirty="0">
                          <a:effectLst/>
                        </a:rPr>
                        <a:t>The LSI-VC to assess the usefulness of available data from multiple sensors for the generation of climate data records. Resulting plans at Agencies to generate climate data records shall be registered with the ECV Inventory.</a:t>
                      </a:r>
                      <a:endParaRPr lang="en-US" sz="1800" b="0" i="0" u="none" strike="noStrike" dirty="0">
                        <a:solidFill>
                          <a:srgbClr val="000000"/>
                        </a:solidFill>
                        <a:effectLst/>
                        <a:latin typeface="Arial" panose="020B0604020202020204" pitchFamily="34" charset="0"/>
                      </a:endParaRPr>
                    </a:p>
                  </a:txBody>
                  <a:tcPr marL="4976" marR="4976" marT="4976" marB="0" anchor="ctr"/>
                </a:tc>
                <a:tc>
                  <a:txBody>
                    <a:bodyPr/>
                    <a:lstStyle/>
                    <a:p>
                      <a:pPr algn="l" fontAlgn="t"/>
                      <a:r>
                        <a:rPr lang="en-GB" sz="1800" u="none" strike="noStrike" dirty="0" smtClean="0">
                          <a:effectLst/>
                        </a:rPr>
                        <a:t>Discussion </a:t>
                      </a:r>
                      <a:r>
                        <a:rPr lang="en-GB" sz="1800" u="none" strike="noStrike" dirty="0">
                          <a:effectLst/>
                        </a:rPr>
                        <a:t>with VC-LSI needed.</a:t>
                      </a:r>
                      <a:endParaRPr lang="en-GB" sz="1800" b="0" i="0" u="none" strike="noStrike" dirty="0">
                        <a:solidFill>
                          <a:srgbClr val="000000"/>
                        </a:solidFill>
                        <a:effectLst/>
                        <a:latin typeface="Arial" panose="020B0604020202020204" pitchFamily="34" charset="0"/>
                      </a:endParaRPr>
                    </a:p>
                  </a:txBody>
                  <a:tcPr marL="4976" marR="4976" marT="4976" marB="0" anchor="ctr"/>
                </a:tc>
                <a:tc>
                  <a:txBody>
                    <a:bodyPr/>
                    <a:lstStyle/>
                    <a:p>
                      <a:pPr algn="ctr" fontAlgn="ctr"/>
                      <a:r>
                        <a:rPr lang="en-GB" sz="1800" u="none" strike="noStrike" dirty="0">
                          <a:effectLst/>
                        </a:rPr>
                        <a:t>31 Dec 2019</a:t>
                      </a:r>
                      <a:endParaRPr lang="en-GB" sz="1800" b="0" i="0" u="none" strike="noStrike" dirty="0">
                        <a:solidFill>
                          <a:srgbClr val="000000"/>
                        </a:solidFill>
                        <a:effectLst/>
                        <a:latin typeface="Arial" panose="020B0604020202020204" pitchFamily="34" charset="0"/>
                      </a:endParaRPr>
                    </a:p>
                  </a:txBody>
                  <a:tcPr marL="4976" marR="4976" marT="4976" marB="0" anchor="ctr"/>
                </a:tc>
                <a:tc>
                  <a:txBody>
                    <a:bodyPr/>
                    <a:lstStyle/>
                    <a:p>
                      <a:pPr algn="ctr" fontAlgn="ctr"/>
                      <a:r>
                        <a:rPr lang="en-GB" sz="1800" u="none" strike="noStrike" dirty="0">
                          <a:effectLst/>
                        </a:rPr>
                        <a:t>OPEN</a:t>
                      </a:r>
                      <a:endParaRPr lang="en-GB" sz="1800" b="1" i="0" u="none" strike="noStrike" dirty="0">
                        <a:solidFill>
                          <a:srgbClr val="000000"/>
                        </a:solidFill>
                        <a:effectLst/>
                        <a:latin typeface="Arial" panose="020B0604020202020204" pitchFamily="34" charset="0"/>
                      </a:endParaRPr>
                    </a:p>
                  </a:txBody>
                  <a:tcPr marL="4976" marR="4976" marT="4976" marB="0" anchor="ctr"/>
                </a:tc>
                <a:tc>
                  <a:txBody>
                    <a:bodyPr/>
                    <a:lstStyle/>
                    <a:p>
                      <a:pPr algn="l" fontAlgn="b"/>
                      <a:r>
                        <a:rPr lang="en-US" sz="1800" u="none" strike="noStrike" dirty="0">
                          <a:effectLst/>
                        </a:rPr>
                        <a:t>Science</a:t>
                      </a:r>
                      <a:r>
                        <a:rPr lang="en-US" sz="1800" u="none" strike="noStrike" dirty="0" smtClean="0">
                          <a:effectLst/>
                        </a:rPr>
                        <a:t>, LSI </a:t>
                      </a:r>
                      <a:r>
                        <a:rPr lang="en-US" sz="1800" u="none" strike="noStrike" dirty="0">
                          <a:effectLst/>
                        </a:rPr>
                        <a:t>lead </a:t>
                      </a:r>
                      <a:r>
                        <a:rPr lang="en-US" sz="1800" u="none" strike="noStrike" dirty="0" smtClean="0">
                          <a:effectLst/>
                        </a:rPr>
                        <a:t>needed,</a:t>
                      </a:r>
                      <a:r>
                        <a:rPr lang="en-US" sz="1800" u="none" strike="noStrike" dirty="0">
                          <a:effectLst/>
                        </a:rPr>
                        <a:t/>
                      </a:r>
                      <a:br>
                        <a:rPr lang="en-US" sz="1800" u="none" strike="noStrike" dirty="0">
                          <a:effectLst/>
                        </a:rPr>
                      </a:br>
                      <a:r>
                        <a:rPr lang="en-US" sz="1800" u="none" strike="noStrike" dirty="0">
                          <a:effectLst/>
                        </a:rPr>
                        <a:t>needs deadline extension</a:t>
                      </a:r>
                      <a:endParaRPr lang="en-US" sz="1800" b="0" i="0" u="none" strike="noStrike" dirty="0">
                        <a:solidFill>
                          <a:srgbClr val="000000"/>
                        </a:solidFill>
                        <a:effectLst/>
                        <a:latin typeface="Calibri" panose="020F0502020204030204" pitchFamily="34" charset="0"/>
                      </a:endParaRPr>
                    </a:p>
                  </a:txBody>
                  <a:tcPr marL="4976" marR="4976" marT="4976" marB="0" anchor="ctr"/>
                </a:tc>
                <a:extLst>
                  <a:ext uri="{0D108BD9-81ED-4DB2-BD59-A6C34878D82A}">
                    <a16:rowId xmlns:a16="http://schemas.microsoft.com/office/drawing/2014/main" val="3891182527"/>
                  </a:ext>
                </a:extLst>
              </a:tr>
            </a:tbl>
          </a:graphicData>
        </a:graphic>
      </p:graphicFrame>
      <p:sp>
        <p:nvSpPr>
          <p:cNvPr id="4" name="TextBox 3"/>
          <p:cNvSpPr txBox="1"/>
          <p:nvPr/>
        </p:nvSpPr>
        <p:spPr>
          <a:xfrm>
            <a:off x="234462" y="1771011"/>
            <a:ext cx="11641017" cy="1477328"/>
          </a:xfrm>
          <a:prstGeom prst="rect">
            <a:avLst/>
          </a:prstGeom>
          <a:noFill/>
        </p:spPr>
        <p:txBody>
          <a:bodyPr wrap="square" rtlCol="0">
            <a:spAutoFit/>
          </a:bodyPr>
          <a:lstStyle/>
          <a:p>
            <a:endParaRPr lang="en-US" dirty="0" smtClean="0"/>
          </a:p>
          <a:p>
            <a:r>
              <a:rPr lang="en-US" sz="2400" dirty="0"/>
              <a:t>As IR imagers are used for the derivation of LST there is no </a:t>
            </a:r>
            <a:r>
              <a:rPr lang="en-US" sz="2400" dirty="0" smtClean="0"/>
              <a:t>apparent  gap </a:t>
            </a:r>
            <a:r>
              <a:rPr lang="en-US" sz="2400" dirty="0"/>
              <a:t>in the availability of such missions, but Table shows that, for most new missions, no </a:t>
            </a:r>
            <a:r>
              <a:rPr lang="en-US" sz="2400" dirty="0" smtClean="0"/>
              <a:t>plan exists </a:t>
            </a:r>
            <a:r>
              <a:rPr lang="en-US" sz="2400" dirty="0"/>
              <a:t>to derive LST climate data records from an individual instrument series or </a:t>
            </a:r>
            <a:r>
              <a:rPr lang="en-US" sz="2400" dirty="0" smtClean="0"/>
              <a:t>combinations </a:t>
            </a:r>
            <a:r>
              <a:rPr lang="en-GB" sz="2400" dirty="0" smtClean="0"/>
              <a:t>of </a:t>
            </a:r>
            <a:r>
              <a:rPr lang="en-GB" sz="2400" dirty="0"/>
              <a:t>it.</a:t>
            </a:r>
            <a:endParaRPr lang="en-US" sz="2400" dirty="0"/>
          </a:p>
        </p:txBody>
      </p:sp>
      <p:sp>
        <p:nvSpPr>
          <p:cNvPr id="5" name="Rectangle 4"/>
          <p:cNvSpPr/>
          <p:nvPr/>
        </p:nvSpPr>
        <p:spPr>
          <a:xfrm>
            <a:off x="3342208" y="348855"/>
            <a:ext cx="6338723" cy="707886"/>
          </a:xfrm>
          <a:prstGeom prst="rect">
            <a:avLst/>
          </a:prstGeom>
        </p:spPr>
        <p:txBody>
          <a:bodyPr wrap="none">
            <a:spAutoFit/>
          </a:bodyPr>
          <a:lstStyle/>
          <a:p>
            <a:r>
              <a:rPr lang="en-GB" sz="4000" b="1" dirty="0" smtClean="0"/>
              <a:t>Coordinated Action LST </a:t>
            </a:r>
            <a:r>
              <a:rPr lang="en-GB" sz="4000" b="1" dirty="0"/>
              <a:t>CDRs</a:t>
            </a:r>
          </a:p>
        </p:txBody>
      </p:sp>
    </p:spTree>
    <p:extLst>
      <p:ext uri="{BB962C8B-B14F-4D97-AF65-F5344CB8AC3E}">
        <p14:creationId xmlns:p14="http://schemas.microsoft.com/office/powerpoint/2010/main" val="410719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03549677"/>
              </p:ext>
            </p:extLst>
          </p:nvPr>
        </p:nvGraphicFramePr>
        <p:xfrm>
          <a:off x="164122" y="4251350"/>
          <a:ext cx="11922370" cy="1925216"/>
        </p:xfrm>
        <a:graphic>
          <a:graphicData uri="http://schemas.openxmlformats.org/drawingml/2006/table">
            <a:tbl>
              <a:tblPr>
                <a:tableStyleId>{5C22544A-7EE6-4342-B048-85BDC9FD1C3A}</a:tableStyleId>
              </a:tblPr>
              <a:tblGrid>
                <a:gridCol w="691965">
                  <a:extLst>
                    <a:ext uri="{9D8B030D-6E8A-4147-A177-3AD203B41FA5}">
                      <a16:colId xmlns:a16="http://schemas.microsoft.com/office/drawing/2014/main" val="1276255953"/>
                    </a:ext>
                  </a:extLst>
                </a:gridCol>
                <a:gridCol w="776124">
                  <a:extLst>
                    <a:ext uri="{9D8B030D-6E8A-4147-A177-3AD203B41FA5}">
                      <a16:colId xmlns:a16="http://schemas.microsoft.com/office/drawing/2014/main" val="2200863909"/>
                    </a:ext>
                  </a:extLst>
                </a:gridCol>
                <a:gridCol w="4320105">
                  <a:extLst>
                    <a:ext uri="{9D8B030D-6E8A-4147-A177-3AD203B41FA5}">
                      <a16:colId xmlns:a16="http://schemas.microsoft.com/office/drawing/2014/main" val="1899014936"/>
                    </a:ext>
                  </a:extLst>
                </a:gridCol>
                <a:gridCol w="2674351">
                  <a:extLst>
                    <a:ext uri="{9D8B030D-6E8A-4147-A177-3AD203B41FA5}">
                      <a16:colId xmlns:a16="http://schemas.microsoft.com/office/drawing/2014/main" val="3644759206"/>
                    </a:ext>
                  </a:extLst>
                </a:gridCol>
                <a:gridCol w="738719">
                  <a:extLst>
                    <a:ext uri="{9D8B030D-6E8A-4147-A177-3AD203B41FA5}">
                      <a16:colId xmlns:a16="http://schemas.microsoft.com/office/drawing/2014/main" val="209154349"/>
                    </a:ext>
                  </a:extLst>
                </a:gridCol>
                <a:gridCol w="766772">
                  <a:extLst>
                    <a:ext uri="{9D8B030D-6E8A-4147-A177-3AD203B41FA5}">
                      <a16:colId xmlns:a16="http://schemas.microsoft.com/office/drawing/2014/main" val="2434990636"/>
                    </a:ext>
                  </a:extLst>
                </a:gridCol>
                <a:gridCol w="1954334">
                  <a:extLst>
                    <a:ext uri="{9D8B030D-6E8A-4147-A177-3AD203B41FA5}">
                      <a16:colId xmlns:a16="http://schemas.microsoft.com/office/drawing/2014/main" val="1146254222"/>
                    </a:ext>
                  </a:extLst>
                </a:gridCol>
              </a:tblGrid>
              <a:tr h="437917">
                <a:tc>
                  <a:txBody>
                    <a:bodyPr/>
                    <a:lstStyle/>
                    <a:p>
                      <a:pPr algn="ctr" fontAlgn="ctr"/>
                      <a:r>
                        <a:rPr lang="en-GB" sz="1800" u="none" strike="noStrike" dirty="0" smtClean="0">
                          <a:effectLst/>
                        </a:rPr>
                        <a:t>VC-LSI</a:t>
                      </a:r>
                      <a:br>
                        <a:rPr lang="en-GB" sz="1800" u="none" strike="noStrike" dirty="0" smtClean="0">
                          <a:effectLst/>
                        </a:rPr>
                      </a:br>
                      <a:r>
                        <a:rPr lang="en-GB" sz="1800" u="none" strike="noStrike" dirty="0" smtClean="0">
                          <a:effectLst/>
                        </a:rPr>
                        <a:t>TOPC</a:t>
                      </a:r>
                      <a:endParaRPr lang="en-GB" sz="1800" b="0" i="0" u="none" strike="noStrike" dirty="0">
                        <a:solidFill>
                          <a:srgbClr val="000000"/>
                        </a:solidFill>
                        <a:effectLst/>
                        <a:latin typeface="Arial" panose="020B0604020202020204" pitchFamily="34" charset="0"/>
                      </a:endParaRPr>
                    </a:p>
                  </a:txBody>
                  <a:tcPr marL="4976" marR="4976" marT="4976" marB="0" anchor="ctr"/>
                </a:tc>
                <a:tc>
                  <a:txBody>
                    <a:bodyPr/>
                    <a:lstStyle/>
                    <a:p>
                      <a:pPr algn="ctr" fontAlgn="ctr"/>
                      <a:r>
                        <a:rPr lang="en-GB" sz="1800" u="none" strike="noStrike" dirty="0">
                          <a:effectLst/>
                        </a:rPr>
                        <a:t>24</a:t>
                      </a:r>
                      <a:endParaRPr lang="en-GB" sz="1800" b="0" i="0" u="none" strike="noStrike" dirty="0">
                        <a:solidFill>
                          <a:srgbClr val="000000"/>
                        </a:solidFill>
                        <a:effectLst/>
                        <a:latin typeface="Calibri" panose="020F0502020204030204" pitchFamily="34" charset="0"/>
                      </a:endParaRPr>
                    </a:p>
                  </a:txBody>
                  <a:tcPr marL="4976" marR="4976" marT="4976" marB="0" anchor="ctr"/>
                </a:tc>
                <a:tc>
                  <a:txBody>
                    <a:bodyPr/>
                    <a:lstStyle/>
                    <a:p>
                      <a:pPr algn="l" fontAlgn="ctr"/>
                      <a:r>
                        <a:rPr lang="en-US" sz="1800" u="none" strike="noStrike" dirty="0" smtClean="0">
                          <a:effectLst/>
                        </a:rPr>
                        <a:t>The LSI-VC and GCOS TOPC to assess the climate user community needs for LAI that are not currently exploited from existing missions to enable planning for further Leaf Area Index data records as appropriate. Resulting plans at Agencies to generate climate data records shall be registered with the ECV Inventory.</a:t>
                      </a:r>
                      <a:endParaRPr lang="en-US" sz="1800" b="0" i="0" u="none" strike="noStrike" dirty="0">
                        <a:solidFill>
                          <a:srgbClr val="000000"/>
                        </a:solidFill>
                        <a:effectLst/>
                        <a:latin typeface="Arial" panose="020B0604020202020204" pitchFamily="34" charset="0"/>
                      </a:endParaRPr>
                    </a:p>
                  </a:txBody>
                  <a:tcPr marL="4976" marR="4976" marT="4976" marB="0" anchor="ctr"/>
                </a:tc>
                <a:tc>
                  <a:txBody>
                    <a:bodyPr/>
                    <a:lstStyle/>
                    <a:p>
                      <a:pPr algn="l" fontAlgn="t"/>
                      <a:r>
                        <a:rPr lang="en-GB" sz="1800" u="none" strike="noStrike" dirty="0" smtClean="0">
                          <a:effectLst/>
                        </a:rPr>
                        <a:t>Discussion </a:t>
                      </a:r>
                      <a:r>
                        <a:rPr lang="en-GB" sz="1800" u="none" strike="noStrike" dirty="0">
                          <a:effectLst/>
                        </a:rPr>
                        <a:t>with VC-LSI needed.</a:t>
                      </a:r>
                      <a:endParaRPr lang="en-GB" sz="1800" b="0" i="0" u="none" strike="noStrike" dirty="0">
                        <a:solidFill>
                          <a:srgbClr val="000000"/>
                        </a:solidFill>
                        <a:effectLst/>
                        <a:latin typeface="Arial" panose="020B0604020202020204" pitchFamily="34" charset="0"/>
                      </a:endParaRPr>
                    </a:p>
                  </a:txBody>
                  <a:tcPr marL="4976" marR="4976" marT="4976" marB="0" anchor="ctr"/>
                </a:tc>
                <a:tc>
                  <a:txBody>
                    <a:bodyPr/>
                    <a:lstStyle/>
                    <a:p>
                      <a:pPr algn="ctr" fontAlgn="ctr"/>
                      <a:r>
                        <a:rPr lang="en-GB" sz="1800" u="none" strike="noStrike" dirty="0">
                          <a:effectLst/>
                        </a:rPr>
                        <a:t>31 Dec 2019</a:t>
                      </a:r>
                      <a:endParaRPr lang="en-GB" sz="1800" b="0" i="0" u="none" strike="noStrike" dirty="0">
                        <a:solidFill>
                          <a:srgbClr val="000000"/>
                        </a:solidFill>
                        <a:effectLst/>
                        <a:latin typeface="Arial" panose="020B0604020202020204" pitchFamily="34" charset="0"/>
                      </a:endParaRPr>
                    </a:p>
                  </a:txBody>
                  <a:tcPr marL="4976" marR="4976" marT="4976" marB="0" anchor="ctr"/>
                </a:tc>
                <a:tc>
                  <a:txBody>
                    <a:bodyPr/>
                    <a:lstStyle/>
                    <a:p>
                      <a:pPr algn="ctr" fontAlgn="ctr"/>
                      <a:r>
                        <a:rPr lang="en-GB" sz="1800" u="none" strike="noStrike" dirty="0">
                          <a:effectLst/>
                        </a:rPr>
                        <a:t>OPEN</a:t>
                      </a:r>
                      <a:endParaRPr lang="en-GB" sz="1800" b="1" i="0" u="none" strike="noStrike" dirty="0">
                        <a:solidFill>
                          <a:srgbClr val="000000"/>
                        </a:solidFill>
                        <a:effectLst/>
                        <a:latin typeface="Arial" panose="020B0604020202020204" pitchFamily="34" charset="0"/>
                      </a:endParaRPr>
                    </a:p>
                  </a:txBody>
                  <a:tcPr marL="4976" marR="4976" marT="4976" marB="0" anchor="ctr"/>
                </a:tc>
                <a:tc>
                  <a:txBody>
                    <a:bodyPr/>
                    <a:lstStyle/>
                    <a:p>
                      <a:pPr algn="l" fontAlgn="b"/>
                      <a:r>
                        <a:rPr lang="en-US" sz="1800" u="none" strike="noStrike" dirty="0">
                          <a:effectLst/>
                        </a:rPr>
                        <a:t>Mission sufficiency,</a:t>
                      </a:r>
                      <a:br>
                        <a:rPr lang="en-US" sz="1800" u="none" strike="noStrike" dirty="0">
                          <a:effectLst/>
                        </a:rPr>
                      </a:br>
                      <a:r>
                        <a:rPr lang="en-US" sz="1800" u="none" strike="noStrike" dirty="0">
                          <a:effectLst/>
                        </a:rPr>
                        <a:t>Science</a:t>
                      </a:r>
                      <a:r>
                        <a:rPr lang="en-US" sz="1800" u="none" strike="noStrike" dirty="0" smtClean="0">
                          <a:effectLst/>
                        </a:rPr>
                        <a:t>, LSI </a:t>
                      </a:r>
                      <a:r>
                        <a:rPr lang="en-US" sz="1800" u="none" strike="noStrike" dirty="0">
                          <a:effectLst/>
                        </a:rPr>
                        <a:t>lead needed</a:t>
                      </a:r>
                      <a:br>
                        <a:rPr lang="en-US" sz="1800" u="none" strike="noStrike" dirty="0">
                          <a:effectLst/>
                        </a:rPr>
                      </a:br>
                      <a:r>
                        <a:rPr lang="en-US" sz="1800" u="none" strike="noStrike" dirty="0">
                          <a:effectLst/>
                        </a:rPr>
                        <a:t>needs deadline extension</a:t>
                      </a:r>
                      <a:endParaRPr lang="en-US" sz="1800" b="0" i="0" u="none" strike="noStrike" dirty="0">
                        <a:solidFill>
                          <a:srgbClr val="000000"/>
                        </a:solidFill>
                        <a:effectLst/>
                        <a:latin typeface="Calibri" panose="020F0502020204030204" pitchFamily="34" charset="0"/>
                      </a:endParaRPr>
                    </a:p>
                  </a:txBody>
                  <a:tcPr marL="4976" marR="4976" marT="4976" marB="0" anchor="ctr"/>
                </a:tc>
                <a:extLst>
                  <a:ext uri="{0D108BD9-81ED-4DB2-BD59-A6C34878D82A}">
                    <a16:rowId xmlns:a16="http://schemas.microsoft.com/office/drawing/2014/main" val="3735657962"/>
                  </a:ext>
                </a:extLst>
              </a:tr>
            </a:tbl>
          </a:graphicData>
        </a:graphic>
      </p:graphicFrame>
      <p:sp>
        <p:nvSpPr>
          <p:cNvPr id="3" name="Rectangle 2"/>
          <p:cNvSpPr/>
          <p:nvPr/>
        </p:nvSpPr>
        <p:spPr>
          <a:xfrm>
            <a:off x="164122" y="1696805"/>
            <a:ext cx="11699630" cy="2554545"/>
          </a:xfrm>
          <a:prstGeom prst="rect">
            <a:avLst/>
          </a:prstGeom>
        </p:spPr>
        <p:txBody>
          <a:bodyPr wrap="square">
            <a:spAutoFit/>
          </a:bodyPr>
          <a:lstStyle/>
          <a:p>
            <a:r>
              <a:rPr lang="en-US" sz="2000" dirty="0"/>
              <a:t>For Leaf Area Index (LAI), it was observed that some known data records have not been registered within the ECV Inventory; this omission should be fixed in the next update. The total number of existing and planned data records currently in the ECV inventory is fairly low (two existing and three planned), even though plenty of satellite instruments that have very high relevance for Leaf Area Index are known to exist. Thus, it is recommended that the LAI-VC assess climate user needs for such products that are not currently exploited from existing missions</a:t>
            </a:r>
            <a:r>
              <a:rPr lang="en-US" sz="2000" dirty="0" smtClean="0"/>
              <a:t>. This </a:t>
            </a:r>
            <a:r>
              <a:rPr lang="en-US" sz="2000" dirty="0"/>
              <a:t>should assist future planning for LAI CDRs</a:t>
            </a:r>
            <a:r>
              <a:rPr lang="en-US" sz="2000" dirty="0" smtClean="0"/>
              <a:t>;</a:t>
            </a:r>
          </a:p>
          <a:p>
            <a:endParaRPr lang="en-US" sz="2000" dirty="0"/>
          </a:p>
          <a:p>
            <a:r>
              <a:rPr lang="en-US" sz="2000" dirty="0" smtClean="0"/>
              <a:t>Number of LAI data records has doubled in Inventory #3.</a:t>
            </a:r>
            <a:endParaRPr lang="en-US" sz="2000" dirty="0"/>
          </a:p>
        </p:txBody>
      </p:sp>
      <p:sp>
        <p:nvSpPr>
          <p:cNvPr id="4" name="Title 1"/>
          <p:cNvSpPr txBox="1">
            <a:spLocks/>
          </p:cNvSpPr>
          <p:nvPr/>
        </p:nvSpPr>
        <p:spPr>
          <a:xfrm>
            <a:off x="1930399" y="398585"/>
            <a:ext cx="8662220" cy="893234"/>
          </a:xfrm>
          <a:prstGeom prst="rect">
            <a:avLst/>
          </a:prstGeom>
        </p:spPr>
        <p:txBody>
          <a:bodyPr>
            <a:normAutofit fontScale="97500"/>
          </a:bodyPr>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GB" sz="4000" b="1" dirty="0" smtClean="0"/>
              <a:t>Coordinated Action LAI CDRs</a:t>
            </a:r>
            <a:endParaRPr lang="en-GB" sz="4000" b="1" dirty="0"/>
          </a:p>
        </p:txBody>
      </p:sp>
    </p:spTree>
    <p:extLst>
      <p:ext uri="{BB962C8B-B14F-4D97-AF65-F5344CB8AC3E}">
        <p14:creationId xmlns:p14="http://schemas.microsoft.com/office/powerpoint/2010/main" val="2372604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3675" y="1476757"/>
            <a:ext cx="8137525" cy="4718050"/>
          </a:xfrm>
        </p:spPr>
        <p:txBody>
          <a:bodyPr>
            <a:normAutofit fontScale="77500" lnSpcReduction="20000"/>
          </a:bodyPr>
          <a:lstStyle/>
          <a:p>
            <a:pPr marL="0" indent="0">
              <a:spcAft>
                <a:spcPts val="225"/>
              </a:spcAft>
              <a:buNone/>
            </a:pPr>
            <a:r>
              <a:rPr lang="en-GB" b="1" dirty="0" smtClean="0">
                <a:solidFill>
                  <a:schemeClr val="accent1">
                    <a:lumMod val="75000"/>
                  </a:schemeClr>
                </a:solidFill>
              </a:rPr>
              <a:t>CEOS/CGMS provided a white paper describing a constellation </a:t>
            </a:r>
            <a:r>
              <a:rPr lang="en-GB" b="1" dirty="0">
                <a:solidFill>
                  <a:schemeClr val="accent1">
                    <a:lumMod val="75000"/>
                  </a:schemeClr>
                </a:solidFill>
              </a:rPr>
              <a:t>architecture for monitoring atmospheric CO2 and CH4 concentrations and their natural and anthropogenic fluxes from space</a:t>
            </a:r>
            <a:r>
              <a:rPr lang="en-GB" b="1" baseline="30000" dirty="0">
                <a:solidFill>
                  <a:schemeClr val="accent1">
                    <a:lumMod val="75000"/>
                  </a:schemeClr>
                </a:solidFill>
              </a:rPr>
              <a:t>1</a:t>
            </a:r>
            <a:r>
              <a:rPr lang="en-GB" b="1" dirty="0">
                <a:solidFill>
                  <a:schemeClr val="accent1">
                    <a:lumMod val="75000"/>
                  </a:schemeClr>
                </a:solidFill>
              </a:rPr>
              <a:t> to support climate </a:t>
            </a:r>
            <a:r>
              <a:rPr lang="en-GB" b="1" dirty="0" smtClean="0">
                <a:solidFill>
                  <a:schemeClr val="accent1">
                    <a:lumMod val="75000"/>
                  </a:schemeClr>
                </a:solidFill>
              </a:rPr>
              <a:t>policy</a:t>
            </a:r>
          </a:p>
          <a:p>
            <a:pPr marL="0" indent="0">
              <a:spcAft>
                <a:spcPts val="225"/>
              </a:spcAft>
              <a:buNone/>
            </a:pPr>
            <a:endParaRPr lang="en-US" sz="2200" b="1" dirty="0" smtClean="0">
              <a:solidFill>
                <a:schemeClr val="accent1">
                  <a:lumMod val="75000"/>
                </a:schemeClr>
              </a:solidFill>
            </a:endParaRPr>
          </a:p>
          <a:p>
            <a:pPr>
              <a:spcAft>
                <a:spcPts val="225"/>
              </a:spcAft>
            </a:pPr>
            <a:r>
              <a:rPr lang="en-US" sz="2200" dirty="0" smtClean="0"/>
              <a:t>166-page </a:t>
            </a:r>
            <a:r>
              <a:rPr lang="en-US" sz="2200" dirty="0"/>
              <a:t>document, 88 authors representing 47 organizations</a:t>
            </a:r>
          </a:p>
          <a:p>
            <a:pPr>
              <a:spcAft>
                <a:spcPts val="225"/>
              </a:spcAft>
            </a:pPr>
            <a:r>
              <a:rPr lang="en-US" sz="2200" dirty="0"/>
              <a:t>Executive Summary (2 pages) </a:t>
            </a:r>
          </a:p>
          <a:p>
            <a:pPr lvl="1">
              <a:spcAft>
                <a:spcPts val="225"/>
              </a:spcAft>
            </a:pPr>
            <a:r>
              <a:rPr lang="en-US" sz="2200" dirty="0"/>
              <a:t>Overview of objectives and approach for policy makers, CEOS/CGMS Agency leads</a:t>
            </a:r>
          </a:p>
          <a:p>
            <a:pPr>
              <a:spcAft>
                <a:spcPts val="225"/>
              </a:spcAft>
            </a:pPr>
            <a:r>
              <a:rPr lang="en-US" sz="2200" dirty="0"/>
              <a:t>Body of report (75 pages)</a:t>
            </a:r>
          </a:p>
          <a:p>
            <a:pPr lvl="1">
              <a:spcAft>
                <a:spcPts val="225"/>
              </a:spcAft>
            </a:pPr>
            <a:r>
              <a:rPr lang="en-US" sz="2200" dirty="0"/>
              <a:t>Science background and requirements, current and near-term mission heritage and system implementation approach, intended for program scientists and project managers</a:t>
            </a:r>
          </a:p>
          <a:p>
            <a:pPr>
              <a:spcAft>
                <a:spcPts val="225"/>
              </a:spcAft>
            </a:pPr>
            <a:r>
              <a:rPr lang="en-US" sz="2200" dirty="0"/>
              <a:t>Technical Appendices (42 pages)</a:t>
            </a:r>
          </a:p>
          <a:p>
            <a:pPr lvl="1">
              <a:spcAft>
                <a:spcPts val="225"/>
              </a:spcAft>
            </a:pPr>
            <a:r>
              <a:rPr lang="en-US" sz="2200" dirty="0"/>
              <a:t>“Textbook” summarizing state-of-the-art in measurements and models for scientists, engineers, and inventory </a:t>
            </a:r>
            <a:r>
              <a:rPr lang="en-US" sz="2200" dirty="0" smtClean="0"/>
              <a:t>community</a:t>
            </a:r>
            <a:endParaRPr lang="en-US" sz="2200" dirty="0"/>
          </a:p>
        </p:txBody>
      </p:sp>
      <p:sp>
        <p:nvSpPr>
          <p:cNvPr id="4" name="Slide Number Placeholder 3"/>
          <p:cNvSpPr>
            <a:spLocks noGrp="1"/>
          </p:cNvSpPr>
          <p:nvPr>
            <p:ph type="sldNum" sz="quarter" idx="4294967295"/>
          </p:nvPr>
        </p:nvSpPr>
        <p:spPr/>
        <p:txBody>
          <a:bodyPr/>
          <a:lstStyle/>
          <a:p>
            <a:endParaRPr lang="en-US" dirty="0"/>
          </a:p>
        </p:txBody>
      </p:sp>
      <p:sp>
        <p:nvSpPr>
          <p:cNvPr id="2" name="Title 1"/>
          <p:cNvSpPr>
            <a:spLocks noGrp="1"/>
          </p:cNvSpPr>
          <p:nvPr>
            <p:ph type="title" idx="4294967295"/>
          </p:nvPr>
        </p:nvSpPr>
        <p:spPr>
          <a:xfrm>
            <a:off x="1828800" y="126076"/>
            <a:ext cx="8331200" cy="1143000"/>
          </a:xfrm>
          <a:noFill/>
        </p:spPr>
        <p:txBody>
          <a:bodyPr>
            <a:normAutofit/>
          </a:bodyPr>
          <a:lstStyle/>
          <a:p>
            <a:r>
              <a:rPr lang="en-US" b="1" dirty="0" smtClean="0"/>
              <a:t>Greenhouse Gas Monitoring </a:t>
            </a:r>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77783" y="1476757"/>
            <a:ext cx="3006874" cy="3911560"/>
          </a:xfrm>
          <a:prstGeom prst="rect">
            <a:avLst/>
          </a:prstGeom>
        </p:spPr>
      </p:pic>
      <p:sp>
        <p:nvSpPr>
          <p:cNvPr id="6" name="TextBox 5"/>
          <p:cNvSpPr txBox="1"/>
          <p:nvPr/>
        </p:nvSpPr>
        <p:spPr>
          <a:xfrm>
            <a:off x="9329781" y="5379364"/>
            <a:ext cx="2554875" cy="715578"/>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l" rtl="0" latinLnBrk="1" hangingPunct="0"/>
            <a:r>
              <a:rPr lang="en-US" sz="1050" dirty="0">
                <a:solidFill>
                  <a:srgbClr val="FFFF00"/>
                </a:solidFill>
                <a:hlinkClick r:id="rId4"/>
              </a:rPr>
              <a:t>http://ceos.org/document_management/Virtual_Constellations/ACC/Documents/CEOS_AC-VC_GHG_White_Paper_Publication_Draft2_20181111.pdf</a:t>
            </a:r>
            <a:endParaRPr lang="en-US" sz="1050" dirty="0">
              <a:solidFill>
                <a:srgbClr val="FFFF00"/>
              </a:solidFill>
            </a:endParaRPr>
          </a:p>
        </p:txBody>
      </p:sp>
    </p:spTree>
    <p:extLst>
      <p:ext uri="{BB962C8B-B14F-4D97-AF65-F5344CB8AC3E}">
        <p14:creationId xmlns:p14="http://schemas.microsoft.com/office/powerpoint/2010/main" val="3253912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AF0B33-DFA3-0B4C-83E6-1BEB5186037B}"/>
              </a:ext>
            </a:extLst>
          </p:cNvPr>
          <p:cNvSpPr>
            <a:spLocks noGrp="1"/>
          </p:cNvSpPr>
          <p:nvPr>
            <p:ph type="title"/>
          </p:nvPr>
        </p:nvSpPr>
        <p:spPr>
          <a:xfrm>
            <a:off x="2168769" y="238424"/>
            <a:ext cx="7051431" cy="990600"/>
          </a:xfrm>
        </p:spPr>
        <p:txBody>
          <a:bodyPr>
            <a:noAutofit/>
          </a:bodyPr>
          <a:lstStyle/>
          <a:p>
            <a:pPr algn="l"/>
            <a:r>
              <a:rPr lang="en-GB" sz="4000" b="1" dirty="0"/>
              <a:t>CEOS/CGMS GHG Roadmap </a:t>
            </a:r>
          </a:p>
        </p:txBody>
      </p:sp>
      <p:sp>
        <p:nvSpPr>
          <p:cNvPr id="5" name="Content Placeholder 4">
            <a:extLst>
              <a:ext uri="{FF2B5EF4-FFF2-40B4-BE49-F238E27FC236}">
                <a16:creationId xmlns:a16="http://schemas.microsoft.com/office/drawing/2014/main" id="{10F86D1D-47AF-7840-B906-D4838C7D9BAB}"/>
              </a:ext>
            </a:extLst>
          </p:cNvPr>
          <p:cNvSpPr>
            <a:spLocks noGrp="1"/>
          </p:cNvSpPr>
          <p:nvPr>
            <p:ph idx="1"/>
          </p:nvPr>
        </p:nvSpPr>
        <p:spPr>
          <a:xfrm>
            <a:off x="330123" y="1840522"/>
            <a:ext cx="5402462" cy="4853355"/>
          </a:xfrm>
        </p:spPr>
        <p:txBody>
          <a:bodyPr>
            <a:normAutofit fontScale="70000" lnSpcReduction="20000"/>
          </a:bodyPr>
          <a:lstStyle/>
          <a:p>
            <a:pPr marL="514350" indent="-514350">
              <a:buFont typeface="+mj-lt"/>
              <a:buAutoNum type="arabicPeriod"/>
            </a:pPr>
            <a:r>
              <a:rPr lang="en-GB" dirty="0"/>
              <a:t>Coordination mechanism proposed and endorsed by CEOS and CGMS Plenaries</a:t>
            </a:r>
          </a:p>
          <a:p>
            <a:pPr marL="514350" indent="-514350">
              <a:buFont typeface="+mj-lt"/>
              <a:buAutoNum type="arabicPeriod"/>
            </a:pPr>
            <a:r>
              <a:rPr lang="en-GB" dirty="0"/>
              <a:t>Contributions from multiple CEOS &amp; CGMS entities (</a:t>
            </a:r>
            <a:r>
              <a:rPr lang="en-GB" dirty="0" err="1"/>
              <a:t>WGClimate</a:t>
            </a:r>
            <a:r>
              <a:rPr lang="en-GB" dirty="0"/>
              <a:t> GHG Task Team, AC-VC, WGCV/ACSG &amp; GSICS)</a:t>
            </a:r>
          </a:p>
          <a:p>
            <a:pPr marL="514350" indent="-514350">
              <a:buFont typeface="+mj-lt"/>
              <a:buAutoNum type="arabicPeriod"/>
            </a:pPr>
            <a:r>
              <a:rPr lang="en-GB" dirty="0"/>
              <a:t>Addressing Actions on two different time horizons </a:t>
            </a:r>
            <a:r>
              <a:rPr lang="en-GB" dirty="0" err="1"/>
              <a:t>i</a:t>
            </a:r>
            <a:r>
              <a:rPr lang="en-GB" dirty="0"/>
              <a:t>)Prototype products: 2021 for 2023 Global Stocktake and ii)Pre-operational: 2026 for 2028 Global Stocktake</a:t>
            </a:r>
          </a:p>
          <a:p>
            <a:pPr marL="514350" indent="-514350">
              <a:buFont typeface="+mj-lt"/>
              <a:buAutoNum type="arabicPeriod"/>
            </a:pPr>
            <a:r>
              <a:rPr lang="en-GB" dirty="0"/>
              <a:t>Roadmap meeting in Tokyo (09/06) draft roadmap by CEOS SIT TW in September 2019 present to CEOS 33</a:t>
            </a:r>
            <a:r>
              <a:rPr lang="en-GB" baseline="30000" dirty="0"/>
              <a:t>rd</a:t>
            </a:r>
            <a:r>
              <a:rPr lang="en-GB" dirty="0"/>
              <a:t> Plenary (October 2019), and send to CGMS, for written </a:t>
            </a:r>
            <a:r>
              <a:rPr lang="en-GB" dirty="0" smtClean="0"/>
              <a:t>endorsement.</a:t>
            </a:r>
            <a:endParaRPr lang="en-GB" dirty="0"/>
          </a:p>
        </p:txBody>
      </p:sp>
      <p:grpSp>
        <p:nvGrpSpPr>
          <p:cNvPr id="2" name="Group 1"/>
          <p:cNvGrpSpPr/>
          <p:nvPr/>
        </p:nvGrpSpPr>
        <p:grpSpPr>
          <a:xfrm>
            <a:off x="6118192" y="1678332"/>
            <a:ext cx="5346978" cy="4194930"/>
            <a:chOff x="6340931" y="2135532"/>
            <a:chExt cx="3830380" cy="3380046"/>
          </a:xfrm>
        </p:grpSpPr>
        <p:pic>
          <p:nvPicPr>
            <p:cNvPr id="6" name="Picture 5">
              <a:extLst>
                <a:ext uri="{FF2B5EF4-FFF2-40B4-BE49-F238E27FC236}">
                  <a16:creationId xmlns:a16="http://schemas.microsoft.com/office/drawing/2014/main" id="{101EC1DD-2082-2344-9897-622DFE8A682E}"/>
                </a:ext>
              </a:extLst>
            </p:cNvPr>
            <p:cNvPicPr/>
            <p:nvPr/>
          </p:nvPicPr>
          <p:blipFill>
            <a:blip r:embed="rId2"/>
            <a:stretch>
              <a:fillRect/>
            </a:stretch>
          </p:blipFill>
          <p:spPr>
            <a:xfrm>
              <a:off x="6472890" y="2135532"/>
              <a:ext cx="3566460" cy="2473538"/>
            </a:xfrm>
            <a:prstGeom prst="rect">
              <a:avLst/>
            </a:prstGeom>
          </p:spPr>
        </p:pic>
        <p:pic>
          <p:nvPicPr>
            <p:cNvPr id="7" name="Picture 6">
              <a:extLst>
                <a:ext uri="{FF2B5EF4-FFF2-40B4-BE49-F238E27FC236}">
                  <a16:creationId xmlns:a16="http://schemas.microsoft.com/office/drawing/2014/main" id="{49E4BF64-503D-6149-87DF-CC16F20D8328}"/>
                </a:ext>
              </a:extLst>
            </p:cNvPr>
            <p:cNvPicPr>
              <a:picLocks noChangeAspect="1"/>
            </p:cNvPicPr>
            <p:nvPr/>
          </p:nvPicPr>
          <p:blipFill rotWithShape="1">
            <a:blip r:embed="rId3"/>
            <a:srcRect t="14785"/>
            <a:stretch/>
          </p:blipFill>
          <p:spPr>
            <a:xfrm>
              <a:off x="6340931" y="4609070"/>
              <a:ext cx="1782989" cy="731026"/>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2DADC164-BDC7-3648-BD9C-5B49845F80D1}"/>
                </a:ext>
              </a:extLst>
            </p:cNvPr>
            <p:cNvSpPr txBox="1"/>
            <p:nvPr/>
          </p:nvSpPr>
          <p:spPr>
            <a:xfrm>
              <a:off x="8645506" y="4592248"/>
              <a:ext cx="1525805" cy="923330"/>
            </a:xfrm>
            <a:prstGeom prst="rect">
              <a:avLst/>
            </a:prstGeom>
            <a:solidFill>
              <a:schemeClr val="bg2"/>
            </a:solidFill>
            <a:effectLst>
              <a:outerShdw blurRad="50800" dist="38100" dir="2700000" algn="tl" rotWithShape="0">
                <a:prstClr val="black">
                  <a:alpha val="40000"/>
                </a:prstClr>
              </a:outerShdw>
            </a:effectLst>
          </p:spPr>
          <p:txBody>
            <a:bodyPr wrap="square" rtlCol="0">
              <a:spAutoFit/>
            </a:bodyPr>
            <a:lstStyle/>
            <a:p>
              <a:r>
                <a:rPr lang="en-GB" dirty="0"/>
                <a:t>With CGMS Agency</a:t>
              </a:r>
            </a:p>
            <a:p>
              <a:r>
                <a:rPr lang="en-GB" dirty="0"/>
                <a:t>involvement</a:t>
              </a:r>
            </a:p>
          </p:txBody>
        </p:sp>
      </p:grpSp>
    </p:spTree>
    <p:extLst>
      <p:ext uri="{BB962C8B-B14F-4D97-AF65-F5344CB8AC3E}">
        <p14:creationId xmlns:p14="http://schemas.microsoft.com/office/powerpoint/2010/main" val="359188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28245" y="1488830"/>
            <a:ext cx="11570677" cy="5064369"/>
          </a:xfrm>
        </p:spPr>
        <p:txBody>
          <a:bodyPr/>
          <a:lstStyle/>
          <a:p>
            <a:pPr algn="l" rtl="0">
              <a:spcBef>
                <a:spcPts val="300"/>
              </a:spcBef>
              <a:spcAft>
                <a:spcPts val="300"/>
              </a:spcAft>
            </a:pPr>
            <a:r>
              <a:rPr lang="en-AU" b="1" dirty="0" smtClean="0"/>
              <a:t>Space based measurements of land cover and aboveground biomass stocks provide critical constraints on the land carbon cycle and its response to </a:t>
            </a:r>
          </a:p>
          <a:p>
            <a:pPr lvl="1" algn="l" rtl="0">
              <a:spcBef>
                <a:spcPts val="300"/>
              </a:spcBef>
              <a:spcAft>
                <a:spcPts val="300"/>
              </a:spcAft>
            </a:pPr>
            <a:r>
              <a:rPr lang="en-AU" sz="1800" b="1" dirty="0"/>
              <a:t>human activity (deforestation/reforestation, forest degradation, agriculture and other land use change) </a:t>
            </a:r>
            <a:endParaRPr lang="en-AU" sz="1800" b="1" dirty="0"/>
          </a:p>
          <a:p>
            <a:pPr lvl="1" algn="l" rtl="0">
              <a:spcBef>
                <a:spcPts val="300"/>
              </a:spcBef>
              <a:spcAft>
                <a:spcPts val="300"/>
              </a:spcAft>
            </a:pPr>
            <a:r>
              <a:rPr lang="en-AU" sz="1800" b="1" dirty="0"/>
              <a:t>climate change (drought, floods, heat stress, wildfire, etc.)</a:t>
            </a:r>
          </a:p>
          <a:p>
            <a:pPr algn="l" rtl="0">
              <a:spcBef>
                <a:spcPts val="300"/>
              </a:spcBef>
              <a:spcAft>
                <a:spcPts val="300"/>
              </a:spcAft>
            </a:pPr>
            <a:r>
              <a:rPr lang="en-AU" b="1" dirty="0" smtClean="0"/>
              <a:t>Land cover and aboveground biomass measurements alone do not provide useful constraints on the uptake or emissions (fluxes) of CO</a:t>
            </a:r>
            <a:r>
              <a:rPr lang="en-AU" b="1" baseline="-25000" dirty="0" smtClean="0"/>
              <a:t>2</a:t>
            </a:r>
            <a:r>
              <a:rPr lang="en-AU" b="1" dirty="0" smtClean="0"/>
              <a:t>, CH</a:t>
            </a:r>
            <a:r>
              <a:rPr lang="en-AU" b="1" baseline="-25000" dirty="0" smtClean="0"/>
              <a:t>4</a:t>
            </a:r>
            <a:r>
              <a:rPr lang="en-AU" b="1" dirty="0" smtClean="0"/>
              <a:t> or other greenhouse gases on national scales</a:t>
            </a:r>
          </a:p>
          <a:p>
            <a:pPr algn="l" rtl="0">
              <a:spcBef>
                <a:spcPts val="300"/>
              </a:spcBef>
              <a:spcAft>
                <a:spcPts val="300"/>
              </a:spcAft>
            </a:pPr>
            <a:r>
              <a:rPr lang="en-AU" b="1" dirty="0" smtClean="0"/>
              <a:t>However, observable changes in land use or biomass are often associated with dramatic changes in land carbon fluxes</a:t>
            </a:r>
          </a:p>
          <a:p>
            <a:pPr algn="l" rtl="0">
              <a:spcBef>
                <a:spcPts val="300"/>
              </a:spcBef>
              <a:spcAft>
                <a:spcPts val="300"/>
              </a:spcAft>
            </a:pPr>
            <a:r>
              <a:rPr lang="en-AU" b="1" dirty="0" smtClean="0"/>
              <a:t>Integrating ongoing efforts to monitor land cover, aboveground biomass and greenhouse gases from space could yield </a:t>
            </a:r>
          </a:p>
          <a:p>
            <a:pPr lvl="1" algn="l" rtl="0">
              <a:spcBef>
                <a:spcPts val="300"/>
              </a:spcBef>
              <a:spcAft>
                <a:spcPts val="300"/>
              </a:spcAft>
            </a:pPr>
            <a:r>
              <a:rPr lang="en-AU" sz="1800" b="1" dirty="0"/>
              <a:t>new insights into the processes controlling land-atmosphere fluxes</a:t>
            </a:r>
          </a:p>
          <a:p>
            <a:pPr lvl="1" algn="l" rtl="0">
              <a:spcBef>
                <a:spcPts val="300"/>
              </a:spcBef>
              <a:spcAft>
                <a:spcPts val="300"/>
              </a:spcAft>
            </a:pPr>
            <a:r>
              <a:rPr lang="en-AU" sz="1800" b="1" dirty="0"/>
              <a:t>improved models for predicting their response to climate change.</a:t>
            </a:r>
            <a:endParaRPr lang="en-AU" sz="1800" b="1" dirty="0"/>
          </a:p>
        </p:txBody>
      </p:sp>
      <p:sp>
        <p:nvSpPr>
          <p:cNvPr id="3" name="Slide Number Placeholder 2"/>
          <p:cNvSpPr>
            <a:spLocks noGrp="1"/>
          </p:cNvSpPr>
          <p:nvPr>
            <p:ph type="sldNum" sz="quarter" idx="2"/>
          </p:nvPr>
        </p:nvSpPr>
        <p:spPr/>
        <p:txBody>
          <a:bodyPr/>
          <a:lstStyle/>
          <a:p>
            <a:pPr defTabSz="457200"/>
            <a:fld id="{86CB4B4D-7CA3-9044-876B-883B54F8677D}" type="slidenum">
              <a:rPr lang="uk-UA" kern="0">
                <a:solidFill>
                  <a:srgbClr val="1F497D"/>
                </a:solidFill>
                <a:latin typeface="Helvetica"/>
              </a:rPr>
              <a:pPr defTabSz="457200"/>
              <a:t>14</a:t>
            </a:fld>
            <a:endParaRPr lang="uk-UA" kern="0">
              <a:solidFill>
                <a:srgbClr val="1F497D"/>
              </a:solidFill>
              <a:latin typeface="Helvetica"/>
            </a:endParaRPr>
          </a:p>
        </p:txBody>
      </p:sp>
      <p:sp>
        <p:nvSpPr>
          <p:cNvPr id="4" name="Content Placeholder 3"/>
          <p:cNvSpPr>
            <a:spLocks noGrp="1"/>
          </p:cNvSpPr>
          <p:nvPr>
            <p:ph sz="quarter" idx="11"/>
          </p:nvPr>
        </p:nvSpPr>
        <p:spPr>
          <a:xfrm>
            <a:off x="2889738" y="222738"/>
            <a:ext cx="7086599" cy="533400"/>
          </a:xfrm>
        </p:spPr>
        <p:txBody>
          <a:bodyPr/>
          <a:lstStyle/>
          <a:p>
            <a:pPr>
              <a:spcBef>
                <a:spcPts val="0"/>
              </a:spcBef>
              <a:buSzTx/>
              <a:defRPr/>
            </a:pPr>
            <a:r>
              <a:rPr lang="en-US" dirty="0" smtClean="0"/>
              <a:t>Value of Integrating the Biomass and GHG monitoring efforts</a:t>
            </a:r>
            <a:endParaRPr lang="en-US" dirty="0"/>
          </a:p>
        </p:txBody>
      </p:sp>
    </p:spTree>
    <p:extLst>
      <p:ext uri="{BB962C8B-B14F-4D97-AF65-F5344CB8AC3E}">
        <p14:creationId xmlns:p14="http://schemas.microsoft.com/office/powerpoint/2010/main" val="156167862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kern="0">
                <a:solidFill>
                  <a:srgbClr val="1F497D"/>
                </a:solidFill>
                <a:latin typeface="Helvetica"/>
              </a:rPr>
              <a:pPr/>
              <a:t>15</a:t>
            </a:fld>
            <a:endParaRPr lang="uk-UA" kern="0" dirty="0">
              <a:solidFill>
                <a:srgbClr val="1F497D"/>
              </a:solidFill>
              <a:latin typeface="Helvetica"/>
            </a:endParaRPr>
          </a:p>
        </p:txBody>
      </p:sp>
      <p:sp>
        <p:nvSpPr>
          <p:cNvPr id="4" name="Content Placeholder 3"/>
          <p:cNvSpPr>
            <a:spLocks noGrp="1"/>
          </p:cNvSpPr>
          <p:nvPr>
            <p:ph sz="quarter" idx="11"/>
          </p:nvPr>
        </p:nvSpPr>
        <p:spPr/>
        <p:txBody>
          <a:bodyPr/>
          <a:lstStyle/>
          <a:p>
            <a:r>
              <a:rPr lang="en-US" dirty="0" smtClean="0"/>
              <a:t>The Carbon &amp; Biomass Initiative</a:t>
            </a:r>
            <a:endParaRPr lang="en-US" dirty="0"/>
          </a:p>
        </p:txBody>
      </p:sp>
      <p:sp>
        <p:nvSpPr>
          <p:cNvPr id="5" name="Content Placeholder 6"/>
          <p:cNvSpPr>
            <a:spLocks noGrp="1"/>
          </p:cNvSpPr>
          <p:nvPr>
            <p:ph sz="quarter" idx="4294967295"/>
          </p:nvPr>
        </p:nvSpPr>
        <p:spPr>
          <a:xfrm>
            <a:off x="187568" y="3505200"/>
            <a:ext cx="11496431" cy="3048000"/>
          </a:xfrm>
          <a:prstGeom prst="rect">
            <a:avLst/>
          </a:prstGeom>
        </p:spPr>
        <p:txBody>
          <a:bodyPr/>
          <a:lstStyle/>
          <a:p>
            <a:pPr marL="0" indent="0">
              <a:buClr>
                <a:schemeClr val="dk1"/>
              </a:buClr>
              <a:buSzPts val="1800"/>
              <a:buNone/>
            </a:pPr>
            <a:r>
              <a:rPr lang="en-AU" sz="2000" b="1" dirty="0">
                <a:solidFill>
                  <a:schemeClr val="dk1"/>
                </a:solidFill>
                <a:ea typeface="Calibri"/>
                <a:cs typeface="Calibri"/>
                <a:sym typeface="Calibri"/>
              </a:rPr>
              <a:t>Carbon and GHGs are one of 3 CEOS Chair Priorities for 2020-2021</a:t>
            </a:r>
          </a:p>
          <a:p>
            <a:pPr lvl="0">
              <a:buClr>
                <a:schemeClr val="dk1"/>
              </a:buClr>
              <a:buSzPts val="1800"/>
              <a:buFont typeface="Calibri"/>
              <a:buChar char="❏"/>
            </a:pPr>
            <a:r>
              <a:rPr lang="en-AU" sz="2000" b="1" dirty="0">
                <a:solidFill>
                  <a:srgbClr val="00B050"/>
                </a:solidFill>
                <a:ea typeface="Calibri"/>
                <a:cs typeface="Calibri"/>
                <a:sym typeface="Calibri"/>
              </a:rPr>
              <a:t>Supporting </a:t>
            </a:r>
            <a:r>
              <a:rPr lang="en-AU" sz="2000" b="1" dirty="0">
                <a:solidFill>
                  <a:srgbClr val="00B050"/>
                </a:solidFill>
                <a:ea typeface="Calibri"/>
                <a:cs typeface="Calibri"/>
                <a:sym typeface="Calibri"/>
              </a:rPr>
              <a:t>the GHG Roadmap process – escalating, elevating, and accelerating progress towards major milestones, including for 2023 Global Stocktake. 2021 prototype flux products.</a:t>
            </a:r>
            <a:endParaRPr lang="en-AU" sz="2000" b="1" dirty="0">
              <a:solidFill>
                <a:srgbClr val="00B050"/>
              </a:solidFill>
              <a:cs typeface="Calibri"/>
              <a:sym typeface="Calibri"/>
            </a:endParaRPr>
          </a:p>
          <a:p>
            <a:pPr lvl="0">
              <a:buClr>
                <a:schemeClr val="dk1"/>
              </a:buClr>
              <a:buSzPts val="1800"/>
              <a:buFont typeface="Calibri"/>
              <a:buChar char="❏"/>
            </a:pPr>
            <a:r>
              <a:rPr lang="en-AU" sz="2000" dirty="0">
                <a:solidFill>
                  <a:schemeClr val="dk1"/>
                </a:solidFill>
                <a:cs typeface="Calibri"/>
                <a:sym typeface="Calibri"/>
              </a:rPr>
              <a:t>Reflecting $4Bn+ investment (2018-2024) in Above-Ground Biomass missions and seeking to accelerate the policy relevance of these new data (GFOI, GEOGLAM…)</a:t>
            </a:r>
          </a:p>
          <a:p>
            <a:pPr lvl="0">
              <a:buClr>
                <a:schemeClr val="dk1"/>
              </a:buClr>
              <a:buSzPts val="1800"/>
              <a:buFont typeface="Calibri"/>
              <a:buChar char="❏"/>
            </a:pPr>
            <a:r>
              <a:rPr lang="en-AU" sz="2000" dirty="0">
                <a:solidFill>
                  <a:schemeClr val="dk1"/>
                </a:solidFill>
                <a:cs typeface="Calibri"/>
                <a:sym typeface="Calibri"/>
              </a:rPr>
              <a:t>Encouraging stronger and more systematic engagement by CEOS of convention frameworks – building on IPCC outreach</a:t>
            </a:r>
          </a:p>
          <a:p>
            <a:pPr lvl="0">
              <a:buClr>
                <a:schemeClr val="dk1"/>
              </a:buClr>
              <a:buSzPts val="1800"/>
              <a:buFont typeface="Calibri"/>
              <a:buChar char="❏"/>
            </a:pPr>
            <a:endParaRPr lang="en-AU" sz="2000" dirty="0">
              <a:solidFill>
                <a:schemeClr val="dk1"/>
              </a:solidFill>
              <a:cs typeface="Calibri"/>
              <a:sym typeface="Calibri"/>
            </a:endParaRPr>
          </a:p>
        </p:txBody>
      </p:sp>
      <p:pic>
        <p:nvPicPr>
          <p:cNvPr id="6" name="Picture 5">
            <a:extLst>
              <a:ext uri="{FF2B5EF4-FFF2-40B4-BE49-F238E27FC236}">
                <a16:creationId xmlns:a16="http://schemas.microsoft.com/office/drawing/2014/main" id="{BADC6C16-CFC9-E34E-BF9D-FF22737D2A7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545772" y="1336392"/>
            <a:ext cx="9122228" cy="1940209"/>
          </a:xfrm>
          <a:prstGeom prst="rect">
            <a:avLst/>
          </a:prstGeom>
        </p:spPr>
      </p:pic>
    </p:spTree>
    <p:extLst>
      <p:ext uri="{BB962C8B-B14F-4D97-AF65-F5344CB8AC3E}">
        <p14:creationId xmlns:p14="http://schemas.microsoft.com/office/powerpoint/2010/main" val="66805789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41663" y="1356363"/>
            <a:ext cx="5986798" cy="5355936"/>
          </a:xfrm>
        </p:spPr>
        <p:txBody>
          <a:bodyPr/>
          <a:lstStyle/>
          <a:p>
            <a:pPr marL="0" lvl="0" indent="0">
              <a:spcBef>
                <a:spcPts val="0"/>
              </a:spcBef>
              <a:spcAft>
                <a:spcPts val="1200"/>
              </a:spcAft>
              <a:buNone/>
            </a:pPr>
            <a:r>
              <a:rPr lang="en-US" sz="1400" b="1" dirty="0"/>
              <a:t>Goal: </a:t>
            </a:r>
            <a:r>
              <a:rPr lang="en-US" sz="1400" b="1" dirty="0">
                <a:solidFill>
                  <a:srgbClr val="7030A0"/>
                </a:solidFill>
              </a:rPr>
              <a:t>To support CEOS Carbon Science Mission by providing easy discovery of and access to carbon-related data resources in CEOS member agencies </a:t>
            </a:r>
            <a:endParaRPr lang="en-US" sz="1200" b="1" dirty="0">
              <a:solidFill>
                <a:srgbClr val="7030A0"/>
              </a:solidFill>
            </a:endParaRPr>
          </a:p>
          <a:p>
            <a:pPr marL="0" lvl="0" indent="0">
              <a:spcBef>
                <a:spcPts val="0"/>
              </a:spcBef>
              <a:spcAft>
                <a:spcPts val="1200"/>
              </a:spcAft>
              <a:buNone/>
            </a:pPr>
            <a:r>
              <a:rPr lang="en-US" sz="1400" b="1" dirty="0"/>
              <a:t>The Objectives: </a:t>
            </a:r>
            <a:r>
              <a:rPr lang="en-US" sz="1400" b="1" i="1" dirty="0">
                <a:solidFill>
                  <a:srgbClr val="FF0000"/>
                </a:solidFill>
              </a:rPr>
              <a:t>1) enable carbon community to easily find their interested data in the CEOS agency collections brokered by both CWIC and </a:t>
            </a:r>
            <a:r>
              <a:rPr lang="en-US" sz="1400" b="1" i="1" dirty="0" err="1">
                <a:solidFill>
                  <a:srgbClr val="FF0000"/>
                </a:solidFill>
              </a:rPr>
              <a:t>FedEO</a:t>
            </a:r>
            <a:r>
              <a:rPr lang="en-US" sz="1400" b="1" i="1" dirty="0">
                <a:solidFill>
                  <a:srgbClr val="FF0000"/>
                </a:solidFill>
              </a:rPr>
              <a:t>; 2) allow searching and accessing data within collections using CWIC and </a:t>
            </a:r>
            <a:r>
              <a:rPr lang="en-US" sz="1400" b="1" i="1" dirty="0" err="1">
                <a:solidFill>
                  <a:srgbClr val="FF0000"/>
                </a:solidFill>
              </a:rPr>
              <a:t>FedEO</a:t>
            </a:r>
            <a:r>
              <a:rPr lang="en-US" sz="1400" b="1" i="1" dirty="0">
                <a:solidFill>
                  <a:srgbClr val="FF0000"/>
                </a:solidFill>
              </a:rPr>
              <a:t> with keywords, spatial and/or temporal constraints; and 3) provide common discovery and access of all CWIC partner holdings targeting at the CEOS Carbon Community</a:t>
            </a:r>
            <a:endParaRPr lang="en-US" sz="1200" b="1" dirty="0">
              <a:solidFill>
                <a:srgbClr val="FF0000"/>
              </a:solidFill>
              <a:effectLst>
                <a:outerShdw blurRad="38100" dist="38100" dir="2700000" algn="tl">
                  <a:srgbClr val="000000">
                    <a:alpha val="43137"/>
                  </a:srgbClr>
                </a:outerShdw>
              </a:effectLst>
            </a:endParaRPr>
          </a:p>
          <a:p>
            <a:pPr marL="0" indent="0">
              <a:buNone/>
            </a:pPr>
            <a:r>
              <a:rPr lang="en-US" sz="1400" b="1" dirty="0"/>
              <a:t>Summary of progresses since WGISS’47 in May 2019:</a:t>
            </a:r>
          </a:p>
          <a:p>
            <a:r>
              <a:rPr lang="en-US" sz="1400" dirty="0"/>
              <a:t>Refined search support by periods</a:t>
            </a:r>
          </a:p>
          <a:p>
            <a:r>
              <a:rPr lang="en-US" sz="1400" dirty="0"/>
              <a:t>Improved search support by acquisition types</a:t>
            </a:r>
          </a:p>
          <a:p>
            <a:r>
              <a:rPr lang="en-US" sz="1400" dirty="0"/>
              <a:t>More data format support for user-uploaded map for searching and customized clipping</a:t>
            </a:r>
          </a:p>
          <a:p>
            <a:r>
              <a:rPr lang="en-US" sz="1400" dirty="0"/>
              <a:t>Allows searching of Essential Climate Variables (ECV)</a:t>
            </a:r>
          </a:p>
          <a:p>
            <a:r>
              <a:rPr lang="en-US" sz="1400" dirty="0"/>
              <a:t>Release of fully developed User’s Guide</a:t>
            </a:r>
          </a:p>
          <a:p>
            <a:r>
              <a:rPr lang="en-US" sz="1400" dirty="0"/>
              <a:t>Updated release of beta version in middle July 2019</a:t>
            </a:r>
          </a:p>
          <a:p>
            <a:pPr marL="0" indent="0">
              <a:buNone/>
            </a:pPr>
            <a:endParaRPr lang="en-US" sz="1400" b="1" dirty="0"/>
          </a:p>
          <a:p>
            <a:pPr marL="0" indent="0">
              <a:buNone/>
            </a:pPr>
            <a:r>
              <a:rPr lang="en-US" sz="1400" b="1" dirty="0"/>
              <a:t>Next steps: </a:t>
            </a:r>
            <a:r>
              <a:rPr lang="en-US" sz="1400" dirty="0"/>
              <a:t>Release of version 1 in September and tailor it to serve localized and specialized carbon projects</a:t>
            </a:r>
          </a:p>
          <a:p>
            <a:pPr lvl="0"/>
            <a:endParaRPr lang="en-US" sz="1600" b="1" dirty="0">
              <a:solidFill>
                <a:srgbClr val="FF0000"/>
              </a:solidFill>
              <a:effectLst>
                <a:outerShdw blurRad="38100" dist="38100" dir="2700000" algn="tl">
                  <a:srgbClr val="000000">
                    <a:alpha val="43137"/>
                  </a:srgbClr>
                </a:outerShdw>
              </a:effectLst>
            </a:endParaRPr>
          </a:p>
          <a:p>
            <a:pPr marL="0" indent="0">
              <a:buNone/>
            </a:pPr>
            <a:r>
              <a:rPr lang="en-US" sz="1600" dirty="0"/>
              <a:t> </a:t>
            </a:r>
            <a:endParaRPr lang="en-US" sz="1600" b="1" dirty="0"/>
          </a:p>
          <a:p>
            <a:pPr lvl="0"/>
            <a:endParaRPr lang="en-US" sz="700" dirty="0"/>
          </a:p>
          <a:p>
            <a:pPr marL="0" indent="0">
              <a:buNone/>
            </a:pPr>
            <a:endParaRPr lang="en-US" sz="1600" dirty="0"/>
          </a:p>
          <a:p>
            <a:endParaRPr lang="en-US" sz="1600" dirty="0"/>
          </a:p>
          <a:p>
            <a:endParaRPr lang="en-US" sz="1600" dirty="0"/>
          </a:p>
        </p:txBody>
      </p:sp>
      <p:sp>
        <p:nvSpPr>
          <p:cNvPr id="4" name="Content Placeholder 3"/>
          <p:cNvSpPr>
            <a:spLocks noGrp="1"/>
          </p:cNvSpPr>
          <p:nvPr>
            <p:ph sz="quarter" idx="11"/>
          </p:nvPr>
        </p:nvSpPr>
        <p:spPr>
          <a:xfrm>
            <a:off x="2971800" y="304800"/>
            <a:ext cx="7021286" cy="533400"/>
          </a:xfrm>
        </p:spPr>
        <p:txBody>
          <a:bodyPr/>
          <a:lstStyle/>
          <a:p>
            <a:r>
              <a:rPr lang="en-US" dirty="0"/>
              <a:t>WGISS – Working Group on Information Systems and Services Carbon Community Portal</a:t>
            </a:r>
          </a:p>
        </p:txBody>
      </p:sp>
      <p:pic>
        <p:nvPicPr>
          <p:cNvPr id="1026" name="Picture 2"/>
          <p:cNvPicPr>
            <a:picLocks noChangeAspect="1" noChangeArrowheads="1"/>
          </p:cNvPicPr>
          <p:nvPr/>
        </p:nvPicPr>
        <p:blipFill>
          <a:blip r:embed="rId3" cstate="print"/>
          <a:srcRect/>
          <a:stretch>
            <a:fillRect/>
          </a:stretch>
        </p:blipFill>
        <p:spPr bwMode="auto">
          <a:xfrm>
            <a:off x="6175967" y="1651001"/>
            <a:ext cx="5774370" cy="4552950"/>
          </a:xfrm>
          <a:prstGeom prst="rect">
            <a:avLst/>
          </a:prstGeom>
          <a:noFill/>
          <a:ln w="9525">
            <a:noFill/>
            <a:miter lim="800000"/>
            <a:headEnd/>
            <a:tailEnd/>
          </a:ln>
        </p:spPr>
      </p:pic>
    </p:spTree>
    <p:extLst>
      <p:ext uri="{BB962C8B-B14F-4D97-AF65-F5344CB8AC3E}">
        <p14:creationId xmlns:p14="http://schemas.microsoft.com/office/powerpoint/2010/main" val="157190050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399" y="148819"/>
            <a:ext cx="8662220" cy="1143000"/>
          </a:xfrm>
        </p:spPr>
        <p:txBody>
          <a:bodyPr>
            <a:normAutofit fontScale="90000"/>
          </a:bodyPr>
          <a:lstStyle/>
          <a:p>
            <a:r>
              <a:rPr lang="en-GB" b="1" dirty="0" smtClean="0"/>
              <a:t>UNFCCC/GCOS – CEOS/CGMS Relations</a:t>
            </a:r>
            <a:endParaRPr lang="en-GB" b="1" dirty="0"/>
          </a:p>
        </p:txBody>
      </p:sp>
      <p:pic>
        <p:nvPicPr>
          <p:cNvPr id="4" name="Picture 17"/>
          <p:cNvPicPr>
            <a:picLocks noChangeAspect="1"/>
          </p:cNvPicPr>
          <p:nvPr/>
        </p:nvPicPr>
        <p:blipFill>
          <a:blip r:embed="rId3" cstate="print"/>
          <a:srcRect/>
          <a:stretch>
            <a:fillRect/>
          </a:stretch>
        </p:blipFill>
        <p:spPr bwMode="auto">
          <a:xfrm>
            <a:off x="8618291" y="4663392"/>
            <a:ext cx="3241303" cy="934992"/>
          </a:xfrm>
          <a:prstGeom prst="rect">
            <a:avLst/>
          </a:prstGeom>
          <a:noFill/>
          <a:ln w="9525">
            <a:noFill/>
            <a:miter lim="800000"/>
            <a:headEnd/>
            <a:tailEnd/>
          </a:ln>
        </p:spPr>
      </p:pic>
      <p:grpSp>
        <p:nvGrpSpPr>
          <p:cNvPr id="6" name="Group 5"/>
          <p:cNvGrpSpPr/>
          <p:nvPr/>
        </p:nvGrpSpPr>
        <p:grpSpPr>
          <a:xfrm>
            <a:off x="348553" y="4626888"/>
            <a:ext cx="4681967" cy="1008000"/>
            <a:chOff x="348553" y="4626888"/>
            <a:chExt cx="4681967" cy="1008000"/>
          </a:xfrm>
        </p:grpSpPr>
        <p:pic>
          <p:nvPicPr>
            <p:cNvPr id="12" name="Picture 11"/>
            <p:cNvPicPr>
              <a:picLocks/>
            </p:cNvPicPr>
            <p:nvPr/>
          </p:nvPicPr>
          <p:blipFill>
            <a:blip r:embed="rId4" cstate="print"/>
            <a:stretch>
              <a:fillRect/>
            </a:stretch>
          </p:blipFill>
          <p:spPr>
            <a:xfrm>
              <a:off x="1641242" y="4775611"/>
              <a:ext cx="2296947" cy="710555"/>
            </a:xfrm>
            <a:prstGeom prst="rect">
              <a:avLst/>
            </a:prstGeom>
          </p:spPr>
        </p:pic>
        <p:pic>
          <p:nvPicPr>
            <p:cNvPr id="13" name="Picture 12"/>
            <p:cNvPicPr>
              <a:picLocks noChangeArrowheads="1"/>
            </p:cNvPicPr>
            <p:nvPr/>
          </p:nvPicPr>
          <p:blipFill>
            <a:blip r:embed="rId5" cstate="print"/>
            <a:srcRect/>
            <a:stretch>
              <a:fillRect/>
            </a:stretch>
          </p:blipFill>
          <p:spPr bwMode="auto">
            <a:xfrm>
              <a:off x="348553" y="4742250"/>
              <a:ext cx="1292689" cy="777277"/>
            </a:xfrm>
            <a:prstGeom prst="rect">
              <a:avLst/>
            </a:prstGeom>
            <a:noFill/>
            <a:ln w="12700">
              <a:noFill/>
              <a:miter lim="800000"/>
              <a:headEnd/>
              <a:tailEnd/>
            </a:ln>
          </p:spPr>
        </p:pic>
        <p:pic>
          <p:nvPicPr>
            <p:cNvPr id="14" name="Picture 13"/>
            <p:cNvPicPr>
              <a:picLocks/>
            </p:cNvPicPr>
            <p:nvPr/>
          </p:nvPicPr>
          <p:blipFill>
            <a:blip r:embed="rId6" cstate="print"/>
            <a:stretch>
              <a:fillRect/>
            </a:stretch>
          </p:blipFill>
          <p:spPr>
            <a:xfrm>
              <a:off x="4022522" y="4626888"/>
              <a:ext cx="1007998" cy="1008000"/>
            </a:xfrm>
            <a:prstGeom prst="rect">
              <a:avLst/>
            </a:prstGeom>
          </p:spPr>
        </p:pic>
      </p:grpSp>
      <p:grpSp>
        <p:nvGrpSpPr>
          <p:cNvPr id="3" name="Group 2"/>
          <p:cNvGrpSpPr/>
          <p:nvPr/>
        </p:nvGrpSpPr>
        <p:grpSpPr>
          <a:xfrm>
            <a:off x="5112150" y="4100761"/>
            <a:ext cx="3395866" cy="2029479"/>
            <a:chOff x="3834113" y="3075570"/>
            <a:chExt cx="2546900" cy="1522109"/>
          </a:xfrm>
        </p:grpSpPr>
        <p:sp>
          <p:nvSpPr>
            <p:cNvPr id="8" name="TextBox 7"/>
            <p:cNvSpPr txBox="1"/>
            <p:nvPr/>
          </p:nvSpPr>
          <p:spPr>
            <a:xfrm>
              <a:off x="3963090" y="4251430"/>
              <a:ext cx="2290146" cy="346249"/>
            </a:xfrm>
            <a:prstGeom prst="rect">
              <a:avLst/>
            </a:prstGeom>
            <a:noFill/>
          </p:spPr>
          <p:txBody>
            <a:bodyPr wrap="none" rtlCol="0">
              <a:spAutoFit/>
            </a:bodyPr>
            <a:lstStyle/>
            <a:p>
              <a:pPr defTabSz="609585"/>
              <a:r>
                <a:rPr lang="en-GB" sz="2400" b="1" dirty="0">
                  <a:solidFill>
                    <a:srgbClr val="1F497D"/>
                  </a:solidFill>
                </a:rPr>
                <a:t>Coordinated Response</a:t>
              </a:r>
            </a:p>
          </p:txBody>
        </p:sp>
        <p:sp>
          <p:nvSpPr>
            <p:cNvPr id="23" name="Left Arrow 22"/>
            <p:cNvSpPr/>
            <p:nvPr/>
          </p:nvSpPr>
          <p:spPr>
            <a:xfrm>
              <a:off x="4261023" y="3075570"/>
              <a:ext cx="1730477" cy="40474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prstClr val="white"/>
                </a:solidFill>
              </a:endParaRPr>
            </a:p>
          </p:txBody>
        </p:sp>
        <p:sp>
          <p:nvSpPr>
            <p:cNvPr id="24" name="Left Arrow 23"/>
            <p:cNvSpPr/>
            <p:nvPr/>
          </p:nvSpPr>
          <p:spPr>
            <a:xfrm rot="10800000">
              <a:off x="4261023" y="3879722"/>
              <a:ext cx="1730477" cy="4047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prstClr val="white"/>
                </a:solidFill>
              </a:endParaRPr>
            </a:p>
          </p:txBody>
        </p:sp>
        <p:sp>
          <p:nvSpPr>
            <p:cNvPr id="25" name="TextBox 24"/>
            <p:cNvSpPr txBox="1"/>
            <p:nvPr/>
          </p:nvSpPr>
          <p:spPr>
            <a:xfrm>
              <a:off x="3834113" y="3416679"/>
              <a:ext cx="2546900" cy="346249"/>
            </a:xfrm>
            <a:prstGeom prst="rect">
              <a:avLst/>
            </a:prstGeom>
            <a:noFill/>
          </p:spPr>
          <p:txBody>
            <a:bodyPr wrap="none" rtlCol="0">
              <a:spAutoFit/>
            </a:bodyPr>
            <a:lstStyle/>
            <a:p>
              <a:pPr defTabSz="609585"/>
              <a:r>
                <a:rPr lang="en-GB" sz="2400" b="1" dirty="0">
                  <a:solidFill>
                    <a:srgbClr val="C00000"/>
                  </a:solidFill>
                </a:rPr>
                <a:t>Needs and Requirements</a:t>
              </a:r>
            </a:p>
          </p:txBody>
        </p:sp>
      </p:grpSp>
      <p:sp>
        <p:nvSpPr>
          <p:cNvPr id="30" name="TextBox 29"/>
          <p:cNvSpPr txBox="1"/>
          <p:nvPr/>
        </p:nvSpPr>
        <p:spPr>
          <a:xfrm>
            <a:off x="1076084" y="3683097"/>
            <a:ext cx="3016980" cy="913199"/>
          </a:xfrm>
          <a:prstGeom prst="rect">
            <a:avLst/>
          </a:prstGeom>
          <a:noFill/>
        </p:spPr>
        <p:txBody>
          <a:bodyPr wrap="none" rtlCol="0">
            <a:spAutoFit/>
          </a:bodyPr>
          <a:lstStyle/>
          <a:p>
            <a:pPr defTabSz="609585"/>
            <a:r>
              <a:rPr lang="en-GB" sz="2667" b="1" dirty="0">
                <a:solidFill>
                  <a:srgbClr val="1F497D"/>
                </a:solidFill>
              </a:rPr>
              <a:t>Reports on Progress</a:t>
            </a:r>
          </a:p>
          <a:p>
            <a:pPr defTabSz="609585"/>
            <a:r>
              <a:rPr lang="en-GB" sz="2667" b="1" dirty="0">
                <a:solidFill>
                  <a:srgbClr val="1F497D"/>
                </a:solidFill>
              </a:rPr>
              <a:t>@ SBSTA/COP</a:t>
            </a:r>
          </a:p>
        </p:txBody>
      </p:sp>
      <p:sp>
        <p:nvSpPr>
          <p:cNvPr id="31" name="Left Arrow 30"/>
          <p:cNvSpPr/>
          <p:nvPr/>
        </p:nvSpPr>
        <p:spPr>
          <a:xfrm rot="5400000">
            <a:off x="473038" y="3578902"/>
            <a:ext cx="1043716" cy="5396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prstClr val="white"/>
              </a:solidFill>
            </a:endParaRPr>
          </a:p>
        </p:txBody>
      </p:sp>
      <p:sp>
        <p:nvSpPr>
          <p:cNvPr id="33" name="TextBox 32"/>
          <p:cNvSpPr txBox="1"/>
          <p:nvPr/>
        </p:nvSpPr>
        <p:spPr>
          <a:xfrm>
            <a:off x="4692997" y="1578737"/>
            <a:ext cx="7364604" cy="1938992"/>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defTabSz="609585"/>
            <a:r>
              <a:rPr lang="en-US" sz="2400" b="1" dirty="0">
                <a:solidFill>
                  <a:srgbClr val="1F497D"/>
                </a:solidFill>
              </a:rPr>
              <a:t>COP-21 Paris Agreement: Adaptation (Article 7(c)):</a:t>
            </a:r>
          </a:p>
          <a:p>
            <a:pPr defTabSz="609585"/>
            <a:r>
              <a:rPr lang="en-US" sz="2400" dirty="0">
                <a:solidFill>
                  <a:srgbClr val="1F497D"/>
                </a:solidFill>
              </a:rPr>
              <a:t>Strengthening scientific knowledge on climate, including research, </a:t>
            </a:r>
            <a:r>
              <a:rPr lang="en-US" sz="2400" b="1" dirty="0">
                <a:solidFill>
                  <a:srgbClr val="FF0000"/>
                </a:solidFill>
              </a:rPr>
              <a:t>systematic observation of the climate system</a:t>
            </a:r>
            <a:r>
              <a:rPr lang="en-US" sz="2400" dirty="0">
                <a:solidFill>
                  <a:srgbClr val="1F497D"/>
                </a:solidFill>
              </a:rPr>
              <a:t> and early warning systems, in a manner that informs climate services and supports decision-making. </a:t>
            </a:r>
          </a:p>
        </p:txBody>
      </p:sp>
      <p:pic>
        <p:nvPicPr>
          <p:cNvPr id="34" name="Picture 33"/>
          <p:cNvPicPr>
            <a:picLocks noChangeAspect="1"/>
          </p:cNvPicPr>
          <p:nvPr/>
        </p:nvPicPr>
        <p:blipFill>
          <a:blip r:embed="rId7" cstate="print">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288088" y="1789707"/>
            <a:ext cx="4064000" cy="1207008"/>
          </a:xfrm>
          <a:prstGeom prst="rect">
            <a:avLst/>
          </a:prstGeom>
        </p:spPr>
      </p:pic>
    </p:spTree>
    <p:extLst>
      <p:ext uri="{BB962C8B-B14F-4D97-AF65-F5344CB8AC3E}">
        <p14:creationId xmlns:p14="http://schemas.microsoft.com/office/powerpoint/2010/main" val="1789355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5924" y="1541627"/>
            <a:ext cx="3280630" cy="4582768"/>
          </a:xfrm>
          <a:prstGeom prst="rect">
            <a:avLst/>
          </a:prstGeom>
        </p:spPr>
      </p:pic>
      <p:sp>
        <p:nvSpPr>
          <p:cNvPr id="5" name="Title 1"/>
          <p:cNvSpPr txBox="1">
            <a:spLocks/>
          </p:cNvSpPr>
          <p:nvPr/>
        </p:nvSpPr>
        <p:spPr>
          <a:xfrm>
            <a:off x="1828800" y="126076"/>
            <a:ext cx="8331200" cy="1143000"/>
          </a:xfrm>
          <a:prstGeom prst="rect">
            <a:avLst/>
          </a:prstGeom>
          <a:noFill/>
        </p:spPr>
        <p:txBody>
          <a:bodyPr vert="horz" lIns="91440" tIns="45720" rIns="91440" bIns="45720" rtlCol="0" anchor="ctr">
            <a:norm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b="1" dirty="0" smtClean="0"/>
              <a:t>CEOS/CGMS Statement to SBSTA </a:t>
            </a:r>
            <a:endParaRPr lang="en-US" b="1" dirty="0"/>
          </a:p>
        </p:txBody>
      </p:sp>
      <p:sp>
        <p:nvSpPr>
          <p:cNvPr id="6" name="TextBox 5"/>
          <p:cNvSpPr txBox="1"/>
          <p:nvPr/>
        </p:nvSpPr>
        <p:spPr>
          <a:xfrm>
            <a:off x="4138247" y="1676401"/>
            <a:ext cx="7807568" cy="4401205"/>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CEOS/CGMS regularly provide statements to SBSTA demonstrating relevant progress concerning climate observations including GHG;</a:t>
            </a:r>
          </a:p>
          <a:p>
            <a:pPr marL="285750" indent="-285750">
              <a:buFont typeface="Arial" panose="020B0604020202020204" pitchFamily="34" charset="0"/>
              <a:buChar char="•"/>
            </a:pPr>
            <a:r>
              <a:rPr lang="en-GB" sz="2000" dirty="0" smtClean="0"/>
              <a:t>Progress was echoed in Conclusions of the Systematic Observation chapter, e.g., the ECV Inventory, and the contributions that  satellite data can have to </a:t>
            </a:r>
            <a:r>
              <a:rPr lang="en-GB" sz="2000" dirty="0"/>
              <a:t>reduce uncertainty of national emission inventory reporting and to track changes in the natural carbon cycle caused by human activities and climate </a:t>
            </a:r>
            <a:r>
              <a:rPr lang="en-GB" sz="2000" dirty="0" smtClean="0"/>
              <a:t>variations;</a:t>
            </a:r>
          </a:p>
          <a:p>
            <a:pPr marL="285750" indent="-285750">
              <a:buFont typeface="Arial" panose="020B0604020202020204" pitchFamily="34" charset="0"/>
              <a:buChar char="•"/>
            </a:pPr>
            <a:r>
              <a:rPr lang="en-GB" sz="2000" dirty="0" smtClean="0"/>
              <a:t>Other items in the statement were:</a:t>
            </a:r>
          </a:p>
          <a:p>
            <a:pPr marL="742950" lvl="1" indent="-285750">
              <a:buFont typeface="Arial" panose="020B0604020202020204" pitchFamily="34" charset="0"/>
              <a:buChar char="•"/>
            </a:pPr>
            <a:r>
              <a:rPr lang="en-GB" sz="2000" dirty="0" smtClean="0"/>
              <a:t>update </a:t>
            </a:r>
            <a:r>
              <a:rPr lang="en-GB" sz="2000" dirty="0"/>
              <a:t>of IPCC guidelines on the methodology used by governments to report their greenhouse gas emissions and </a:t>
            </a:r>
            <a:r>
              <a:rPr lang="en-GB" sz="2000" dirty="0" smtClean="0"/>
              <a:t>removals</a:t>
            </a:r>
            <a:r>
              <a:rPr lang="en-GB" sz="2000" dirty="0"/>
              <a:t>;</a:t>
            </a:r>
          </a:p>
          <a:p>
            <a:pPr marL="742950" lvl="1" indent="-285750">
              <a:buFont typeface="Arial" panose="020B0604020202020204" pitchFamily="34" charset="0"/>
              <a:buChar char="•"/>
            </a:pPr>
            <a:r>
              <a:rPr lang="en-GB" sz="2000" dirty="0" smtClean="0"/>
              <a:t>forest monitoring activities (GFOI and GOFC);</a:t>
            </a:r>
          </a:p>
          <a:p>
            <a:pPr marL="742950" lvl="1" indent="-285750">
              <a:buFont typeface="Arial" panose="020B0604020202020204" pitchFamily="34" charset="0"/>
              <a:buChar char="•"/>
            </a:pPr>
            <a:r>
              <a:rPr lang="en-GB" sz="2000" dirty="0" smtClean="0"/>
              <a:t>use </a:t>
            </a:r>
            <a:r>
              <a:rPr lang="en-GB" sz="2000" dirty="0"/>
              <a:t>of multiple satellite missions with novel capabilities to determine above ground </a:t>
            </a:r>
            <a:r>
              <a:rPr lang="en-GB" sz="2000" dirty="0" smtClean="0"/>
              <a:t>biomass.</a:t>
            </a:r>
            <a:endParaRPr lang="en-GB" dirty="0"/>
          </a:p>
        </p:txBody>
      </p:sp>
    </p:spTree>
    <p:extLst>
      <p:ext uri="{BB962C8B-B14F-4D97-AF65-F5344CB8AC3E}">
        <p14:creationId xmlns:p14="http://schemas.microsoft.com/office/powerpoint/2010/main" val="3462235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err="1" smtClean="0"/>
              <a:t>WGClimate</a:t>
            </a:r>
            <a:r>
              <a:rPr lang="en-GB" sz="4000" b="1" dirty="0" smtClean="0"/>
              <a:t>: Short </a:t>
            </a:r>
            <a:r>
              <a:rPr lang="en-GB" sz="4000" b="1" dirty="0"/>
              <a:t>History</a:t>
            </a:r>
          </a:p>
        </p:txBody>
      </p:sp>
      <p:sp>
        <p:nvSpPr>
          <p:cNvPr id="3" name="Content Placeholder 2"/>
          <p:cNvSpPr>
            <a:spLocks noGrp="1"/>
          </p:cNvSpPr>
          <p:nvPr>
            <p:ph idx="1"/>
          </p:nvPr>
        </p:nvSpPr>
        <p:spPr>
          <a:xfrm>
            <a:off x="4143737" y="1600201"/>
            <a:ext cx="7876813" cy="3760075"/>
          </a:xfrm>
        </p:spPr>
        <p:txBody>
          <a:bodyPr>
            <a:noAutofit/>
          </a:bodyPr>
          <a:lstStyle/>
          <a:p>
            <a:r>
              <a:rPr lang="en-US" sz="2400" dirty="0">
                <a:solidFill>
                  <a:srgbClr val="002569"/>
                </a:solidFill>
              </a:rPr>
              <a:t>CEOS Working Group on Climate endorsed at CEOS Plenary in 2010;</a:t>
            </a:r>
          </a:p>
          <a:p>
            <a:r>
              <a:rPr lang="en-US" sz="2400" dirty="0">
                <a:solidFill>
                  <a:srgbClr val="002569"/>
                </a:solidFill>
              </a:rPr>
              <a:t>The joint development of the high-level architecture for climate monitoring from space led to the formation of the Joint CEOS/CGMS WGClimate endorsed by CEOS and CGMS Plenaries in </a:t>
            </a:r>
            <a:r>
              <a:rPr lang="en-US" sz="2400" dirty="0" smtClean="0">
                <a:solidFill>
                  <a:srgbClr val="002569"/>
                </a:solidFill>
              </a:rPr>
              <a:t>2013;</a:t>
            </a:r>
            <a:endParaRPr lang="en-US" sz="2400" dirty="0">
              <a:solidFill>
                <a:srgbClr val="002569"/>
              </a:solidFill>
            </a:endParaRPr>
          </a:p>
          <a:p>
            <a:r>
              <a:rPr lang="en-US" sz="2400" dirty="0">
                <a:solidFill>
                  <a:srgbClr val="002569"/>
                </a:solidFill>
              </a:rPr>
              <a:t>Major Task is: </a:t>
            </a:r>
            <a:r>
              <a:rPr lang="en-IE" sz="2400" dirty="0">
                <a:solidFill>
                  <a:srgbClr val="002569"/>
                </a:solidFill>
              </a:rPr>
              <a:t>Coordinate and encourage collaborative activities between the world’s major space agencies in the area of climate monitoring.</a:t>
            </a:r>
            <a:endParaRPr lang="en-US" sz="2400" dirty="0">
              <a:solidFill>
                <a:srgbClr val="002569"/>
              </a:solidFill>
            </a:endParaRPr>
          </a:p>
        </p:txBody>
      </p:sp>
      <p:pic>
        <p:nvPicPr>
          <p:cNvPr id="1026" name="Picture 2"/>
          <p:cNvPicPr>
            <a:picLocks noChangeAspect="1" noChangeArrowheads="1"/>
          </p:cNvPicPr>
          <p:nvPr/>
        </p:nvPicPr>
        <p:blipFill>
          <a:blip r:embed="rId2" cstate="print"/>
          <a:srcRect/>
          <a:stretch>
            <a:fillRect/>
          </a:stretch>
        </p:blipFill>
        <p:spPr bwMode="auto">
          <a:xfrm>
            <a:off x="409724" y="1476185"/>
            <a:ext cx="3431463" cy="4647580"/>
          </a:xfrm>
          <a:prstGeom prst="rect">
            <a:avLst/>
          </a:prstGeom>
          <a:noFill/>
          <a:ln w="9525">
            <a:noFill/>
            <a:miter lim="800000"/>
            <a:headEnd/>
            <a:tailEnd/>
          </a:ln>
        </p:spPr>
      </p:pic>
      <p:sp>
        <p:nvSpPr>
          <p:cNvPr id="5" name="TextBox 4"/>
          <p:cNvSpPr txBox="1"/>
          <p:nvPr/>
        </p:nvSpPr>
        <p:spPr>
          <a:xfrm>
            <a:off x="5037085" y="5152884"/>
            <a:ext cx="3702167" cy="923330"/>
          </a:xfrm>
          <a:prstGeom prst="rect">
            <a:avLst/>
          </a:prstGeom>
          <a:noFill/>
        </p:spPr>
        <p:txBody>
          <a:bodyPr wrap="none" rtlCol="0">
            <a:spAutoFit/>
          </a:bodyPr>
          <a:lstStyle/>
          <a:p>
            <a:pPr defTabSz="609585"/>
            <a:r>
              <a:rPr lang="en-GB" dirty="0" err="1">
                <a:solidFill>
                  <a:prstClr val="black"/>
                </a:solidFill>
              </a:rPr>
              <a:t>JWGClimate</a:t>
            </a:r>
            <a:endParaRPr lang="en-GB" dirty="0">
              <a:solidFill>
                <a:prstClr val="black"/>
              </a:solidFill>
            </a:endParaRPr>
          </a:p>
          <a:p>
            <a:pPr defTabSz="609585"/>
            <a:r>
              <a:rPr lang="en-GB" dirty="0">
                <a:solidFill>
                  <a:prstClr val="black"/>
                </a:solidFill>
              </a:rPr>
              <a:t>Chair: Jörg Schulz (EUMETSAT)</a:t>
            </a:r>
          </a:p>
          <a:p>
            <a:pPr defTabSz="609585"/>
            <a:r>
              <a:rPr lang="en-GB" dirty="0">
                <a:solidFill>
                  <a:prstClr val="black"/>
                </a:solidFill>
              </a:rPr>
              <a:t>Vice Chair: </a:t>
            </a:r>
            <a:r>
              <a:rPr lang="en-GB" dirty="0" smtClean="0">
                <a:solidFill>
                  <a:prstClr val="black"/>
                </a:solidFill>
              </a:rPr>
              <a:t>Albrecht von Bargen (DLR)</a:t>
            </a:r>
            <a:endParaRPr lang="en-GB" dirty="0">
              <a:solidFill>
                <a:prstClr val="black"/>
              </a:solidFill>
            </a:endParaRPr>
          </a:p>
        </p:txBody>
      </p:sp>
    </p:spTree>
    <p:extLst>
      <p:ext uri="{BB962C8B-B14F-4D97-AF65-F5344CB8AC3E}">
        <p14:creationId xmlns:p14="http://schemas.microsoft.com/office/powerpoint/2010/main" val="1867741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Leadership</a:t>
            </a:r>
            <a:endParaRPr lang="en-GB" b="1" dirty="0"/>
          </a:p>
        </p:txBody>
      </p:sp>
      <p:sp>
        <p:nvSpPr>
          <p:cNvPr id="4" name="Content Placeholder 2"/>
          <p:cNvSpPr>
            <a:spLocks noGrp="1"/>
          </p:cNvSpPr>
          <p:nvPr>
            <p:ph idx="1"/>
          </p:nvPr>
        </p:nvSpPr>
        <p:spPr>
          <a:xfrm>
            <a:off x="157089" y="1617785"/>
            <a:ext cx="9889588" cy="4370365"/>
          </a:xfrm>
        </p:spPr>
        <p:txBody>
          <a:bodyPr anchor="ctr">
            <a:noAutofit/>
          </a:bodyPr>
          <a:lstStyle/>
          <a:p>
            <a:pPr marL="0" indent="0">
              <a:buNone/>
            </a:pPr>
            <a:r>
              <a:rPr lang="en-GB" dirty="0" smtClean="0"/>
              <a:t>Until November 2020</a:t>
            </a:r>
            <a:endParaRPr lang="en-GB" dirty="0"/>
          </a:p>
          <a:p>
            <a:r>
              <a:rPr lang="en-GB" dirty="0"/>
              <a:t>Chair:			</a:t>
            </a:r>
            <a:r>
              <a:rPr lang="en-GB" dirty="0" err="1"/>
              <a:t>Jörg</a:t>
            </a:r>
            <a:r>
              <a:rPr lang="en-GB" dirty="0"/>
              <a:t> Schulz (EUMETSAT)</a:t>
            </a:r>
          </a:p>
          <a:p>
            <a:r>
              <a:rPr lang="en-GB" dirty="0"/>
              <a:t>Vice Chair:		</a:t>
            </a:r>
            <a:r>
              <a:rPr lang="en-GB" dirty="0" smtClean="0"/>
              <a:t>Albrecht von Bargen (DLR)</a:t>
            </a:r>
            <a:endParaRPr lang="en-GB" dirty="0"/>
          </a:p>
          <a:p>
            <a:pPr marL="0" indent="0">
              <a:buNone/>
            </a:pPr>
            <a:r>
              <a:rPr lang="en-GB" dirty="0"/>
              <a:t>November </a:t>
            </a:r>
            <a:r>
              <a:rPr lang="en-GB" dirty="0" smtClean="0"/>
              <a:t>2020 </a:t>
            </a:r>
            <a:r>
              <a:rPr lang="en-GB" dirty="0"/>
              <a:t>– November </a:t>
            </a:r>
            <a:r>
              <a:rPr lang="en-GB" dirty="0" smtClean="0"/>
              <a:t>2022</a:t>
            </a:r>
            <a:endParaRPr lang="en-GB" dirty="0"/>
          </a:p>
          <a:p>
            <a:r>
              <a:rPr lang="en-GB" dirty="0"/>
              <a:t>Chair:			</a:t>
            </a:r>
            <a:r>
              <a:rPr lang="en-GB" dirty="0" smtClean="0"/>
              <a:t>Albrecht von Bargen </a:t>
            </a:r>
            <a:endParaRPr lang="en-GB" dirty="0"/>
          </a:p>
          <a:p>
            <a:r>
              <a:rPr lang="en-GB" dirty="0"/>
              <a:t>Vice Chair:		asking for proposals by </a:t>
            </a:r>
            <a:r>
              <a:rPr lang="en-GB" dirty="0" smtClean="0"/>
              <a:t>Agencies</a:t>
            </a:r>
          </a:p>
          <a:p>
            <a:pPr marL="0" indent="0">
              <a:buNone/>
            </a:pPr>
            <a:endParaRPr lang="en-GB" sz="2400" dirty="0" smtClean="0"/>
          </a:p>
          <a:p>
            <a:pPr marL="0" indent="0">
              <a:buNone/>
            </a:pPr>
            <a:r>
              <a:rPr lang="en-GB" sz="2400" dirty="0" smtClean="0"/>
              <a:t>In the alternating chair position the next term is for CGMS. Nevertheless we will issue a call for nomination to CEOS and CGMS after CEOS Plenary.</a:t>
            </a:r>
            <a:endParaRPr lang="en-GB" sz="2400" dirty="0"/>
          </a:p>
        </p:txBody>
      </p:sp>
      <p:pic>
        <p:nvPicPr>
          <p:cNvPr id="7" name="Picture 6" descr="C:\Users\schulz\AppData\Local\Microsoft\Windows\INetCache\Content.Word\DW8A5243_Ausschnit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6941" y="3994342"/>
            <a:ext cx="1549035" cy="1993808"/>
          </a:xfrm>
          <a:prstGeom prst="rect">
            <a:avLst/>
          </a:prstGeom>
          <a:noFill/>
          <a:ln>
            <a:noFill/>
          </a:ln>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8056" t="14401" r="45774" b="58266"/>
          <a:stretch/>
        </p:blipFill>
        <p:spPr bwMode="auto">
          <a:xfrm>
            <a:off x="10208819" y="1856864"/>
            <a:ext cx="1577157" cy="1999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077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6" name="Picture 2"/>
          <p:cNvPicPr>
            <a:picLocks noChangeAspect="1" noChangeArrowheads="1"/>
          </p:cNvPicPr>
          <p:nvPr/>
        </p:nvPicPr>
        <p:blipFill>
          <a:blip r:embed="rId2" cstate="print"/>
          <a:srcRect t="2312" b="1434"/>
          <a:stretch>
            <a:fillRect/>
          </a:stretch>
        </p:blipFill>
        <p:spPr bwMode="auto">
          <a:xfrm>
            <a:off x="2083443" y="1487601"/>
            <a:ext cx="9986949" cy="4626591"/>
          </a:xfrm>
          <a:prstGeom prst="rect">
            <a:avLst/>
          </a:prstGeom>
          <a:noFill/>
          <a:ln w="9525">
            <a:noFill/>
            <a:miter lim="800000"/>
            <a:headEnd/>
            <a:tailEnd/>
          </a:ln>
        </p:spPr>
      </p:pic>
      <p:sp>
        <p:nvSpPr>
          <p:cNvPr id="2" name="Title 1"/>
          <p:cNvSpPr>
            <a:spLocks noGrp="1"/>
          </p:cNvSpPr>
          <p:nvPr>
            <p:ph type="title"/>
          </p:nvPr>
        </p:nvSpPr>
        <p:spPr>
          <a:xfrm>
            <a:off x="1821101" y="183138"/>
            <a:ext cx="8705969" cy="1146409"/>
          </a:xfrm>
        </p:spPr>
        <p:txBody>
          <a:bodyPr>
            <a:noAutofit/>
          </a:bodyPr>
          <a:lstStyle/>
          <a:p>
            <a:pPr algn="ctr"/>
            <a:r>
              <a:rPr lang="en-GB" b="1" dirty="0"/>
              <a:t>The Architecture</a:t>
            </a:r>
            <a:br>
              <a:rPr lang="en-GB" b="1" dirty="0"/>
            </a:br>
            <a:r>
              <a:rPr lang="en-GB" b="1" dirty="0"/>
              <a:t>for Climate Monitoring from Space</a:t>
            </a:r>
          </a:p>
        </p:txBody>
      </p:sp>
      <p:sp>
        <p:nvSpPr>
          <p:cNvPr id="369670" name="AutoShape 6" descr="Résultat de recherche d'images pour &quot;CEOS logo&quot;"/>
          <p:cNvSpPr>
            <a:spLocks noChangeAspect="1" noChangeArrowheads="1"/>
          </p:cNvSpPr>
          <p:nvPr/>
        </p:nvSpPr>
        <p:spPr bwMode="auto">
          <a:xfrm>
            <a:off x="1298578" y="-136524"/>
            <a:ext cx="296863" cy="296863"/>
          </a:xfrm>
          <a:prstGeom prst="rect">
            <a:avLst/>
          </a:prstGeom>
          <a:noFill/>
        </p:spPr>
        <p:txBody>
          <a:bodyPr vert="horz" wrap="square" lIns="91440" tIns="45720" rIns="91440" bIns="45720" numCol="1" anchor="t" anchorCtr="0" compatLnSpc="1">
            <a:prstTxWarp prst="textNoShape">
              <a:avLst/>
            </a:prstTxWarp>
          </a:bodyPr>
          <a:lstStyle/>
          <a:p>
            <a:pPr defTabSz="914377" fontAlgn="base">
              <a:spcBef>
                <a:spcPct val="0"/>
              </a:spcBef>
              <a:spcAft>
                <a:spcPct val="0"/>
              </a:spcAft>
            </a:pPr>
            <a:endParaRPr lang="en-GB" sz="900" b="1">
              <a:solidFill>
                <a:prstClr val="white"/>
              </a:solidFill>
              <a:latin typeface="Tahoma" pitchFamily="34" charset="0"/>
            </a:endParaRPr>
          </a:p>
        </p:txBody>
      </p:sp>
      <p:sp>
        <p:nvSpPr>
          <p:cNvPr id="3" name="Rectangle 2"/>
          <p:cNvSpPr/>
          <p:nvPr/>
        </p:nvSpPr>
        <p:spPr>
          <a:xfrm>
            <a:off x="1" y="5950045"/>
            <a:ext cx="12136551" cy="297454"/>
          </a:xfrm>
          <a:prstGeom prst="rect">
            <a:avLst/>
          </a:prstGeom>
        </p:spPr>
        <p:txBody>
          <a:bodyPr wrap="square">
            <a:spAutoFit/>
          </a:bodyPr>
          <a:lstStyle/>
          <a:p>
            <a:pPr defTabSz="609585"/>
            <a:r>
              <a:rPr lang="en-GB" sz="1333" dirty="0">
                <a:solidFill>
                  <a:prstClr val="black"/>
                </a:solidFill>
                <a:hlinkClick r:id="rId3"/>
              </a:rPr>
              <a:t>http://ceos.org/document_management/Working_Groups/WGClimate/WGClimate_Strategy-Towards-An-%20Architecture-For-Climate-Monitoring-From-Space_2013.pdf</a:t>
            </a:r>
            <a:r>
              <a:rPr lang="en-GB" sz="1333" dirty="0">
                <a:solidFill>
                  <a:prstClr val="black"/>
                </a:solidFill>
              </a:rPr>
              <a:t> </a:t>
            </a:r>
          </a:p>
        </p:txBody>
      </p:sp>
      <p:pic>
        <p:nvPicPr>
          <p:cNvPr id="4" name="Picture 3"/>
          <p:cNvPicPr>
            <a:picLocks noChangeAspect="1"/>
          </p:cNvPicPr>
          <p:nvPr/>
        </p:nvPicPr>
        <p:blipFill>
          <a:blip r:embed="rId4"/>
          <a:stretch>
            <a:fillRect/>
          </a:stretch>
        </p:blipFill>
        <p:spPr>
          <a:xfrm>
            <a:off x="75917" y="1640245"/>
            <a:ext cx="3039047" cy="4321302"/>
          </a:xfrm>
          <a:prstGeom prst="rect">
            <a:avLst/>
          </a:prstGeom>
        </p:spPr>
      </p:pic>
    </p:spTree>
    <p:extLst>
      <p:ext uri="{BB962C8B-B14F-4D97-AF65-F5344CB8AC3E}">
        <p14:creationId xmlns:p14="http://schemas.microsoft.com/office/powerpoint/2010/main" val="603138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504" y="148819"/>
            <a:ext cx="9016409" cy="1143000"/>
          </a:xfrm>
        </p:spPr>
        <p:txBody>
          <a:bodyPr>
            <a:noAutofit/>
          </a:bodyPr>
          <a:lstStyle/>
          <a:p>
            <a:r>
              <a:rPr lang="en-GB" b="1" dirty="0"/>
              <a:t>Enhancing use of climate data records</a:t>
            </a: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210373" y="1621505"/>
            <a:ext cx="2901079" cy="4103627"/>
          </a:xfrm>
        </p:spPr>
      </p:pic>
      <p:sp>
        <p:nvSpPr>
          <p:cNvPr id="8" name="TextBox 15"/>
          <p:cNvSpPr txBox="1">
            <a:spLocks noChangeArrowheads="1"/>
          </p:cNvSpPr>
          <p:nvPr/>
        </p:nvSpPr>
        <p:spPr bwMode="auto">
          <a:xfrm>
            <a:off x="6646334" y="5755217"/>
            <a:ext cx="544546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defTabSz="609585"/>
            <a:r>
              <a:rPr lang="en-GB" altLang="en-US" sz="1867" dirty="0">
                <a:solidFill>
                  <a:srgbClr val="000000"/>
                </a:solidFill>
                <a:hlinkClick r:id="rId3"/>
              </a:rPr>
              <a:t>http://library.wmo.int/pmb_ged/wmo_1162_en.pdf</a:t>
            </a:r>
            <a:r>
              <a:rPr lang="en-GB" altLang="en-US" sz="1867" dirty="0">
                <a:solidFill>
                  <a:srgbClr val="000000"/>
                </a:solidFill>
              </a:rPr>
              <a:t> </a:t>
            </a:r>
          </a:p>
        </p:txBody>
      </p:sp>
      <p:pic>
        <p:nvPicPr>
          <p:cNvPr id="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193" y="1510129"/>
            <a:ext cx="8833097" cy="424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5643" y="4990777"/>
            <a:ext cx="16891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38064" y="5185678"/>
            <a:ext cx="958851" cy="95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317" y="5240388"/>
            <a:ext cx="183726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920192" y="1667616"/>
            <a:ext cx="4106252" cy="461665"/>
          </a:xfrm>
          <a:prstGeom prst="rect">
            <a:avLst/>
          </a:prstGeom>
          <a:noFill/>
        </p:spPr>
        <p:txBody>
          <a:bodyPr wrap="none" rtlCol="0">
            <a:spAutoFit/>
          </a:bodyPr>
          <a:lstStyle/>
          <a:p>
            <a:pPr defTabSz="609585"/>
            <a:r>
              <a:rPr lang="en-GB" sz="2400" dirty="0">
                <a:solidFill>
                  <a:prstClr val="black"/>
                </a:solidFill>
              </a:rPr>
              <a:t>Courtesy of Bojinski et al.; 2015</a:t>
            </a:r>
          </a:p>
        </p:txBody>
      </p:sp>
      <p:sp>
        <p:nvSpPr>
          <p:cNvPr id="11" name="TextBox 10"/>
          <p:cNvSpPr txBox="1"/>
          <p:nvPr/>
        </p:nvSpPr>
        <p:spPr>
          <a:xfrm>
            <a:off x="232432" y="3936688"/>
            <a:ext cx="2473754" cy="1446550"/>
          </a:xfrm>
          <a:prstGeom prst="rect">
            <a:avLst/>
          </a:prstGeom>
          <a:noFill/>
        </p:spPr>
        <p:txBody>
          <a:bodyPr wrap="none" rtlCol="0">
            <a:spAutoFit/>
          </a:bodyPr>
          <a:lstStyle/>
          <a:p>
            <a:pPr defTabSz="609585"/>
            <a:r>
              <a:rPr lang="en-GB" sz="8800" b="1" dirty="0">
                <a:solidFill>
                  <a:srgbClr val="92D050"/>
                </a:solidFill>
                <a:effectLst>
                  <a:outerShdw blurRad="60007" dist="310007" dir="7680000" sy="30000" kx="1300200" algn="ctr" rotWithShape="0">
                    <a:prstClr val="black">
                      <a:alpha val="32000"/>
                    </a:prstClr>
                  </a:outerShdw>
                </a:effectLst>
              </a:rPr>
              <a:t>2015</a:t>
            </a:r>
          </a:p>
        </p:txBody>
      </p:sp>
    </p:spTree>
    <p:extLst>
      <p:ext uri="{BB962C8B-B14F-4D97-AF65-F5344CB8AC3E}">
        <p14:creationId xmlns:p14="http://schemas.microsoft.com/office/powerpoint/2010/main" val="858353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ChangeAspect="1"/>
          </p:cNvGrpSpPr>
          <p:nvPr/>
        </p:nvGrpSpPr>
        <p:grpSpPr>
          <a:xfrm>
            <a:off x="3362286" y="1641584"/>
            <a:ext cx="5376744" cy="1815563"/>
            <a:chOff x="5385914" y="1617406"/>
            <a:chExt cx="6714488" cy="1566047"/>
          </a:xfrm>
        </p:grpSpPr>
        <p:pic>
          <p:nvPicPr>
            <p:cNvPr id="11" name="Picture 10"/>
            <p:cNvPicPr>
              <a:picLocks noChangeAspect="1"/>
            </p:cNvPicPr>
            <p:nvPr/>
          </p:nvPicPr>
          <p:blipFill rotWithShape="1">
            <a:blip r:embed="rId3"/>
            <a:srcRect t="-79" b="80410"/>
            <a:stretch/>
          </p:blipFill>
          <p:spPr>
            <a:xfrm>
              <a:off x="5385915" y="1617406"/>
              <a:ext cx="6714487" cy="781665"/>
            </a:xfrm>
            <a:prstGeom prst="rect">
              <a:avLst/>
            </a:prstGeom>
          </p:spPr>
        </p:pic>
        <p:pic>
          <p:nvPicPr>
            <p:cNvPr id="12" name="Picture 11"/>
            <p:cNvPicPr>
              <a:picLocks noChangeAspect="1"/>
            </p:cNvPicPr>
            <p:nvPr/>
          </p:nvPicPr>
          <p:blipFill rotWithShape="1">
            <a:blip r:embed="rId3"/>
            <a:srcRect t="52791" b="27472"/>
            <a:stretch/>
          </p:blipFill>
          <p:spPr>
            <a:xfrm>
              <a:off x="5385914" y="2399071"/>
              <a:ext cx="6714487" cy="784382"/>
            </a:xfrm>
            <a:prstGeom prst="rect">
              <a:avLst/>
            </a:prstGeom>
          </p:spPr>
        </p:pic>
      </p:grpSp>
      <p:sp>
        <p:nvSpPr>
          <p:cNvPr id="2" name="Title 1"/>
          <p:cNvSpPr>
            <a:spLocks noGrp="1"/>
          </p:cNvSpPr>
          <p:nvPr>
            <p:ph type="title"/>
          </p:nvPr>
        </p:nvSpPr>
        <p:spPr/>
        <p:txBody>
          <a:bodyPr>
            <a:normAutofit fontScale="90000"/>
          </a:bodyPr>
          <a:lstStyle/>
          <a:p>
            <a:r>
              <a:rPr lang="en-GB" b="1" dirty="0" smtClean="0"/>
              <a:t>GCOS Implementation Plan &amp;</a:t>
            </a:r>
            <a:br>
              <a:rPr lang="en-GB" b="1" dirty="0" smtClean="0"/>
            </a:br>
            <a:r>
              <a:rPr lang="en-GB" b="1" dirty="0" smtClean="0"/>
              <a:t>The Comprehensive Answer</a:t>
            </a:r>
            <a:endParaRPr lang="en-GB" b="1" dirty="0"/>
          </a:p>
        </p:txBody>
      </p:sp>
      <p:pic>
        <p:nvPicPr>
          <p:cNvPr id="4" name="Picture 3" descr="Screen Shot 2017-09-07 at 12.40.4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348" y="1719344"/>
            <a:ext cx="3000155" cy="4240104"/>
          </a:xfrm>
          <a:prstGeom prst="rect">
            <a:avLst/>
          </a:prstGeom>
          <a:ln w="3175">
            <a:solidFill>
              <a:schemeClr val="tx1"/>
            </a:solidFill>
          </a:ln>
          <a:effectLst>
            <a:outerShdw blurRad="50800" dist="38100" dir="2700000" algn="tl" rotWithShape="0">
              <a:srgbClr val="000000">
                <a:alpha val="43000"/>
              </a:srgbClr>
            </a:outerShdw>
          </a:effectLst>
        </p:spPr>
      </p:pic>
      <p:sp>
        <p:nvSpPr>
          <p:cNvPr id="5" name="TextBox 9"/>
          <p:cNvSpPr txBox="1">
            <a:spLocks noChangeArrowheads="1"/>
          </p:cNvSpPr>
          <p:nvPr/>
        </p:nvSpPr>
        <p:spPr bwMode="auto">
          <a:xfrm>
            <a:off x="8882519" y="4458211"/>
            <a:ext cx="3723149" cy="1743588"/>
          </a:xfrm>
          <a:prstGeom prst="rect">
            <a:avLst/>
          </a:prstGeom>
          <a:noFill/>
          <a:ln>
            <a:noFill/>
          </a:ln>
          <a:extLst/>
        </p:spPr>
        <p:txBody>
          <a:bodyPr wrap="none" lIns="0" tIns="0" rIns="0" bIns="0">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defTabSz="457189">
              <a:lnSpc>
                <a:spcPct val="80000"/>
              </a:lnSpc>
              <a:spcAft>
                <a:spcPts val="0"/>
              </a:spcAft>
              <a:buClr>
                <a:prstClr val="black"/>
              </a:buClr>
              <a:buFontTx/>
              <a:buNone/>
            </a:pPr>
            <a:r>
              <a:rPr lang="en-US" altLang="en-US" sz="12800" kern="0" dirty="0">
                <a:solidFill>
                  <a:srgbClr val="92D050"/>
                </a:solidFill>
                <a:effectLst>
                  <a:glow rad="152400">
                    <a:srgbClr val="4F81BD">
                      <a:alpha val="40000"/>
                    </a:srgbClr>
                  </a:glow>
                </a:effectLst>
                <a:latin typeface="+mn-lt"/>
              </a:rPr>
              <a:t>2017</a:t>
            </a: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772" t="4630" r="30689" b="4961"/>
          <a:stretch/>
        </p:blipFill>
        <p:spPr bwMode="auto">
          <a:xfrm>
            <a:off x="306345" y="1641584"/>
            <a:ext cx="3075749" cy="43956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extBox 8"/>
          <p:cNvSpPr txBox="1"/>
          <p:nvPr/>
        </p:nvSpPr>
        <p:spPr>
          <a:xfrm>
            <a:off x="87970" y="3972229"/>
            <a:ext cx="3512500" cy="2062103"/>
          </a:xfrm>
          <a:prstGeom prst="rect">
            <a:avLst/>
          </a:prstGeom>
          <a:noFill/>
        </p:spPr>
        <p:txBody>
          <a:bodyPr wrap="none" rtlCol="0">
            <a:spAutoFit/>
          </a:bodyPr>
          <a:lstStyle/>
          <a:p>
            <a:pPr defTabSz="609585"/>
            <a:r>
              <a:rPr lang="en-GB" sz="12800" b="1" dirty="0">
                <a:solidFill>
                  <a:srgbClr val="FF0000"/>
                </a:solidFill>
                <a:effectLst>
                  <a:outerShdw blurRad="60007" dist="310007" dir="7680000" sy="30000" kx="1300200" algn="ctr" rotWithShape="0">
                    <a:prstClr val="black">
                      <a:alpha val="32000"/>
                    </a:prstClr>
                  </a:outerShdw>
                </a:effectLst>
              </a:rPr>
              <a:t>2016</a:t>
            </a:r>
          </a:p>
        </p:txBody>
      </p:sp>
      <p:sp>
        <p:nvSpPr>
          <p:cNvPr id="3" name="TextBox 2"/>
          <p:cNvSpPr txBox="1"/>
          <p:nvPr/>
        </p:nvSpPr>
        <p:spPr>
          <a:xfrm>
            <a:off x="3600470" y="3853543"/>
            <a:ext cx="5042787"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chemeClr val="tx2">
                    <a:lumMod val="75000"/>
                  </a:schemeClr>
                </a:solidFill>
              </a:rPr>
              <a:t>Answer contains status and plans for all actions in GCOS IP relevant for space agencies.</a:t>
            </a:r>
          </a:p>
          <a:p>
            <a:pPr marL="285750" indent="-285750">
              <a:buFont typeface="Arial" panose="020B0604020202020204" pitchFamily="34" charset="0"/>
              <a:buChar char="•"/>
            </a:pPr>
            <a:r>
              <a:rPr lang="en-GB" sz="2400" dirty="0" smtClean="0">
                <a:solidFill>
                  <a:schemeClr val="tx2">
                    <a:lumMod val="75000"/>
                  </a:schemeClr>
                </a:solidFill>
              </a:rPr>
              <a:t>Allows reporting of progress on GCOS needs to UNFCCC.</a:t>
            </a:r>
            <a:endParaRPr lang="en-GB" sz="2400" dirty="0">
              <a:solidFill>
                <a:schemeClr val="tx2">
                  <a:lumMod val="75000"/>
                </a:schemeClr>
              </a:solidFill>
            </a:endParaRPr>
          </a:p>
        </p:txBody>
      </p:sp>
    </p:spTree>
    <p:extLst>
      <p:ext uri="{BB962C8B-B14F-4D97-AF65-F5344CB8AC3E}">
        <p14:creationId xmlns:p14="http://schemas.microsoft.com/office/powerpoint/2010/main" val="1624132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148819"/>
            <a:ext cx="8616176" cy="1143000"/>
          </a:xfrm>
        </p:spPr>
        <p:txBody>
          <a:bodyPr>
            <a:noAutofit/>
          </a:bodyPr>
          <a:lstStyle/>
          <a:p>
            <a:r>
              <a:rPr lang="en-GB" b="1" dirty="0" smtClean="0"/>
              <a:t>ECV Inventory - Resource </a:t>
            </a:r>
            <a:r>
              <a:rPr lang="en-GB" b="1" dirty="0"/>
              <a:t>for Coordinated </a:t>
            </a:r>
            <a:r>
              <a:rPr lang="en-GB" b="1" dirty="0" smtClean="0"/>
              <a:t>Response to GCOS</a:t>
            </a:r>
            <a:endParaRPr lang="en-GB" b="1" dirty="0"/>
          </a:p>
        </p:txBody>
      </p:sp>
      <p:graphicFrame>
        <p:nvGraphicFramePr>
          <p:cNvPr id="11" name="Diagram 10"/>
          <p:cNvGraphicFramePr/>
          <p:nvPr>
            <p:extLst/>
          </p:nvPr>
        </p:nvGraphicFramePr>
        <p:xfrm>
          <a:off x="-695402" y="1421761"/>
          <a:ext cx="6146743" cy="4255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1445663"/>
            <a:ext cx="4306756" cy="369332"/>
          </a:xfrm>
          <a:prstGeom prst="rect">
            <a:avLst/>
          </a:prstGeom>
        </p:spPr>
        <p:txBody>
          <a:bodyPr wrap="none">
            <a:spAutoFit/>
          </a:bodyPr>
          <a:lstStyle/>
          <a:p>
            <a:r>
              <a:rPr lang="en-GB" dirty="0">
                <a:solidFill>
                  <a:schemeClr val="accent1">
                    <a:lumMod val="75000"/>
                  </a:schemeClr>
                </a:solidFill>
                <a:ea typeface="Arial Bold"/>
                <a:cs typeface="Arial" panose="020B0604020202020204" pitchFamily="34" charset="0"/>
                <a:sym typeface="Arial Bold"/>
                <a:hlinkClick r:id="rId8"/>
              </a:rPr>
              <a:t>http://</a:t>
            </a:r>
            <a:r>
              <a:rPr lang="en-GB" dirty="0" smtClean="0">
                <a:solidFill>
                  <a:schemeClr val="accent1">
                    <a:lumMod val="75000"/>
                  </a:schemeClr>
                </a:solidFill>
                <a:ea typeface="Arial Bold"/>
                <a:cs typeface="Arial" panose="020B0604020202020204" pitchFamily="34" charset="0"/>
                <a:sym typeface="Arial Bold"/>
                <a:hlinkClick r:id="rId8"/>
              </a:rPr>
              <a:t>climatemonitoring.info/ecvinventory</a:t>
            </a:r>
            <a:r>
              <a:rPr lang="en-GB" dirty="0" smtClean="0">
                <a:solidFill>
                  <a:schemeClr val="accent1">
                    <a:lumMod val="75000"/>
                  </a:schemeClr>
                </a:solidFill>
                <a:ea typeface="Arial Bold"/>
                <a:cs typeface="Arial" panose="020B0604020202020204" pitchFamily="34" charset="0"/>
                <a:sym typeface="Arial Bold"/>
              </a:rPr>
              <a:t> </a:t>
            </a:r>
            <a:endParaRPr lang="en-GB" dirty="0">
              <a:solidFill>
                <a:schemeClr val="accent1">
                  <a:lumMod val="75000"/>
                </a:schemeClr>
              </a:solidFill>
              <a:ea typeface="Arial Bold"/>
              <a:cs typeface="Arial" panose="020B0604020202020204" pitchFamily="34" charset="0"/>
            </a:endParaRPr>
          </a:p>
        </p:txBody>
      </p:sp>
      <p:pic>
        <p:nvPicPr>
          <p:cNvPr id="8" name="Picture 7"/>
          <p:cNvPicPr>
            <a:picLocks noChangeAspect="1"/>
          </p:cNvPicPr>
          <p:nvPr/>
        </p:nvPicPr>
        <p:blipFill>
          <a:blip r:embed="rId9"/>
          <a:stretch>
            <a:fillRect/>
          </a:stretch>
        </p:blipFill>
        <p:spPr>
          <a:xfrm>
            <a:off x="4876446" y="1544512"/>
            <a:ext cx="7427595" cy="5360670"/>
          </a:xfrm>
          <a:prstGeom prst="rect">
            <a:avLst/>
          </a:prstGeom>
        </p:spPr>
      </p:pic>
      <p:sp>
        <p:nvSpPr>
          <p:cNvPr id="9" name="Oval 8"/>
          <p:cNvSpPr/>
          <p:nvPr/>
        </p:nvSpPr>
        <p:spPr>
          <a:xfrm>
            <a:off x="5451341" y="3183038"/>
            <a:ext cx="660092" cy="3665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10"/>
          <a:stretch>
            <a:fillRect/>
          </a:stretch>
        </p:blipFill>
        <p:spPr>
          <a:xfrm>
            <a:off x="4853595" y="1848673"/>
            <a:ext cx="7450446" cy="5309202"/>
          </a:xfrm>
          <a:prstGeom prst="rect">
            <a:avLst/>
          </a:prstGeom>
        </p:spPr>
      </p:pic>
    </p:spTree>
    <p:extLst>
      <p:ext uri="{BB962C8B-B14F-4D97-AF65-F5344CB8AC3E}">
        <p14:creationId xmlns:p14="http://schemas.microsoft.com/office/powerpoint/2010/main" val="77535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767" y="148819"/>
            <a:ext cx="8331200" cy="1143000"/>
          </a:xfrm>
        </p:spPr>
        <p:txBody>
          <a:bodyPr>
            <a:normAutofit fontScale="90000"/>
          </a:bodyPr>
          <a:lstStyle/>
          <a:p>
            <a:r>
              <a:rPr lang="en-GB" b="1" dirty="0" smtClean="0"/>
              <a:t>CDR Inventory Contributions</a:t>
            </a:r>
            <a:br>
              <a:rPr lang="en-GB" b="1" dirty="0" smtClean="0"/>
            </a:br>
            <a:r>
              <a:rPr lang="en-GB" b="1" dirty="0"/>
              <a:t>Inventory #3 (Provisional</a:t>
            </a:r>
            <a:r>
              <a:rPr lang="en-GB" b="1" dirty="0" smtClean="0"/>
              <a:t>)</a:t>
            </a:r>
            <a:endParaRPr lang="en-GB" b="1" dirty="0"/>
          </a:p>
        </p:txBody>
      </p:sp>
      <p:graphicFrame>
        <p:nvGraphicFramePr>
          <p:cNvPr id="6" name="Chart 5"/>
          <p:cNvGraphicFramePr>
            <a:graphicFrameLocks/>
          </p:cNvGraphicFramePr>
          <p:nvPr>
            <p:extLst/>
          </p:nvPr>
        </p:nvGraphicFramePr>
        <p:xfrm>
          <a:off x="162045" y="1291819"/>
          <a:ext cx="8164301" cy="556618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2045" y="1990744"/>
            <a:ext cx="1859035" cy="1200329"/>
          </a:xfrm>
          <a:prstGeom prst="rect">
            <a:avLst/>
          </a:prstGeom>
          <a:solidFill>
            <a:srgbClr val="00FFFF"/>
          </a:solidFill>
          <a:effectLst>
            <a:outerShdw blurRad="50800" dist="38100" dir="2700000" algn="tl" rotWithShape="0">
              <a:prstClr val="black">
                <a:alpha val="40000"/>
              </a:prstClr>
            </a:outerShdw>
          </a:effectLst>
        </p:spPr>
        <p:txBody>
          <a:bodyPr wrap="none" rtlCol="0">
            <a:spAutoFit/>
          </a:bodyPr>
          <a:lstStyle/>
          <a:p>
            <a:pPr algn="just"/>
            <a:r>
              <a:rPr lang="en-GB" sz="2400" b="1" dirty="0" smtClean="0"/>
              <a:t>Existing:  817</a:t>
            </a:r>
          </a:p>
          <a:p>
            <a:pPr algn="just"/>
            <a:r>
              <a:rPr lang="en-GB" sz="2400" b="1" dirty="0" smtClean="0"/>
              <a:t>Planned: 481</a:t>
            </a:r>
          </a:p>
          <a:p>
            <a:pPr algn="just"/>
            <a:r>
              <a:rPr lang="en-GB" sz="2400" b="1" dirty="0" smtClean="0"/>
              <a:t>Total:     1298</a:t>
            </a:r>
            <a:endParaRPr lang="en-GB" sz="2400" b="1" dirty="0"/>
          </a:p>
        </p:txBody>
      </p:sp>
      <p:graphicFrame>
        <p:nvGraphicFramePr>
          <p:cNvPr id="10" name="Chart 9"/>
          <p:cNvGraphicFramePr>
            <a:graphicFrameLocks/>
          </p:cNvGraphicFramePr>
          <p:nvPr>
            <p:extLst/>
          </p:nvPr>
        </p:nvGraphicFramePr>
        <p:xfrm>
          <a:off x="6118955" y="1403743"/>
          <a:ext cx="6477358" cy="46295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9138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86102527"/>
              </p:ext>
            </p:extLst>
          </p:nvPr>
        </p:nvGraphicFramePr>
        <p:xfrm>
          <a:off x="140677" y="4613031"/>
          <a:ext cx="11852032" cy="1376576"/>
        </p:xfrm>
        <a:graphic>
          <a:graphicData uri="http://schemas.openxmlformats.org/drawingml/2006/table">
            <a:tbl>
              <a:tblPr>
                <a:tableStyleId>{5C22544A-7EE6-4342-B048-85BDC9FD1C3A}</a:tableStyleId>
              </a:tblPr>
              <a:tblGrid>
                <a:gridCol w="687883">
                  <a:extLst>
                    <a:ext uri="{9D8B030D-6E8A-4147-A177-3AD203B41FA5}">
                      <a16:colId xmlns:a16="http://schemas.microsoft.com/office/drawing/2014/main" val="2571262425"/>
                    </a:ext>
                  </a:extLst>
                </a:gridCol>
                <a:gridCol w="771544">
                  <a:extLst>
                    <a:ext uri="{9D8B030D-6E8A-4147-A177-3AD203B41FA5}">
                      <a16:colId xmlns:a16="http://schemas.microsoft.com/office/drawing/2014/main" val="4018901742"/>
                    </a:ext>
                  </a:extLst>
                </a:gridCol>
                <a:gridCol w="4294618">
                  <a:extLst>
                    <a:ext uri="{9D8B030D-6E8A-4147-A177-3AD203B41FA5}">
                      <a16:colId xmlns:a16="http://schemas.microsoft.com/office/drawing/2014/main" val="978679787"/>
                    </a:ext>
                  </a:extLst>
                </a:gridCol>
                <a:gridCol w="2658574">
                  <a:extLst>
                    <a:ext uri="{9D8B030D-6E8A-4147-A177-3AD203B41FA5}">
                      <a16:colId xmlns:a16="http://schemas.microsoft.com/office/drawing/2014/main" val="2086220298"/>
                    </a:ext>
                  </a:extLst>
                </a:gridCol>
                <a:gridCol w="734361">
                  <a:extLst>
                    <a:ext uri="{9D8B030D-6E8A-4147-A177-3AD203B41FA5}">
                      <a16:colId xmlns:a16="http://schemas.microsoft.com/office/drawing/2014/main" val="1627007511"/>
                    </a:ext>
                  </a:extLst>
                </a:gridCol>
                <a:gridCol w="762248">
                  <a:extLst>
                    <a:ext uri="{9D8B030D-6E8A-4147-A177-3AD203B41FA5}">
                      <a16:colId xmlns:a16="http://schemas.microsoft.com/office/drawing/2014/main" val="1420244378"/>
                    </a:ext>
                  </a:extLst>
                </a:gridCol>
                <a:gridCol w="1942804">
                  <a:extLst>
                    <a:ext uri="{9D8B030D-6E8A-4147-A177-3AD203B41FA5}">
                      <a16:colId xmlns:a16="http://schemas.microsoft.com/office/drawing/2014/main" val="106021377"/>
                    </a:ext>
                  </a:extLst>
                </a:gridCol>
              </a:tblGrid>
              <a:tr h="358296">
                <a:tc>
                  <a:txBody>
                    <a:bodyPr/>
                    <a:lstStyle/>
                    <a:p>
                      <a:pPr algn="ctr" fontAlgn="ctr"/>
                      <a:r>
                        <a:rPr lang="en-GB" sz="1800" u="none" strike="noStrike" dirty="0">
                          <a:effectLst/>
                        </a:rPr>
                        <a:t>VC-LSI</a:t>
                      </a:r>
                      <a:endParaRPr lang="en-GB" sz="1800" b="0" i="0" u="none" strike="noStrike" dirty="0">
                        <a:solidFill>
                          <a:srgbClr val="000000"/>
                        </a:solidFill>
                        <a:effectLst/>
                        <a:latin typeface="Arial" panose="020B0604020202020204" pitchFamily="34" charset="0"/>
                      </a:endParaRPr>
                    </a:p>
                  </a:txBody>
                  <a:tcPr marL="4976" marR="4976" marT="4976" marB="0" anchor="ctr"/>
                </a:tc>
                <a:tc>
                  <a:txBody>
                    <a:bodyPr/>
                    <a:lstStyle/>
                    <a:p>
                      <a:pPr algn="ctr" fontAlgn="ctr"/>
                      <a:r>
                        <a:rPr lang="en-GB" sz="1800" u="none" strike="noStrike" dirty="0">
                          <a:effectLst/>
                        </a:rPr>
                        <a:t>22</a:t>
                      </a:r>
                      <a:endParaRPr lang="en-GB" sz="1800" b="0" i="0" u="none" strike="noStrike" dirty="0">
                        <a:solidFill>
                          <a:srgbClr val="000000"/>
                        </a:solidFill>
                        <a:effectLst/>
                        <a:latin typeface="Calibri" panose="020F0502020204030204" pitchFamily="34" charset="0"/>
                      </a:endParaRPr>
                    </a:p>
                  </a:txBody>
                  <a:tcPr marL="4976" marR="4976" marT="4976" marB="0" anchor="ctr"/>
                </a:tc>
                <a:tc>
                  <a:txBody>
                    <a:bodyPr/>
                    <a:lstStyle/>
                    <a:p>
                      <a:pPr algn="l" fontAlgn="ctr"/>
                      <a:r>
                        <a:rPr lang="en-US" sz="1800" u="none" strike="noStrike" dirty="0">
                          <a:effectLst/>
                        </a:rPr>
                        <a:t>LSI-VC to formulate future high resolution missions for Land Surface Temperature climate data records aiming at seamless continuity of </a:t>
                      </a:r>
                      <a:r>
                        <a:rPr lang="en-US" sz="1800" u="none" strike="noStrike" dirty="0" err="1">
                          <a:effectLst/>
                        </a:rPr>
                        <a:t>CDRs.</a:t>
                      </a:r>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4976" marR="4976" marT="4976" marB="0" anchor="ctr"/>
                </a:tc>
                <a:tc>
                  <a:txBody>
                    <a:bodyPr/>
                    <a:lstStyle/>
                    <a:p>
                      <a:pPr algn="l" fontAlgn="t"/>
                      <a:r>
                        <a:rPr lang="en-GB" sz="1800" u="none" strike="noStrike" dirty="0" smtClean="0">
                          <a:effectLst/>
                        </a:rPr>
                        <a:t>Discussion </a:t>
                      </a:r>
                      <a:r>
                        <a:rPr lang="en-GB" sz="1800" u="none" strike="noStrike" dirty="0">
                          <a:effectLst/>
                        </a:rPr>
                        <a:t>with VC-LSI needed.</a:t>
                      </a:r>
                      <a:endParaRPr lang="en-GB" sz="1800" b="0" i="0" u="none" strike="noStrike" dirty="0">
                        <a:solidFill>
                          <a:srgbClr val="000000"/>
                        </a:solidFill>
                        <a:effectLst/>
                        <a:latin typeface="Arial" panose="020B0604020202020204" pitchFamily="34" charset="0"/>
                      </a:endParaRPr>
                    </a:p>
                  </a:txBody>
                  <a:tcPr marL="4976" marR="4976" marT="4976" marB="0" anchor="ctr"/>
                </a:tc>
                <a:tc>
                  <a:txBody>
                    <a:bodyPr/>
                    <a:lstStyle/>
                    <a:p>
                      <a:pPr algn="ctr" fontAlgn="ctr"/>
                      <a:r>
                        <a:rPr lang="en-GB" sz="1800" u="none" strike="noStrike" dirty="0">
                          <a:effectLst/>
                        </a:rPr>
                        <a:t>31 Dec 2019</a:t>
                      </a:r>
                      <a:endParaRPr lang="en-GB" sz="1800" b="0" i="0" u="none" strike="noStrike" dirty="0">
                        <a:solidFill>
                          <a:srgbClr val="000000"/>
                        </a:solidFill>
                        <a:effectLst/>
                        <a:latin typeface="Arial" panose="020B0604020202020204" pitchFamily="34" charset="0"/>
                      </a:endParaRPr>
                    </a:p>
                  </a:txBody>
                  <a:tcPr marL="4976" marR="4976" marT="4976" marB="0" anchor="ctr"/>
                </a:tc>
                <a:tc>
                  <a:txBody>
                    <a:bodyPr/>
                    <a:lstStyle/>
                    <a:p>
                      <a:pPr algn="ctr" fontAlgn="ctr"/>
                      <a:r>
                        <a:rPr lang="en-GB" sz="1800" u="none" strike="noStrike" dirty="0">
                          <a:effectLst/>
                        </a:rPr>
                        <a:t>OPEN</a:t>
                      </a:r>
                      <a:endParaRPr lang="en-GB" sz="1800" b="1" i="0" u="none" strike="noStrike" dirty="0">
                        <a:solidFill>
                          <a:srgbClr val="000000"/>
                        </a:solidFill>
                        <a:effectLst/>
                        <a:latin typeface="Arial" panose="020B0604020202020204" pitchFamily="34" charset="0"/>
                      </a:endParaRPr>
                    </a:p>
                  </a:txBody>
                  <a:tcPr marL="4976" marR="4976" marT="4976" marB="0" anchor="ctr"/>
                </a:tc>
                <a:tc>
                  <a:txBody>
                    <a:bodyPr/>
                    <a:lstStyle/>
                    <a:p>
                      <a:pPr algn="l" fontAlgn="b"/>
                      <a:r>
                        <a:rPr lang="en-US" sz="1800" u="none" strike="noStrike" dirty="0">
                          <a:effectLst/>
                        </a:rPr>
                        <a:t>Mission Planning,</a:t>
                      </a:r>
                      <a:br>
                        <a:rPr lang="en-US" sz="1800" u="none" strike="noStrike" dirty="0">
                          <a:effectLst/>
                        </a:rPr>
                      </a:br>
                      <a:r>
                        <a:rPr lang="en-US" sz="1800" u="none" strike="noStrike" dirty="0">
                          <a:effectLst/>
                        </a:rPr>
                        <a:t>Science</a:t>
                      </a:r>
                      <a:r>
                        <a:rPr lang="en-US" sz="1800" u="none" strike="noStrike" dirty="0" smtClean="0">
                          <a:effectLst/>
                        </a:rPr>
                        <a:t>, LSI </a:t>
                      </a:r>
                      <a:r>
                        <a:rPr lang="en-US" sz="1800" u="none" strike="noStrike" dirty="0">
                          <a:effectLst/>
                        </a:rPr>
                        <a:t>lead </a:t>
                      </a:r>
                      <a:r>
                        <a:rPr lang="en-US" sz="1800" u="none" strike="noStrike" dirty="0" smtClean="0">
                          <a:effectLst/>
                        </a:rPr>
                        <a:t>needed,</a:t>
                      </a:r>
                      <a:r>
                        <a:rPr lang="en-US" sz="1800" u="none" strike="noStrike" dirty="0">
                          <a:effectLst/>
                        </a:rPr>
                        <a:t/>
                      </a:r>
                      <a:br>
                        <a:rPr lang="en-US" sz="1800" u="none" strike="noStrike" dirty="0">
                          <a:effectLst/>
                        </a:rPr>
                      </a:br>
                      <a:r>
                        <a:rPr lang="en-US" sz="1800" u="none" strike="noStrike" dirty="0">
                          <a:effectLst/>
                        </a:rPr>
                        <a:t>needs deadline extension</a:t>
                      </a:r>
                      <a:endParaRPr lang="en-US" sz="1800" b="0" i="0" u="none" strike="noStrike" dirty="0">
                        <a:solidFill>
                          <a:srgbClr val="000000"/>
                        </a:solidFill>
                        <a:effectLst/>
                        <a:latin typeface="Calibri" panose="020F0502020204030204" pitchFamily="34" charset="0"/>
                      </a:endParaRPr>
                    </a:p>
                  </a:txBody>
                  <a:tcPr marL="4976" marR="4976" marT="4976" marB="0" anchor="ctr"/>
                </a:tc>
                <a:extLst>
                  <a:ext uri="{0D108BD9-81ED-4DB2-BD59-A6C34878D82A}">
                    <a16:rowId xmlns:a16="http://schemas.microsoft.com/office/drawing/2014/main" val="108658181"/>
                  </a:ext>
                </a:extLst>
              </a:tr>
            </a:tbl>
          </a:graphicData>
        </a:graphic>
      </p:graphicFrame>
      <p:sp>
        <p:nvSpPr>
          <p:cNvPr id="3" name="Rectangle 2"/>
          <p:cNvSpPr/>
          <p:nvPr/>
        </p:nvSpPr>
        <p:spPr>
          <a:xfrm>
            <a:off x="316066" y="1864530"/>
            <a:ext cx="11523784" cy="2308324"/>
          </a:xfrm>
          <a:prstGeom prst="rect">
            <a:avLst/>
          </a:prstGeom>
        </p:spPr>
        <p:txBody>
          <a:bodyPr wrap="square">
            <a:spAutoFit/>
          </a:bodyPr>
          <a:lstStyle/>
          <a:p>
            <a:r>
              <a:rPr lang="en-US" sz="2400" dirty="0"/>
              <a:t>There is lack of high spatial resolution (100m or better) data records included in the </a:t>
            </a:r>
            <a:r>
              <a:rPr lang="en-US" sz="2400" dirty="0" smtClean="0"/>
              <a:t>portfolio </a:t>
            </a:r>
            <a:r>
              <a:rPr lang="en-GB" sz="2400" dirty="0" smtClean="0"/>
              <a:t>of </a:t>
            </a:r>
            <a:r>
              <a:rPr lang="en-GB" sz="2400" dirty="0"/>
              <a:t>future </a:t>
            </a:r>
            <a:r>
              <a:rPr lang="en-GB" sz="2400" dirty="0" err="1"/>
              <a:t>CDRs</a:t>
            </a:r>
            <a:r>
              <a:rPr lang="en-GB" sz="2400" dirty="0" err="1" smtClean="0"/>
              <a:t>.</a:t>
            </a:r>
            <a:endParaRPr lang="en-GB" sz="2400" dirty="0" smtClean="0"/>
          </a:p>
          <a:p>
            <a:endParaRPr lang="en-GB" sz="2400" dirty="0"/>
          </a:p>
          <a:p>
            <a:r>
              <a:rPr lang="en-US" sz="2400" b="1" dirty="0"/>
              <a:t>Recommendation #19: </a:t>
            </a:r>
            <a:r>
              <a:rPr lang="en-US" sz="2400" b="1" i="1" dirty="0"/>
              <a:t>The CEOS Land Surface Imaging-Virtual Constellation (LSI-VC</a:t>
            </a:r>
            <a:r>
              <a:rPr lang="en-US" sz="2400" b="1" i="1" dirty="0" smtClean="0"/>
              <a:t>) to </a:t>
            </a:r>
            <a:r>
              <a:rPr lang="en-US" sz="2400" b="1" i="1" dirty="0"/>
              <a:t>coordinate on the formulation of future high resolution missions and </a:t>
            </a:r>
            <a:r>
              <a:rPr lang="en-US" sz="2400" b="1" i="1" dirty="0" smtClean="0"/>
              <a:t>seamless continuity </a:t>
            </a:r>
            <a:r>
              <a:rPr lang="en-US" sz="2400" b="1" i="1" dirty="0"/>
              <a:t>of sustained Land Surface Temperature </a:t>
            </a:r>
            <a:r>
              <a:rPr lang="en-US" sz="2400" b="1" i="1" dirty="0" err="1"/>
              <a:t>CDRs.</a:t>
            </a:r>
            <a:endParaRPr lang="en-GB" sz="2400" dirty="0"/>
          </a:p>
        </p:txBody>
      </p:sp>
      <p:sp>
        <p:nvSpPr>
          <p:cNvPr id="4" name="Rectangle 3"/>
          <p:cNvSpPr/>
          <p:nvPr/>
        </p:nvSpPr>
        <p:spPr>
          <a:xfrm>
            <a:off x="2908596" y="337011"/>
            <a:ext cx="6338723" cy="707886"/>
          </a:xfrm>
          <a:prstGeom prst="rect">
            <a:avLst/>
          </a:prstGeom>
        </p:spPr>
        <p:txBody>
          <a:bodyPr wrap="none">
            <a:spAutoFit/>
          </a:bodyPr>
          <a:lstStyle/>
          <a:p>
            <a:r>
              <a:rPr lang="en-GB" sz="4000" b="1" dirty="0" smtClean="0"/>
              <a:t>Coordinated Action LST </a:t>
            </a:r>
            <a:r>
              <a:rPr lang="en-GB" sz="4000" b="1" dirty="0"/>
              <a:t>CDRs</a:t>
            </a:r>
          </a:p>
        </p:txBody>
      </p:sp>
    </p:spTree>
    <p:extLst>
      <p:ext uri="{BB962C8B-B14F-4D97-AF65-F5344CB8AC3E}">
        <p14:creationId xmlns:p14="http://schemas.microsoft.com/office/powerpoint/2010/main" val="4000764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WGClim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3540</TotalTime>
  <Words>1908</Words>
  <Application>Microsoft Office PowerPoint</Application>
  <PresentationFormat>Widescreen</PresentationFormat>
  <Paragraphs>184</Paragraphs>
  <Slides>18</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MS PGothic</vt:lpstr>
      <vt:lpstr>Arial</vt:lpstr>
      <vt:lpstr>Arial Bold</vt:lpstr>
      <vt:lpstr>Avenir Roman</vt:lpstr>
      <vt:lpstr>Calibri</vt:lpstr>
      <vt:lpstr>Courier New</vt:lpstr>
      <vt:lpstr>Helvetica</vt:lpstr>
      <vt:lpstr>Proxima Nova Regular</vt:lpstr>
      <vt:lpstr>Tahoma</vt:lpstr>
      <vt:lpstr>Wingdings</vt:lpstr>
      <vt:lpstr>WGClimate</vt:lpstr>
      <vt:lpstr>Default</vt:lpstr>
      <vt:lpstr>1_Default</vt:lpstr>
      <vt:lpstr>Joint CEOS/CGMS WGClimate</vt:lpstr>
      <vt:lpstr>WGClimate: Short History</vt:lpstr>
      <vt:lpstr>Leadership</vt:lpstr>
      <vt:lpstr>The Architecture for Climate Monitoring from Space</vt:lpstr>
      <vt:lpstr>Enhancing use of climate data records</vt:lpstr>
      <vt:lpstr>GCOS Implementation Plan &amp; The Comprehensive Answer</vt:lpstr>
      <vt:lpstr>ECV Inventory - Resource for Coordinated Response to GCOS</vt:lpstr>
      <vt:lpstr>CDR Inventory Contributions Inventory #3 (Provisional)</vt:lpstr>
      <vt:lpstr>PowerPoint Presentation</vt:lpstr>
      <vt:lpstr>PowerPoint Presentation</vt:lpstr>
      <vt:lpstr>PowerPoint Presentation</vt:lpstr>
      <vt:lpstr>Greenhouse Gas Monitoring </vt:lpstr>
      <vt:lpstr>CEOS/CGMS GHG Roadmap </vt:lpstr>
      <vt:lpstr>PowerPoint Presentation</vt:lpstr>
      <vt:lpstr>PowerPoint Presentation</vt:lpstr>
      <vt:lpstr>PowerPoint Presentation</vt:lpstr>
      <vt:lpstr>UNFCCC/GCOS – CEOS/CGMS Relations</vt:lpstr>
      <vt:lpstr>PowerPoint Presentation</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Joerg Schulz</dc:creator>
  <cp:lastModifiedBy>Joerg Schulz</cp:lastModifiedBy>
  <cp:revision>113</cp:revision>
  <dcterms:created xsi:type="dcterms:W3CDTF">2018-08-22T09:20:06Z</dcterms:created>
  <dcterms:modified xsi:type="dcterms:W3CDTF">2019-09-06T17:27:29Z</dcterms:modified>
</cp:coreProperties>
</file>