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5143500" cx="6858000"/>
  <p:notesSz cx="7010400" cy="9296400"/>
  <p:embeddedFontLst>
    <p:embeddedFont>
      <p:font typeface="Candara"/>
      <p:regular r:id="rId24"/>
      <p:bold r:id="rId25"/>
      <p:italic r:id="rId26"/>
      <p:boldItalic r:id="rId27"/>
    </p:embeddedFont>
    <p:embeddedFont>
      <p:font typeface="Helvetica Neue"/>
      <p:regular r:id="rId28"/>
      <p:bold r:id="rId29"/>
      <p:italic r:id="rId30"/>
      <p:boldItalic r:id="rId31"/>
    </p:embeddedFont>
    <p:embeddedFont>
      <p:font typeface="PT Sans"/>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3A8DED13-45AF-447B-B62E-6F8DAACA1F9C}">
  <a:tblStyle styleId="{3A8DED13-45AF-447B-B62E-6F8DAACA1F9C}"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16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Candara-regular.fntdata"/><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Candara-italic.fntdata"/><Relationship Id="rId25" Type="http://schemas.openxmlformats.org/officeDocument/2006/relationships/font" Target="fonts/Candara-bold.fntdata"/><Relationship Id="rId28" Type="http://schemas.openxmlformats.org/officeDocument/2006/relationships/font" Target="fonts/HelveticaNeue-regular.fntdata"/><Relationship Id="rId27" Type="http://schemas.openxmlformats.org/officeDocument/2006/relationships/font" Target="fonts/Candara-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HelveticaNeue-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HelveticaNeue-boldItalic.fntdata"/><Relationship Id="rId30" Type="http://schemas.openxmlformats.org/officeDocument/2006/relationships/font" Target="fonts/HelveticaNeue-italic.fntdata"/><Relationship Id="rId11" Type="http://schemas.openxmlformats.org/officeDocument/2006/relationships/slide" Target="slides/slide5.xml"/><Relationship Id="rId33" Type="http://schemas.openxmlformats.org/officeDocument/2006/relationships/font" Target="fonts/PTSans-bold.fntdata"/><Relationship Id="rId10" Type="http://schemas.openxmlformats.org/officeDocument/2006/relationships/slide" Target="slides/slide4.xml"/><Relationship Id="rId32" Type="http://schemas.openxmlformats.org/officeDocument/2006/relationships/font" Target="fonts/PTSans-regular.fntdata"/><Relationship Id="rId13" Type="http://schemas.openxmlformats.org/officeDocument/2006/relationships/slide" Target="slides/slide7.xml"/><Relationship Id="rId35" Type="http://schemas.openxmlformats.org/officeDocument/2006/relationships/font" Target="fonts/PTSans-boldItalic.fntdata"/><Relationship Id="rId12" Type="http://schemas.openxmlformats.org/officeDocument/2006/relationships/slide" Target="slides/slide6.xml"/><Relationship Id="rId34" Type="http://schemas.openxmlformats.org/officeDocument/2006/relationships/font" Target="fonts/PTSans-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37840" cy="464820"/>
          </a:xfrm>
          <a:prstGeom prst="rect">
            <a:avLst/>
          </a:prstGeom>
          <a:noFill/>
          <a:ln>
            <a:noFill/>
          </a:ln>
        </p:spPr>
        <p:txBody>
          <a:bodyPr anchorCtr="0" anchor="t" bIns="46575" lIns="93175" spcFirstLastPara="1" rIns="93175" wrap="square" tIns="46575"/>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70938" y="0"/>
            <a:ext cx="3037840" cy="464820"/>
          </a:xfrm>
          <a:prstGeom prst="rect">
            <a:avLst/>
          </a:prstGeom>
          <a:noFill/>
          <a:ln>
            <a:noFill/>
          </a:ln>
        </p:spPr>
        <p:txBody>
          <a:bodyPr anchorCtr="0" anchor="t" bIns="46575" lIns="93175" spcFirstLastPara="1" rIns="93175" wrap="square" tIns="46575"/>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29967"/>
            <a:ext cx="3037840" cy="464820"/>
          </a:xfrm>
          <a:prstGeom prst="rect">
            <a:avLst/>
          </a:prstGeom>
          <a:noFill/>
          <a:ln>
            <a:noFill/>
          </a:ln>
        </p:spPr>
        <p:txBody>
          <a:bodyPr anchorCtr="0" anchor="b" bIns="46575" lIns="93175" spcFirstLastPara="1" rIns="93175" wrap="square" tIns="46575"/>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p1: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 name="Google Shape;92;p1: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93" name="Google Shape;93;p1: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p10: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10:notes"/>
          <p:cNvSpPr txBox="1"/>
          <p:nvPr>
            <p:ph idx="1" type="body"/>
          </p:nvPr>
        </p:nvSpPr>
        <p:spPr>
          <a:xfrm>
            <a:off x="685800" y="4400549"/>
            <a:ext cx="5895474" cy="4129839"/>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Clr>
                <a:schemeClr val="dk1"/>
              </a:buClr>
              <a:buSzPts val="1400"/>
              <a:buFont typeface="Calibri"/>
              <a:buNone/>
            </a:pPr>
            <a:r>
              <a:rPr lang="en-US" sz="1400">
                <a:solidFill>
                  <a:schemeClr val="dk1"/>
                </a:solidFill>
              </a:rPr>
              <a:t>Strategic goals for NESDIS Cloud Computing:</a:t>
            </a:r>
            <a:endParaRPr/>
          </a:p>
          <a:p>
            <a:pPr indent="-311150" lvl="0" marL="914400" rtl="0" algn="l">
              <a:spcBef>
                <a:spcPts val="1200"/>
              </a:spcBef>
              <a:spcAft>
                <a:spcPts val="0"/>
              </a:spcAft>
              <a:buClr>
                <a:schemeClr val="dk1"/>
              </a:buClr>
              <a:buSzPts val="1300"/>
              <a:buFont typeface="Calibri"/>
              <a:buAutoNum type="arabicPeriod"/>
            </a:pPr>
            <a:r>
              <a:rPr b="1" lang="en-US" sz="1400">
                <a:solidFill>
                  <a:schemeClr val="dk1"/>
                </a:solidFill>
                <a:highlight>
                  <a:schemeClr val="lt1"/>
                </a:highlight>
              </a:rPr>
              <a:t>Maintain continuity of operations</a:t>
            </a:r>
            <a:r>
              <a:rPr lang="en-US" sz="1400">
                <a:solidFill>
                  <a:schemeClr val="dk1"/>
                </a:solidFill>
                <a:highlight>
                  <a:schemeClr val="lt1"/>
                </a:highlight>
              </a:rPr>
              <a:t>, products, and services </a:t>
            </a:r>
            <a:endParaRPr/>
          </a:p>
          <a:p>
            <a:pPr indent="-311150" lvl="0" marL="914400" rtl="0" algn="l">
              <a:spcBef>
                <a:spcPts val="900"/>
              </a:spcBef>
              <a:spcAft>
                <a:spcPts val="0"/>
              </a:spcAft>
              <a:buClr>
                <a:schemeClr val="dk1"/>
              </a:buClr>
              <a:buSzPts val="1300"/>
              <a:buFont typeface="Calibri"/>
              <a:buAutoNum type="arabicPeriod"/>
            </a:pPr>
            <a:r>
              <a:rPr b="1" lang="en-US" sz="1400">
                <a:solidFill>
                  <a:schemeClr val="dk1"/>
                </a:solidFill>
              </a:rPr>
              <a:t>Evaluate the benefits</a:t>
            </a:r>
            <a:r>
              <a:rPr lang="en-US" sz="1400">
                <a:solidFill>
                  <a:schemeClr val="dk1"/>
                </a:solidFill>
              </a:rPr>
              <a:t> of migrating the end-to-end ground architecture to the cloud based on trade studies, cost-benefit analysis and enterprise risk assessment</a:t>
            </a:r>
            <a:endParaRPr/>
          </a:p>
          <a:p>
            <a:pPr indent="-311150" lvl="0" marL="914400" rtl="0" algn="l">
              <a:spcBef>
                <a:spcPts val="900"/>
              </a:spcBef>
              <a:spcAft>
                <a:spcPts val="0"/>
              </a:spcAft>
              <a:buClr>
                <a:schemeClr val="dk1"/>
              </a:buClr>
              <a:buSzPts val="1300"/>
              <a:buFont typeface="Calibri"/>
              <a:buAutoNum type="arabicPeriod"/>
            </a:pPr>
            <a:r>
              <a:rPr b="1" lang="en-US" sz="1400">
                <a:solidFill>
                  <a:schemeClr val="dk1"/>
                </a:solidFill>
              </a:rPr>
              <a:t>Maximize use of cloud-native capabilities</a:t>
            </a:r>
            <a:endParaRPr sz="1400">
              <a:solidFill>
                <a:schemeClr val="dk1"/>
              </a:solidFill>
            </a:endParaRPr>
          </a:p>
          <a:p>
            <a:pPr indent="-311150" lvl="0" marL="914400" rtl="0" algn="l">
              <a:spcBef>
                <a:spcPts val="900"/>
              </a:spcBef>
              <a:spcAft>
                <a:spcPts val="0"/>
              </a:spcAft>
              <a:buClr>
                <a:schemeClr val="dk1"/>
              </a:buClr>
              <a:buSzPts val="1300"/>
              <a:buFont typeface="Calibri"/>
              <a:buAutoNum type="arabicPeriod"/>
            </a:pPr>
            <a:r>
              <a:rPr lang="en-US" sz="1400">
                <a:solidFill>
                  <a:schemeClr val="dk1"/>
                </a:solidFill>
              </a:rPr>
              <a:t>Implement clear governance by </a:t>
            </a:r>
            <a:r>
              <a:rPr b="1" lang="en-US" sz="1400">
                <a:solidFill>
                  <a:schemeClr val="dk1"/>
                </a:solidFill>
              </a:rPr>
              <a:t>defining roles and responsibilities</a:t>
            </a:r>
            <a:r>
              <a:rPr lang="en-US" sz="1400">
                <a:solidFill>
                  <a:schemeClr val="dk1"/>
                </a:solidFill>
              </a:rPr>
              <a:t> </a:t>
            </a:r>
            <a:endParaRPr/>
          </a:p>
          <a:p>
            <a:pPr indent="-311150" lvl="0" marL="914400" rtl="0" algn="l">
              <a:spcBef>
                <a:spcPts val="900"/>
              </a:spcBef>
              <a:spcAft>
                <a:spcPts val="0"/>
              </a:spcAft>
              <a:buClr>
                <a:schemeClr val="dk1"/>
              </a:buClr>
              <a:buSzPts val="1300"/>
              <a:buFont typeface="Calibri"/>
              <a:buAutoNum type="arabicPeriod"/>
            </a:pPr>
            <a:r>
              <a:rPr b="1" lang="en-US" sz="1400">
                <a:solidFill>
                  <a:schemeClr val="dk1"/>
                </a:solidFill>
              </a:rPr>
              <a:t>Define requirements</a:t>
            </a:r>
            <a:r>
              <a:rPr lang="en-US" sz="1400">
                <a:solidFill>
                  <a:schemeClr val="dk1"/>
                </a:solidFill>
              </a:rPr>
              <a:t> for the cloud architecture to </a:t>
            </a:r>
            <a:r>
              <a:rPr b="1" lang="en-US" sz="1400">
                <a:solidFill>
                  <a:schemeClr val="dk1"/>
                </a:solidFill>
              </a:rPr>
              <a:t>include confidentiality, integrity and availability</a:t>
            </a:r>
            <a:r>
              <a:rPr lang="en-US" sz="1400">
                <a:solidFill>
                  <a:schemeClr val="dk1"/>
                </a:solidFill>
              </a:rPr>
              <a:t> </a:t>
            </a:r>
            <a:endParaRPr/>
          </a:p>
          <a:p>
            <a:pPr indent="-311150" lvl="0" marL="914400" rtl="0" algn="l">
              <a:spcBef>
                <a:spcPts val="900"/>
              </a:spcBef>
              <a:spcAft>
                <a:spcPts val="0"/>
              </a:spcAft>
              <a:buClr>
                <a:schemeClr val="dk1"/>
              </a:buClr>
              <a:buSzPts val="1300"/>
              <a:buFont typeface="Calibri"/>
              <a:buAutoNum type="arabicPeriod"/>
            </a:pPr>
            <a:r>
              <a:rPr b="1" lang="en-US" sz="1400">
                <a:solidFill>
                  <a:schemeClr val="dk1"/>
                </a:solidFill>
              </a:rPr>
              <a:t>Compliant with security, data and acquisition regulations</a:t>
            </a:r>
            <a:r>
              <a:rPr lang="en-US" sz="1400">
                <a:solidFill>
                  <a:schemeClr val="dk1"/>
                </a:solidFill>
              </a:rPr>
              <a:t> </a:t>
            </a:r>
            <a:endParaRPr/>
          </a:p>
          <a:p>
            <a:pPr indent="-311150" lvl="0" marL="914400" rtl="0" algn="l">
              <a:spcBef>
                <a:spcPts val="900"/>
              </a:spcBef>
              <a:spcAft>
                <a:spcPts val="0"/>
              </a:spcAft>
              <a:buClr>
                <a:schemeClr val="dk1"/>
              </a:buClr>
              <a:buSzPts val="1300"/>
              <a:buFont typeface="Calibri"/>
              <a:buAutoNum type="arabicPeriod"/>
            </a:pPr>
            <a:r>
              <a:rPr b="1" lang="en-US" sz="1400">
                <a:solidFill>
                  <a:schemeClr val="dk1"/>
                </a:solidFill>
              </a:rPr>
              <a:t>Collaborate with NOAA OCIO and Line Offices</a:t>
            </a:r>
            <a:r>
              <a:rPr lang="en-US" sz="1400">
                <a:solidFill>
                  <a:schemeClr val="dk1"/>
                </a:solidFill>
              </a:rPr>
              <a:t> to develop a NOAA cloud utility contract</a:t>
            </a:r>
            <a:endParaRPr/>
          </a:p>
        </p:txBody>
      </p:sp>
      <p:sp>
        <p:nvSpPr>
          <p:cNvPr id="241" name="Google Shape;241;p10: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p11:notes"/>
          <p:cNvSpPr/>
          <p:nvPr>
            <p:ph idx="2" type="sldImg"/>
          </p:nvPr>
        </p:nvSpPr>
        <p:spPr>
          <a:xfrm>
            <a:off x="1462088" y="396875"/>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p11:notes"/>
          <p:cNvSpPr txBox="1"/>
          <p:nvPr>
            <p:ph idx="1" type="body"/>
          </p:nvPr>
        </p:nvSpPr>
        <p:spPr>
          <a:xfrm>
            <a:off x="409074" y="3729789"/>
            <a:ext cx="6220326" cy="5209674"/>
          </a:xfrm>
          <a:prstGeom prst="rect">
            <a:avLst/>
          </a:prstGeom>
          <a:noFill/>
          <a:ln>
            <a:noFill/>
          </a:ln>
        </p:spPr>
        <p:txBody>
          <a:bodyPr anchorCtr="0" anchor="t" bIns="46575" lIns="93175" spcFirstLastPara="1" rIns="93175" wrap="square" tIns="46575">
            <a:noAutofit/>
          </a:bodyPr>
          <a:lstStyle/>
          <a:p>
            <a:pPr indent="0" lvl="0" marL="174625" rtl="0" algn="l">
              <a:spcBef>
                <a:spcPts val="0"/>
              </a:spcBef>
              <a:spcAft>
                <a:spcPts val="0"/>
              </a:spcAft>
              <a:buNone/>
            </a:pPr>
            <a:r>
              <a:rPr b="1" lang="en-US">
                <a:solidFill>
                  <a:schemeClr val="dk1"/>
                </a:solidFill>
              </a:rPr>
              <a:t>Our Vision is to implement cloud-enabled end-to-end ground services capabilities that are secure, scalable, lifecycle cost effective, and data source agnostic.</a:t>
            </a:r>
            <a:endParaRPr/>
          </a:p>
          <a:p>
            <a:pPr indent="0" lvl="0" marL="174625" rtl="0" algn="l">
              <a:spcBef>
                <a:spcPts val="0"/>
              </a:spcBef>
              <a:spcAft>
                <a:spcPts val="0"/>
              </a:spcAft>
              <a:buNone/>
            </a:pPr>
            <a:r>
              <a:t/>
            </a:r>
            <a:endParaRPr b="1">
              <a:solidFill>
                <a:schemeClr val="dk1"/>
              </a:solidFill>
            </a:endParaRPr>
          </a:p>
          <a:p>
            <a:pPr indent="0" lvl="0" marL="174625" rtl="0" algn="l">
              <a:spcBef>
                <a:spcPts val="0"/>
              </a:spcBef>
              <a:spcAft>
                <a:spcPts val="0"/>
              </a:spcAft>
              <a:buNone/>
            </a:pPr>
            <a:r>
              <a:rPr b="1" lang="en-US">
                <a:solidFill>
                  <a:schemeClr val="dk1"/>
                </a:solidFill>
              </a:rPr>
              <a:t>We’re in phase 1 of a three phased approach: </a:t>
            </a:r>
            <a:endParaRPr/>
          </a:p>
          <a:p>
            <a:pPr indent="0" lvl="0" marL="174625" rtl="0" algn="l">
              <a:spcBef>
                <a:spcPts val="0"/>
              </a:spcBef>
              <a:spcAft>
                <a:spcPts val="0"/>
              </a:spcAft>
              <a:buNone/>
            </a:pPr>
            <a:r>
              <a:t/>
            </a:r>
            <a:endParaRPr b="1">
              <a:solidFill>
                <a:schemeClr val="dk1"/>
              </a:solidFill>
            </a:endParaRPr>
          </a:p>
          <a:p>
            <a:pPr indent="-228600" lvl="0" marL="403225" rtl="0" algn="l">
              <a:spcBef>
                <a:spcPts val="0"/>
              </a:spcBef>
              <a:spcAft>
                <a:spcPts val="0"/>
              </a:spcAft>
              <a:buClr>
                <a:schemeClr val="dk1"/>
              </a:buClr>
              <a:buSzPts val="1200"/>
              <a:buFont typeface="Arial"/>
              <a:buAutoNum type="arabicParenR"/>
            </a:pPr>
            <a:r>
              <a:rPr b="1" lang="en-US">
                <a:solidFill>
                  <a:schemeClr val="dk1"/>
                </a:solidFill>
              </a:rPr>
              <a:t>Experimentation – </a:t>
            </a:r>
            <a:r>
              <a:rPr lang="en-US">
                <a:solidFill>
                  <a:schemeClr val="dk1"/>
                </a:solidFill>
              </a:rPr>
              <a:t>Gain experience through 4 pilots and engineering prototypes; identify organizational impacts</a:t>
            </a:r>
            <a:endParaRPr/>
          </a:p>
          <a:p>
            <a:pPr indent="0" lvl="0" marL="174625" rtl="0" algn="l">
              <a:spcBef>
                <a:spcPts val="0"/>
              </a:spcBef>
              <a:spcAft>
                <a:spcPts val="0"/>
              </a:spcAft>
              <a:buNone/>
            </a:pPr>
            <a:r>
              <a:rPr lang="en-US">
                <a:solidFill>
                  <a:schemeClr val="dk1"/>
                </a:solidFill>
              </a:rPr>
              <a:t>       Planned/Proposed Pilots</a:t>
            </a:r>
            <a:endParaRPr/>
          </a:p>
          <a:p>
            <a:pPr indent="-407988" lvl="2" marL="803275" marR="0" rtl="0" algn="l">
              <a:lnSpc>
                <a:spcPct val="100000"/>
              </a:lnSpc>
              <a:spcBef>
                <a:spcPts val="0"/>
              </a:spcBef>
              <a:spcAft>
                <a:spcPts val="0"/>
              </a:spcAft>
              <a:buClr>
                <a:schemeClr val="dk1"/>
              </a:buClr>
              <a:buSzPts val="1200"/>
              <a:buFont typeface="Calibri"/>
              <a:buAutoNum type="arabicPeriod"/>
            </a:pPr>
            <a:r>
              <a:rPr b="1" lang="en-US" u="none" cap="none" strike="noStrike"/>
              <a:t>Security in the Commer</a:t>
            </a:r>
            <a:r>
              <a:rPr b="1" lang="en-US"/>
              <a:t>cial Cloud: </a:t>
            </a:r>
            <a:r>
              <a:rPr lang="en-US" u="none" cap="none" strike="noStrike">
                <a:solidFill>
                  <a:schemeClr val="dk1"/>
                </a:solidFill>
                <a:highlight>
                  <a:srgbClr val="FFFFFF"/>
                </a:highlight>
              </a:rPr>
              <a:t>Develop NESDIS Authority to Operate (ATO) methodology to meet security standards in the commercial FedRAMP Moderate cloud by tailoring up security controls</a:t>
            </a:r>
            <a:endParaRPr u="none" cap="none" strike="noStrike">
              <a:solidFill>
                <a:schemeClr val="dk1"/>
              </a:solidFill>
              <a:highlight>
                <a:srgbClr val="FFFFFF"/>
              </a:highlight>
            </a:endParaRPr>
          </a:p>
          <a:p>
            <a:pPr indent="-407988" lvl="2" marL="803275" marR="0" rtl="0" algn="l">
              <a:lnSpc>
                <a:spcPct val="100000"/>
              </a:lnSpc>
              <a:spcBef>
                <a:spcPts val="0"/>
              </a:spcBef>
              <a:spcAft>
                <a:spcPts val="0"/>
              </a:spcAft>
              <a:buClr>
                <a:schemeClr val="dk1"/>
              </a:buClr>
              <a:buSzPts val="1200"/>
              <a:buFont typeface="Calibri"/>
              <a:buAutoNum type="arabicPeriod"/>
            </a:pPr>
            <a:r>
              <a:rPr b="1" lang="en-US"/>
              <a:t>Extension of Common Ingest, Cataloging, and Discoverability to the Cloud:  </a:t>
            </a:r>
            <a:r>
              <a:rPr lang="en-US" u="none" cap="none" strike="noStrike"/>
              <a:t>Extend the NESDIS-built common data ingest, cataloging, and discoverability functionality to near-real time ingest and calibration/validation enterprise and demonstrate this capability in the commerical cloud</a:t>
            </a:r>
            <a:endParaRPr/>
          </a:p>
          <a:p>
            <a:pPr indent="-407988" lvl="2" marL="803275" marR="0" rtl="0" algn="l">
              <a:lnSpc>
                <a:spcPct val="100000"/>
              </a:lnSpc>
              <a:spcBef>
                <a:spcPts val="0"/>
              </a:spcBef>
              <a:spcAft>
                <a:spcPts val="0"/>
              </a:spcAft>
              <a:buClr>
                <a:schemeClr val="dk1"/>
              </a:buClr>
              <a:buSzPts val="1200"/>
              <a:buFont typeface="Calibri"/>
              <a:buAutoNum type="arabicPeriod"/>
            </a:pPr>
            <a:r>
              <a:rPr b="1" lang="en-US">
                <a:solidFill>
                  <a:schemeClr val="dk1"/>
                </a:solidFill>
              </a:rPr>
              <a:t>Native Ingest, Product Generation and Science Development in the Cloud: </a:t>
            </a:r>
            <a:r>
              <a:rPr lang="en-US">
                <a:solidFill>
                  <a:schemeClr val="dk1"/>
                </a:solidFill>
                <a:highlight>
                  <a:srgbClr val="FFFFFF"/>
                </a:highlight>
              </a:rPr>
              <a:t>Demonstrate that commercial cloud computing industry techniciques will work to meet the common functions of all NESDIS systems through development of a single ingest, data processing and distribution capability with cloud-native tools</a:t>
            </a:r>
            <a:endParaRPr/>
          </a:p>
          <a:p>
            <a:pPr indent="-407988" lvl="2" marL="803275" marR="0" rtl="0" algn="l">
              <a:lnSpc>
                <a:spcPct val="100000"/>
              </a:lnSpc>
              <a:spcBef>
                <a:spcPts val="0"/>
              </a:spcBef>
              <a:spcAft>
                <a:spcPts val="0"/>
              </a:spcAft>
              <a:buClr>
                <a:schemeClr val="dk1"/>
              </a:buClr>
              <a:buSzPts val="1200"/>
              <a:buFont typeface="Calibri"/>
              <a:buAutoNum type="arabicPeriod"/>
            </a:pPr>
            <a:r>
              <a:rPr b="1" lang="en-US">
                <a:solidFill>
                  <a:schemeClr val="dk1"/>
                </a:solidFill>
              </a:rPr>
              <a:t>Distribution Framework: </a:t>
            </a:r>
            <a:r>
              <a:rPr lang="en-US">
                <a:solidFill>
                  <a:schemeClr val="dk1"/>
                </a:solidFill>
                <a:highlight>
                  <a:srgbClr val="FFFFFF"/>
                </a:highlight>
              </a:rPr>
              <a:t>Examine NESDIS common architecture for cloud-based data distribution that limits egress cost from the commercial cloud</a:t>
            </a:r>
            <a:endParaRPr/>
          </a:p>
          <a:p>
            <a:pPr indent="0" lvl="0" marL="174625" rtl="0" algn="l">
              <a:spcBef>
                <a:spcPts val="0"/>
              </a:spcBef>
              <a:spcAft>
                <a:spcPts val="0"/>
              </a:spcAft>
              <a:buClr>
                <a:schemeClr val="dk1"/>
              </a:buClr>
              <a:buSzPts val="1200"/>
              <a:buFont typeface="Arial"/>
              <a:buNone/>
            </a:pPr>
            <a:r>
              <a:t/>
            </a:r>
            <a:endParaRPr b="1">
              <a:solidFill>
                <a:schemeClr val="dk1"/>
              </a:solidFill>
            </a:endParaRPr>
          </a:p>
          <a:p>
            <a:pPr indent="0" lvl="0" marL="174625" rtl="0" algn="l">
              <a:spcBef>
                <a:spcPts val="0"/>
              </a:spcBef>
              <a:spcAft>
                <a:spcPts val="0"/>
              </a:spcAft>
              <a:buClr>
                <a:schemeClr val="dk1"/>
              </a:buClr>
              <a:buSzPts val="1200"/>
              <a:buFont typeface="Arial"/>
              <a:buNone/>
            </a:pPr>
            <a:r>
              <a:rPr b="1" lang="en-US">
                <a:solidFill>
                  <a:schemeClr val="dk1"/>
                </a:solidFill>
              </a:rPr>
              <a:t>2) Migration – </a:t>
            </a:r>
            <a:r>
              <a:rPr lang="en-US">
                <a:solidFill>
                  <a:schemeClr val="dk1"/>
                </a:solidFill>
              </a:rPr>
              <a:t>Develop implementation and phasing plan and mature the governance and operational processes</a:t>
            </a:r>
            <a:endParaRPr/>
          </a:p>
          <a:p>
            <a:pPr indent="0" lvl="0" marL="174625" rtl="0" algn="l">
              <a:spcBef>
                <a:spcPts val="0"/>
              </a:spcBef>
              <a:spcAft>
                <a:spcPts val="0"/>
              </a:spcAft>
              <a:buClr>
                <a:schemeClr val="dk1"/>
              </a:buClr>
              <a:buSzPts val="1200"/>
              <a:buFont typeface="Arial"/>
              <a:buNone/>
            </a:pPr>
            <a:r>
              <a:t/>
            </a:r>
            <a:endParaRPr b="1">
              <a:solidFill>
                <a:schemeClr val="dk1"/>
              </a:solidFill>
            </a:endParaRPr>
          </a:p>
          <a:p>
            <a:pPr indent="0" lvl="0" marL="174625" rtl="0" algn="l">
              <a:spcBef>
                <a:spcPts val="0"/>
              </a:spcBef>
              <a:spcAft>
                <a:spcPts val="0"/>
              </a:spcAft>
              <a:buClr>
                <a:schemeClr val="dk1"/>
              </a:buClr>
              <a:buSzPts val="1200"/>
              <a:buFont typeface="Arial"/>
              <a:buNone/>
            </a:pPr>
            <a:r>
              <a:rPr b="1" lang="en-US">
                <a:solidFill>
                  <a:schemeClr val="dk1"/>
                </a:solidFill>
              </a:rPr>
              <a:t>3) Transformation – </a:t>
            </a:r>
            <a:r>
              <a:rPr lang="en-US">
                <a:solidFill>
                  <a:schemeClr val="dk1"/>
                </a:solidFill>
              </a:rPr>
              <a:t>Continuous improvement processes to realize operational efficiencies and cost savings</a:t>
            </a:r>
            <a:endParaRPr/>
          </a:p>
          <a:p>
            <a:pPr indent="0" lvl="0" marL="0" rtl="0" algn="l">
              <a:spcBef>
                <a:spcPts val="0"/>
              </a:spcBef>
              <a:spcAft>
                <a:spcPts val="0"/>
              </a:spcAft>
              <a:buClr>
                <a:schemeClr val="dk1"/>
              </a:buClr>
              <a:buSzPts val="1200"/>
              <a:buFont typeface="Calibri"/>
              <a:buNone/>
            </a:pPr>
            <a:r>
              <a:t/>
            </a:r>
            <a:endParaRPr/>
          </a:p>
        </p:txBody>
      </p:sp>
      <p:sp>
        <p:nvSpPr>
          <p:cNvPr id="252" name="Google Shape;252;p11: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p12: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99" name="Google Shape;299;p12: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p13: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305" name="Google Shape;305;p13: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p14: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311" name="Google Shape;311;p14: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p15: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p15: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t>DoD includes: AF_AFWA, NAVY_NAVO, NAVY_FNMOC,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NWS includes: NCF_SBN, NCEP_IDP, NCEP_EMC, NCEP_WCOSS, NCEP_NHC, NCEP_AWC,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Active Push users: </a:t>
            </a:r>
            <a:r>
              <a:rPr b="0" i="0" lang="en-US" sz="1200" u="none" strike="noStrike">
                <a:solidFill>
                  <a:schemeClr val="dk1"/>
                </a:solidFill>
                <a:latin typeface="Times New Roman"/>
                <a:ea typeface="Times New Roman"/>
                <a:cs typeface="Times New Roman"/>
                <a:sym typeface="Times New Roman"/>
              </a:rPr>
              <a:t>AF_AFWA</a:t>
            </a:r>
            <a:r>
              <a:rPr lang="en-US"/>
              <a:t> </a:t>
            </a:r>
            <a:r>
              <a:rPr b="0" i="0" lang="en-US" sz="1200" u="none" strike="noStrike">
                <a:solidFill>
                  <a:schemeClr val="dk1"/>
                </a:solidFill>
                <a:latin typeface="Times New Roman"/>
                <a:ea typeface="Times New Roman"/>
                <a:cs typeface="Times New Roman"/>
                <a:sym typeface="Times New Roman"/>
              </a:rPr>
              <a:t>CLASS_LEGACY_usrgrp</a:t>
            </a:r>
            <a:r>
              <a:rPr lang="en-US"/>
              <a:t> </a:t>
            </a:r>
            <a:r>
              <a:rPr b="0" i="0" lang="en-US" sz="1200" u="none" strike="noStrike">
                <a:solidFill>
                  <a:schemeClr val="dk1"/>
                </a:solidFill>
                <a:latin typeface="Times New Roman"/>
                <a:ea typeface="Times New Roman"/>
                <a:cs typeface="Times New Roman"/>
                <a:sym typeface="Times New Roman"/>
              </a:rPr>
              <a:t>CLASS_NDE_usrgrp</a:t>
            </a:r>
            <a:r>
              <a:rPr lang="en-US"/>
              <a:t> </a:t>
            </a:r>
            <a:r>
              <a:rPr b="0" i="0" lang="en-US" sz="1200" u="none" strike="noStrike">
                <a:solidFill>
                  <a:schemeClr val="dk1"/>
                </a:solidFill>
                <a:latin typeface="Times New Roman"/>
                <a:ea typeface="Times New Roman"/>
                <a:cs typeface="Times New Roman"/>
                <a:sym typeface="Times New Roman"/>
              </a:rPr>
              <a:t>CLS_AMERICA</a:t>
            </a:r>
            <a:r>
              <a:rPr lang="en-US"/>
              <a:t> </a:t>
            </a:r>
            <a:r>
              <a:rPr b="0" i="0" lang="en-US" sz="1200" u="none" strike="noStrike">
                <a:solidFill>
                  <a:schemeClr val="dk1"/>
                </a:solidFill>
                <a:latin typeface="Times New Roman"/>
                <a:ea typeface="Times New Roman"/>
                <a:cs typeface="Times New Roman"/>
                <a:sym typeface="Times New Roman"/>
              </a:rPr>
              <a:t>CLS_FRANCE</a:t>
            </a:r>
            <a:r>
              <a:rPr lang="en-US"/>
              <a:t> </a:t>
            </a:r>
            <a:r>
              <a:rPr b="0" i="0" lang="en-US" sz="1200" u="none" strike="noStrike">
                <a:solidFill>
                  <a:schemeClr val="dk1"/>
                </a:solidFill>
                <a:latin typeface="Times New Roman"/>
                <a:ea typeface="Times New Roman"/>
                <a:cs typeface="Times New Roman"/>
                <a:sym typeface="Times New Roman"/>
              </a:rPr>
              <a:t>ESPC_SFS</a:t>
            </a:r>
            <a:r>
              <a:rPr lang="en-US"/>
              <a:t> </a:t>
            </a:r>
            <a:r>
              <a:rPr b="0" i="0" lang="en-US" sz="1200" u="none" strike="noStrike">
                <a:solidFill>
                  <a:schemeClr val="dk1"/>
                </a:solidFill>
                <a:latin typeface="Times New Roman"/>
                <a:ea typeface="Times New Roman"/>
                <a:cs typeface="Times New Roman"/>
                <a:sym typeface="Times New Roman"/>
              </a:rPr>
              <a:t>ESPC_VIIRSDIST</a:t>
            </a:r>
            <a:r>
              <a:rPr lang="en-US"/>
              <a:t> </a:t>
            </a:r>
            <a:r>
              <a:rPr b="0" i="0" lang="en-US" sz="1200" u="none" strike="noStrike">
                <a:solidFill>
                  <a:schemeClr val="dk1"/>
                </a:solidFill>
                <a:latin typeface="Times New Roman"/>
                <a:ea typeface="Times New Roman"/>
                <a:cs typeface="Times New Roman"/>
                <a:sym typeface="Times New Roman"/>
              </a:rPr>
              <a:t>NAVY_FNMOC</a:t>
            </a:r>
            <a:r>
              <a:rPr lang="en-US"/>
              <a:t> </a:t>
            </a:r>
            <a:r>
              <a:rPr b="0" i="0" lang="en-US" sz="1200" u="none" strike="noStrike">
                <a:solidFill>
                  <a:schemeClr val="dk1"/>
                </a:solidFill>
                <a:latin typeface="Times New Roman"/>
                <a:ea typeface="Times New Roman"/>
                <a:cs typeface="Times New Roman"/>
                <a:sym typeface="Times New Roman"/>
              </a:rPr>
              <a:t>NAVY_NAVO</a:t>
            </a:r>
            <a:r>
              <a:rPr lang="en-US"/>
              <a:t> </a:t>
            </a:r>
            <a:r>
              <a:rPr b="0" i="0" lang="en-US" sz="1200" u="none" strike="noStrike">
                <a:solidFill>
                  <a:schemeClr val="dk1"/>
                </a:solidFill>
                <a:latin typeface="Times New Roman"/>
                <a:ea typeface="Times New Roman"/>
                <a:cs typeface="Times New Roman"/>
                <a:sym typeface="Times New Roman"/>
              </a:rPr>
              <a:t>NCF_SBN</a:t>
            </a:r>
            <a:r>
              <a:rPr lang="en-US"/>
              <a:t> </a:t>
            </a:r>
            <a:r>
              <a:rPr b="0" i="0" lang="en-US" sz="1200" u="none" strike="noStrike">
                <a:solidFill>
                  <a:schemeClr val="dk1"/>
                </a:solidFill>
                <a:latin typeface="Times New Roman"/>
                <a:ea typeface="Times New Roman"/>
                <a:cs typeface="Times New Roman"/>
                <a:sym typeface="Times New Roman"/>
              </a:rPr>
              <a:t>NOAA_CLASS</a:t>
            </a:r>
            <a:r>
              <a:rPr lang="en-US"/>
              <a:t> </a:t>
            </a:r>
            <a:r>
              <a:rPr b="0" i="0" lang="en-US" sz="1200" u="none" strike="noStrike">
                <a:solidFill>
                  <a:schemeClr val="dk1"/>
                </a:solidFill>
                <a:latin typeface="Times New Roman"/>
                <a:ea typeface="Times New Roman"/>
                <a:cs typeface="Times New Roman"/>
                <a:sym typeface="Times New Roman"/>
              </a:rPr>
              <a:t>NOAA_NCEI-CO_SPADES</a:t>
            </a:r>
            <a:r>
              <a:rPr lang="en-US"/>
              <a:t> </a:t>
            </a:r>
            <a:r>
              <a:rPr b="0" i="0" lang="en-US" sz="1200" u="none" strike="noStrike">
                <a:solidFill>
                  <a:schemeClr val="dk1"/>
                </a:solidFill>
                <a:latin typeface="Times New Roman"/>
                <a:ea typeface="Times New Roman"/>
                <a:cs typeface="Times New Roman"/>
                <a:sym typeface="Times New Roman"/>
              </a:rPr>
              <a:t>NOAA_WOC</a:t>
            </a:r>
            <a:r>
              <a:rPr lang="en-US"/>
              <a:t> </a:t>
            </a:r>
            <a:r>
              <a:rPr b="0" i="0" lang="en-US" sz="1200" u="none" strike="noStrike">
                <a:solidFill>
                  <a:schemeClr val="dk1"/>
                </a:solidFill>
                <a:latin typeface="Times New Roman"/>
                <a:ea typeface="Times New Roman"/>
                <a:cs typeface="Times New Roman"/>
                <a:sym typeface="Times New Roman"/>
              </a:rPr>
              <a:t>OSPO_GNC-A</a:t>
            </a:r>
            <a:r>
              <a:rPr lang="en-US"/>
              <a:t> </a:t>
            </a:r>
            <a:r>
              <a:rPr b="0" i="0" lang="en-US" sz="1200" u="none" strike="noStrike">
                <a:solidFill>
                  <a:schemeClr val="dk1"/>
                </a:solidFill>
                <a:latin typeface="Times New Roman"/>
                <a:ea typeface="Times New Roman"/>
                <a:cs typeface="Times New Roman"/>
                <a:sym typeface="Times New Roman"/>
              </a:rPr>
              <a:t>OSPO_SARSAT</a:t>
            </a:r>
            <a:r>
              <a:rPr lang="en-US"/>
              <a:t> </a:t>
            </a:r>
            <a:r>
              <a:rPr b="0" i="0" lang="en-US" sz="1200" u="none" strike="noStrike">
                <a:solidFill>
                  <a:schemeClr val="dk1"/>
                </a:solidFill>
                <a:latin typeface="Times New Roman"/>
                <a:ea typeface="Times New Roman"/>
                <a:cs typeface="Times New Roman"/>
                <a:sym typeface="Times New Roman"/>
              </a:rPr>
              <a:t>UKMET</a:t>
            </a:r>
            <a:r>
              <a:rPr lang="en-US"/>
              <a:t> </a:t>
            </a:r>
            <a:r>
              <a:rPr b="0" i="0" lang="en-US" sz="1200" u="none" strike="noStrike">
                <a:solidFill>
                  <a:schemeClr val="dk1"/>
                </a:solidFill>
                <a:latin typeface="Times New Roman"/>
                <a:ea typeface="Times New Roman"/>
                <a:cs typeface="Times New Roman"/>
                <a:sym typeface="Times New Roman"/>
              </a:rPr>
              <a:t>WEATHER_COMPANY</a:t>
            </a:r>
            <a:r>
              <a:rPr lang="en-US"/>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Active Pull users: </a:t>
            </a:r>
            <a:r>
              <a:rPr b="0" i="0" lang="en-US" sz="1200" u="none" strike="noStrike">
                <a:solidFill>
                  <a:schemeClr val="dk1"/>
                </a:solidFill>
                <a:latin typeface="Times New Roman"/>
                <a:ea typeface="Times New Roman"/>
                <a:cs typeface="Times New Roman"/>
                <a:sym typeface="Times New Roman"/>
              </a:rPr>
              <a:t>ARGENTINA_SMN</a:t>
            </a:r>
            <a:r>
              <a:rPr lang="en-US"/>
              <a:t> </a:t>
            </a:r>
            <a:r>
              <a:rPr b="0" i="0" lang="en-US" sz="1200" u="none" strike="noStrike">
                <a:solidFill>
                  <a:schemeClr val="dk1"/>
                </a:solidFill>
                <a:latin typeface="Times New Roman"/>
                <a:ea typeface="Times New Roman"/>
                <a:cs typeface="Times New Roman"/>
                <a:sym typeface="Times New Roman"/>
              </a:rPr>
              <a:t>AUSTRALIA_BOM</a:t>
            </a:r>
            <a:r>
              <a:rPr lang="en-US"/>
              <a:t> </a:t>
            </a:r>
            <a:r>
              <a:rPr b="0" i="0" lang="en-US" sz="1200" u="none" strike="noStrike">
                <a:solidFill>
                  <a:schemeClr val="dk1"/>
                </a:solidFill>
                <a:latin typeface="Times New Roman"/>
                <a:ea typeface="Times New Roman"/>
                <a:cs typeface="Times New Roman"/>
                <a:sym typeface="Times New Roman"/>
              </a:rPr>
              <a:t>BARON_WEATHER</a:t>
            </a:r>
            <a:r>
              <a:rPr lang="en-US"/>
              <a:t> </a:t>
            </a:r>
            <a:r>
              <a:rPr b="0" i="0" lang="en-US" sz="1200" u="none" strike="noStrike">
                <a:solidFill>
                  <a:schemeClr val="dk1"/>
                </a:solidFill>
                <a:latin typeface="Times New Roman"/>
                <a:ea typeface="Times New Roman"/>
                <a:cs typeface="Times New Roman"/>
                <a:sym typeface="Times New Roman"/>
              </a:rPr>
              <a:t>BIG_DATA</a:t>
            </a:r>
            <a:r>
              <a:rPr lang="en-US"/>
              <a:t> </a:t>
            </a:r>
            <a:r>
              <a:rPr b="0" i="0" lang="en-US" sz="1200" u="none" strike="noStrike">
                <a:solidFill>
                  <a:schemeClr val="dk1"/>
                </a:solidFill>
                <a:latin typeface="Times New Roman"/>
                <a:ea typeface="Times New Roman"/>
                <a:cs typeface="Times New Roman"/>
                <a:sym typeface="Times New Roman"/>
              </a:rPr>
              <a:t>BRAZIL_CPTEC</a:t>
            </a:r>
            <a:r>
              <a:rPr lang="en-US"/>
              <a:t> </a:t>
            </a:r>
            <a:r>
              <a:rPr b="0" i="0" lang="en-US" sz="1200" u="none" strike="noStrike">
                <a:solidFill>
                  <a:schemeClr val="dk1"/>
                </a:solidFill>
                <a:latin typeface="Times New Roman"/>
                <a:ea typeface="Times New Roman"/>
                <a:cs typeface="Times New Roman"/>
                <a:sym typeface="Times New Roman"/>
              </a:rPr>
              <a:t>CANADA_MC</a:t>
            </a:r>
            <a:r>
              <a:rPr lang="en-US"/>
              <a:t> </a:t>
            </a:r>
            <a:r>
              <a:rPr b="0" i="0" lang="en-US" sz="1200" u="none" strike="noStrike">
                <a:solidFill>
                  <a:schemeClr val="dk1"/>
                </a:solidFill>
                <a:latin typeface="Times New Roman"/>
                <a:ea typeface="Times New Roman"/>
                <a:cs typeface="Times New Roman"/>
                <a:sym typeface="Times New Roman"/>
              </a:rPr>
              <a:t>DTN_Weather (SCHNEIDER_ELEC)</a:t>
            </a:r>
            <a:r>
              <a:rPr lang="en-US"/>
              <a:t> </a:t>
            </a:r>
            <a:r>
              <a:rPr b="0" i="0" lang="en-US" sz="1200" u="none" strike="noStrike">
                <a:solidFill>
                  <a:schemeClr val="dk1"/>
                </a:solidFill>
                <a:latin typeface="Times New Roman"/>
                <a:ea typeface="Times New Roman"/>
                <a:cs typeface="Times New Roman"/>
                <a:sym typeface="Times New Roman"/>
              </a:rPr>
              <a:t>ESPC_DAPE</a:t>
            </a:r>
            <a:r>
              <a:rPr lang="en-US"/>
              <a:t> </a:t>
            </a:r>
            <a:r>
              <a:rPr b="0" i="0" lang="en-US" sz="1200" u="none" strike="noStrike">
                <a:solidFill>
                  <a:schemeClr val="dk1"/>
                </a:solidFill>
                <a:latin typeface="Times New Roman"/>
                <a:ea typeface="Times New Roman"/>
                <a:cs typeface="Times New Roman"/>
                <a:sym typeface="Times New Roman"/>
              </a:rPr>
              <a:t>ESPC_GRAPHICS</a:t>
            </a:r>
            <a:r>
              <a:rPr lang="en-US"/>
              <a:t> </a:t>
            </a:r>
            <a:r>
              <a:rPr b="0" i="0" lang="en-US" sz="1200" u="none" strike="noStrike">
                <a:solidFill>
                  <a:schemeClr val="dk1"/>
                </a:solidFill>
                <a:latin typeface="Times New Roman"/>
                <a:ea typeface="Times New Roman"/>
                <a:cs typeface="Times New Roman"/>
                <a:sym typeface="Times New Roman"/>
              </a:rPr>
              <a:t>ESPC_HMS</a:t>
            </a:r>
            <a:r>
              <a:rPr lang="en-US"/>
              <a:t> </a:t>
            </a:r>
            <a:r>
              <a:rPr b="0" i="0" lang="en-US" sz="1200" u="none" strike="noStrike">
                <a:solidFill>
                  <a:schemeClr val="dk1"/>
                </a:solidFill>
                <a:latin typeface="Times New Roman"/>
                <a:ea typeface="Times New Roman"/>
                <a:cs typeface="Times New Roman"/>
                <a:sym typeface="Times New Roman"/>
              </a:rPr>
              <a:t>ESPC_IASI</a:t>
            </a:r>
            <a:r>
              <a:rPr lang="en-US"/>
              <a:t> </a:t>
            </a:r>
            <a:r>
              <a:rPr b="0" i="0" lang="en-US" sz="1200" u="none" strike="noStrike">
                <a:solidFill>
                  <a:schemeClr val="dk1"/>
                </a:solidFill>
                <a:latin typeface="Times New Roman"/>
                <a:ea typeface="Times New Roman"/>
                <a:cs typeface="Times New Roman"/>
                <a:sym typeface="Times New Roman"/>
              </a:rPr>
              <a:t>ESPC_IMS</a:t>
            </a:r>
            <a:r>
              <a:rPr lang="en-US"/>
              <a:t> </a:t>
            </a:r>
            <a:r>
              <a:rPr b="0" i="0" lang="en-US" sz="1200" u="none" strike="noStrike">
                <a:solidFill>
                  <a:schemeClr val="dk1"/>
                </a:solidFill>
                <a:latin typeface="Times New Roman"/>
                <a:ea typeface="Times New Roman"/>
                <a:cs typeface="Times New Roman"/>
                <a:sym typeface="Times New Roman"/>
              </a:rPr>
              <a:t>ESPC_NIC</a:t>
            </a:r>
            <a:r>
              <a:rPr lang="en-US"/>
              <a:t> </a:t>
            </a:r>
            <a:r>
              <a:rPr b="0" i="0" lang="en-US" sz="1200" u="none" strike="noStrike">
                <a:solidFill>
                  <a:schemeClr val="dk1"/>
                </a:solidFill>
                <a:latin typeface="Times New Roman"/>
                <a:ea typeface="Times New Roman"/>
                <a:cs typeface="Times New Roman"/>
                <a:sym typeface="Times New Roman"/>
              </a:rPr>
              <a:t>ESPC_NUCAPS</a:t>
            </a:r>
            <a:r>
              <a:rPr lang="en-US"/>
              <a:t> </a:t>
            </a:r>
            <a:r>
              <a:rPr b="0" i="0" lang="en-US" sz="1200" u="none" strike="noStrike">
                <a:solidFill>
                  <a:schemeClr val="dk1"/>
                </a:solidFill>
                <a:latin typeface="Times New Roman"/>
                <a:ea typeface="Times New Roman"/>
                <a:cs typeface="Times New Roman"/>
                <a:sym typeface="Times New Roman"/>
              </a:rPr>
              <a:t>ESPC_OKEANOS</a:t>
            </a:r>
            <a:r>
              <a:rPr lang="en-US"/>
              <a:t> </a:t>
            </a:r>
            <a:r>
              <a:rPr b="0" i="0" lang="en-US" sz="1200" u="none" strike="noStrike">
                <a:solidFill>
                  <a:schemeClr val="dk1"/>
                </a:solidFill>
                <a:latin typeface="Times New Roman"/>
                <a:ea typeface="Times New Roman"/>
                <a:cs typeface="Times New Roman"/>
                <a:sym typeface="Times New Roman"/>
              </a:rPr>
              <a:t>ESPC_PolarProd</a:t>
            </a:r>
            <a:r>
              <a:rPr lang="en-US"/>
              <a:t> </a:t>
            </a:r>
            <a:r>
              <a:rPr b="0" i="0" lang="en-US" sz="1200" u="none" strike="noStrike">
                <a:solidFill>
                  <a:schemeClr val="dk1"/>
                </a:solidFill>
                <a:latin typeface="Times New Roman"/>
                <a:ea typeface="Times New Roman"/>
                <a:cs typeface="Times New Roman"/>
                <a:sym typeface="Times New Roman"/>
              </a:rPr>
              <a:t>ESPC_SAB</a:t>
            </a:r>
            <a:r>
              <a:rPr lang="en-US"/>
              <a:t> </a:t>
            </a:r>
            <a:r>
              <a:rPr b="0" i="0" lang="en-US" sz="1200" u="none" strike="noStrike">
                <a:solidFill>
                  <a:schemeClr val="dk1"/>
                </a:solidFill>
                <a:latin typeface="Times New Roman"/>
                <a:ea typeface="Times New Roman"/>
                <a:cs typeface="Times New Roman"/>
                <a:sym typeface="Times New Roman"/>
              </a:rPr>
              <a:t>ESPC_SCATWINDS</a:t>
            </a:r>
            <a:r>
              <a:rPr lang="en-US"/>
              <a:t> </a:t>
            </a:r>
            <a:r>
              <a:rPr b="0" i="0" lang="en-US" sz="1200" u="none" strike="noStrike">
                <a:solidFill>
                  <a:schemeClr val="dk1"/>
                </a:solidFill>
                <a:latin typeface="Times New Roman"/>
                <a:ea typeface="Times New Roman"/>
                <a:cs typeface="Times New Roman"/>
                <a:sym typeface="Times New Roman"/>
              </a:rPr>
              <a:t>EUMETSAT</a:t>
            </a:r>
            <a:r>
              <a:rPr lang="en-US"/>
              <a:t> </a:t>
            </a:r>
            <a:r>
              <a:rPr b="0" i="0" lang="en-US" sz="1200" u="none" strike="noStrike">
                <a:solidFill>
                  <a:schemeClr val="dk1"/>
                </a:solidFill>
                <a:latin typeface="Times New Roman"/>
                <a:ea typeface="Times New Roman"/>
                <a:cs typeface="Times New Roman"/>
                <a:sym typeface="Times New Roman"/>
              </a:rPr>
              <a:t>GOESR</a:t>
            </a:r>
            <a:r>
              <a:rPr lang="en-US"/>
              <a:t> </a:t>
            </a:r>
            <a:r>
              <a:rPr b="0" i="0" lang="en-US" sz="1200" u="none" strike="noStrike">
                <a:solidFill>
                  <a:schemeClr val="dk1"/>
                </a:solidFill>
                <a:latin typeface="Times New Roman"/>
                <a:ea typeface="Times New Roman"/>
                <a:cs typeface="Times New Roman"/>
                <a:sym typeface="Times New Roman"/>
              </a:rPr>
              <a:t>HYDROLOGIC_RC</a:t>
            </a:r>
            <a:r>
              <a:rPr lang="en-US"/>
              <a:t> </a:t>
            </a:r>
            <a:r>
              <a:rPr b="0" i="0" lang="en-US" sz="1200" u="none" strike="noStrike">
                <a:solidFill>
                  <a:schemeClr val="dk1"/>
                </a:solidFill>
                <a:latin typeface="Times New Roman"/>
                <a:ea typeface="Times New Roman"/>
                <a:cs typeface="Times New Roman"/>
                <a:sym typeface="Times New Roman"/>
              </a:rPr>
              <a:t>IND_NCMRWF</a:t>
            </a:r>
            <a:r>
              <a:rPr lang="en-US"/>
              <a:t> </a:t>
            </a:r>
            <a:r>
              <a:rPr b="0" i="0" lang="en-US" sz="1200" u="none" strike="noStrike">
                <a:solidFill>
                  <a:schemeClr val="dk1"/>
                </a:solidFill>
                <a:latin typeface="Times New Roman"/>
                <a:ea typeface="Times New Roman"/>
                <a:cs typeface="Times New Roman"/>
                <a:sym typeface="Times New Roman"/>
              </a:rPr>
              <a:t>JAPAN_JAXA</a:t>
            </a:r>
            <a:r>
              <a:rPr lang="en-US"/>
              <a:t> </a:t>
            </a:r>
            <a:r>
              <a:rPr b="0" i="0" lang="en-US" sz="1200" u="none" strike="noStrike">
                <a:solidFill>
                  <a:schemeClr val="dk1"/>
                </a:solidFill>
                <a:latin typeface="Times New Roman"/>
                <a:ea typeface="Times New Roman"/>
                <a:cs typeface="Times New Roman"/>
                <a:sym typeface="Times New Roman"/>
              </a:rPr>
              <a:t>JAPAN_JMA</a:t>
            </a:r>
            <a:r>
              <a:rPr lang="en-US"/>
              <a:t> </a:t>
            </a:r>
            <a:r>
              <a:rPr b="0" i="0" lang="en-US" sz="1200" u="none" strike="noStrike">
                <a:solidFill>
                  <a:schemeClr val="dk1"/>
                </a:solidFill>
                <a:latin typeface="Times New Roman"/>
                <a:ea typeface="Times New Roman"/>
                <a:cs typeface="Times New Roman"/>
                <a:sym typeface="Times New Roman"/>
              </a:rPr>
              <a:t>JPSS_IDPS</a:t>
            </a:r>
            <a:r>
              <a:rPr lang="en-US"/>
              <a:t> </a:t>
            </a:r>
            <a:r>
              <a:rPr b="0" i="0" lang="en-US" sz="1200" u="none" strike="noStrike">
                <a:solidFill>
                  <a:schemeClr val="dk1"/>
                </a:solidFill>
                <a:latin typeface="Times New Roman"/>
                <a:ea typeface="Times New Roman"/>
                <a:cs typeface="Times New Roman"/>
                <a:sym typeface="Times New Roman"/>
              </a:rPr>
              <a:t>KOREA_MA</a:t>
            </a:r>
            <a:r>
              <a:rPr lang="en-US"/>
              <a:t> </a:t>
            </a:r>
            <a:r>
              <a:rPr b="0" i="0" lang="en-US" sz="1200" u="none" strike="noStrike">
                <a:solidFill>
                  <a:schemeClr val="dk1"/>
                </a:solidFill>
                <a:latin typeface="Times New Roman"/>
                <a:ea typeface="Times New Roman"/>
                <a:cs typeface="Times New Roman"/>
                <a:sym typeface="Times New Roman"/>
              </a:rPr>
              <a:t>MIT_LL</a:t>
            </a:r>
            <a:r>
              <a:rPr lang="en-US"/>
              <a:t> </a:t>
            </a:r>
            <a:r>
              <a:rPr b="0" i="0" lang="en-US" sz="1200" u="none" strike="noStrike">
                <a:solidFill>
                  <a:schemeClr val="dk1"/>
                </a:solidFill>
                <a:latin typeface="Times New Roman"/>
                <a:ea typeface="Times New Roman"/>
                <a:cs typeface="Times New Roman"/>
                <a:sym typeface="Times New Roman"/>
              </a:rPr>
              <a:t>NASA_GPM</a:t>
            </a:r>
            <a:r>
              <a:rPr lang="en-US"/>
              <a:t> </a:t>
            </a:r>
            <a:r>
              <a:rPr b="0" i="0" lang="en-US" sz="1200" u="none" strike="noStrike">
                <a:solidFill>
                  <a:schemeClr val="dk1"/>
                </a:solidFill>
                <a:latin typeface="Times New Roman"/>
                <a:ea typeface="Times New Roman"/>
                <a:cs typeface="Times New Roman"/>
                <a:sym typeface="Times New Roman"/>
              </a:rPr>
              <a:t>NASA_GSFC</a:t>
            </a:r>
            <a:r>
              <a:rPr lang="en-US"/>
              <a:t> </a:t>
            </a:r>
            <a:r>
              <a:rPr b="0" i="0" lang="en-US" sz="1200" u="none" strike="noStrike">
                <a:solidFill>
                  <a:schemeClr val="dk1"/>
                </a:solidFill>
                <a:latin typeface="Times New Roman"/>
                <a:ea typeface="Times New Roman"/>
                <a:cs typeface="Times New Roman"/>
                <a:sym typeface="Times New Roman"/>
              </a:rPr>
              <a:t>NASA_JPL</a:t>
            </a:r>
            <a:r>
              <a:rPr lang="en-US"/>
              <a:t> </a:t>
            </a:r>
            <a:r>
              <a:rPr b="0" i="0" lang="en-US" sz="1200" u="none" strike="noStrike">
                <a:solidFill>
                  <a:schemeClr val="dk1"/>
                </a:solidFill>
                <a:latin typeface="Times New Roman"/>
                <a:ea typeface="Times New Roman"/>
                <a:cs typeface="Times New Roman"/>
                <a:sym typeface="Times New Roman"/>
              </a:rPr>
              <a:t>NASA_MSFC</a:t>
            </a:r>
            <a:r>
              <a:rPr lang="en-US"/>
              <a:t> </a:t>
            </a:r>
            <a:r>
              <a:rPr b="0" i="0" lang="en-US" sz="1200" u="none" strike="noStrike">
                <a:solidFill>
                  <a:schemeClr val="dk1"/>
                </a:solidFill>
                <a:latin typeface="Times New Roman"/>
                <a:ea typeface="Times New Roman"/>
                <a:cs typeface="Times New Roman"/>
                <a:sym typeface="Times New Roman"/>
              </a:rPr>
              <a:t>NASA_SPORT</a:t>
            </a:r>
            <a:r>
              <a:rPr lang="en-US"/>
              <a:t> </a:t>
            </a:r>
            <a:r>
              <a:rPr b="0" i="0" lang="en-US" sz="1200" u="none" strike="noStrike">
                <a:solidFill>
                  <a:schemeClr val="dk1"/>
                </a:solidFill>
                <a:latin typeface="Times New Roman"/>
                <a:ea typeface="Times New Roman"/>
                <a:cs typeface="Times New Roman"/>
                <a:sym typeface="Times New Roman"/>
              </a:rPr>
              <a:t>NCEP_AWC</a:t>
            </a:r>
            <a:r>
              <a:rPr lang="en-US"/>
              <a:t> </a:t>
            </a:r>
            <a:r>
              <a:rPr b="0" i="0" lang="en-US" sz="1200" u="none" strike="noStrike">
                <a:solidFill>
                  <a:schemeClr val="dk1"/>
                </a:solidFill>
                <a:latin typeface="Times New Roman"/>
                <a:ea typeface="Times New Roman"/>
                <a:cs typeface="Times New Roman"/>
                <a:sym typeface="Times New Roman"/>
              </a:rPr>
              <a:t>NCEP_EMC</a:t>
            </a:r>
            <a:r>
              <a:rPr lang="en-US"/>
              <a:t> </a:t>
            </a:r>
            <a:r>
              <a:rPr b="0" i="0" lang="en-US" sz="1200" u="none" strike="noStrike">
                <a:solidFill>
                  <a:schemeClr val="dk1"/>
                </a:solidFill>
                <a:latin typeface="Times New Roman"/>
                <a:ea typeface="Times New Roman"/>
                <a:cs typeface="Times New Roman"/>
                <a:sym typeface="Times New Roman"/>
              </a:rPr>
              <a:t>NCEP_IDP</a:t>
            </a:r>
            <a:r>
              <a:rPr lang="en-US"/>
              <a:t> </a:t>
            </a:r>
            <a:r>
              <a:rPr b="0" i="0" lang="en-US" sz="1200" u="none" strike="noStrike">
                <a:solidFill>
                  <a:schemeClr val="dk1"/>
                </a:solidFill>
                <a:latin typeface="Times New Roman"/>
                <a:ea typeface="Times New Roman"/>
                <a:cs typeface="Times New Roman"/>
                <a:sym typeface="Times New Roman"/>
              </a:rPr>
              <a:t>NCEP_NHC</a:t>
            </a:r>
            <a:r>
              <a:rPr lang="en-US"/>
              <a:t> </a:t>
            </a:r>
            <a:r>
              <a:rPr b="0" i="0" lang="en-US" sz="1200" u="none" strike="noStrike">
                <a:solidFill>
                  <a:schemeClr val="dk1"/>
                </a:solidFill>
                <a:latin typeface="Times New Roman"/>
                <a:ea typeface="Times New Roman"/>
                <a:cs typeface="Times New Roman"/>
                <a:sym typeface="Times New Roman"/>
              </a:rPr>
              <a:t>NCEP_WCOSS</a:t>
            </a:r>
            <a:r>
              <a:rPr lang="en-US"/>
              <a:t> </a:t>
            </a:r>
            <a:r>
              <a:rPr b="0" i="0" lang="en-US" sz="1200" u="none" strike="noStrike">
                <a:solidFill>
                  <a:schemeClr val="dk1"/>
                </a:solidFill>
                <a:latin typeface="Times New Roman"/>
                <a:ea typeface="Times New Roman"/>
                <a:cs typeface="Times New Roman"/>
                <a:sym typeface="Times New Roman"/>
              </a:rPr>
              <a:t>NOAA_CORAL_REEF_AUSTRALIA</a:t>
            </a:r>
            <a:r>
              <a:rPr lang="en-US"/>
              <a:t> </a:t>
            </a:r>
            <a:r>
              <a:rPr b="0" i="0" lang="en-US" sz="1200" u="none" strike="noStrike">
                <a:solidFill>
                  <a:schemeClr val="dk1"/>
                </a:solidFill>
                <a:latin typeface="Times New Roman"/>
                <a:ea typeface="Times New Roman"/>
                <a:cs typeface="Times New Roman"/>
                <a:sym typeface="Times New Roman"/>
              </a:rPr>
              <a:t>NOAA_ESRL</a:t>
            </a:r>
            <a:r>
              <a:rPr lang="en-US"/>
              <a:t> </a:t>
            </a:r>
            <a:r>
              <a:rPr b="0" i="0" lang="en-US" sz="1200" u="none" strike="noStrike">
                <a:solidFill>
                  <a:schemeClr val="dk1"/>
                </a:solidFill>
                <a:latin typeface="Times New Roman"/>
                <a:ea typeface="Times New Roman"/>
                <a:cs typeface="Times New Roman"/>
                <a:sym typeface="Times New Roman"/>
              </a:rPr>
              <a:t>NOAA_GLERL</a:t>
            </a:r>
            <a:r>
              <a:rPr lang="en-US"/>
              <a:t> </a:t>
            </a:r>
            <a:r>
              <a:rPr b="0" i="0" lang="en-US" sz="1200" u="none" strike="noStrike">
                <a:solidFill>
                  <a:schemeClr val="dk1"/>
                </a:solidFill>
                <a:latin typeface="Times New Roman"/>
                <a:ea typeface="Times New Roman"/>
                <a:cs typeface="Times New Roman"/>
                <a:sym typeface="Times New Roman"/>
              </a:rPr>
              <a:t>NOAA_NCEI-SS</a:t>
            </a:r>
            <a:r>
              <a:rPr lang="en-US"/>
              <a:t> </a:t>
            </a:r>
            <a:r>
              <a:rPr b="0" i="0" lang="en-US" sz="1200" u="none" strike="noStrike">
                <a:solidFill>
                  <a:schemeClr val="dk1"/>
                </a:solidFill>
                <a:latin typeface="Times New Roman"/>
                <a:ea typeface="Times New Roman"/>
                <a:cs typeface="Times New Roman"/>
                <a:sym typeface="Times New Roman"/>
              </a:rPr>
              <a:t>NOAA_NSIDC</a:t>
            </a:r>
            <a:r>
              <a:rPr lang="en-US"/>
              <a:t> </a:t>
            </a:r>
            <a:r>
              <a:rPr b="0" i="0" lang="en-US" sz="1200" u="none" strike="noStrike">
                <a:solidFill>
                  <a:schemeClr val="dk1"/>
                </a:solidFill>
                <a:latin typeface="Times New Roman"/>
                <a:ea typeface="Times New Roman"/>
                <a:cs typeface="Times New Roman"/>
                <a:sym typeface="Times New Roman"/>
              </a:rPr>
              <a:t>NOAA_NSSL</a:t>
            </a:r>
            <a:r>
              <a:rPr lang="en-US"/>
              <a:t> </a:t>
            </a:r>
            <a:r>
              <a:rPr b="0" i="0" lang="en-US" sz="1200" u="none" strike="noStrike">
                <a:solidFill>
                  <a:schemeClr val="dk1"/>
                </a:solidFill>
                <a:latin typeface="Times New Roman"/>
                <a:ea typeface="Times New Roman"/>
                <a:cs typeface="Times New Roman"/>
                <a:sym typeface="Times New Roman"/>
              </a:rPr>
              <a:t>NOAA_STAR</a:t>
            </a:r>
            <a:r>
              <a:rPr lang="en-US"/>
              <a:t> </a:t>
            </a:r>
            <a:r>
              <a:rPr b="0" i="0" lang="en-US" sz="1200" u="none" strike="noStrike">
                <a:solidFill>
                  <a:schemeClr val="dk1"/>
                </a:solidFill>
                <a:latin typeface="Times New Roman"/>
                <a:ea typeface="Times New Roman"/>
                <a:cs typeface="Times New Roman"/>
                <a:sym typeface="Times New Roman"/>
              </a:rPr>
              <a:t>NOAA_SWFSC</a:t>
            </a:r>
            <a:r>
              <a:rPr lang="en-US"/>
              <a:t> </a:t>
            </a:r>
            <a:r>
              <a:rPr b="0" i="0" lang="en-US" sz="1200" u="none" strike="noStrike">
                <a:solidFill>
                  <a:schemeClr val="dk1"/>
                </a:solidFill>
                <a:latin typeface="Times New Roman"/>
                <a:ea typeface="Times New Roman"/>
                <a:cs typeface="Times New Roman"/>
                <a:sym typeface="Times New Roman"/>
              </a:rPr>
              <a:t>NORTHROP_GRUMMAN</a:t>
            </a:r>
            <a:r>
              <a:rPr lang="en-US"/>
              <a:t> </a:t>
            </a:r>
            <a:r>
              <a:rPr b="0" i="0" lang="en-US" sz="1200" u="none" strike="noStrike">
                <a:solidFill>
                  <a:schemeClr val="dk1"/>
                </a:solidFill>
                <a:latin typeface="Times New Roman"/>
                <a:ea typeface="Times New Roman"/>
                <a:cs typeface="Times New Roman"/>
                <a:sym typeface="Times New Roman"/>
              </a:rPr>
              <a:t>OAR_AOML</a:t>
            </a:r>
            <a:r>
              <a:rPr lang="en-US"/>
              <a:t> </a:t>
            </a:r>
            <a:r>
              <a:rPr b="0" i="0" lang="en-US" sz="1200" u="none" strike="noStrike">
                <a:solidFill>
                  <a:schemeClr val="dk1"/>
                </a:solidFill>
                <a:latin typeface="Times New Roman"/>
                <a:ea typeface="Times New Roman"/>
                <a:cs typeface="Times New Roman"/>
                <a:sym typeface="Times New Roman"/>
              </a:rPr>
              <a:t>ROFFS_FISHING</a:t>
            </a:r>
            <a:r>
              <a:rPr lang="en-US"/>
              <a:t> </a:t>
            </a:r>
            <a:r>
              <a:rPr b="0" i="0" lang="en-US" sz="1200" u="none" strike="noStrike">
                <a:solidFill>
                  <a:schemeClr val="dk1"/>
                </a:solidFill>
                <a:latin typeface="Times New Roman"/>
                <a:ea typeface="Times New Roman"/>
                <a:cs typeface="Times New Roman"/>
                <a:sym typeface="Times New Roman"/>
              </a:rPr>
              <a:t>UCAR_COSMIC</a:t>
            </a:r>
            <a:r>
              <a:rPr lang="en-US"/>
              <a:t> </a:t>
            </a:r>
            <a:r>
              <a:rPr b="0" i="0" lang="en-US" sz="1200" u="none" strike="noStrike">
                <a:solidFill>
                  <a:schemeClr val="dk1"/>
                </a:solidFill>
                <a:latin typeface="Times New Roman"/>
                <a:ea typeface="Times New Roman"/>
                <a:cs typeface="Times New Roman"/>
                <a:sym typeface="Times New Roman"/>
              </a:rPr>
              <a:t>UNISYS</a:t>
            </a:r>
            <a:r>
              <a:rPr lang="en-US"/>
              <a:t> </a:t>
            </a:r>
            <a:r>
              <a:rPr b="0" i="0" lang="en-US" sz="1200" u="none" strike="noStrike">
                <a:solidFill>
                  <a:schemeClr val="dk1"/>
                </a:solidFill>
                <a:latin typeface="Times New Roman"/>
                <a:ea typeface="Times New Roman"/>
                <a:cs typeface="Times New Roman"/>
                <a:sym typeface="Times New Roman"/>
              </a:rPr>
              <a:t>WORLDWINDS</a:t>
            </a:r>
            <a:r>
              <a:rPr lang="en-US"/>
              <a:t> </a:t>
            </a:r>
            <a:endParaRPr/>
          </a:p>
          <a:p>
            <a:pPr indent="0" lvl="0" marL="0" rtl="0" algn="l">
              <a:spcBef>
                <a:spcPts val="0"/>
              </a:spcBef>
              <a:spcAft>
                <a:spcPts val="0"/>
              </a:spcAft>
              <a:buNone/>
            </a:pPr>
            <a:r>
              <a:t/>
            </a:r>
            <a:endParaRPr/>
          </a:p>
        </p:txBody>
      </p:sp>
      <p:sp>
        <p:nvSpPr>
          <p:cNvPr id="318" name="Google Shape;318;p15: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Google Shape;325;p16: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326" name="Google Shape;326;p16: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p17: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332" name="Google Shape;332;p17: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p2: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 name="Google Shape;99;p2: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00" name="Google Shape;100;p2: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p3: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12" name="Google Shape;112;p3: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p4: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28" name="Google Shape;128;p4: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p5: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36" name="Google Shape;136;p5: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p6: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43" name="Google Shape;143;p6: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p7: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52" name="Google Shape;152;p7: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p8:notes"/>
          <p:cNvSpPr txBox="1"/>
          <p:nvPr>
            <p:ph idx="1" type="body"/>
          </p:nvPr>
        </p:nvSpPr>
        <p:spPr>
          <a:xfrm>
            <a:off x="701041" y="4415791"/>
            <a:ext cx="5608200" cy="4183500"/>
          </a:xfrm>
          <a:prstGeom prst="rect">
            <a:avLst/>
          </a:prstGeom>
          <a:noFill/>
          <a:ln>
            <a:noFill/>
          </a:ln>
        </p:spPr>
        <p:txBody>
          <a:bodyPr anchorCtr="0" anchor="t" bIns="91425" lIns="91425" spcFirstLastPara="1" rIns="91425" wrap="square" tIns="91425">
            <a:noAutofit/>
          </a:bodyPr>
          <a:lstStyle/>
          <a:p>
            <a:pPr indent="-177800" lvl="2" marL="1143000" rtl="0" algn="l">
              <a:spcBef>
                <a:spcPts val="0"/>
              </a:spcBef>
              <a:spcAft>
                <a:spcPts val="0"/>
              </a:spcAft>
              <a:buClr>
                <a:schemeClr val="dk1"/>
              </a:buClr>
              <a:buSzPts val="1200"/>
              <a:buFont typeface="Arial"/>
              <a:buChar char="•"/>
            </a:pPr>
            <a:r>
              <a:rPr lang="en-US">
                <a:latin typeface="Arial"/>
                <a:ea typeface="Arial"/>
                <a:cs typeface="Arial"/>
                <a:sym typeface="Arial"/>
              </a:rPr>
              <a:t>GOES-R series</a:t>
            </a:r>
            <a:endParaRPr/>
          </a:p>
          <a:p>
            <a:pPr indent="-177800" lvl="3" marL="1600200" rtl="0" algn="l">
              <a:spcBef>
                <a:spcPts val="0"/>
              </a:spcBef>
              <a:spcAft>
                <a:spcPts val="0"/>
              </a:spcAft>
              <a:buClr>
                <a:schemeClr val="dk1"/>
              </a:buClr>
              <a:buSzPts val="1200"/>
              <a:buFont typeface="Arial"/>
              <a:buChar char="–"/>
            </a:pPr>
            <a:r>
              <a:rPr lang="en-US">
                <a:latin typeface="Arial"/>
                <a:ea typeface="Arial"/>
                <a:cs typeface="Arial"/>
                <a:sym typeface="Arial"/>
              </a:rPr>
              <a:t>GOES Re-Broadcast (GRB) service</a:t>
            </a:r>
            <a:endParaRPr/>
          </a:p>
          <a:p>
            <a:pPr indent="-177800" lvl="3" marL="1600200" rtl="0" algn="l">
              <a:spcBef>
                <a:spcPts val="0"/>
              </a:spcBef>
              <a:spcAft>
                <a:spcPts val="0"/>
              </a:spcAft>
              <a:buClr>
                <a:schemeClr val="dk1"/>
              </a:buClr>
              <a:buSzPts val="1200"/>
              <a:buFont typeface="Arial"/>
              <a:buChar char="–"/>
            </a:pPr>
            <a:r>
              <a:rPr lang="en-US">
                <a:latin typeface="Arial"/>
                <a:ea typeface="Arial"/>
                <a:cs typeface="Arial"/>
                <a:sym typeface="Arial"/>
              </a:rPr>
              <a:t>High Rate Imagery Transmission (HRIT) &amp; EMWIN service</a:t>
            </a:r>
            <a:endParaRPr/>
          </a:p>
          <a:p>
            <a:pPr indent="-177800" lvl="3" marL="1600200" rtl="0" algn="l">
              <a:spcBef>
                <a:spcPts val="0"/>
              </a:spcBef>
              <a:spcAft>
                <a:spcPts val="0"/>
              </a:spcAft>
              <a:buClr>
                <a:schemeClr val="dk1"/>
              </a:buClr>
              <a:buSzPts val="1200"/>
              <a:buFont typeface="Arial"/>
              <a:buChar char="–"/>
            </a:pPr>
            <a:r>
              <a:rPr lang="en-US">
                <a:latin typeface="Arial"/>
                <a:ea typeface="Arial"/>
                <a:cs typeface="Arial"/>
                <a:sym typeface="Arial"/>
              </a:rPr>
              <a:t>GEOnetcast Americas (GNC-A) services</a:t>
            </a:r>
            <a:endParaRPr/>
          </a:p>
          <a:p>
            <a:pPr indent="-177800" lvl="3" marL="1600200" rtl="0" algn="l">
              <a:spcBef>
                <a:spcPts val="0"/>
              </a:spcBef>
              <a:spcAft>
                <a:spcPts val="0"/>
              </a:spcAft>
              <a:buClr>
                <a:schemeClr val="dk1"/>
              </a:buClr>
              <a:buSzPts val="1200"/>
              <a:buFont typeface="Arial"/>
              <a:buChar char="–"/>
            </a:pPr>
            <a:r>
              <a:rPr lang="en-US">
                <a:latin typeface="Arial"/>
                <a:ea typeface="Arial"/>
                <a:cs typeface="Arial"/>
                <a:sym typeface="Arial"/>
              </a:rPr>
              <a:t>Data Collection System &amp; SARSAT (Search &amp; Rescue)</a:t>
            </a:r>
            <a:endParaRPr/>
          </a:p>
          <a:p>
            <a:pPr indent="-177800" lvl="2" marL="1143000" rtl="0" algn="l">
              <a:spcBef>
                <a:spcPts val="0"/>
              </a:spcBef>
              <a:spcAft>
                <a:spcPts val="0"/>
              </a:spcAft>
              <a:buClr>
                <a:schemeClr val="dk1"/>
              </a:buClr>
              <a:buSzPts val="1200"/>
              <a:buFont typeface="Arial"/>
              <a:buChar char="•"/>
            </a:pPr>
            <a:r>
              <a:rPr lang="en-US">
                <a:latin typeface="Arial"/>
                <a:ea typeface="Arial"/>
                <a:cs typeface="Arial"/>
                <a:sym typeface="Arial"/>
              </a:rPr>
              <a:t>JPSS - High Rate Data (HRD) services</a:t>
            </a:r>
            <a:endParaRPr/>
          </a:p>
        </p:txBody>
      </p:sp>
      <p:sp>
        <p:nvSpPr>
          <p:cNvPr id="222" name="Google Shape;222;p8: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p9:notes"/>
          <p:cNvSpPr/>
          <p:nvPr>
            <p:ph idx="2" type="sldImg"/>
          </p:nvPr>
        </p:nvSpPr>
        <p:spPr>
          <a:xfrm>
            <a:off x="1371600" y="377825"/>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p9:notes"/>
          <p:cNvSpPr txBox="1"/>
          <p:nvPr>
            <p:ph idx="1" type="body"/>
          </p:nvPr>
        </p:nvSpPr>
        <p:spPr>
          <a:xfrm>
            <a:off x="564502" y="3596157"/>
            <a:ext cx="5728996" cy="5318449"/>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b="0" i="0" lang="en-US" sz="1200">
                <a:solidFill>
                  <a:schemeClr val="dk1"/>
                </a:solidFill>
              </a:rPr>
              <a:t>NO  generates thousands of datasets as part of its mission to collect information on environments that span from the surface of the sun to the depths of the ocean floor.   </a:t>
            </a:r>
            <a:r>
              <a:rPr b="0" i="1" lang="en-US" sz="1200">
                <a:solidFill>
                  <a:schemeClr val="dk1"/>
                </a:solidFill>
              </a:rPr>
              <a:t>NOAA’s Big Data Project aims to enhance data discoverability and accessibility, improve efficiency for NOAA and users, as well as spur innovation and economic growth.</a:t>
            </a:r>
            <a:endParaRPr/>
          </a:p>
          <a:p>
            <a:pPr indent="0" lvl="0" marL="0" rtl="0" algn="l">
              <a:spcBef>
                <a:spcPts val="0"/>
              </a:spcBef>
              <a:spcAft>
                <a:spcPts val="0"/>
              </a:spcAft>
              <a:buNone/>
            </a:pPr>
            <a:r>
              <a:t/>
            </a:r>
            <a:endParaRPr b="0" i="1" sz="1200">
              <a:solidFill>
                <a:schemeClr val="dk1"/>
              </a:solidFill>
            </a:endParaRPr>
          </a:p>
          <a:p>
            <a:pPr indent="0" lvl="0" marL="0" rtl="0" algn="l">
              <a:spcBef>
                <a:spcPts val="0"/>
              </a:spcBef>
              <a:spcAft>
                <a:spcPts val="0"/>
              </a:spcAft>
              <a:buNone/>
            </a:pPr>
            <a:r>
              <a:rPr b="1" lang="en-US" sz="1200">
                <a:solidFill>
                  <a:srgbClr val="002060"/>
                </a:solidFill>
              </a:rPr>
              <a:t>The Big Data Project is working with its Cooperative Research &amp; Development Agreement (CRADA) Collaborators to publish NOAA data to their platforms.  The Collaborators are providing services to enable data use, including decision support applications. </a:t>
            </a:r>
            <a:endParaRPr b="0" i="0" sz="1200">
              <a:solidFill>
                <a:schemeClr val="dk1"/>
              </a:solidFill>
            </a:endParaRPr>
          </a:p>
          <a:p>
            <a:pPr indent="0" lvl="0" marL="0" rtl="0" algn="l">
              <a:spcBef>
                <a:spcPts val="0"/>
              </a:spcBef>
              <a:spcAft>
                <a:spcPts val="0"/>
              </a:spcAft>
              <a:buNone/>
            </a:pPr>
            <a:r>
              <a:t/>
            </a:r>
            <a:endParaRPr b="0" i="0" sz="1200">
              <a:solidFill>
                <a:schemeClr val="dk1"/>
              </a:solidFill>
            </a:endParaRPr>
          </a:p>
          <a:p>
            <a:pPr indent="0" lvl="0" marL="0" rtl="0" algn="l">
              <a:spcBef>
                <a:spcPts val="0"/>
              </a:spcBef>
              <a:spcAft>
                <a:spcPts val="0"/>
              </a:spcAft>
              <a:buNone/>
            </a:pPr>
            <a:r>
              <a:rPr b="0" i="0" lang="en-US" sz="1200">
                <a:solidFill>
                  <a:schemeClr val="dk1"/>
                </a:solidFill>
              </a:rPr>
              <a:t>The BDP began in 2015 as a four-year business experiment to understand if the inherent value in NOAA’s data could be more fully realized if made available in the cloud.   For example, one of the first datasets to move to AWS through the BDP was the historical archive of Level-II Next Generation Weather Radar (NEXRAD).   By July of 2016, eight months after the data became available on AWS, access to NEXRAD Level-II data was 2.3 times higher than historical monthly rates for the same time period from NCEI, highlighting that providing access to the data in this manner can increase data discoverability and accessibility, maximizing ease of use and reducing the time needed to access and process the data. </a:t>
            </a:r>
            <a:endParaRPr/>
          </a:p>
          <a:p>
            <a:pPr indent="0" lvl="0" marL="0" rtl="0" algn="l">
              <a:spcBef>
                <a:spcPts val="0"/>
              </a:spcBef>
              <a:spcAft>
                <a:spcPts val="0"/>
              </a:spcAft>
              <a:buNone/>
            </a:pPr>
            <a:r>
              <a:t/>
            </a:r>
            <a:endParaRPr b="0" i="0" sz="1200">
              <a:solidFill>
                <a:schemeClr val="dk1"/>
              </a:solidFill>
            </a:endParaRPr>
          </a:p>
          <a:p>
            <a:pPr indent="-285750" lvl="0" marL="285750" rtl="0" algn="l">
              <a:spcBef>
                <a:spcPts val="0"/>
              </a:spcBef>
              <a:spcAft>
                <a:spcPts val="0"/>
              </a:spcAft>
              <a:buClr>
                <a:srgbClr val="002060"/>
              </a:buClr>
              <a:buSzPts val="1200"/>
              <a:buFont typeface="Arial"/>
              <a:buChar char="•"/>
            </a:pPr>
            <a:r>
              <a:rPr b="1" lang="en-US" sz="1200">
                <a:solidFill>
                  <a:srgbClr val="002060"/>
                </a:solidFill>
              </a:rPr>
              <a:t>The BDP has seen increases in data usage from 2 to 100 times. </a:t>
            </a:r>
            <a:endParaRPr/>
          </a:p>
          <a:p>
            <a:pPr indent="-285750" lvl="0" marL="285750" rtl="0" algn="l">
              <a:spcBef>
                <a:spcPts val="0"/>
              </a:spcBef>
              <a:spcAft>
                <a:spcPts val="0"/>
              </a:spcAft>
              <a:buClr>
                <a:srgbClr val="002060"/>
              </a:buClr>
              <a:buSzPts val="1200"/>
              <a:buFont typeface="Arial"/>
              <a:buChar char="•"/>
            </a:pPr>
            <a:r>
              <a:rPr b="1" lang="en-US" sz="1200">
                <a:solidFill>
                  <a:srgbClr val="002060"/>
                </a:solidFill>
              </a:rPr>
              <a:t>NOAA has seen a decrease load on its servers and networks to support data access services </a:t>
            </a:r>
            <a:endParaRPr/>
          </a:p>
          <a:p>
            <a:pPr indent="0" lvl="0" marL="0" rtl="0" algn="l">
              <a:spcBef>
                <a:spcPts val="0"/>
              </a:spcBef>
              <a:spcAft>
                <a:spcPts val="0"/>
              </a:spcAft>
              <a:buNone/>
            </a:pPr>
            <a:r>
              <a:t/>
            </a:r>
            <a:endParaRPr b="0" i="0" sz="1200">
              <a:solidFill>
                <a:schemeClr val="dk1"/>
              </a:solidFill>
            </a:endParaRPr>
          </a:p>
          <a:p>
            <a:pPr indent="0" lvl="0" marL="0" marR="0" rtl="0" algn="l">
              <a:lnSpc>
                <a:spcPct val="100000"/>
              </a:lnSpc>
              <a:spcBef>
                <a:spcPts val="0"/>
              </a:spcBef>
              <a:spcAft>
                <a:spcPts val="0"/>
              </a:spcAft>
              <a:buClr>
                <a:schemeClr val="dk1"/>
              </a:buClr>
              <a:buSzPts val="1200"/>
              <a:buFont typeface="Calibri"/>
              <a:buNone/>
            </a:pPr>
            <a:r>
              <a:rPr b="0" i="0" lang="en-US" sz="1200">
                <a:solidFill>
                  <a:schemeClr val="dk1"/>
                </a:solidFill>
              </a:rPr>
              <a:t>We are wrapping up the experimental phase of the Big Data Project and NOAA is working with our existing – and potentially new - partners to continue hosting additional datasets. </a:t>
            </a:r>
            <a:endParaRPr/>
          </a:p>
          <a:p>
            <a:pPr indent="0" lvl="0" marL="0" rtl="0" algn="l">
              <a:spcBef>
                <a:spcPts val="0"/>
              </a:spcBef>
              <a:spcAft>
                <a:spcPts val="0"/>
              </a:spcAft>
              <a:buNone/>
            </a:pPr>
            <a:r>
              <a:t/>
            </a:r>
            <a:endParaRPr/>
          </a:p>
        </p:txBody>
      </p:sp>
      <p:sp>
        <p:nvSpPr>
          <p:cNvPr id="234" name="Google Shape;234;p9: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7" name="Shape 17"/>
        <p:cNvGrpSpPr/>
        <p:nvPr/>
      </p:nvGrpSpPr>
      <p:grpSpPr>
        <a:xfrm>
          <a:off x="0" y="0"/>
          <a:ext cx="0" cy="0"/>
          <a:chOff x="0" y="0"/>
          <a:chExt cx="0" cy="0"/>
        </a:xfrm>
      </p:grpSpPr>
      <p:pic>
        <p:nvPicPr>
          <p:cNvPr id="18" name="Google Shape;18;p2"/>
          <p:cNvPicPr preferRelativeResize="0"/>
          <p:nvPr/>
        </p:nvPicPr>
        <p:blipFill rotWithShape="1">
          <a:blip r:embed="rId2">
            <a:alphaModFix/>
          </a:blip>
          <a:srcRect b="0" l="0" r="70665" t="0"/>
          <a:stretch/>
        </p:blipFill>
        <p:spPr>
          <a:xfrm>
            <a:off x="434294" y="693"/>
            <a:ext cx="1508807" cy="5143500"/>
          </a:xfrm>
          <a:prstGeom prst="rect">
            <a:avLst/>
          </a:prstGeom>
          <a:noFill/>
          <a:ln>
            <a:noFill/>
          </a:ln>
        </p:spPr>
      </p:pic>
      <p:pic>
        <p:nvPicPr>
          <p:cNvPr id="19" name="Google Shape;19;p2"/>
          <p:cNvPicPr preferRelativeResize="0"/>
          <p:nvPr/>
        </p:nvPicPr>
        <p:blipFill rotWithShape="1">
          <a:blip r:embed="rId2">
            <a:alphaModFix/>
          </a:blip>
          <a:srcRect b="0" l="0" r="70665" t="0"/>
          <a:stretch/>
        </p:blipFill>
        <p:spPr>
          <a:xfrm>
            <a:off x="2" y="0"/>
            <a:ext cx="1508807" cy="5143500"/>
          </a:xfrm>
          <a:prstGeom prst="rect">
            <a:avLst/>
          </a:prstGeom>
          <a:noFill/>
          <a:ln>
            <a:noFill/>
          </a:ln>
        </p:spPr>
      </p:pic>
      <p:pic>
        <p:nvPicPr>
          <p:cNvPr id="20" name="Google Shape;20;p2"/>
          <p:cNvPicPr preferRelativeResize="0"/>
          <p:nvPr/>
        </p:nvPicPr>
        <p:blipFill rotWithShape="1">
          <a:blip r:embed="rId2">
            <a:alphaModFix/>
          </a:blip>
          <a:srcRect b="0" l="0" r="0" t="0"/>
          <a:stretch/>
        </p:blipFill>
        <p:spPr>
          <a:xfrm>
            <a:off x="1724787" y="0"/>
            <a:ext cx="5143500" cy="5143500"/>
          </a:xfrm>
          <a:prstGeom prst="rect">
            <a:avLst/>
          </a:prstGeom>
          <a:noFill/>
          <a:ln>
            <a:noFill/>
          </a:ln>
        </p:spPr>
      </p:pic>
      <p:sp>
        <p:nvSpPr>
          <p:cNvPr id="21" name="Google Shape;21;p2"/>
          <p:cNvSpPr txBox="1"/>
          <p:nvPr>
            <p:ph type="ctrTitle"/>
          </p:nvPr>
        </p:nvSpPr>
        <p:spPr>
          <a:xfrm>
            <a:off x="369758" y="1601258"/>
            <a:ext cx="4545143" cy="845932"/>
          </a:xfrm>
          <a:prstGeom prst="rect">
            <a:avLst/>
          </a:prstGeom>
          <a:noFill/>
          <a:ln>
            <a:noFill/>
          </a:ln>
        </p:spPr>
        <p:txBody>
          <a:bodyPr anchorCtr="0" anchor="ctr" bIns="45700" lIns="91425" spcFirstLastPara="1" rIns="91425" wrap="square" tIns="45700"/>
          <a:lstStyle>
            <a:lvl1pPr lvl="0" algn="l">
              <a:spcBef>
                <a:spcPts val="0"/>
              </a:spcBef>
              <a:spcAft>
                <a:spcPts val="0"/>
              </a:spcAft>
              <a:buClr>
                <a:schemeClr val="lt1"/>
              </a:buClr>
              <a:buSzPts val="2700"/>
              <a:buFont typeface="Helvetica Neue"/>
              <a:buNone/>
              <a:defRPr sz="2700">
                <a:solidFill>
                  <a:schemeClr val="lt1"/>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2"/>
          <p:cNvSpPr txBox="1"/>
          <p:nvPr>
            <p:ph idx="1" type="subTitle"/>
          </p:nvPr>
        </p:nvSpPr>
        <p:spPr>
          <a:xfrm>
            <a:off x="369758" y="2729257"/>
            <a:ext cx="4225999" cy="1859222"/>
          </a:xfrm>
          <a:prstGeom prst="rect">
            <a:avLst/>
          </a:prstGeom>
          <a:noFill/>
          <a:ln>
            <a:noFill/>
          </a:ln>
        </p:spPr>
        <p:txBody>
          <a:bodyPr anchorCtr="0" anchor="t" bIns="45700" lIns="91425" spcFirstLastPara="1" rIns="91425" wrap="square" tIns="45700"/>
          <a:lstStyle>
            <a:lvl1pPr lvl="0" algn="l">
              <a:spcBef>
                <a:spcPts val="210"/>
              </a:spcBef>
              <a:spcAft>
                <a:spcPts val="0"/>
              </a:spcAft>
              <a:buClr>
                <a:srgbClr val="FFFFFF"/>
              </a:buClr>
              <a:buSzPts val="1050"/>
              <a:buNone/>
              <a:defRPr sz="1050">
                <a:solidFill>
                  <a:srgbClr val="FFFFFF"/>
                </a:solidFill>
              </a:defRPr>
            </a:lvl1pPr>
            <a:lvl2pPr lvl="1" algn="ctr">
              <a:spcBef>
                <a:spcPts val="420"/>
              </a:spcBef>
              <a:spcAft>
                <a:spcPts val="0"/>
              </a:spcAft>
              <a:buClr>
                <a:srgbClr val="888888"/>
              </a:buClr>
              <a:buSzPts val="2100"/>
              <a:buNone/>
              <a:defRPr>
                <a:solidFill>
                  <a:srgbClr val="888888"/>
                </a:solidFill>
              </a:defRPr>
            </a:lvl2pPr>
            <a:lvl3pPr lvl="2" algn="ctr">
              <a:spcBef>
                <a:spcPts val="360"/>
              </a:spcBef>
              <a:spcAft>
                <a:spcPts val="0"/>
              </a:spcAft>
              <a:buClr>
                <a:srgbClr val="888888"/>
              </a:buClr>
              <a:buSzPts val="1800"/>
              <a:buNone/>
              <a:defRPr>
                <a:solidFill>
                  <a:srgbClr val="888888"/>
                </a:solidFill>
              </a:defRPr>
            </a:lvl3pPr>
            <a:lvl4pPr lvl="3" algn="ctr">
              <a:spcBef>
                <a:spcPts val="300"/>
              </a:spcBef>
              <a:spcAft>
                <a:spcPts val="0"/>
              </a:spcAft>
              <a:buClr>
                <a:srgbClr val="888888"/>
              </a:buClr>
              <a:buSzPts val="1500"/>
              <a:buNone/>
              <a:defRPr>
                <a:solidFill>
                  <a:srgbClr val="888888"/>
                </a:solidFill>
              </a:defRPr>
            </a:lvl4pPr>
            <a:lvl5pPr lvl="4" algn="ctr">
              <a:spcBef>
                <a:spcPts val="300"/>
              </a:spcBef>
              <a:spcAft>
                <a:spcPts val="0"/>
              </a:spcAft>
              <a:buClr>
                <a:srgbClr val="888888"/>
              </a:buClr>
              <a:buSzPts val="1500"/>
              <a:buNone/>
              <a:defRPr>
                <a:solidFill>
                  <a:srgbClr val="888888"/>
                </a:solidFill>
              </a:defRPr>
            </a:lvl5pPr>
            <a:lvl6pPr lvl="5" algn="ctr">
              <a:spcBef>
                <a:spcPts val="300"/>
              </a:spcBef>
              <a:spcAft>
                <a:spcPts val="0"/>
              </a:spcAft>
              <a:buClr>
                <a:srgbClr val="888888"/>
              </a:buClr>
              <a:buSzPts val="1500"/>
              <a:buNone/>
              <a:defRPr>
                <a:solidFill>
                  <a:srgbClr val="888888"/>
                </a:solidFill>
              </a:defRPr>
            </a:lvl6pPr>
            <a:lvl7pPr lvl="6" algn="ctr">
              <a:spcBef>
                <a:spcPts val="300"/>
              </a:spcBef>
              <a:spcAft>
                <a:spcPts val="0"/>
              </a:spcAft>
              <a:buClr>
                <a:srgbClr val="888888"/>
              </a:buClr>
              <a:buSzPts val="1500"/>
              <a:buNone/>
              <a:defRPr>
                <a:solidFill>
                  <a:srgbClr val="888888"/>
                </a:solidFill>
              </a:defRPr>
            </a:lvl7pPr>
            <a:lvl8pPr lvl="7" algn="ctr">
              <a:spcBef>
                <a:spcPts val="300"/>
              </a:spcBef>
              <a:spcAft>
                <a:spcPts val="0"/>
              </a:spcAft>
              <a:buClr>
                <a:srgbClr val="888888"/>
              </a:buClr>
              <a:buSzPts val="1500"/>
              <a:buNone/>
              <a:defRPr>
                <a:solidFill>
                  <a:srgbClr val="888888"/>
                </a:solidFill>
              </a:defRPr>
            </a:lvl8pPr>
            <a:lvl9pPr lvl="8" algn="ctr">
              <a:spcBef>
                <a:spcPts val="300"/>
              </a:spcBef>
              <a:spcAft>
                <a:spcPts val="0"/>
              </a:spcAft>
              <a:buClr>
                <a:srgbClr val="888888"/>
              </a:buClr>
              <a:buSzPts val="1500"/>
              <a:buNone/>
              <a:defRPr>
                <a:solidFill>
                  <a:srgbClr val="888888"/>
                </a:solidFill>
              </a:defRPr>
            </a:lvl9pPr>
          </a:lstStyle>
          <a:p/>
        </p:txBody>
      </p:sp>
      <p:sp>
        <p:nvSpPr>
          <p:cNvPr id="23" name="Google Shape;23;p2"/>
          <p:cNvSpPr txBox="1"/>
          <p:nvPr>
            <p:ph idx="10" type="dt"/>
          </p:nvPr>
        </p:nvSpPr>
        <p:spPr>
          <a:xfrm>
            <a:off x="342900" y="4767263"/>
            <a:ext cx="1600200" cy="273844"/>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2"/>
          <p:cNvSpPr txBox="1"/>
          <p:nvPr>
            <p:ph idx="11" type="ftr"/>
          </p:nvPr>
        </p:nvSpPr>
        <p:spPr>
          <a:xfrm>
            <a:off x="2343150" y="4767263"/>
            <a:ext cx="2171700" cy="273844"/>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25" name="Google Shape;25;p2"/>
          <p:cNvPicPr preferRelativeResize="0"/>
          <p:nvPr/>
        </p:nvPicPr>
        <p:blipFill rotWithShape="1">
          <a:blip r:embed="rId3">
            <a:alphaModFix/>
          </a:blip>
          <a:srcRect b="0" l="0" r="0" t="0"/>
          <a:stretch/>
        </p:blipFill>
        <p:spPr>
          <a:xfrm>
            <a:off x="369757" y="234785"/>
            <a:ext cx="1880930" cy="993132"/>
          </a:xfrm>
          <a:prstGeom prst="rect">
            <a:avLst/>
          </a:prstGeom>
          <a:noFill/>
          <a:ln>
            <a:noFill/>
          </a:ln>
        </p:spPr>
      </p:pic>
      <p:sp>
        <p:nvSpPr>
          <p:cNvPr id="26" name="Google Shape;26;p2"/>
          <p:cNvSpPr txBox="1"/>
          <p:nvPr/>
        </p:nvSpPr>
        <p:spPr>
          <a:xfrm>
            <a:off x="369757" y="1264014"/>
            <a:ext cx="2104658" cy="21018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788" u="none" cap="none" strike="noStrike">
                <a:solidFill>
                  <a:schemeClr val="lt1"/>
                </a:solidFill>
                <a:latin typeface="Calibri"/>
                <a:ea typeface="Calibri"/>
                <a:cs typeface="Calibri"/>
                <a:sym typeface="Calibri"/>
              </a:rPr>
              <a:t>Committee on Earth Observation Satellites</a:t>
            </a:r>
            <a:endParaRPr b="1" i="0" sz="788"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78" name="Shape 78"/>
        <p:cNvGrpSpPr/>
        <p:nvPr/>
      </p:nvGrpSpPr>
      <p:grpSpPr>
        <a:xfrm>
          <a:off x="0" y="0"/>
          <a:ext cx="0" cy="0"/>
          <a:chOff x="0" y="0"/>
          <a:chExt cx="0" cy="0"/>
        </a:xfrm>
      </p:grpSpPr>
      <p:sp>
        <p:nvSpPr>
          <p:cNvPr id="79" name="Google Shape;79;p11"/>
          <p:cNvSpPr txBox="1"/>
          <p:nvPr>
            <p:ph type="title"/>
          </p:nvPr>
        </p:nvSpPr>
        <p:spPr>
          <a:xfrm>
            <a:off x="1515701" y="122549"/>
            <a:ext cx="3824003" cy="857250"/>
          </a:xfrm>
          <a:prstGeom prst="rect">
            <a:avLst/>
          </a:prstGeom>
          <a:noFill/>
          <a:ln>
            <a:noFill/>
          </a:ln>
        </p:spPr>
        <p:txBody>
          <a:bodyPr anchorCtr="0" anchor="ctr" bIns="45700" lIns="91425" spcFirstLastPara="1" rIns="91425" wrap="square" tIns="45700"/>
          <a:lstStyle>
            <a:lvl1pPr lvl="0" algn="ctr">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1"/>
          <p:cNvSpPr txBox="1"/>
          <p:nvPr>
            <p:ph idx="1" type="body"/>
          </p:nvPr>
        </p:nvSpPr>
        <p:spPr>
          <a:xfrm rot="5400000">
            <a:off x="1731764" y="-188713"/>
            <a:ext cx="3394472" cy="6172200"/>
          </a:xfrm>
          <a:prstGeom prst="rect">
            <a:avLst/>
          </a:prstGeom>
          <a:noFill/>
          <a:ln>
            <a:noFill/>
          </a:ln>
        </p:spPr>
        <p:txBody>
          <a:bodyPr anchorCtr="0" anchor="t" bIns="45700" lIns="91425" spcFirstLastPara="1" rIns="91425" wrap="square" tIns="45700"/>
          <a:lstStyle>
            <a:lvl1pPr indent="-342900" lvl="0" marL="457200" algn="l">
              <a:spcBef>
                <a:spcPts val="360"/>
              </a:spcBef>
              <a:spcAft>
                <a:spcPts val="0"/>
              </a:spcAft>
              <a:buClr>
                <a:srgbClr val="002569"/>
              </a:buClr>
              <a:buSzPts val="1800"/>
              <a:buChar char="•"/>
              <a:defRPr/>
            </a:lvl1pPr>
            <a:lvl2pPr indent="-342900" lvl="1" marL="914400" algn="l">
              <a:spcBef>
                <a:spcPts val="360"/>
              </a:spcBef>
              <a:spcAft>
                <a:spcPts val="0"/>
              </a:spcAft>
              <a:buClr>
                <a:srgbClr val="002569"/>
              </a:buClr>
              <a:buSzPts val="1800"/>
              <a:buChar char="–"/>
              <a:defRPr/>
            </a:lvl2pPr>
            <a:lvl3pPr indent="-342900" lvl="2" marL="1371600" algn="l">
              <a:spcBef>
                <a:spcPts val="360"/>
              </a:spcBef>
              <a:spcAft>
                <a:spcPts val="0"/>
              </a:spcAft>
              <a:buClr>
                <a:srgbClr val="002569"/>
              </a:buClr>
              <a:buSzPts val="1800"/>
              <a:buChar char="•"/>
              <a:defRPr/>
            </a:lvl3pPr>
            <a:lvl4pPr indent="-342900" lvl="3" marL="1828800" algn="l">
              <a:spcBef>
                <a:spcPts val="360"/>
              </a:spcBef>
              <a:spcAft>
                <a:spcPts val="0"/>
              </a:spcAft>
              <a:buClr>
                <a:srgbClr val="002569"/>
              </a:buClr>
              <a:buSzPts val="1800"/>
              <a:buChar char="–"/>
              <a:defRPr/>
            </a:lvl4pPr>
            <a:lvl5pPr indent="-342900" lvl="4" marL="2286000" algn="l">
              <a:spcBef>
                <a:spcPts val="360"/>
              </a:spcBef>
              <a:spcAft>
                <a:spcPts val="0"/>
              </a:spcAft>
              <a:buClr>
                <a:srgbClr val="002569"/>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11"/>
          <p:cNvSpPr txBox="1"/>
          <p:nvPr>
            <p:ph idx="10" type="dt"/>
          </p:nvPr>
        </p:nvSpPr>
        <p:spPr>
          <a:xfrm>
            <a:off x="342900" y="4767263"/>
            <a:ext cx="1600200" cy="273844"/>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1"/>
          <p:cNvSpPr txBox="1"/>
          <p:nvPr>
            <p:ph idx="11" type="ftr"/>
          </p:nvPr>
        </p:nvSpPr>
        <p:spPr>
          <a:xfrm>
            <a:off x="2343150" y="4767263"/>
            <a:ext cx="2171700" cy="273844"/>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1"/>
          <p:cNvSpPr txBox="1"/>
          <p:nvPr>
            <p:ph idx="12" type="sldNum"/>
          </p:nvPr>
        </p:nvSpPr>
        <p:spPr>
          <a:xfrm>
            <a:off x="4914900" y="4767263"/>
            <a:ext cx="16002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12"/>
          <p:cNvSpPr txBox="1"/>
          <p:nvPr>
            <p:ph type="title"/>
          </p:nvPr>
        </p:nvSpPr>
        <p:spPr>
          <a:xfrm rot="5400000">
            <a:off x="4098131" y="1028700"/>
            <a:ext cx="3290888" cy="1543050"/>
          </a:xfrm>
          <a:prstGeom prst="rect">
            <a:avLst/>
          </a:prstGeom>
          <a:noFill/>
          <a:ln>
            <a:noFill/>
          </a:ln>
        </p:spPr>
        <p:txBody>
          <a:bodyPr anchorCtr="0" anchor="ctr" bIns="45700" lIns="91425" spcFirstLastPara="1" rIns="91425" wrap="square" tIns="45700"/>
          <a:lstStyle>
            <a:lvl1pPr lvl="0" algn="ctr">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12"/>
          <p:cNvSpPr txBox="1"/>
          <p:nvPr>
            <p:ph idx="1" type="body"/>
          </p:nvPr>
        </p:nvSpPr>
        <p:spPr>
          <a:xfrm rot="5400000">
            <a:off x="954881" y="-457200"/>
            <a:ext cx="3290888" cy="4514850"/>
          </a:xfrm>
          <a:prstGeom prst="rect">
            <a:avLst/>
          </a:prstGeom>
          <a:noFill/>
          <a:ln>
            <a:noFill/>
          </a:ln>
        </p:spPr>
        <p:txBody>
          <a:bodyPr anchorCtr="0" anchor="t" bIns="45700" lIns="91425" spcFirstLastPara="1" rIns="91425" wrap="square" tIns="45700"/>
          <a:lstStyle>
            <a:lvl1pPr indent="-342900" lvl="0" marL="457200" algn="l">
              <a:spcBef>
                <a:spcPts val="360"/>
              </a:spcBef>
              <a:spcAft>
                <a:spcPts val="0"/>
              </a:spcAft>
              <a:buClr>
                <a:srgbClr val="002569"/>
              </a:buClr>
              <a:buSzPts val="1800"/>
              <a:buChar char="•"/>
              <a:defRPr/>
            </a:lvl1pPr>
            <a:lvl2pPr indent="-342900" lvl="1" marL="914400" algn="l">
              <a:spcBef>
                <a:spcPts val="360"/>
              </a:spcBef>
              <a:spcAft>
                <a:spcPts val="0"/>
              </a:spcAft>
              <a:buClr>
                <a:srgbClr val="002569"/>
              </a:buClr>
              <a:buSzPts val="1800"/>
              <a:buChar char="–"/>
              <a:defRPr/>
            </a:lvl2pPr>
            <a:lvl3pPr indent="-342900" lvl="2" marL="1371600" algn="l">
              <a:spcBef>
                <a:spcPts val="360"/>
              </a:spcBef>
              <a:spcAft>
                <a:spcPts val="0"/>
              </a:spcAft>
              <a:buClr>
                <a:srgbClr val="002569"/>
              </a:buClr>
              <a:buSzPts val="1800"/>
              <a:buChar char="•"/>
              <a:defRPr/>
            </a:lvl3pPr>
            <a:lvl4pPr indent="-342900" lvl="3" marL="1828800" algn="l">
              <a:spcBef>
                <a:spcPts val="360"/>
              </a:spcBef>
              <a:spcAft>
                <a:spcPts val="0"/>
              </a:spcAft>
              <a:buClr>
                <a:srgbClr val="002569"/>
              </a:buClr>
              <a:buSzPts val="1800"/>
              <a:buChar char="–"/>
              <a:defRPr/>
            </a:lvl4pPr>
            <a:lvl5pPr indent="-342900" lvl="4" marL="2286000" algn="l">
              <a:spcBef>
                <a:spcPts val="360"/>
              </a:spcBef>
              <a:spcAft>
                <a:spcPts val="0"/>
              </a:spcAft>
              <a:buClr>
                <a:srgbClr val="002569"/>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7" name="Google Shape;87;p12"/>
          <p:cNvSpPr txBox="1"/>
          <p:nvPr>
            <p:ph idx="10" type="dt"/>
          </p:nvPr>
        </p:nvSpPr>
        <p:spPr>
          <a:xfrm>
            <a:off x="342900" y="4767263"/>
            <a:ext cx="1600200" cy="273844"/>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2"/>
          <p:cNvSpPr txBox="1"/>
          <p:nvPr>
            <p:ph idx="11" type="ftr"/>
          </p:nvPr>
        </p:nvSpPr>
        <p:spPr>
          <a:xfrm>
            <a:off x="2343150" y="4767263"/>
            <a:ext cx="2171700" cy="273844"/>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2"/>
          <p:cNvSpPr txBox="1"/>
          <p:nvPr>
            <p:ph idx="12" type="sldNum"/>
          </p:nvPr>
        </p:nvSpPr>
        <p:spPr>
          <a:xfrm>
            <a:off x="4914900" y="4767263"/>
            <a:ext cx="16002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7" name="Shape 27"/>
        <p:cNvGrpSpPr/>
        <p:nvPr/>
      </p:nvGrpSpPr>
      <p:grpSpPr>
        <a:xfrm>
          <a:off x="0" y="0"/>
          <a:ext cx="0" cy="0"/>
          <a:chOff x="0" y="0"/>
          <a:chExt cx="0" cy="0"/>
        </a:xfrm>
      </p:grpSpPr>
      <p:sp>
        <p:nvSpPr>
          <p:cNvPr id="28" name="Google Shape;28;p3"/>
          <p:cNvSpPr txBox="1"/>
          <p:nvPr>
            <p:ph type="title"/>
          </p:nvPr>
        </p:nvSpPr>
        <p:spPr>
          <a:xfrm>
            <a:off x="1515701" y="122549"/>
            <a:ext cx="3824003" cy="857250"/>
          </a:xfrm>
          <a:prstGeom prst="rect">
            <a:avLst/>
          </a:prstGeom>
          <a:noFill/>
          <a:ln>
            <a:noFill/>
          </a:ln>
        </p:spPr>
        <p:txBody>
          <a:bodyPr anchorCtr="0" anchor="ctr" bIns="45700" lIns="91425" spcFirstLastPara="1" rIns="91425" wrap="square" tIns="45700"/>
          <a:lstStyle>
            <a:lvl1pPr lvl="0" algn="ctr">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3"/>
          <p:cNvSpPr txBox="1"/>
          <p:nvPr>
            <p:ph idx="1" type="body"/>
          </p:nvPr>
        </p:nvSpPr>
        <p:spPr>
          <a:xfrm>
            <a:off x="342900" y="1200151"/>
            <a:ext cx="6172200" cy="3394472"/>
          </a:xfrm>
          <a:prstGeom prst="rect">
            <a:avLst/>
          </a:prstGeom>
          <a:noFill/>
          <a:ln>
            <a:noFill/>
          </a:ln>
        </p:spPr>
        <p:txBody>
          <a:bodyPr anchorCtr="0" anchor="t" bIns="45700" lIns="91425" spcFirstLastPara="1" rIns="91425" wrap="square" tIns="45700"/>
          <a:lstStyle>
            <a:lvl1pPr indent="-342900" lvl="0" marL="457200" algn="l">
              <a:spcBef>
                <a:spcPts val="360"/>
              </a:spcBef>
              <a:spcAft>
                <a:spcPts val="0"/>
              </a:spcAft>
              <a:buClr>
                <a:srgbClr val="002569"/>
              </a:buClr>
              <a:buSzPts val="1800"/>
              <a:buChar char="•"/>
              <a:defRPr/>
            </a:lvl1pPr>
            <a:lvl2pPr indent="-342900" lvl="1" marL="914400" algn="l">
              <a:spcBef>
                <a:spcPts val="360"/>
              </a:spcBef>
              <a:spcAft>
                <a:spcPts val="0"/>
              </a:spcAft>
              <a:buClr>
                <a:srgbClr val="002569"/>
              </a:buClr>
              <a:buSzPts val="1800"/>
              <a:buChar char="–"/>
              <a:defRPr/>
            </a:lvl2pPr>
            <a:lvl3pPr indent="-342900" lvl="2" marL="1371600" algn="l">
              <a:spcBef>
                <a:spcPts val="360"/>
              </a:spcBef>
              <a:spcAft>
                <a:spcPts val="0"/>
              </a:spcAft>
              <a:buClr>
                <a:srgbClr val="002569"/>
              </a:buClr>
              <a:buSzPts val="1800"/>
              <a:buChar char="•"/>
              <a:defRPr/>
            </a:lvl3pPr>
            <a:lvl4pPr indent="-342900" lvl="3" marL="1828800" algn="l">
              <a:spcBef>
                <a:spcPts val="360"/>
              </a:spcBef>
              <a:spcAft>
                <a:spcPts val="0"/>
              </a:spcAft>
              <a:buClr>
                <a:srgbClr val="002569"/>
              </a:buClr>
              <a:buSzPts val="1800"/>
              <a:buChar char="–"/>
              <a:defRPr/>
            </a:lvl4pPr>
            <a:lvl5pPr indent="-342900" lvl="4" marL="2286000" algn="l">
              <a:spcBef>
                <a:spcPts val="360"/>
              </a:spcBef>
              <a:spcAft>
                <a:spcPts val="0"/>
              </a:spcAft>
              <a:buClr>
                <a:srgbClr val="002569"/>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0" name="Google Shape;30;p3"/>
          <p:cNvSpPr txBox="1"/>
          <p:nvPr>
            <p:ph idx="10" type="dt"/>
          </p:nvPr>
        </p:nvSpPr>
        <p:spPr>
          <a:xfrm>
            <a:off x="342900" y="4767263"/>
            <a:ext cx="1600200" cy="273844"/>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
          <p:cNvSpPr txBox="1"/>
          <p:nvPr>
            <p:ph idx="11" type="ftr"/>
          </p:nvPr>
        </p:nvSpPr>
        <p:spPr>
          <a:xfrm>
            <a:off x="2343150" y="4767263"/>
            <a:ext cx="2171700" cy="273844"/>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
          <p:cNvSpPr txBox="1"/>
          <p:nvPr>
            <p:ph idx="12" type="sldNum"/>
          </p:nvPr>
        </p:nvSpPr>
        <p:spPr>
          <a:xfrm>
            <a:off x="4914900" y="4767263"/>
            <a:ext cx="16002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3" name="Shape 33"/>
        <p:cNvGrpSpPr/>
        <p:nvPr/>
      </p:nvGrpSpPr>
      <p:grpSpPr>
        <a:xfrm>
          <a:off x="0" y="0"/>
          <a:ext cx="0" cy="0"/>
          <a:chOff x="0" y="0"/>
          <a:chExt cx="0" cy="0"/>
        </a:xfrm>
      </p:grpSpPr>
      <p:sp>
        <p:nvSpPr>
          <p:cNvPr id="34" name="Google Shape;34;p4"/>
          <p:cNvSpPr txBox="1"/>
          <p:nvPr>
            <p:ph type="title"/>
          </p:nvPr>
        </p:nvSpPr>
        <p:spPr>
          <a:xfrm>
            <a:off x="1515701" y="122549"/>
            <a:ext cx="3824003" cy="857250"/>
          </a:xfrm>
          <a:prstGeom prst="rect">
            <a:avLst/>
          </a:prstGeom>
          <a:noFill/>
          <a:ln>
            <a:noFill/>
          </a:ln>
        </p:spPr>
        <p:txBody>
          <a:bodyPr anchorCtr="0" anchor="ctr" bIns="45700" lIns="91425" spcFirstLastPara="1" rIns="91425" wrap="square" tIns="45700"/>
          <a:lstStyle>
            <a:lvl1pPr lvl="0" algn="ctr">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4"/>
          <p:cNvSpPr txBox="1"/>
          <p:nvPr>
            <p:ph idx="10" type="dt"/>
          </p:nvPr>
        </p:nvSpPr>
        <p:spPr>
          <a:xfrm>
            <a:off x="342900" y="4767263"/>
            <a:ext cx="1600200" cy="273844"/>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4"/>
          <p:cNvSpPr txBox="1"/>
          <p:nvPr>
            <p:ph idx="11" type="ftr"/>
          </p:nvPr>
        </p:nvSpPr>
        <p:spPr>
          <a:xfrm>
            <a:off x="2343150" y="4767263"/>
            <a:ext cx="2171700" cy="273844"/>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4"/>
          <p:cNvSpPr txBox="1"/>
          <p:nvPr>
            <p:ph idx="12" type="sldNum"/>
          </p:nvPr>
        </p:nvSpPr>
        <p:spPr>
          <a:xfrm>
            <a:off x="4914900" y="4767263"/>
            <a:ext cx="16002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8" name="Shape 38"/>
        <p:cNvGrpSpPr/>
        <p:nvPr/>
      </p:nvGrpSpPr>
      <p:grpSpPr>
        <a:xfrm>
          <a:off x="0" y="0"/>
          <a:ext cx="0" cy="0"/>
          <a:chOff x="0" y="0"/>
          <a:chExt cx="0" cy="0"/>
        </a:xfrm>
      </p:grpSpPr>
      <p:sp>
        <p:nvSpPr>
          <p:cNvPr id="39" name="Google Shape;39;p5"/>
          <p:cNvSpPr txBox="1"/>
          <p:nvPr>
            <p:ph type="title"/>
          </p:nvPr>
        </p:nvSpPr>
        <p:spPr>
          <a:xfrm>
            <a:off x="541735" y="3305176"/>
            <a:ext cx="5829300" cy="1021556"/>
          </a:xfrm>
          <a:prstGeom prst="rect">
            <a:avLst/>
          </a:prstGeom>
          <a:noFill/>
          <a:ln>
            <a:noFill/>
          </a:ln>
        </p:spPr>
        <p:txBody>
          <a:bodyPr anchorCtr="0" anchor="t" bIns="45700" lIns="91425" spcFirstLastPara="1" rIns="91425" wrap="square" tIns="45700"/>
          <a:lstStyle>
            <a:lvl1pPr lvl="0" algn="l">
              <a:spcBef>
                <a:spcPts val="0"/>
              </a:spcBef>
              <a:spcAft>
                <a:spcPts val="0"/>
              </a:spcAft>
              <a:buClr>
                <a:srgbClr val="FFFFFF"/>
              </a:buClr>
              <a:buSzPts val="3000"/>
              <a:buFont typeface="Helvetica Neue"/>
              <a:buNone/>
              <a:defRPr b="1" sz="3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5"/>
          <p:cNvSpPr txBox="1"/>
          <p:nvPr>
            <p:ph idx="1" type="body"/>
          </p:nvPr>
        </p:nvSpPr>
        <p:spPr>
          <a:xfrm>
            <a:off x="541735" y="2180035"/>
            <a:ext cx="5829300" cy="1125140"/>
          </a:xfrm>
          <a:prstGeom prst="rect">
            <a:avLst/>
          </a:prstGeom>
          <a:noFill/>
          <a:ln>
            <a:noFill/>
          </a:ln>
        </p:spPr>
        <p:txBody>
          <a:bodyPr anchorCtr="0" anchor="b" bIns="45700" lIns="91425" spcFirstLastPara="1" rIns="91425" wrap="square" tIns="45700"/>
          <a:lstStyle>
            <a:lvl1pPr indent="-228600" lvl="0" marL="457200" algn="l">
              <a:spcBef>
                <a:spcPts val="300"/>
              </a:spcBef>
              <a:spcAft>
                <a:spcPts val="0"/>
              </a:spcAft>
              <a:buClr>
                <a:srgbClr val="888888"/>
              </a:buClr>
              <a:buSzPts val="1500"/>
              <a:buNone/>
              <a:defRPr sz="1500">
                <a:solidFill>
                  <a:srgbClr val="888888"/>
                </a:solidFill>
              </a:defRPr>
            </a:lvl1pPr>
            <a:lvl2pPr indent="-228600" lvl="1" marL="914400" algn="l">
              <a:spcBef>
                <a:spcPts val="270"/>
              </a:spcBef>
              <a:spcAft>
                <a:spcPts val="0"/>
              </a:spcAft>
              <a:buClr>
                <a:srgbClr val="888888"/>
              </a:buClr>
              <a:buSzPts val="1350"/>
              <a:buNone/>
              <a:defRPr sz="1350">
                <a:solidFill>
                  <a:srgbClr val="888888"/>
                </a:solidFill>
              </a:defRPr>
            </a:lvl2pPr>
            <a:lvl3pPr indent="-228600" lvl="2" marL="1371600" algn="l">
              <a:spcBef>
                <a:spcPts val="240"/>
              </a:spcBef>
              <a:spcAft>
                <a:spcPts val="0"/>
              </a:spcAft>
              <a:buClr>
                <a:srgbClr val="888888"/>
              </a:buClr>
              <a:buSzPts val="1200"/>
              <a:buNone/>
              <a:defRPr sz="1200">
                <a:solidFill>
                  <a:srgbClr val="888888"/>
                </a:solidFill>
              </a:defRPr>
            </a:lvl3pPr>
            <a:lvl4pPr indent="-228600" lvl="3" marL="1828800" algn="l">
              <a:spcBef>
                <a:spcPts val="210"/>
              </a:spcBef>
              <a:spcAft>
                <a:spcPts val="0"/>
              </a:spcAft>
              <a:buClr>
                <a:srgbClr val="888888"/>
              </a:buClr>
              <a:buSzPts val="1050"/>
              <a:buNone/>
              <a:defRPr sz="1050">
                <a:solidFill>
                  <a:srgbClr val="888888"/>
                </a:solidFill>
              </a:defRPr>
            </a:lvl4pPr>
            <a:lvl5pPr indent="-228600" lvl="4" marL="2286000" algn="l">
              <a:spcBef>
                <a:spcPts val="210"/>
              </a:spcBef>
              <a:spcAft>
                <a:spcPts val="0"/>
              </a:spcAft>
              <a:buClr>
                <a:srgbClr val="888888"/>
              </a:buClr>
              <a:buSzPts val="1050"/>
              <a:buNone/>
              <a:defRPr sz="1050">
                <a:solidFill>
                  <a:srgbClr val="888888"/>
                </a:solidFill>
              </a:defRPr>
            </a:lvl5pPr>
            <a:lvl6pPr indent="-228600" lvl="5" marL="2743200" algn="l">
              <a:spcBef>
                <a:spcPts val="210"/>
              </a:spcBef>
              <a:spcAft>
                <a:spcPts val="0"/>
              </a:spcAft>
              <a:buClr>
                <a:srgbClr val="888888"/>
              </a:buClr>
              <a:buSzPts val="1050"/>
              <a:buNone/>
              <a:defRPr sz="1050">
                <a:solidFill>
                  <a:srgbClr val="888888"/>
                </a:solidFill>
              </a:defRPr>
            </a:lvl6pPr>
            <a:lvl7pPr indent="-228600" lvl="6" marL="3200400" algn="l">
              <a:spcBef>
                <a:spcPts val="210"/>
              </a:spcBef>
              <a:spcAft>
                <a:spcPts val="0"/>
              </a:spcAft>
              <a:buClr>
                <a:srgbClr val="888888"/>
              </a:buClr>
              <a:buSzPts val="1050"/>
              <a:buNone/>
              <a:defRPr sz="1050">
                <a:solidFill>
                  <a:srgbClr val="888888"/>
                </a:solidFill>
              </a:defRPr>
            </a:lvl7pPr>
            <a:lvl8pPr indent="-228600" lvl="7" marL="3657600" algn="l">
              <a:spcBef>
                <a:spcPts val="210"/>
              </a:spcBef>
              <a:spcAft>
                <a:spcPts val="0"/>
              </a:spcAft>
              <a:buClr>
                <a:srgbClr val="888888"/>
              </a:buClr>
              <a:buSzPts val="1050"/>
              <a:buNone/>
              <a:defRPr sz="1050">
                <a:solidFill>
                  <a:srgbClr val="888888"/>
                </a:solidFill>
              </a:defRPr>
            </a:lvl8pPr>
            <a:lvl9pPr indent="-228600" lvl="8" marL="4114800" algn="l">
              <a:spcBef>
                <a:spcPts val="210"/>
              </a:spcBef>
              <a:spcAft>
                <a:spcPts val="0"/>
              </a:spcAft>
              <a:buClr>
                <a:srgbClr val="888888"/>
              </a:buClr>
              <a:buSzPts val="1050"/>
              <a:buNone/>
              <a:defRPr sz="1050">
                <a:solidFill>
                  <a:srgbClr val="888888"/>
                </a:solidFill>
              </a:defRPr>
            </a:lvl9pPr>
          </a:lstStyle>
          <a:p/>
        </p:txBody>
      </p:sp>
      <p:sp>
        <p:nvSpPr>
          <p:cNvPr id="41" name="Google Shape;41;p5"/>
          <p:cNvSpPr txBox="1"/>
          <p:nvPr>
            <p:ph idx="10" type="dt"/>
          </p:nvPr>
        </p:nvSpPr>
        <p:spPr>
          <a:xfrm>
            <a:off x="342900" y="4767263"/>
            <a:ext cx="1600200" cy="273844"/>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5"/>
          <p:cNvSpPr txBox="1"/>
          <p:nvPr>
            <p:ph idx="11" type="ftr"/>
          </p:nvPr>
        </p:nvSpPr>
        <p:spPr>
          <a:xfrm>
            <a:off x="2343150" y="4767263"/>
            <a:ext cx="2171700" cy="273844"/>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5"/>
          <p:cNvSpPr txBox="1"/>
          <p:nvPr>
            <p:ph idx="12" type="sldNum"/>
          </p:nvPr>
        </p:nvSpPr>
        <p:spPr>
          <a:xfrm>
            <a:off x="4914900" y="4767263"/>
            <a:ext cx="16002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44" name="Shape 44"/>
        <p:cNvGrpSpPr/>
        <p:nvPr/>
      </p:nvGrpSpPr>
      <p:grpSpPr>
        <a:xfrm>
          <a:off x="0" y="0"/>
          <a:ext cx="0" cy="0"/>
          <a:chOff x="0" y="0"/>
          <a:chExt cx="0" cy="0"/>
        </a:xfrm>
      </p:grpSpPr>
      <p:sp>
        <p:nvSpPr>
          <p:cNvPr id="45" name="Google Shape;45;p6"/>
          <p:cNvSpPr txBox="1"/>
          <p:nvPr>
            <p:ph type="title"/>
          </p:nvPr>
        </p:nvSpPr>
        <p:spPr>
          <a:xfrm>
            <a:off x="1515701" y="122549"/>
            <a:ext cx="3824003" cy="857250"/>
          </a:xfrm>
          <a:prstGeom prst="rect">
            <a:avLst/>
          </a:prstGeom>
          <a:noFill/>
          <a:ln>
            <a:noFill/>
          </a:ln>
        </p:spPr>
        <p:txBody>
          <a:bodyPr anchorCtr="0" anchor="ctr" bIns="45700" lIns="91425" spcFirstLastPara="1" rIns="91425" wrap="square" tIns="45700"/>
          <a:lstStyle>
            <a:lvl1pPr lvl="0" algn="ctr">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6"/>
          <p:cNvSpPr txBox="1"/>
          <p:nvPr>
            <p:ph idx="1" type="body"/>
          </p:nvPr>
        </p:nvSpPr>
        <p:spPr>
          <a:xfrm>
            <a:off x="342900" y="900113"/>
            <a:ext cx="3028950" cy="2545556"/>
          </a:xfrm>
          <a:prstGeom prst="rect">
            <a:avLst/>
          </a:prstGeom>
          <a:noFill/>
          <a:ln>
            <a:noFill/>
          </a:ln>
        </p:spPr>
        <p:txBody>
          <a:bodyPr anchorCtr="0" anchor="t" bIns="45700" lIns="91425" spcFirstLastPara="1" rIns="91425" wrap="square" tIns="45700"/>
          <a:lstStyle>
            <a:lvl1pPr indent="-361950" lvl="0" marL="457200" algn="l">
              <a:spcBef>
                <a:spcPts val="420"/>
              </a:spcBef>
              <a:spcAft>
                <a:spcPts val="0"/>
              </a:spcAft>
              <a:buClr>
                <a:srgbClr val="002569"/>
              </a:buClr>
              <a:buSzPts val="2100"/>
              <a:buChar char="•"/>
              <a:defRPr sz="2100"/>
            </a:lvl1pPr>
            <a:lvl2pPr indent="-342900" lvl="1" marL="914400" algn="l">
              <a:spcBef>
                <a:spcPts val="360"/>
              </a:spcBef>
              <a:spcAft>
                <a:spcPts val="0"/>
              </a:spcAft>
              <a:buClr>
                <a:srgbClr val="002569"/>
              </a:buClr>
              <a:buSzPts val="1800"/>
              <a:buChar char="–"/>
              <a:defRPr sz="1800"/>
            </a:lvl2pPr>
            <a:lvl3pPr indent="-323850" lvl="2" marL="1371600" algn="l">
              <a:spcBef>
                <a:spcPts val="300"/>
              </a:spcBef>
              <a:spcAft>
                <a:spcPts val="0"/>
              </a:spcAft>
              <a:buClr>
                <a:srgbClr val="002569"/>
              </a:buClr>
              <a:buSzPts val="1500"/>
              <a:buChar char="•"/>
              <a:defRPr sz="1500"/>
            </a:lvl3pPr>
            <a:lvl4pPr indent="-314325" lvl="3" marL="1828800" algn="l">
              <a:spcBef>
                <a:spcPts val="270"/>
              </a:spcBef>
              <a:spcAft>
                <a:spcPts val="0"/>
              </a:spcAft>
              <a:buClr>
                <a:srgbClr val="002569"/>
              </a:buClr>
              <a:buSzPts val="1350"/>
              <a:buChar char="–"/>
              <a:defRPr sz="1350"/>
            </a:lvl4pPr>
            <a:lvl5pPr indent="-314325" lvl="4" marL="2286000" algn="l">
              <a:spcBef>
                <a:spcPts val="270"/>
              </a:spcBef>
              <a:spcAft>
                <a:spcPts val="0"/>
              </a:spcAft>
              <a:buClr>
                <a:srgbClr val="002569"/>
              </a:buClr>
              <a:buSzPts val="1350"/>
              <a:buChar char="»"/>
              <a:defRPr sz="1350"/>
            </a:lvl5pPr>
            <a:lvl6pPr indent="-314325" lvl="5" marL="2743200" algn="l">
              <a:spcBef>
                <a:spcPts val="270"/>
              </a:spcBef>
              <a:spcAft>
                <a:spcPts val="0"/>
              </a:spcAft>
              <a:buClr>
                <a:schemeClr val="dk1"/>
              </a:buClr>
              <a:buSzPts val="1350"/>
              <a:buChar char="•"/>
              <a:defRPr sz="1350"/>
            </a:lvl6pPr>
            <a:lvl7pPr indent="-314325" lvl="6" marL="3200400" algn="l">
              <a:spcBef>
                <a:spcPts val="270"/>
              </a:spcBef>
              <a:spcAft>
                <a:spcPts val="0"/>
              </a:spcAft>
              <a:buClr>
                <a:schemeClr val="dk1"/>
              </a:buClr>
              <a:buSzPts val="1350"/>
              <a:buChar char="•"/>
              <a:defRPr sz="1350"/>
            </a:lvl7pPr>
            <a:lvl8pPr indent="-314325" lvl="7" marL="3657600" algn="l">
              <a:spcBef>
                <a:spcPts val="270"/>
              </a:spcBef>
              <a:spcAft>
                <a:spcPts val="0"/>
              </a:spcAft>
              <a:buClr>
                <a:schemeClr val="dk1"/>
              </a:buClr>
              <a:buSzPts val="1350"/>
              <a:buChar char="•"/>
              <a:defRPr sz="1350"/>
            </a:lvl8pPr>
            <a:lvl9pPr indent="-314325" lvl="8" marL="4114800" algn="l">
              <a:spcBef>
                <a:spcPts val="270"/>
              </a:spcBef>
              <a:spcAft>
                <a:spcPts val="0"/>
              </a:spcAft>
              <a:buClr>
                <a:schemeClr val="dk1"/>
              </a:buClr>
              <a:buSzPts val="1350"/>
              <a:buChar char="•"/>
              <a:defRPr sz="1350"/>
            </a:lvl9pPr>
          </a:lstStyle>
          <a:p/>
        </p:txBody>
      </p:sp>
      <p:sp>
        <p:nvSpPr>
          <p:cNvPr id="47" name="Google Shape;47;p6"/>
          <p:cNvSpPr txBox="1"/>
          <p:nvPr>
            <p:ph idx="2" type="body"/>
          </p:nvPr>
        </p:nvSpPr>
        <p:spPr>
          <a:xfrm>
            <a:off x="3486150" y="900113"/>
            <a:ext cx="3028950" cy="2545556"/>
          </a:xfrm>
          <a:prstGeom prst="rect">
            <a:avLst/>
          </a:prstGeom>
          <a:noFill/>
          <a:ln>
            <a:noFill/>
          </a:ln>
        </p:spPr>
        <p:txBody>
          <a:bodyPr anchorCtr="0" anchor="t" bIns="45700" lIns="91425" spcFirstLastPara="1" rIns="91425" wrap="square" tIns="45700"/>
          <a:lstStyle>
            <a:lvl1pPr indent="-361950" lvl="0" marL="457200" algn="l">
              <a:spcBef>
                <a:spcPts val="420"/>
              </a:spcBef>
              <a:spcAft>
                <a:spcPts val="0"/>
              </a:spcAft>
              <a:buClr>
                <a:srgbClr val="002569"/>
              </a:buClr>
              <a:buSzPts val="2100"/>
              <a:buChar char="•"/>
              <a:defRPr sz="2100"/>
            </a:lvl1pPr>
            <a:lvl2pPr indent="-342900" lvl="1" marL="914400" algn="l">
              <a:spcBef>
                <a:spcPts val="360"/>
              </a:spcBef>
              <a:spcAft>
                <a:spcPts val="0"/>
              </a:spcAft>
              <a:buClr>
                <a:srgbClr val="002569"/>
              </a:buClr>
              <a:buSzPts val="1800"/>
              <a:buChar char="–"/>
              <a:defRPr sz="1800"/>
            </a:lvl2pPr>
            <a:lvl3pPr indent="-323850" lvl="2" marL="1371600" algn="l">
              <a:spcBef>
                <a:spcPts val="300"/>
              </a:spcBef>
              <a:spcAft>
                <a:spcPts val="0"/>
              </a:spcAft>
              <a:buClr>
                <a:srgbClr val="002569"/>
              </a:buClr>
              <a:buSzPts val="1500"/>
              <a:buChar char="•"/>
              <a:defRPr sz="1500"/>
            </a:lvl3pPr>
            <a:lvl4pPr indent="-314325" lvl="3" marL="1828800" algn="l">
              <a:spcBef>
                <a:spcPts val="270"/>
              </a:spcBef>
              <a:spcAft>
                <a:spcPts val="0"/>
              </a:spcAft>
              <a:buClr>
                <a:srgbClr val="002569"/>
              </a:buClr>
              <a:buSzPts val="1350"/>
              <a:buChar char="–"/>
              <a:defRPr sz="1350"/>
            </a:lvl4pPr>
            <a:lvl5pPr indent="-314325" lvl="4" marL="2286000" algn="l">
              <a:spcBef>
                <a:spcPts val="270"/>
              </a:spcBef>
              <a:spcAft>
                <a:spcPts val="0"/>
              </a:spcAft>
              <a:buClr>
                <a:srgbClr val="002569"/>
              </a:buClr>
              <a:buSzPts val="1350"/>
              <a:buChar char="»"/>
              <a:defRPr sz="1350"/>
            </a:lvl5pPr>
            <a:lvl6pPr indent="-314325" lvl="5" marL="2743200" algn="l">
              <a:spcBef>
                <a:spcPts val="270"/>
              </a:spcBef>
              <a:spcAft>
                <a:spcPts val="0"/>
              </a:spcAft>
              <a:buClr>
                <a:schemeClr val="dk1"/>
              </a:buClr>
              <a:buSzPts val="1350"/>
              <a:buChar char="•"/>
              <a:defRPr sz="1350"/>
            </a:lvl6pPr>
            <a:lvl7pPr indent="-314325" lvl="6" marL="3200400" algn="l">
              <a:spcBef>
                <a:spcPts val="270"/>
              </a:spcBef>
              <a:spcAft>
                <a:spcPts val="0"/>
              </a:spcAft>
              <a:buClr>
                <a:schemeClr val="dk1"/>
              </a:buClr>
              <a:buSzPts val="1350"/>
              <a:buChar char="•"/>
              <a:defRPr sz="1350"/>
            </a:lvl7pPr>
            <a:lvl8pPr indent="-314325" lvl="7" marL="3657600" algn="l">
              <a:spcBef>
                <a:spcPts val="270"/>
              </a:spcBef>
              <a:spcAft>
                <a:spcPts val="0"/>
              </a:spcAft>
              <a:buClr>
                <a:schemeClr val="dk1"/>
              </a:buClr>
              <a:buSzPts val="1350"/>
              <a:buChar char="•"/>
              <a:defRPr sz="1350"/>
            </a:lvl8pPr>
            <a:lvl9pPr indent="-314325" lvl="8" marL="4114800" algn="l">
              <a:spcBef>
                <a:spcPts val="270"/>
              </a:spcBef>
              <a:spcAft>
                <a:spcPts val="0"/>
              </a:spcAft>
              <a:buClr>
                <a:schemeClr val="dk1"/>
              </a:buClr>
              <a:buSzPts val="1350"/>
              <a:buChar char="•"/>
              <a:defRPr sz="1350"/>
            </a:lvl9pPr>
          </a:lstStyle>
          <a:p/>
        </p:txBody>
      </p:sp>
      <p:sp>
        <p:nvSpPr>
          <p:cNvPr id="48" name="Google Shape;48;p6"/>
          <p:cNvSpPr txBox="1"/>
          <p:nvPr>
            <p:ph idx="10" type="dt"/>
          </p:nvPr>
        </p:nvSpPr>
        <p:spPr>
          <a:xfrm>
            <a:off x="342900" y="4767263"/>
            <a:ext cx="1600200" cy="273844"/>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6"/>
          <p:cNvSpPr txBox="1"/>
          <p:nvPr>
            <p:ph idx="11" type="ftr"/>
          </p:nvPr>
        </p:nvSpPr>
        <p:spPr>
          <a:xfrm>
            <a:off x="2343150" y="4767263"/>
            <a:ext cx="2171700" cy="273844"/>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6"/>
          <p:cNvSpPr txBox="1"/>
          <p:nvPr>
            <p:ph idx="12" type="sldNum"/>
          </p:nvPr>
        </p:nvSpPr>
        <p:spPr>
          <a:xfrm>
            <a:off x="4914900" y="4767263"/>
            <a:ext cx="16002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51" name="Shape 51"/>
        <p:cNvGrpSpPr/>
        <p:nvPr/>
      </p:nvGrpSpPr>
      <p:grpSpPr>
        <a:xfrm>
          <a:off x="0" y="0"/>
          <a:ext cx="0" cy="0"/>
          <a:chOff x="0" y="0"/>
          <a:chExt cx="0" cy="0"/>
        </a:xfrm>
      </p:grpSpPr>
      <p:sp>
        <p:nvSpPr>
          <p:cNvPr id="52" name="Google Shape;52;p7"/>
          <p:cNvSpPr txBox="1"/>
          <p:nvPr>
            <p:ph type="title"/>
          </p:nvPr>
        </p:nvSpPr>
        <p:spPr>
          <a:xfrm>
            <a:off x="342900" y="205979"/>
            <a:ext cx="6172200" cy="857250"/>
          </a:xfrm>
          <a:prstGeom prst="rect">
            <a:avLst/>
          </a:prstGeom>
          <a:noFill/>
          <a:ln>
            <a:noFill/>
          </a:ln>
        </p:spPr>
        <p:txBody>
          <a:bodyPr anchorCtr="0" anchor="ctr" bIns="45700" lIns="91425" spcFirstLastPara="1" rIns="91425" wrap="square" tIns="45700"/>
          <a:lstStyle>
            <a:lvl1pPr lvl="0" algn="ctr">
              <a:spcBef>
                <a:spcPts val="0"/>
              </a:spcBef>
              <a:spcAft>
                <a:spcPts val="0"/>
              </a:spcAft>
              <a:buClr>
                <a:srgbClr val="FFFFFF"/>
              </a:buClr>
              <a:buSzPts val="1800"/>
              <a:buFont typeface="Helvetica Neue"/>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7"/>
          <p:cNvSpPr txBox="1"/>
          <p:nvPr>
            <p:ph idx="1" type="body"/>
          </p:nvPr>
        </p:nvSpPr>
        <p:spPr>
          <a:xfrm>
            <a:off x="342901" y="1151335"/>
            <a:ext cx="3030141" cy="479822"/>
          </a:xfrm>
          <a:prstGeom prst="rect">
            <a:avLst/>
          </a:prstGeom>
          <a:noFill/>
          <a:ln>
            <a:noFill/>
          </a:ln>
        </p:spPr>
        <p:txBody>
          <a:bodyPr anchorCtr="0" anchor="b" bIns="45700" lIns="91425" spcFirstLastPara="1" rIns="91425" wrap="square" tIns="45700"/>
          <a:lstStyle>
            <a:lvl1pPr indent="-228600" lvl="0" marL="457200" algn="l">
              <a:spcBef>
                <a:spcPts val="360"/>
              </a:spcBef>
              <a:spcAft>
                <a:spcPts val="0"/>
              </a:spcAft>
              <a:buClr>
                <a:srgbClr val="002569"/>
              </a:buClr>
              <a:buSzPts val="1800"/>
              <a:buNone/>
              <a:defRPr b="1" sz="1800"/>
            </a:lvl1pPr>
            <a:lvl2pPr indent="-228600" lvl="1" marL="914400" algn="l">
              <a:spcBef>
                <a:spcPts val="300"/>
              </a:spcBef>
              <a:spcAft>
                <a:spcPts val="0"/>
              </a:spcAft>
              <a:buClr>
                <a:srgbClr val="002569"/>
              </a:buClr>
              <a:buSzPts val="1500"/>
              <a:buNone/>
              <a:defRPr b="1" sz="1500"/>
            </a:lvl2pPr>
            <a:lvl3pPr indent="-228600" lvl="2" marL="1371600" algn="l">
              <a:spcBef>
                <a:spcPts val="270"/>
              </a:spcBef>
              <a:spcAft>
                <a:spcPts val="0"/>
              </a:spcAft>
              <a:buClr>
                <a:srgbClr val="002569"/>
              </a:buClr>
              <a:buSzPts val="1350"/>
              <a:buNone/>
              <a:defRPr b="1" sz="1350"/>
            </a:lvl3pPr>
            <a:lvl4pPr indent="-228600" lvl="3" marL="1828800" algn="l">
              <a:spcBef>
                <a:spcPts val="240"/>
              </a:spcBef>
              <a:spcAft>
                <a:spcPts val="0"/>
              </a:spcAft>
              <a:buClr>
                <a:srgbClr val="002569"/>
              </a:buClr>
              <a:buSzPts val="1200"/>
              <a:buNone/>
              <a:defRPr b="1" sz="1200"/>
            </a:lvl4pPr>
            <a:lvl5pPr indent="-228600" lvl="4" marL="2286000" algn="l">
              <a:spcBef>
                <a:spcPts val="240"/>
              </a:spcBef>
              <a:spcAft>
                <a:spcPts val="0"/>
              </a:spcAft>
              <a:buClr>
                <a:srgbClr val="002569"/>
              </a:buClr>
              <a:buSzPts val="1200"/>
              <a:buNone/>
              <a:defRPr b="1" sz="1200"/>
            </a:lvl5pPr>
            <a:lvl6pPr indent="-228600" lvl="5" marL="2743200" algn="l">
              <a:spcBef>
                <a:spcPts val="240"/>
              </a:spcBef>
              <a:spcAft>
                <a:spcPts val="0"/>
              </a:spcAft>
              <a:buClr>
                <a:schemeClr val="dk1"/>
              </a:buClr>
              <a:buSzPts val="1200"/>
              <a:buNone/>
              <a:defRPr b="1" sz="1200"/>
            </a:lvl6pPr>
            <a:lvl7pPr indent="-228600" lvl="6" marL="3200400" algn="l">
              <a:spcBef>
                <a:spcPts val="240"/>
              </a:spcBef>
              <a:spcAft>
                <a:spcPts val="0"/>
              </a:spcAft>
              <a:buClr>
                <a:schemeClr val="dk1"/>
              </a:buClr>
              <a:buSzPts val="1200"/>
              <a:buNone/>
              <a:defRPr b="1" sz="1200"/>
            </a:lvl7pPr>
            <a:lvl8pPr indent="-228600" lvl="7" marL="3657600" algn="l">
              <a:spcBef>
                <a:spcPts val="240"/>
              </a:spcBef>
              <a:spcAft>
                <a:spcPts val="0"/>
              </a:spcAft>
              <a:buClr>
                <a:schemeClr val="dk1"/>
              </a:buClr>
              <a:buSzPts val="1200"/>
              <a:buNone/>
              <a:defRPr b="1" sz="1200"/>
            </a:lvl8pPr>
            <a:lvl9pPr indent="-228600" lvl="8" marL="4114800" algn="l">
              <a:spcBef>
                <a:spcPts val="240"/>
              </a:spcBef>
              <a:spcAft>
                <a:spcPts val="0"/>
              </a:spcAft>
              <a:buClr>
                <a:schemeClr val="dk1"/>
              </a:buClr>
              <a:buSzPts val="1200"/>
              <a:buNone/>
              <a:defRPr b="1" sz="1200"/>
            </a:lvl9pPr>
          </a:lstStyle>
          <a:p/>
        </p:txBody>
      </p:sp>
      <p:sp>
        <p:nvSpPr>
          <p:cNvPr id="54" name="Google Shape;54;p7"/>
          <p:cNvSpPr txBox="1"/>
          <p:nvPr>
            <p:ph idx="2" type="body"/>
          </p:nvPr>
        </p:nvSpPr>
        <p:spPr>
          <a:xfrm>
            <a:off x="342901" y="1631156"/>
            <a:ext cx="3030141" cy="2963466"/>
          </a:xfrm>
          <a:prstGeom prst="rect">
            <a:avLst/>
          </a:prstGeom>
          <a:noFill/>
          <a:ln>
            <a:noFill/>
          </a:ln>
        </p:spPr>
        <p:txBody>
          <a:bodyPr anchorCtr="0" anchor="t" bIns="45700" lIns="91425" spcFirstLastPara="1" rIns="91425" wrap="square" tIns="45700"/>
          <a:lstStyle>
            <a:lvl1pPr indent="-342900" lvl="0" marL="457200" algn="l">
              <a:spcBef>
                <a:spcPts val="360"/>
              </a:spcBef>
              <a:spcAft>
                <a:spcPts val="0"/>
              </a:spcAft>
              <a:buClr>
                <a:srgbClr val="002569"/>
              </a:buClr>
              <a:buSzPts val="1800"/>
              <a:buChar char="•"/>
              <a:defRPr sz="1800"/>
            </a:lvl1pPr>
            <a:lvl2pPr indent="-323850" lvl="1" marL="914400" algn="l">
              <a:spcBef>
                <a:spcPts val="300"/>
              </a:spcBef>
              <a:spcAft>
                <a:spcPts val="0"/>
              </a:spcAft>
              <a:buClr>
                <a:srgbClr val="002569"/>
              </a:buClr>
              <a:buSzPts val="1500"/>
              <a:buChar char="–"/>
              <a:defRPr sz="1500"/>
            </a:lvl2pPr>
            <a:lvl3pPr indent="-314325" lvl="2" marL="1371600" algn="l">
              <a:spcBef>
                <a:spcPts val="270"/>
              </a:spcBef>
              <a:spcAft>
                <a:spcPts val="0"/>
              </a:spcAft>
              <a:buClr>
                <a:srgbClr val="002569"/>
              </a:buClr>
              <a:buSzPts val="1350"/>
              <a:buChar char="•"/>
              <a:defRPr sz="1350"/>
            </a:lvl3pPr>
            <a:lvl4pPr indent="-304800" lvl="3" marL="1828800" algn="l">
              <a:spcBef>
                <a:spcPts val="240"/>
              </a:spcBef>
              <a:spcAft>
                <a:spcPts val="0"/>
              </a:spcAft>
              <a:buClr>
                <a:srgbClr val="002569"/>
              </a:buClr>
              <a:buSzPts val="1200"/>
              <a:buChar char="–"/>
              <a:defRPr sz="1200"/>
            </a:lvl4pPr>
            <a:lvl5pPr indent="-304800" lvl="4" marL="2286000" algn="l">
              <a:spcBef>
                <a:spcPts val="240"/>
              </a:spcBef>
              <a:spcAft>
                <a:spcPts val="0"/>
              </a:spcAft>
              <a:buClr>
                <a:srgbClr val="002569"/>
              </a:buClr>
              <a:buSzPts val="1200"/>
              <a:buChar char="»"/>
              <a:defRPr sz="1200"/>
            </a:lvl5pPr>
            <a:lvl6pPr indent="-304800" lvl="5" marL="2743200" algn="l">
              <a:spcBef>
                <a:spcPts val="240"/>
              </a:spcBef>
              <a:spcAft>
                <a:spcPts val="0"/>
              </a:spcAft>
              <a:buClr>
                <a:schemeClr val="dk1"/>
              </a:buClr>
              <a:buSzPts val="1200"/>
              <a:buChar char="•"/>
              <a:defRPr sz="1200"/>
            </a:lvl6pPr>
            <a:lvl7pPr indent="-304800" lvl="6" marL="3200400" algn="l">
              <a:spcBef>
                <a:spcPts val="240"/>
              </a:spcBef>
              <a:spcAft>
                <a:spcPts val="0"/>
              </a:spcAft>
              <a:buClr>
                <a:schemeClr val="dk1"/>
              </a:buClr>
              <a:buSzPts val="1200"/>
              <a:buChar char="•"/>
              <a:defRPr sz="1200"/>
            </a:lvl7pPr>
            <a:lvl8pPr indent="-304800" lvl="7" marL="3657600" algn="l">
              <a:spcBef>
                <a:spcPts val="240"/>
              </a:spcBef>
              <a:spcAft>
                <a:spcPts val="0"/>
              </a:spcAft>
              <a:buClr>
                <a:schemeClr val="dk1"/>
              </a:buClr>
              <a:buSzPts val="1200"/>
              <a:buChar char="•"/>
              <a:defRPr sz="1200"/>
            </a:lvl8pPr>
            <a:lvl9pPr indent="-304800" lvl="8" marL="4114800" algn="l">
              <a:spcBef>
                <a:spcPts val="240"/>
              </a:spcBef>
              <a:spcAft>
                <a:spcPts val="0"/>
              </a:spcAft>
              <a:buClr>
                <a:schemeClr val="dk1"/>
              </a:buClr>
              <a:buSzPts val="1200"/>
              <a:buChar char="•"/>
              <a:defRPr sz="1200"/>
            </a:lvl9pPr>
          </a:lstStyle>
          <a:p/>
        </p:txBody>
      </p:sp>
      <p:sp>
        <p:nvSpPr>
          <p:cNvPr id="55" name="Google Shape;55;p7"/>
          <p:cNvSpPr txBox="1"/>
          <p:nvPr>
            <p:ph idx="3" type="body"/>
          </p:nvPr>
        </p:nvSpPr>
        <p:spPr>
          <a:xfrm>
            <a:off x="3483771" y="1151335"/>
            <a:ext cx="3031331" cy="479822"/>
          </a:xfrm>
          <a:prstGeom prst="rect">
            <a:avLst/>
          </a:prstGeom>
          <a:noFill/>
          <a:ln>
            <a:noFill/>
          </a:ln>
        </p:spPr>
        <p:txBody>
          <a:bodyPr anchorCtr="0" anchor="b" bIns="45700" lIns="91425" spcFirstLastPara="1" rIns="91425" wrap="square" tIns="45700"/>
          <a:lstStyle>
            <a:lvl1pPr indent="-228600" lvl="0" marL="457200" algn="l">
              <a:spcBef>
                <a:spcPts val="360"/>
              </a:spcBef>
              <a:spcAft>
                <a:spcPts val="0"/>
              </a:spcAft>
              <a:buClr>
                <a:srgbClr val="002569"/>
              </a:buClr>
              <a:buSzPts val="1800"/>
              <a:buNone/>
              <a:defRPr b="1" sz="1800"/>
            </a:lvl1pPr>
            <a:lvl2pPr indent="-228600" lvl="1" marL="914400" algn="l">
              <a:spcBef>
                <a:spcPts val="300"/>
              </a:spcBef>
              <a:spcAft>
                <a:spcPts val="0"/>
              </a:spcAft>
              <a:buClr>
                <a:srgbClr val="002569"/>
              </a:buClr>
              <a:buSzPts val="1500"/>
              <a:buNone/>
              <a:defRPr b="1" sz="1500"/>
            </a:lvl2pPr>
            <a:lvl3pPr indent="-228600" lvl="2" marL="1371600" algn="l">
              <a:spcBef>
                <a:spcPts val="270"/>
              </a:spcBef>
              <a:spcAft>
                <a:spcPts val="0"/>
              </a:spcAft>
              <a:buClr>
                <a:srgbClr val="002569"/>
              </a:buClr>
              <a:buSzPts val="1350"/>
              <a:buNone/>
              <a:defRPr b="1" sz="1350"/>
            </a:lvl3pPr>
            <a:lvl4pPr indent="-228600" lvl="3" marL="1828800" algn="l">
              <a:spcBef>
                <a:spcPts val="240"/>
              </a:spcBef>
              <a:spcAft>
                <a:spcPts val="0"/>
              </a:spcAft>
              <a:buClr>
                <a:srgbClr val="002569"/>
              </a:buClr>
              <a:buSzPts val="1200"/>
              <a:buNone/>
              <a:defRPr b="1" sz="1200"/>
            </a:lvl4pPr>
            <a:lvl5pPr indent="-228600" lvl="4" marL="2286000" algn="l">
              <a:spcBef>
                <a:spcPts val="240"/>
              </a:spcBef>
              <a:spcAft>
                <a:spcPts val="0"/>
              </a:spcAft>
              <a:buClr>
                <a:srgbClr val="002569"/>
              </a:buClr>
              <a:buSzPts val="1200"/>
              <a:buNone/>
              <a:defRPr b="1" sz="1200"/>
            </a:lvl5pPr>
            <a:lvl6pPr indent="-228600" lvl="5" marL="2743200" algn="l">
              <a:spcBef>
                <a:spcPts val="240"/>
              </a:spcBef>
              <a:spcAft>
                <a:spcPts val="0"/>
              </a:spcAft>
              <a:buClr>
                <a:schemeClr val="dk1"/>
              </a:buClr>
              <a:buSzPts val="1200"/>
              <a:buNone/>
              <a:defRPr b="1" sz="1200"/>
            </a:lvl6pPr>
            <a:lvl7pPr indent="-228600" lvl="6" marL="3200400" algn="l">
              <a:spcBef>
                <a:spcPts val="240"/>
              </a:spcBef>
              <a:spcAft>
                <a:spcPts val="0"/>
              </a:spcAft>
              <a:buClr>
                <a:schemeClr val="dk1"/>
              </a:buClr>
              <a:buSzPts val="1200"/>
              <a:buNone/>
              <a:defRPr b="1" sz="1200"/>
            </a:lvl7pPr>
            <a:lvl8pPr indent="-228600" lvl="7" marL="3657600" algn="l">
              <a:spcBef>
                <a:spcPts val="240"/>
              </a:spcBef>
              <a:spcAft>
                <a:spcPts val="0"/>
              </a:spcAft>
              <a:buClr>
                <a:schemeClr val="dk1"/>
              </a:buClr>
              <a:buSzPts val="1200"/>
              <a:buNone/>
              <a:defRPr b="1" sz="1200"/>
            </a:lvl8pPr>
            <a:lvl9pPr indent="-228600" lvl="8" marL="4114800" algn="l">
              <a:spcBef>
                <a:spcPts val="240"/>
              </a:spcBef>
              <a:spcAft>
                <a:spcPts val="0"/>
              </a:spcAft>
              <a:buClr>
                <a:schemeClr val="dk1"/>
              </a:buClr>
              <a:buSzPts val="1200"/>
              <a:buNone/>
              <a:defRPr b="1" sz="1200"/>
            </a:lvl9pPr>
          </a:lstStyle>
          <a:p/>
        </p:txBody>
      </p:sp>
      <p:sp>
        <p:nvSpPr>
          <p:cNvPr id="56" name="Google Shape;56;p7"/>
          <p:cNvSpPr txBox="1"/>
          <p:nvPr>
            <p:ph idx="4" type="body"/>
          </p:nvPr>
        </p:nvSpPr>
        <p:spPr>
          <a:xfrm>
            <a:off x="3483771" y="1631156"/>
            <a:ext cx="3031331" cy="2963466"/>
          </a:xfrm>
          <a:prstGeom prst="rect">
            <a:avLst/>
          </a:prstGeom>
          <a:noFill/>
          <a:ln>
            <a:noFill/>
          </a:ln>
        </p:spPr>
        <p:txBody>
          <a:bodyPr anchorCtr="0" anchor="t" bIns="45700" lIns="91425" spcFirstLastPara="1" rIns="91425" wrap="square" tIns="45700"/>
          <a:lstStyle>
            <a:lvl1pPr indent="-342900" lvl="0" marL="457200" algn="l">
              <a:spcBef>
                <a:spcPts val="360"/>
              </a:spcBef>
              <a:spcAft>
                <a:spcPts val="0"/>
              </a:spcAft>
              <a:buClr>
                <a:srgbClr val="002569"/>
              </a:buClr>
              <a:buSzPts val="1800"/>
              <a:buChar char="•"/>
              <a:defRPr sz="1800"/>
            </a:lvl1pPr>
            <a:lvl2pPr indent="-323850" lvl="1" marL="914400" algn="l">
              <a:spcBef>
                <a:spcPts val="300"/>
              </a:spcBef>
              <a:spcAft>
                <a:spcPts val="0"/>
              </a:spcAft>
              <a:buClr>
                <a:srgbClr val="002569"/>
              </a:buClr>
              <a:buSzPts val="1500"/>
              <a:buChar char="–"/>
              <a:defRPr sz="1500"/>
            </a:lvl2pPr>
            <a:lvl3pPr indent="-314325" lvl="2" marL="1371600" algn="l">
              <a:spcBef>
                <a:spcPts val="270"/>
              </a:spcBef>
              <a:spcAft>
                <a:spcPts val="0"/>
              </a:spcAft>
              <a:buClr>
                <a:srgbClr val="002569"/>
              </a:buClr>
              <a:buSzPts val="1350"/>
              <a:buChar char="•"/>
              <a:defRPr sz="1350"/>
            </a:lvl3pPr>
            <a:lvl4pPr indent="-304800" lvl="3" marL="1828800" algn="l">
              <a:spcBef>
                <a:spcPts val="240"/>
              </a:spcBef>
              <a:spcAft>
                <a:spcPts val="0"/>
              </a:spcAft>
              <a:buClr>
                <a:srgbClr val="002569"/>
              </a:buClr>
              <a:buSzPts val="1200"/>
              <a:buChar char="–"/>
              <a:defRPr sz="1200"/>
            </a:lvl4pPr>
            <a:lvl5pPr indent="-304800" lvl="4" marL="2286000" algn="l">
              <a:spcBef>
                <a:spcPts val="240"/>
              </a:spcBef>
              <a:spcAft>
                <a:spcPts val="0"/>
              </a:spcAft>
              <a:buClr>
                <a:srgbClr val="002569"/>
              </a:buClr>
              <a:buSzPts val="1200"/>
              <a:buChar char="»"/>
              <a:defRPr sz="1200"/>
            </a:lvl5pPr>
            <a:lvl6pPr indent="-304800" lvl="5" marL="2743200" algn="l">
              <a:spcBef>
                <a:spcPts val="240"/>
              </a:spcBef>
              <a:spcAft>
                <a:spcPts val="0"/>
              </a:spcAft>
              <a:buClr>
                <a:schemeClr val="dk1"/>
              </a:buClr>
              <a:buSzPts val="1200"/>
              <a:buChar char="•"/>
              <a:defRPr sz="1200"/>
            </a:lvl6pPr>
            <a:lvl7pPr indent="-304800" lvl="6" marL="3200400" algn="l">
              <a:spcBef>
                <a:spcPts val="240"/>
              </a:spcBef>
              <a:spcAft>
                <a:spcPts val="0"/>
              </a:spcAft>
              <a:buClr>
                <a:schemeClr val="dk1"/>
              </a:buClr>
              <a:buSzPts val="1200"/>
              <a:buChar char="•"/>
              <a:defRPr sz="1200"/>
            </a:lvl7pPr>
            <a:lvl8pPr indent="-304800" lvl="7" marL="3657600" algn="l">
              <a:spcBef>
                <a:spcPts val="240"/>
              </a:spcBef>
              <a:spcAft>
                <a:spcPts val="0"/>
              </a:spcAft>
              <a:buClr>
                <a:schemeClr val="dk1"/>
              </a:buClr>
              <a:buSzPts val="1200"/>
              <a:buChar char="•"/>
              <a:defRPr sz="1200"/>
            </a:lvl8pPr>
            <a:lvl9pPr indent="-304800" lvl="8" marL="4114800" algn="l">
              <a:spcBef>
                <a:spcPts val="240"/>
              </a:spcBef>
              <a:spcAft>
                <a:spcPts val="0"/>
              </a:spcAft>
              <a:buClr>
                <a:schemeClr val="dk1"/>
              </a:buClr>
              <a:buSzPts val="1200"/>
              <a:buChar char="•"/>
              <a:defRPr sz="1200"/>
            </a:lvl9pPr>
          </a:lstStyle>
          <a:p/>
        </p:txBody>
      </p:sp>
      <p:sp>
        <p:nvSpPr>
          <p:cNvPr id="57" name="Google Shape;57;p7"/>
          <p:cNvSpPr txBox="1"/>
          <p:nvPr>
            <p:ph idx="10" type="dt"/>
          </p:nvPr>
        </p:nvSpPr>
        <p:spPr>
          <a:xfrm>
            <a:off x="342900" y="4767263"/>
            <a:ext cx="1600200" cy="273844"/>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7"/>
          <p:cNvSpPr txBox="1"/>
          <p:nvPr>
            <p:ph idx="11" type="ftr"/>
          </p:nvPr>
        </p:nvSpPr>
        <p:spPr>
          <a:xfrm>
            <a:off x="2343150" y="4767263"/>
            <a:ext cx="2171700" cy="273844"/>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7"/>
          <p:cNvSpPr txBox="1"/>
          <p:nvPr>
            <p:ph idx="12" type="sldNum"/>
          </p:nvPr>
        </p:nvSpPr>
        <p:spPr>
          <a:xfrm>
            <a:off x="4914900" y="4767263"/>
            <a:ext cx="16002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0" name="Shape 60"/>
        <p:cNvGrpSpPr/>
        <p:nvPr/>
      </p:nvGrpSpPr>
      <p:grpSpPr>
        <a:xfrm>
          <a:off x="0" y="0"/>
          <a:ext cx="0" cy="0"/>
          <a:chOff x="0" y="0"/>
          <a:chExt cx="0" cy="0"/>
        </a:xfrm>
      </p:grpSpPr>
      <p:sp>
        <p:nvSpPr>
          <p:cNvPr id="61" name="Google Shape;61;p8"/>
          <p:cNvSpPr txBox="1"/>
          <p:nvPr>
            <p:ph idx="10" type="dt"/>
          </p:nvPr>
        </p:nvSpPr>
        <p:spPr>
          <a:xfrm>
            <a:off x="342900" y="4767263"/>
            <a:ext cx="1600200" cy="273844"/>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8"/>
          <p:cNvSpPr txBox="1"/>
          <p:nvPr>
            <p:ph idx="11" type="ftr"/>
          </p:nvPr>
        </p:nvSpPr>
        <p:spPr>
          <a:xfrm>
            <a:off x="2343150" y="4767263"/>
            <a:ext cx="2171700" cy="273844"/>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8"/>
          <p:cNvSpPr txBox="1"/>
          <p:nvPr>
            <p:ph idx="12" type="sldNum"/>
          </p:nvPr>
        </p:nvSpPr>
        <p:spPr>
          <a:xfrm>
            <a:off x="4914900" y="4767263"/>
            <a:ext cx="16002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64" name="Shape 64"/>
        <p:cNvGrpSpPr/>
        <p:nvPr/>
      </p:nvGrpSpPr>
      <p:grpSpPr>
        <a:xfrm>
          <a:off x="0" y="0"/>
          <a:ext cx="0" cy="0"/>
          <a:chOff x="0" y="0"/>
          <a:chExt cx="0" cy="0"/>
        </a:xfrm>
      </p:grpSpPr>
      <p:sp>
        <p:nvSpPr>
          <p:cNvPr id="65" name="Google Shape;65;p9"/>
          <p:cNvSpPr txBox="1"/>
          <p:nvPr>
            <p:ph type="title"/>
          </p:nvPr>
        </p:nvSpPr>
        <p:spPr>
          <a:xfrm>
            <a:off x="342902" y="204787"/>
            <a:ext cx="2256235" cy="871538"/>
          </a:xfrm>
          <a:prstGeom prst="rect">
            <a:avLst/>
          </a:prstGeom>
          <a:noFill/>
          <a:ln>
            <a:noFill/>
          </a:ln>
        </p:spPr>
        <p:txBody>
          <a:bodyPr anchorCtr="0" anchor="b" bIns="45700" lIns="91425" spcFirstLastPara="1" rIns="91425" wrap="square" tIns="45700"/>
          <a:lstStyle>
            <a:lvl1pPr lvl="0" algn="l">
              <a:spcBef>
                <a:spcPts val="0"/>
              </a:spcBef>
              <a:spcAft>
                <a:spcPts val="0"/>
              </a:spcAft>
              <a:buClr>
                <a:srgbClr val="FFFFFF"/>
              </a:buClr>
              <a:buSzPts val="1500"/>
              <a:buFont typeface="Helvetica Neue"/>
              <a:buNone/>
              <a:defRPr b="1" sz="1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9"/>
          <p:cNvSpPr txBox="1"/>
          <p:nvPr>
            <p:ph idx="1" type="body"/>
          </p:nvPr>
        </p:nvSpPr>
        <p:spPr>
          <a:xfrm>
            <a:off x="2681288" y="204791"/>
            <a:ext cx="3833813" cy="4389835"/>
          </a:xfrm>
          <a:prstGeom prst="rect">
            <a:avLst/>
          </a:prstGeom>
          <a:noFill/>
          <a:ln>
            <a:noFill/>
          </a:ln>
        </p:spPr>
        <p:txBody>
          <a:bodyPr anchorCtr="0" anchor="t" bIns="45700" lIns="91425" spcFirstLastPara="1" rIns="91425" wrap="square" tIns="45700"/>
          <a:lstStyle>
            <a:lvl1pPr indent="-381000" lvl="0" marL="457200" algn="l">
              <a:spcBef>
                <a:spcPts val="480"/>
              </a:spcBef>
              <a:spcAft>
                <a:spcPts val="0"/>
              </a:spcAft>
              <a:buClr>
                <a:srgbClr val="002569"/>
              </a:buClr>
              <a:buSzPts val="2400"/>
              <a:buChar char="•"/>
              <a:defRPr sz="2400"/>
            </a:lvl1pPr>
            <a:lvl2pPr indent="-361950" lvl="1" marL="914400" algn="l">
              <a:spcBef>
                <a:spcPts val="420"/>
              </a:spcBef>
              <a:spcAft>
                <a:spcPts val="0"/>
              </a:spcAft>
              <a:buClr>
                <a:srgbClr val="002569"/>
              </a:buClr>
              <a:buSzPts val="2100"/>
              <a:buChar char="–"/>
              <a:defRPr sz="2100"/>
            </a:lvl2pPr>
            <a:lvl3pPr indent="-342900" lvl="2" marL="1371600" algn="l">
              <a:spcBef>
                <a:spcPts val="360"/>
              </a:spcBef>
              <a:spcAft>
                <a:spcPts val="0"/>
              </a:spcAft>
              <a:buClr>
                <a:srgbClr val="002569"/>
              </a:buClr>
              <a:buSzPts val="1800"/>
              <a:buChar char="•"/>
              <a:defRPr sz="1800"/>
            </a:lvl3pPr>
            <a:lvl4pPr indent="-323850" lvl="3" marL="1828800" algn="l">
              <a:spcBef>
                <a:spcPts val="300"/>
              </a:spcBef>
              <a:spcAft>
                <a:spcPts val="0"/>
              </a:spcAft>
              <a:buClr>
                <a:srgbClr val="002569"/>
              </a:buClr>
              <a:buSzPts val="1500"/>
              <a:buChar char="–"/>
              <a:defRPr sz="1500"/>
            </a:lvl4pPr>
            <a:lvl5pPr indent="-323850" lvl="4" marL="2286000" algn="l">
              <a:spcBef>
                <a:spcPts val="300"/>
              </a:spcBef>
              <a:spcAft>
                <a:spcPts val="0"/>
              </a:spcAft>
              <a:buClr>
                <a:srgbClr val="002569"/>
              </a:buClr>
              <a:buSzPts val="1500"/>
              <a:buChar char="»"/>
              <a:defRPr sz="1500"/>
            </a:lvl5pPr>
            <a:lvl6pPr indent="-323850" lvl="5" marL="2743200" algn="l">
              <a:spcBef>
                <a:spcPts val="300"/>
              </a:spcBef>
              <a:spcAft>
                <a:spcPts val="0"/>
              </a:spcAft>
              <a:buClr>
                <a:schemeClr val="dk1"/>
              </a:buClr>
              <a:buSzPts val="1500"/>
              <a:buChar char="•"/>
              <a:defRPr sz="1500"/>
            </a:lvl6pPr>
            <a:lvl7pPr indent="-323850" lvl="6" marL="3200400" algn="l">
              <a:spcBef>
                <a:spcPts val="300"/>
              </a:spcBef>
              <a:spcAft>
                <a:spcPts val="0"/>
              </a:spcAft>
              <a:buClr>
                <a:schemeClr val="dk1"/>
              </a:buClr>
              <a:buSzPts val="1500"/>
              <a:buChar char="•"/>
              <a:defRPr sz="1500"/>
            </a:lvl7pPr>
            <a:lvl8pPr indent="-323850" lvl="7" marL="3657600" algn="l">
              <a:spcBef>
                <a:spcPts val="300"/>
              </a:spcBef>
              <a:spcAft>
                <a:spcPts val="0"/>
              </a:spcAft>
              <a:buClr>
                <a:schemeClr val="dk1"/>
              </a:buClr>
              <a:buSzPts val="1500"/>
              <a:buChar char="•"/>
              <a:defRPr sz="1500"/>
            </a:lvl8pPr>
            <a:lvl9pPr indent="-323850" lvl="8" marL="4114800" algn="l">
              <a:spcBef>
                <a:spcPts val="300"/>
              </a:spcBef>
              <a:spcAft>
                <a:spcPts val="0"/>
              </a:spcAft>
              <a:buClr>
                <a:schemeClr val="dk1"/>
              </a:buClr>
              <a:buSzPts val="1500"/>
              <a:buChar char="•"/>
              <a:defRPr sz="1500"/>
            </a:lvl9pPr>
          </a:lstStyle>
          <a:p/>
        </p:txBody>
      </p:sp>
      <p:sp>
        <p:nvSpPr>
          <p:cNvPr id="67" name="Google Shape;67;p9"/>
          <p:cNvSpPr txBox="1"/>
          <p:nvPr>
            <p:ph idx="2" type="body"/>
          </p:nvPr>
        </p:nvSpPr>
        <p:spPr>
          <a:xfrm>
            <a:off x="342902" y="1076328"/>
            <a:ext cx="2256235" cy="3518297"/>
          </a:xfrm>
          <a:prstGeom prst="rect">
            <a:avLst/>
          </a:prstGeom>
          <a:noFill/>
          <a:ln>
            <a:noFill/>
          </a:ln>
        </p:spPr>
        <p:txBody>
          <a:bodyPr anchorCtr="0" anchor="t" bIns="45700" lIns="91425" spcFirstLastPara="1" rIns="91425" wrap="square" tIns="45700"/>
          <a:lstStyle>
            <a:lvl1pPr indent="-228600" lvl="0" marL="457200" algn="l">
              <a:spcBef>
                <a:spcPts val="210"/>
              </a:spcBef>
              <a:spcAft>
                <a:spcPts val="0"/>
              </a:spcAft>
              <a:buClr>
                <a:srgbClr val="002569"/>
              </a:buClr>
              <a:buSzPts val="1050"/>
              <a:buNone/>
              <a:defRPr sz="1050"/>
            </a:lvl1pPr>
            <a:lvl2pPr indent="-228600" lvl="1" marL="914400" algn="l">
              <a:spcBef>
                <a:spcPts val="180"/>
              </a:spcBef>
              <a:spcAft>
                <a:spcPts val="0"/>
              </a:spcAft>
              <a:buClr>
                <a:srgbClr val="002569"/>
              </a:buClr>
              <a:buSzPts val="900"/>
              <a:buNone/>
              <a:defRPr sz="900"/>
            </a:lvl2pPr>
            <a:lvl3pPr indent="-228600" lvl="2" marL="1371600" algn="l">
              <a:spcBef>
                <a:spcPts val="150"/>
              </a:spcBef>
              <a:spcAft>
                <a:spcPts val="0"/>
              </a:spcAft>
              <a:buClr>
                <a:srgbClr val="002569"/>
              </a:buClr>
              <a:buSzPts val="750"/>
              <a:buNone/>
              <a:defRPr sz="750"/>
            </a:lvl3pPr>
            <a:lvl4pPr indent="-228600" lvl="3" marL="1828800" algn="l">
              <a:spcBef>
                <a:spcPts val="135"/>
              </a:spcBef>
              <a:spcAft>
                <a:spcPts val="0"/>
              </a:spcAft>
              <a:buClr>
                <a:srgbClr val="002569"/>
              </a:buClr>
              <a:buSzPts val="675"/>
              <a:buNone/>
              <a:defRPr sz="675"/>
            </a:lvl4pPr>
            <a:lvl5pPr indent="-228600" lvl="4" marL="2286000" algn="l">
              <a:spcBef>
                <a:spcPts val="135"/>
              </a:spcBef>
              <a:spcAft>
                <a:spcPts val="0"/>
              </a:spcAft>
              <a:buClr>
                <a:srgbClr val="002569"/>
              </a:buClr>
              <a:buSzPts val="675"/>
              <a:buNone/>
              <a:defRPr sz="675"/>
            </a:lvl5pPr>
            <a:lvl6pPr indent="-228600" lvl="5" marL="2743200" algn="l">
              <a:spcBef>
                <a:spcPts val="135"/>
              </a:spcBef>
              <a:spcAft>
                <a:spcPts val="0"/>
              </a:spcAft>
              <a:buClr>
                <a:schemeClr val="dk1"/>
              </a:buClr>
              <a:buSzPts val="675"/>
              <a:buNone/>
              <a:defRPr sz="675"/>
            </a:lvl6pPr>
            <a:lvl7pPr indent="-228600" lvl="6" marL="3200400" algn="l">
              <a:spcBef>
                <a:spcPts val="135"/>
              </a:spcBef>
              <a:spcAft>
                <a:spcPts val="0"/>
              </a:spcAft>
              <a:buClr>
                <a:schemeClr val="dk1"/>
              </a:buClr>
              <a:buSzPts val="675"/>
              <a:buNone/>
              <a:defRPr sz="675"/>
            </a:lvl7pPr>
            <a:lvl8pPr indent="-228600" lvl="7" marL="3657600" algn="l">
              <a:spcBef>
                <a:spcPts val="135"/>
              </a:spcBef>
              <a:spcAft>
                <a:spcPts val="0"/>
              </a:spcAft>
              <a:buClr>
                <a:schemeClr val="dk1"/>
              </a:buClr>
              <a:buSzPts val="675"/>
              <a:buNone/>
              <a:defRPr sz="675"/>
            </a:lvl8pPr>
            <a:lvl9pPr indent="-228600" lvl="8" marL="4114800" algn="l">
              <a:spcBef>
                <a:spcPts val="135"/>
              </a:spcBef>
              <a:spcAft>
                <a:spcPts val="0"/>
              </a:spcAft>
              <a:buClr>
                <a:schemeClr val="dk1"/>
              </a:buClr>
              <a:buSzPts val="675"/>
              <a:buNone/>
              <a:defRPr sz="675"/>
            </a:lvl9pPr>
          </a:lstStyle>
          <a:p/>
        </p:txBody>
      </p:sp>
      <p:sp>
        <p:nvSpPr>
          <p:cNvPr id="68" name="Google Shape;68;p9"/>
          <p:cNvSpPr txBox="1"/>
          <p:nvPr>
            <p:ph idx="10" type="dt"/>
          </p:nvPr>
        </p:nvSpPr>
        <p:spPr>
          <a:xfrm>
            <a:off x="342900" y="4767263"/>
            <a:ext cx="1600200" cy="273844"/>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9"/>
          <p:cNvSpPr txBox="1"/>
          <p:nvPr>
            <p:ph idx="11" type="ftr"/>
          </p:nvPr>
        </p:nvSpPr>
        <p:spPr>
          <a:xfrm>
            <a:off x="2343150" y="4767263"/>
            <a:ext cx="2171700" cy="273844"/>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9"/>
          <p:cNvSpPr txBox="1"/>
          <p:nvPr>
            <p:ph idx="12" type="sldNum"/>
          </p:nvPr>
        </p:nvSpPr>
        <p:spPr>
          <a:xfrm>
            <a:off x="4914900" y="4767263"/>
            <a:ext cx="16002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71" name="Shape 71"/>
        <p:cNvGrpSpPr/>
        <p:nvPr/>
      </p:nvGrpSpPr>
      <p:grpSpPr>
        <a:xfrm>
          <a:off x="0" y="0"/>
          <a:ext cx="0" cy="0"/>
          <a:chOff x="0" y="0"/>
          <a:chExt cx="0" cy="0"/>
        </a:xfrm>
      </p:grpSpPr>
      <p:sp>
        <p:nvSpPr>
          <p:cNvPr id="72" name="Google Shape;72;p10"/>
          <p:cNvSpPr txBox="1"/>
          <p:nvPr>
            <p:ph type="title"/>
          </p:nvPr>
        </p:nvSpPr>
        <p:spPr>
          <a:xfrm>
            <a:off x="1344216" y="3600450"/>
            <a:ext cx="4114800" cy="425054"/>
          </a:xfrm>
          <a:prstGeom prst="rect">
            <a:avLst/>
          </a:prstGeom>
          <a:noFill/>
          <a:ln>
            <a:noFill/>
          </a:ln>
        </p:spPr>
        <p:txBody>
          <a:bodyPr anchorCtr="0" anchor="b" bIns="45700" lIns="91425" spcFirstLastPara="1" rIns="91425" wrap="square" tIns="45700"/>
          <a:lstStyle>
            <a:lvl1pPr lvl="0" algn="l">
              <a:spcBef>
                <a:spcPts val="0"/>
              </a:spcBef>
              <a:spcAft>
                <a:spcPts val="0"/>
              </a:spcAft>
              <a:buClr>
                <a:srgbClr val="FFFFFF"/>
              </a:buClr>
              <a:buSzPts val="1500"/>
              <a:buFont typeface="Helvetica Neue"/>
              <a:buNone/>
              <a:defRPr b="1" sz="1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10"/>
          <p:cNvSpPr/>
          <p:nvPr>
            <p:ph idx="2" type="pic"/>
          </p:nvPr>
        </p:nvSpPr>
        <p:spPr>
          <a:xfrm>
            <a:off x="1344216" y="459581"/>
            <a:ext cx="4114800" cy="3086100"/>
          </a:xfrm>
          <a:prstGeom prst="rect">
            <a:avLst/>
          </a:prstGeom>
          <a:noFill/>
          <a:ln>
            <a:noFill/>
          </a:ln>
        </p:spPr>
        <p:txBody>
          <a:bodyPr anchorCtr="0" anchor="t" bIns="45700" lIns="91425" spcFirstLastPara="1" rIns="91425" wrap="square" tIns="45700"/>
          <a:lstStyle>
            <a:lvl1pPr lvl="0" marR="0" rtl="0" algn="l">
              <a:spcBef>
                <a:spcPts val="480"/>
              </a:spcBef>
              <a:spcAft>
                <a:spcPts val="0"/>
              </a:spcAft>
              <a:buClr>
                <a:srgbClr val="002569"/>
              </a:buClr>
              <a:buSzPts val="2400"/>
              <a:buFont typeface="Arial"/>
              <a:buNone/>
              <a:defRPr b="0" i="0" sz="2400" u="none" cap="none" strike="noStrike">
                <a:solidFill>
                  <a:srgbClr val="002569"/>
                </a:solidFill>
                <a:latin typeface="Calibri"/>
                <a:ea typeface="Calibri"/>
                <a:cs typeface="Calibri"/>
                <a:sym typeface="Calibri"/>
              </a:defRPr>
            </a:lvl1pPr>
            <a:lvl2pPr lvl="1" marR="0" rtl="0" algn="l">
              <a:spcBef>
                <a:spcPts val="420"/>
              </a:spcBef>
              <a:spcAft>
                <a:spcPts val="0"/>
              </a:spcAft>
              <a:buClr>
                <a:srgbClr val="002569"/>
              </a:buClr>
              <a:buSzPts val="2100"/>
              <a:buFont typeface="Arial"/>
              <a:buNone/>
              <a:defRPr b="0" i="0" sz="2100" u="none" cap="none" strike="noStrike">
                <a:solidFill>
                  <a:srgbClr val="002569"/>
                </a:solidFill>
                <a:latin typeface="Calibri"/>
                <a:ea typeface="Calibri"/>
                <a:cs typeface="Calibri"/>
                <a:sym typeface="Calibri"/>
              </a:defRPr>
            </a:lvl2pPr>
            <a:lvl3pPr lvl="2" marR="0" rtl="0" algn="l">
              <a:spcBef>
                <a:spcPts val="360"/>
              </a:spcBef>
              <a:spcAft>
                <a:spcPts val="0"/>
              </a:spcAft>
              <a:buClr>
                <a:srgbClr val="002569"/>
              </a:buClr>
              <a:buSzPts val="1800"/>
              <a:buFont typeface="Arial"/>
              <a:buNone/>
              <a:defRPr b="0" i="0" sz="1800" u="none" cap="none" strike="noStrike">
                <a:solidFill>
                  <a:srgbClr val="002569"/>
                </a:solidFill>
                <a:latin typeface="Calibri"/>
                <a:ea typeface="Calibri"/>
                <a:cs typeface="Calibri"/>
                <a:sym typeface="Calibri"/>
              </a:defRPr>
            </a:lvl3pPr>
            <a:lvl4pPr lvl="3" marR="0" rtl="0" algn="l">
              <a:spcBef>
                <a:spcPts val="300"/>
              </a:spcBef>
              <a:spcAft>
                <a:spcPts val="0"/>
              </a:spcAft>
              <a:buClr>
                <a:srgbClr val="002569"/>
              </a:buClr>
              <a:buSzPts val="1500"/>
              <a:buFont typeface="Arial"/>
              <a:buNone/>
              <a:defRPr b="0" i="0" sz="1500" u="none" cap="none" strike="noStrike">
                <a:solidFill>
                  <a:srgbClr val="002569"/>
                </a:solidFill>
                <a:latin typeface="Calibri"/>
                <a:ea typeface="Calibri"/>
                <a:cs typeface="Calibri"/>
                <a:sym typeface="Calibri"/>
              </a:defRPr>
            </a:lvl4pPr>
            <a:lvl5pPr lvl="4" marR="0" rtl="0" algn="l">
              <a:spcBef>
                <a:spcPts val="300"/>
              </a:spcBef>
              <a:spcAft>
                <a:spcPts val="0"/>
              </a:spcAft>
              <a:buClr>
                <a:srgbClr val="002569"/>
              </a:buClr>
              <a:buSzPts val="1500"/>
              <a:buFont typeface="Arial"/>
              <a:buNone/>
              <a:defRPr b="0" i="0" sz="1500" u="none" cap="none" strike="noStrike">
                <a:solidFill>
                  <a:srgbClr val="002569"/>
                </a:solidFill>
                <a:latin typeface="Calibri"/>
                <a:ea typeface="Calibri"/>
                <a:cs typeface="Calibri"/>
                <a:sym typeface="Calibri"/>
              </a:defRPr>
            </a:lvl5pPr>
            <a:lvl6pPr lvl="5" marR="0" rtl="0" algn="l">
              <a:spcBef>
                <a:spcPts val="3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spcBef>
                <a:spcPts val="3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spcBef>
                <a:spcPts val="3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spcBef>
                <a:spcPts val="3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74" name="Google Shape;74;p10"/>
          <p:cNvSpPr txBox="1"/>
          <p:nvPr>
            <p:ph idx="1" type="body"/>
          </p:nvPr>
        </p:nvSpPr>
        <p:spPr>
          <a:xfrm>
            <a:off x="1344216" y="4025506"/>
            <a:ext cx="4114800" cy="603647"/>
          </a:xfrm>
          <a:prstGeom prst="rect">
            <a:avLst/>
          </a:prstGeom>
          <a:noFill/>
          <a:ln>
            <a:noFill/>
          </a:ln>
        </p:spPr>
        <p:txBody>
          <a:bodyPr anchorCtr="0" anchor="t" bIns="45700" lIns="91425" spcFirstLastPara="1" rIns="91425" wrap="square" tIns="45700"/>
          <a:lstStyle>
            <a:lvl1pPr indent="-228600" lvl="0" marL="457200" algn="l">
              <a:spcBef>
                <a:spcPts val="210"/>
              </a:spcBef>
              <a:spcAft>
                <a:spcPts val="0"/>
              </a:spcAft>
              <a:buClr>
                <a:srgbClr val="002569"/>
              </a:buClr>
              <a:buSzPts val="1050"/>
              <a:buNone/>
              <a:defRPr sz="1050"/>
            </a:lvl1pPr>
            <a:lvl2pPr indent="-228600" lvl="1" marL="914400" algn="l">
              <a:spcBef>
                <a:spcPts val="180"/>
              </a:spcBef>
              <a:spcAft>
                <a:spcPts val="0"/>
              </a:spcAft>
              <a:buClr>
                <a:srgbClr val="002569"/>
              </a:buClr>
              <a:buSzPts val="900"/>
              <a:buNone/>
              <a:defRPr sz="900"/>
            </a:lvl2pPr>
            <a:lvl3pPr indent="-228600" lvl="2" marL="1371600" algn="l">
              <a:spcBef>
                <a:spcPts val="150"/>
              </a:spcBef>
              <a:spcAft>
                <a:spcPts val="0"/>
              </a:spcAft>
              <a:buClr>
                <a:srgbClr val="002569"/>
              </a:buClr>
              <a:buSzPts val="750"/>
              <a:buNone/>
              <a:defRPr sz="750"/>
            </a:lvl3pPr>
            <a:lvl4pPr indent="-228600" lvl="3" marL="1828800" algn="l">
              <a:spcBef>
                <a:spcPts val="135"/>
              </a:spcBef>
              <a:spcAft>
                <a:spcPts val="0"/>
              </a:spcAft>
              <a:buClr>
                <a:srgbClr val="002569"/>
              </a:buClr>
              <a:buSzPts val="675"/>
              <a:buNone/>
              <a:defRPr sz="675"/>
            </a:lvl4pPr>
            <a:lvl5pPr indent="-228600" lvl="4" marL="2286000" algn="l">
              <a:spcBef>
                <a:spcPts val="135"/>
              </a:spcBef>
              <a:spcAft>
                <a:spcPts val="0"/>
              </a:spcAft>
              <a:buClr>
                <a:srgbClr val="002569"/>
              </a:buClr>
              <a:buSzPts val="675"/>
              <a:buNone/>
              <a:defRPr sz="675"/>
            </a:lvl5pPr>
            <a:lvl6pPr indent="-228600" lvl="5" marL="2743200" algn="l">
              <a:spcBef>
                <a:spcPts val="135"/>
              </a:spcBef>
              <a:spcAft>
                <a:spcPts val="0"/>
              </a:spcAft>
              <a:buClr>
                <a:schemeClr val="dk1"/>
              </a:buClr>
              <a:buSzPts val="675"/>
              <a:buNone/>
              <a:defRPr sz="675"/>
            </a:lvl6pPr>
            <a:lvl7pPr indent="-228600" lvl="6" marL="3200400" algn="l">
              <a:spcBef>
                <a:spcPts val="135"/>
              </a:spcBef>
              <a:spcAft>
                <a:spcPts val="0"/>
              </a:spcAft>
              <a:buClr>
                <a:schemeClr val="dk1"/>
              </a:buClr>
              <a:buSzPts val="675"/>
              <a:buNone/>
              <a:defRPr sz="675"/>
            </a:lvl7pPr>
            <a:lvl8pPr indent="-228600" lvl="7" marL="3657600" algn="l">
              <a:spcBef>
                <a:spcPts val="135"/>
              </a:spcBef>
              <a:spcAft>
                <a:spcPts val="0"/>
              </a:spcAft>
              <a:buClr>
                <a:schemeClr val="dk1"/>
              </a:buClr>
              <a:buSzPts val="675"/>
              <a:buNone/>
              <a:defRPr sz="675"/>
            </a:lvl8pPr>
            <a:lvl9pPr indent="-228600" lvl="8" marL="4114800" algn="l">
              <a:spcBef>
                <a:spcPts val="135"/>
              </a:spcBef>
              <a:spcAft>
                <a:spcPts val="0"/>
              </a:spcAft>
              <a:buClr>
                <a:schemeClr val="dk1"/>
              </a:buClr>
              <a:buSzPts val="675"/>
              <a:buNone/>
              <a:defRPr sz="675"/>
            </a:lvl9pPr>
          </a:lstStyle>
          <a:p/>
        </p:txBody>
      </p:sp>
      <p:sp>
        <p:nvSpPr>
          <p:cNvPr id="75" name="Google Shape;75;p10"/>
          <p:cNvSpPr txBox="1"/>
          <p:nvPr>
            <p:ph idx="10" type="dt"/>
          </p:nvPr>
        </p:nvSpPr>
        <p:spPr>
          <a:xfrm>
            <a:off x="342900" y="4767263"/>
            <a:ext cx="1600200" cy="273844"/>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0"/>
          <p:cNvSpPr txBox="1"/>
          <p:nvPr>
            <p:ph idx="11" type="ftr"/>
          </p:nvPr>
        </p:nvSpPr>
        <p:spPr>
          <a:xfrm>
            <a:off x="2343150" y="4767263"/>
            <a:ext cx="2171700" cy="273844"/>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0"/>
          <p:cNvSpPr txBox="1"/>
          <p:nvPr>
            <p:ph idx="12" type="sldNum"/>
          </p:nvPr>
        </p:nvSpPr>
        <p:spPr>
          <a:xfrm>
            <a:off x="4914900" y="4767263"/>
            <a:ext cx="16002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2.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4" Type="http://schemas.openxmlformats.org/officeDocument/2006/relationships/theme" Target="../theme/theme1.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pic>
        <p:nvPicPr>
          <p:cNvPr id="10" name="Google Shape;10;p1"/>
          <p:cNvPicPr preferRelativeResize="0"/>
          <p:nvPr/>
        </p:nvPicPr>
        <p:blipFill rotWithShape="1">
          <a:blip r:embed="rId1">
            <a:alphaModFix/>
          </a:blip>
          <a:srcRect b="0" l="0" r="0" t="0"/>
          <a:stretch/>
        </p:blipFill>
        <p:spPr>
          <a:xfrm>
            <a:off x="2241392" y="4"/>
            <a:ext cx="4616609" cy="1097089"/>
          </a:xfrm>
          <a:prstGeom prst="rect">
            <a:avLst/>
          </a:prstGeom>
          <a:noFill/>
          <a:ln>
            <a:noFill/>
          </a:ln>
        </p:spPr>
      </p:pic>
      <p:pic>
        <p:nvPicPr>
          <p:cNvPr id="11" name="Google Shape;11;p1"/>
          <p:cNvPicPr preferRelativeResize="0"/>
          <p:nvPr/>
        </p:nvPicPr>
        <p:blipFill rotWithShape="1">
          <a:blip r:embed="rId2">
            <a:alphaModFix/>
          </a:blip>
          <a:srcRect b="0" l="0" r="0" t="0"/>
          <a:stretch/>
        </p:blipFill>
        <p:spPr>
          <a:xfrm>
            <a:off x="1" y="4"/>
            <a:ext cx="4616612" cy="1097089"/>
          </a:xfrm>
          <a:prstGeom prst="rect">
            <a:avLst/>
          </a:prstGeom>
          <a:noFill/>
          <a:ln>
            <a:noFill/>
          </a:ln>
        </p:spPr>
      </p:pic>
      <p:sp>
        <p:nvSpPr>
          <p:cNvPr id="12" name="Google Shape;12;p1"/>
          <p:cNvSpPr txBox="1"/>
          <p:nvPr>
            <p:ph type="title"/>
          </p:nvPr>
        </p:nvSpPr>
        <p:spPr>
          <a:xfrm>
            <a:off x="1515701" y="122549"/>
            <a:ext cx="3824003" cy="85725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FFFFFF"/>
              </a:buClr>
              <a:buSzPts val="1800"/>
              <a:buFont typeface="Helvetica Neue"/>
              <a:buNone/>
              <a:defRPr b="0" i="0" sz="1800" u="none" cap="none" strike="noStrike">
                <a:solidFill>
                  <a:srgbClr val="FFFFFF"/>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Google Shape;13;p1"/>
          <p:cNvSpPr txBox="1"/>
          <p:nvPr>
            <p:ph idx="1" type="body"/>
          </p:nvPr>
        </p:nvSpPr>
        <p:spPr>
          <a:xfrm>
            <a:off x="342900" y="1200151"/>
            <a:ext cx="6172200" cy="3394472"/>
          </a:xfrm>
          <a:prstGeom prst="rect">
            <a:avLst/>
          </a:prstGeom>
          <a:noFill/>
          <a:ln>
            <a:noFill/>
          </a:ln>
        </p:spPr>
        <p:txBody>
          <a:bodyPr anchorCtr="0" anchor="t" bIns="45700" lIns="91425" spcFirstLastPara="1" rIns="91425" wrap="square" tIns="45700"/>
          <a:lstStyle>
            <a:lvl1pPr indent="-381000" lvl="0" marL="457200" marR="0" rtl="0" algn="l">
              <a:spcBef>
                <a:spcPts val="480"/>
              </a:spcBef>
              <a:spcAft>
                <a:spcPts val="0"/>
              </a:spcAft>
              <a:buClr>
                <a:srgbClr val="002569"/>
              </a:buClr>
              <a:buSzPts val="2400"/>
              <a:buFont typeface="Arial"/>
              <a:buChar char="•"/>
              <a:defRPr b="0" i="0" sz="2400" u="none" cap="none" strike="noStrike">
                <a:solidFill>
                  <a:srgbClr val="002569"/>
                </a:solidFill>
                <a:latin typeface="Calibri"/>
                <a:ea typeface="Calibri"/>
                <a:cs typeface="Calibri"/>
                <a:sym typeface="Calibri"/>
              </a:defRPr>
            </a:lvl1pPr>
            <a:lvl2pPr indent="-361950" lvl="1" marL="914400" marR="0" rtl="0" algn="l">
              <a:spcBef>
                <a:spcPts val="420"/>
              </a:spcBef>
              <a:spcAft>
                <a:spcPts val="0"/>
              </a:spcAft>
              <a:buClr>
                <a:srgbClr val="002569"/>
              </a:buClr>
              <a:buSzPts val="2100"/>
              <a:buFont typeface="Arial"/>
              <a:buChar char="–"/>
              <a:defRPr b="0" i="0" sz="2100" u="none" cap="none" strike="noStrike">
                <a:solidFill>
                  <a:srgbClr val="002569"/>
                </a:solidFill>
                <a:latin typeface="Calibri"/>
                <a:ea typeface="Calibri"/>
                <a:cs typeface="Calibri"/>
                <a:sym typeface="Calibri"/>
              </a:defRPr>
            </a:lvl2pPr>
            <a:lvl3pPr indent="-342900" lvl="2" marL="1371600" marR="0" rtl="0" algn="l">
              <a:spcBef>
                <a:spcPts val="360"/>
              </a:spcBef>
              <a:spcAft>
                <a:spcPts val="0"/>
              </a:spcAft>
              <a:buClr>
                <a:srgbClr val="002569"/>
              </a:buClr>
              <a:buSzPts val="1800"/>
              <a:buFont typeface="Arial"/>
              <a:buChar char="•"/>
              <a:defRPr b="0" i="0" sz="1800" u="none" cap="none" strike="noStrike">
                <a:solidFill>
                  <a:srgbClr val="002569"/>
                </a:solidFill>
                <a:latin typeface="Calibri"/>
                <a:ea typeface="Calibri"/>
                <a:cs typeface="Calibri"/>
                <a:sym typeface="Calibri"/>
              </a:defRPr>
            </a:lvl3pPr>
            <a:lvl4pPr indent="-323850" lvl="3" marL="1828800" marR="0" rtl="0" algn="l">
              <a:spcBef>
                <a:spcPts val="300"/>
              </a:spcBef>
              <a:spcAft>
                <a:spcPts val="0"/>
              </a:spcAft>
              <a:buClr>
                <a:srgbClr val="002569"/>
              </a:buClr>
              <a:buSzPts val="1500"/>
              <a:buFont typeface="Arial"/>
              <a:buChar char="–"/>
              <a:defRPr b="0" i="0" sz="1500" u="none" cap="none" strike="noStrike">
                <a:solidFill>
                  <a:srgbClr val="002569"/>
                </a:solidFill>
                <a:latin typeface="Calibri"/>
                <a:ea typeface="Calibri"/>
                <a:cs typeface="Calibri"/>
                <a:sym typeface="Calibri"/>
              </a:defRPr>
            </a:lvl4pPr>
            <a:lvl5pPr indent="-323850" lvl="4" marL="2286000" marR="0" rtl="0" algn="l">
              <a:spcBef>
                <a:spcPts val="300"/>
              </a:spcBef>
              <a:spcAft>
                <a:spcPts val="0"/>
              </a:spcAft>
              <a:buClr>
                <a:srgbClr val="002569"/>
              </a:buClr>
              <a:buSzPts val="1500"/>
              <a:buFont typeface="Arial"/>
              <a:buChar char="»"/>
              <a:defRPr b="0" i="0" sz="1500" u="none" cap="none" strike="noStrike">
                <a:solidFill>
                  <a:srgbClr val="002569"/>
                </a:solidFill>
                <a:latin typeface="Calibri"/>
                <a:ea typeface="Calibri"/>
                <a:cs typeface="Calibri"/>
                <a:sym typeface="Calibri"/>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14" name="Google Shape;14;p1"/>
          <p:cNvSpPr txBox="1"/>
          <p:nvPr>
            <p:ph idx="10" type="dt"/>
          </p:nvPr>
        </p:nvSpPr>
        <p:spPr>
          <a:xfrm>
            <a:off x="342900" y="4767263"/>
            <a:ext cx="1600200" cy="273844"/>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1"/>
          <p:cNvSpPr txBox="1"/>
          <p:nvPr>
            <p:ph idx="11" type="ftr"/>
          </p:nvPr>
        </p:nvSpPr>
        <p:spPr>
          <a:xfrm>
            <a:off x="2343150" y="4767263"/>
            <a:ext cx="2171700" cy="273844"/>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 name="Google Shape;16;p1"/>
          <p:cNvSpPr txBox="1"/>
          <p:nvPr>
            <p:ph idx="12" type="sldNum"/>
          </p:nvPr>
        </p:nvSpPr>
        <p:spPr>
          <a:xfrm>
            <a:off x="4914900" y="4767263"/>
            <a:ext cx="16002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www.ospo.noaa.gov/Organization/About/access.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4.png"/><Relationship Id="rId4" Type="http://schemas.openxmlformats.org/officeDocument/2006/relationships/image" Target="../media/image6.png"/><Relationship Id="rId5" Type="http://schemas.openxmlformats.org/officeDocument/2006/relationships/image" Target="../media/image35.png"/><Relationship Id="rId6"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7.gif"/><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1" Type="http://schemas.openxmlformats.org/officeDocument/2006/relationships/image" Target="../media/image29.png"/><Relationship Id="rId10" Type="http://schemas.openxmlformats.org/officeDocument/2006/relationships/image" Target="../media/image7.png"/><Relationship Id="rId13" Type="http://schemas.openxmlformats.org/officeDocument/2006/relationships/image" Target="../media/image20.png"/><Relationship Id="rId12"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23.png"/><Relationship Id="rId9" Type="http://schemas.openxmlformats.org/officeDocument/2006/relationships/image" Target="../media/image12.png"/><Relationship Id="rId15" Type="http://schemas.openxmlformats.org/officeDocument/2006/relationships/image" Target="../media/image18.jpg"/><Relationship Id="rId14" Type="http://schemas.openxmlformats.org/officeDocument/2006/relationships/image" Target="../media/image32.png"/><Relationship Id="rId17" Type="http://schemas.openxmlformats.org/officeDocument/2006/relationships/image" Target="../media/image30.png"/><Relationship Id="rId16" Type="http://schemas.openxmlformats.org/officeDocument/2006/relationships/image" Target="../media/image21.gif"/><Relationship Id="rId5" Type="http://schemas.openxmlformats.org/officeDocument/2006/relationships/image" Target="../media/image5.png"/><Relationship Id="rId19" Type="http://schemas.openxmlformats.org/officeDocument/2006/relationships/image" Target="../media/image27.png"/><Relationship Id="rId6" Type="http://schemas.openxmlformats.org/officeDocument/2006/relationships/image" Target="../media/image10.png"/><Relationship Id="rId18" Type="http://schemas.openxmlformats.org/officeDocument/2006/relationships/image" Target="../media/image28.png"/><Relationship Id="rId7" Type="http://schemas.openxmlformats.org/officeDocument/2006/relationships/image" Target="../media/image8.png"/><Relationship Id="rId8"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3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sp>
        <p:nvSpPr>
          <p:cNvPr id="95" name="Google Shape;95;p13"/>
          <p:cNvSpPr txBox="1"/>
          <p:nvPr>
            <p:ph type="ctrTitle"/>
          </p:nvPr>
        </p:nvSpPr>
        <p:spPr>
          <a:xfrm>
            <a:off x="383752" y="1933471"/>
            <a:ext cx="4302197" cy="1267136"/>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lt1"/>
              </a:buClr>
              <a:buSzPts val="2430"/>
              <a:buFont typeface="Helvetica Neue"/>
              <a:buNone/>
            </a:pPr>
            <a:r>
              <a:rPr lang="en-US" sz="2430"/>
              <a:t>7th Meeting of the CEOS Land Surface Imaging Virtual Constellation (LSI-VC) </a:t>
            </a:r>
            <a:endParaRPr sz="2430"/>
          </a:p>
        </p:txBody>
      </p:sp>
      <p:sp>
        <p:nvSpPr>
          <p:cNvPr id="96" name="Google Shape;96;p13"/>
          <p:cNvSpPr txBox="1"/>
          <p:nvPr>
            <p:ph idx="1" type="subTitle"/>
          </p:nvPr>
        </p:nvSpPr>
        <p:spPr>
          <a:xfrm>
            <a:off x="369757" y="3400306"/>
            <a:ext cx="4225999" cy="93704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FFFFFF"/>
              </a:buClr>
              <a:buSzPts val="1000"/>
              <a:buNone/>
            </a:pPr>
            <a:r>
              <a:rPr lang="en-US"/>
              <a:t>Charles Wooldridge</a:t>
            </a:r>
            <a:endParaRPr/>
          </a:p>
          <a:p>
            <a:pPr indent="0" lvl="0" marL="0" rtl="0" algn="l">
              <a:spcBef>
                <a:spcPts val="200"/>
              </a:spcBef>
              <a:spcAft>
                <a:spcPts val="0"/>
              </a:spcAft>
              <a:buClr>
                <a:srgbClr val="FFFFFF"/>
              </a:buClr>
              <a:buSzPts val="1000"/>
              <a:buNone/>
            </a:pPr>
            <a:r>
              <a:rPr lang="en-US"/>
              <a:t>Session 8</a:t>
            </a:r>
            <a:endParaRPr/>
          </a:p>
          <a:p>
            <a:pPr indent="0" lvl="0" marL="0" rtl="0" algn="l">
              <a:spcBef>
                <a:spcPts val="200"/>
              </a:spcBef>
              <a:spcAft>
                <a:spcPts val="0"/>
              </a:spcAft>
              <a:buClr>
                <a:srgbClr val="FFFFFF"/>
              </a:buClr>
              <a:buSzPts val="1000"/>
              <a:buNone/>
            </a:pPr>
            <a:r>
              <a:rPr lang="en-US"/>
              <a:t>Hanoi, Vietnam</a:t>
            </a:r>
            <a:endParaRPr/>
          </a:p>
          <a:p>
            <a:pPr indent="0" lvl="0" marL="0" rtl="0" algn="l">
              <a:spcBef>
                <a:spcPts val="200"/>
              </a:spcBef>
              <a:spcAft>
                <a:spcPts val="0"/>
              </a:spcAft>
              <a:buClr>
                <a:srgbClr val="FFFFFF"/>
              </a:buClr>
              <a:buSzPts val="1000"/>
              <a:buNone/>
            </a:pPr>
            <a:r>
              <a:rPr lang="en-US"/>
              <a:t>14 – 15 February 2019</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sp>
        <p:nvSpPr>
          <p:cNvPr id="243" name="Google Shape;243;p22"/>
          <p:cNvSpPr txBox="1"/>
          <p:nvPr/>
        </p:nvSpPr>
        <p:spPr>
          <a:xfrm>
            <a:off x="1381294" y="2190795"/>
            <a:ext cx="4662826" cy="2346499"/>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2060"/>
              </a:buClr>
              <a:buSzPts val="1400"/>
              <a:buFont typeface="Arial"/>
              <a:buNone/>
            </a:pPr>
            <a:r>
              <a:rPr lang="en-US" sz="1400">
                <a:solidFill>
                  <a:srgbClr val="002060"/>
                </a:solidFill>
                <a:latin typeface="Arial"/>
                <a:ea typeface="Arial"/>
                <a:cs typeface="Arial"/>
                <a:sym typeface="Arial"/>
              </a:rPr>
              <a:t>Explore use of </a:t>
            </a:r>
            <a:r>
              <a:rPr b="1" lang="en-US" sz="1400">
                <a:solidFill>
                  <a:srgbClr val="0070C0"/>
                </a:solidFill>
                <a:latin typeface="Arial"/>
                <a:ea typeface="Arial"/>
                <a:cs typeface="Arial"/>
                <a:sym typeface="Arial"/>
              </a:rPr>
              <a:t>commercial cloud technology </a:t>
            </a:r>
            <a:r>
              <a:rPr lang="en-US" sz="1400">
                <a:solidFill>
                  <a:srgbClr val="002060"/>
                </a:solidFill>
                <a:latin typeface="Arial"/>
                <a:ea typeface="Arial"/>
                <a:cs typeface="Arial"/>
                <a:sym typeface="Arial"/>
              </a:rPr>
              <a:t>to support future administrative and mission functions</a:t>
            </a:r>
            <a:endParaRPr/>
          </a:p>
          <a:p>
            <a:pPr indent="0" lvl="0" marL="0" marR="0" rtl="0" algn="l">
              <a:spcBef>
                <a:spcPts val="1013"/>
              </a:spcBef>
              <a:spcAft>
                <a:spcPts val="0"/>
              </a:spcAft>
              <a:buClr>
                <a:srgbClr val="002060"/>
              </a:buClr>
              <a:buSzPts val="1400"/>
              <a:buFont typeface="Arial"/>
              <a:buNone/>
            </a:pPr>
            <a:r>
              <a:rPr lang="en-US" sz="1400">
                <a:solidFill>
                  <a:srgbClr val="002060"/>
                </a:solidFill>
                <a:latin typeface="Arial"/>
                <a:ea typeface="Arial"/>
                <a:cs typeface="Arial"/>
                <a:sym typeface="Arial"/>
              </a:rPr>
              <a:t>Explore if we can securely and reliably operate </a:t>
            </a:r>
            <a:r>
              <a:rPr b="1" lang="en-US" sz="1400">
                <a:solidFill>
                  <a:srgbClr val="0070C0"/>
                </a:solidFill>
                <a:latin typeface="Arial"/>
                <a:ea typeface="Arial"/>
                <a:cs typeface="Arial"/>
                <a:sym typeface="Arial"/>
              </a:rPr>
              <a:t>cloud-enabled, data source agnostic </a:t>
            </a:r>
            <a:r>
              <a:rPr lang="en-US" sz="1400">
                <a:solidFill>
                  <a:srgbClr val="002060"/>
                </a:solidFill>
                <a:latin typeface="Arial"/>
                <a:ea typeface="Arial"/>
                <a:cs typeface="Arial"/>
                <a:sym typeface="Arial"/>
              </a:rPr>
              <a:t>end-to-end information technology services across NOAA’s lines of business</a:t>
            </a:r>
            <a:endParaRPr/>
          </a:p>
          <a:p>
            <a:pPr indent="0" lvl="0" marL="0" marR="0" rtl="0" algn="l">
              <a:spcBef>
                <a:spcPts val="1013"/>
              </a:spcBef>
              <a:spcAft>
                <a:spcPts val="0"/>
              </a:spcAft>
              <a:buClr>
                <a:srgbClr val="002060"/>
              </a:buClr>
              <a:buSzPts val="1400"/>
              <a:buFont typeface="Arial"/>
              <a:buNone/>
            </a:pPr>
            <a:r>
              <a:rPr lang="en-US" sz="1400">
                <a:solidFill>
                  <a:srgbClr val="002060"/>
                </a:solidFill>
                <a:latin typeface="Arial"/>
                <a:ea typeface="Arial"/>
                <a:cs typeface="Arial"/>
                <a:sym typeface="Arial"/>
              </a:rPr>
              <a:t>Evaluate the potential to provide </a:t>
            </a:r>
            <a:r>
              <a:rPr b="1" lang="en-US" sz="1400">
                <a:solidFill>
                  <a:srgbClr val="0070C0"/>
                </a:solidFill>
                <a:latin typeface="Arial"/>
                <a:ea typeface="Arial"/>
                <a:cs typeface="Arial"/>
                <a:sym typeface="Arial"/>
              </a:rPr>
              <a:t>continuity of products and services</a:t>
            </a:r>
            <a:r>
              <a:rPr b="1" lang="en-US" sz="1400">
                <a:solidFill>
                  <a:srgbClr val="002060"/>
                </a:solidFill>
                <a:latin typeface="Arial"/>
                <a:ea typeface="Arial"/>
                <a:cs typeface="Arial"/>
                <a:sym typeface="Arial"/>
              </a:rPr>
              <a:t> </a:t>
            </a:r>
            <a:r>
              <a:rPr lang="en-US" sz="1400">
                <a:solidFill>
                  <a:srgbClr val="002060"/>
                </a:solidFill>
                <a:latin typeface="Arial"/>
                <a:ea typeface="Arial"/>
                <a:cs typeface="Arial"/>
                <a:sym typeface="Arial"/>
              </a:rPr>
              <a:t>at expected thresholds with </a:t>
            </a:r>
            <a:r>
              <a:rPr b="1" lang="en-US" sz="1400">
                <a:solidFill>
                  <a:srgbClr val="0070C0"/>
                </a:solidFill>
                <a:latin typeface="Arial"/>
                <a:ea typeface="Arial"/>
                <a:cs typeface="Arial"/>
                <a:sym typeface="Arial"/>
              </a:rPr>
              <a:t>flexibility</a:t>
            </a:r>
            <a:r>
              <a:rPr lang="en-US" sz="1400">
                <a:solidFill>
                  <a:srgbClr val="002060"/>
                </a:solidFill>
                <a:latin typeface="Arial"/>
                <a:ea typeface="Arial"/>
                <a:cs typeface="Arial"/>
                <a:sym typeface="Arial"/>
              </a:rPr>
              <a:t> to execute NOAA’s mission from observational ingest to numerical weather prediction to user data dissemination in a cloud enabled environment  </a:t>
            </a:r>
            <a:endParaRPr/>
          </a:p>
          <a:p>
            <a:pPr indent="-387350" lvl="0" marL="457200" marR="0" rtl="0" algn="l">
              <a:spcBef>
                <a:spcPts val="1013"/>
              </a:spcBef>
              <a:spcAft>
                <a:spcPts val="0"/>
              </a:spcAft>
              <a:buClr>
                <a:schemeClr val="dk1"/>
              </a:buClr>
              <a:buSzPts val="1100"/>
              <a:buFont typeface="Arial"/>
              <a:buNone/>
            </a:pPr>
            <a:r>
              <a:t/>
            </a:r>
            <a:endParaRPr sz="1100">
              <a:solidFill>
                <a:srgbClr val="002060"/>
              </a:solidFill>
              <a:latin typeface="Arial"/>
              <a:ea typeface="Arial"/>
              <a:cs typeface="Arial"/>
              <a:sym typeface="Arial"/>
            </a:endParaRPr>
          </a:p>
          <a:p>
            <a:pPr indent="-387350" lvl="0" marL="457200" marR="0" rtl="0" algn="l">
              <a:spcBef>
                <a:spcPts val="1013"/>
              </a:spcBef>
              <a:spcAft>
                <a:spcPts val="0"/>
              </a:spcAft>
              <a:buClr>
                <a:schemeClr val="dk1"/>
              </a:buClr>
              <a:buSzPts val="1100"/>
              <a:buFont typeface="Arial"/>
              <a:buNone/>
            </a:pPr>
            <a:r>
              <a:t/>
            </a:r>
            <a:endParaRPr sz="1100">
              <a:solidFill>
                <a:srgbClr val="002060"/>
              </a:solidFill>
              <a:latin typeface="Arial"/>
              <a:ea typeface="Arial"/>
              <a:cs typeface="Arial"/>
              <a:sym typeface="Arial"/>
            </a:endParaRPr>
          </a:p>
          <a:p>
            <a:pPr indent="0" lvl="0" marL="0" marR="0" rtl="0" algn="l">
              <a:spcBef>
                <a:spcPts val="1013"/>
              </a:spcBef>
              <a:spcAft>
                <a:spcPts val="0"/>
              </a:spcAft>
              <a:buClr>
                <a:schemeClr val="dk1"/>
              </a:buClr>
              <a:buSzPts val="1100"/>
              <a:buFont typeface="Arial"/>
              <a:buNone/>
            </a:pPr>
            <a:r>
              <a:t/>
            </a:r>
            <a:endParaRPr sz="1100">
              <a:solidFill>
                <a:srgbClr val="002060"/>
              </a:solidFill>
              <a:latin typeface="Arial"/>
              <a:ea typeface="Arial"/>
              <a:cs typeface="Arial"/>
              <a:sym typeface="Arial"/>
            </a:endParaRPr>
          </a:p>
        </p:txBody>
      </p:sp>
      <p:sp>
        <p:nvSpPr>
          <p:cNvPr id="244" name="Google Shape;244;p22"/>
          <p:cNvSpPr/>
          <p:nvPr/>
        </p:nvSpPr>
        <p:spPr>
          <a:xfrm>
            <a:off x="734270" y="2267270"/>
            <a:ext cx="140311" cy="2338490"/>
          </a:xfrm>
          <a:custGeom>
            <a:rect b="b" l="l" r="r" t="t"/>
            <a:pathLst>
              <a:path extrusionOk="0" h="3017" w="1594">
                <a:moveTo>
                  <a:pt x="0" y="3017"/>
                </a:moveTo>
                <a:cubicBezTo>
                  <a:pt x="880" y="3017"/>
                  <a:pt x="1594" y="2342"/>
                  <a:pt x="1594" y="1509"/>
                </a:cubicBezTo>
                <a:cubicBezTo>
                  <a:pt x="1594" y="676"/>
                  <a:pt x="880" y="0"/>
                  <a:pt x="0" y="0"/>
                </a:cubicBezTo>
              </a:path>
            </a:pathLst>
          </a:custGeom>
          <a:noFill/>
          <a:ln cap="flat" cmpd="sng" w="57150">
            <a:solidFill>
              <a:srgbClr val="E36C09"/>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rgbClr val="000000"/>
              </a:solidFill>
              <a:latin typeface="Calibri"/>
              <a:ea typeface="Calibri"/>
              <a:cs typeface="Calibri"/>
              <a:sym typeface="Calibri"/>
            </a:endParaRPr>
          </a:p>
        </p:txBody>
      </p:sp>
      <p:cxnSp>
        <p:nvCxnSpPr>
          <p:cNvPr id="245" name="Google Shape;245;p22"/>
          <p:cNvCxnSpPr/>
          <p:nvPr/>
        </p:nvCxnSpPr>
        <p:spPr>
          <a:xfrm>
            <a:off x="874581" y="2288491"/>
            <a:ext cx="210141" cy="0"/>
          </a:xfrm>
          <a:prstGeom prst="straightConnector1">
            <a:avLst/>
          </a:prstGeom>
          <a:noFill/>
          <a:ln cap="flat" cmpd="sng" w="12700">
            <a:solidFill>
              <a:srgbClr val="E36C09"/>
            </a:solidFill>
            <a:prstDash val="solid"/>
            <a:round/>
            <a:headEnd len="sm" w="sm" type="none"/>
            <a:tailEnd len="sm" w="sm" type="none"/>
          </a:ln>
        </p:spPr>
      </p:cxnSp>
      <p:cxnSp>
        <p:nvCxnSpPr>
          <p:cNvPr id="246" name="Google Shape;246;p22"/>
          <p:cNvCxnSpPr/>
          <p:nvPr/>
        </p:nvCxnSpPr>
        <p:spPr>
          <a:xfrm>
            <a:off x="964557" y="2849282"/>
            <a:ext cx="215115" cy="0"/>
          </a:xfrm>
          <a:prstGeom prst="straightConnector1">
            <a:avLst/>
          </a:prstGeom>
          <a:noFill/>
          <a:ln cap="flat" cmpd="sng" w="12700">
            <a:solidFill>
              <a:srgbClr val="E36C09"/>
            </a:solidFill>
            <a:prstDash val="solid"/>
            <a:round/>
            <a:headEnd len="sm" w="sm" type="none"/>
            <a:tailEnd len="sm" w="sm" type="none"/>
          </a:ln>
        </p:spPr>
      </p:cxnSp>
      <p:cxnSp>
        <p:nvCxnSpPr>
          <p:cNvPr id="247" name="Google Shape;247;p22"/>
          <p:cNvCxnSpPr/>
          <p:nvPr/>
        </p:nvCxnSpPr>
        <p:spPr>
          <a:xfrm>
            <a:off x="1004555" y="3689696"/>
            <a:ext cx="175117" cy="0"/>
          </a:xfrm>
          <a:prstGeom prst="straightConnector1">
            <a:avLst/>
          </a:prstGeom>
          <a:noFill/>
          <a:ln cap="flat" cmpd="sng" w="12700">
            <a:solidFill>
              <a:srgbClr val="E36C09"/>
            </a:solidFill>
            <a:prstDash val="solid"/>
            <a:round/>
            <a:headEnd len="sm" w="sm" type="none"/>
            <a:tailEnd len="sm" w="sm" type="none"/>
          </a:ln>
        </p:spPr>
      </p:cxnSp>
      <p:sp>
        <p:nvSpPr>
          <p:cNvPr id="248" name="Google Shape;248;p22"/>
          <p:cNvSpPr/>
          <p:nvPr/>
        </p:nvSpPr>
        <p:spPr>
          <a:xfrm>
            <a:off x="669476" y="1204549"/>
            <a:ext cx="5513980" cy="76944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600">
                <a:solidFill>
                  <a:srgbClr val="002060"/>
                </a:solidFill>
                <a:latin typeface="Arial"/>
                <a:ea typeface="Arial"/>
                <a:cs typeface="Arial"/>
                <a:sym typeface="Arial"/>
              </a:rPr>
              <a:t>GOAL</a:t>
            </a:r>
            <a:r>
              <a:rPr lang="en-US" sz="1600">
                <a:solidFill>
                  <a:srgbClr val="002060"/>
                </a:solidFill>
                <a:latin typeface="Arial"/>
                <a:ea typeface="Arial"/>
                <a:cs typeface="Arial"/>
                <a:sym typeface="Arial"/>
              </a:rPr>
              <a:t>:  </a:t>
            </a:r>
            <a:r>
              <a:rPr lang="en-US" sz="1400">
                <a:solidFill>
                  <a:srgbClr val="002060"/>
                </a:solidFill>
                <a:latin typeface="Arial"/>
                <a:ea typeface="Arial"/>
                <a:cs typeface="Arial"/>
                <a:sym typeface="Arial"/>
              </a:rPr>
              <a:t>Employ efficient,</a:t>
            </a:r>
            <a:r>
              <a:rPr lang="en-US" sz="1400">
                <a:solidFill>
                  <a:schemeClr val="dk1"/>
                </a:solidFill>
                <a:latin typeface="Arial"/>
                <a:ea typeface="Arial"/>
                <a:cs typeface="Arial"/>
                <a:sym typeface="Arial"/>
              </a:rPr>
              <a:t> </a:t>
            </a:r>
            <a:r>
              <a:rPr lang="en-US" sz="1400">
                <a:solidFill>
                  <a:srgbClr val="FF0000"/>
                </a:solidFill>
                <a:latin typeface="Arial"/>
                <a:ea typeface="Arial"/>
                <a:cs typeface="Arial"/>
                <a:sym typeface="Arial"/>
              </a:rPr>
              <a:t>secure</a:t>
            </a:r>
            <a:r>
              <a:rPr lang="en-US" sz="1400">
                <a:solidFill>
                  <a:srgbClr val="002060"/>
                </a:solidFill>
                <a:latin typeface="Arial"/>
                <a:ea typeface="Arial"/>
                <a:cs typeface="Arial"/>
                <a:sym typeface="Arial"/>
              </a:rPr>
              <a:t>,</a:t>
            </a:r>
            <a:r>
              <a:rPr lang="en-US" sz="1400">
                <a:solidFill>
                  <a:schemeClr val="dk1"/>
                </a:solidFill>
                <a:latin typeface="Arial"/>
                <a:ea typeface="Arial"/>
                <a:cs typeface="Arial"/>
                <a:sym typeface="Arial"/>
              </a:rPr>
              <a:t> </a:t>
            </a:r>
            <a:r>
              <a:rPr lang="en-US" sz="1400">
                <a:solidFill>
                  <a:srgbClr val="002060"/>
                </a:solidFill>
                <a:latin typeface="Arial"/>
                <a:ea typeface="Arial"/>
                <a:cs typeface="Arial"/>
                <a:sym typeface="Arial"/>
              </a:rPr>
              <a:t>and</a:t>
            </a:r>
            <a:r>
              <a:rPr lang="en-US" sz="1400">
                <a:solidFill>
                  <a:srgbClr val="31859B"/>
                </a:solidFill>
                <a:latin typeface="Arial"/>
                <a:ea typeface="Arial"/>
                <a:cs typeface="Arial"/>
                <a:sym typeface="Arial"/>
              </a:rPr>
              <a:t> </a:t>
            </a:r>
            <a:r>
              <a:rPr lang="en-US" sz="1400">
                <a:solidFill>
                  <a:schemeClr val="accent6"/>
                </a:solidFill>
                <a:latin typeface="Arial"/>
                <a:ea typeface="Arial"/>
                <a:cs typeface="Arial"/>
                <a:sym typeface="Arial"/>
              </a:rPr>
              <a:t>cost effective </a:t>
            </a:r>
            <a:r>
              <a:rPr lang="en-US" sz="1400">
                <a:solidFill>
                  <a:srgbClr val="002060"/>
                </a:solidFill>
                <a:latin typeface="Arial"/>
                <a:ea typeface="Arial"/>
                <a:cs typeface="Arial"/>
                <a:sym typeface="Arial"/>
              </a:rPr>
              <a:t>compute and storage solutions for aggregating, processing, and disseminating data</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grpSp>
        <p:nvGrpSpPr>
          <p:cNvPr id="254" name="Google Shape;254;p23"/>
          <p:cNvGrpSpPr/>
          <p:nvPr/>
        </p:nvGrpSpPr>
        <p:grpSpPr>
          <a:xfrm>
            <a:off x="673869" y="2309024"/>
            <a:ext cx="1844694" cy="1378933"/>
            <a:chOff x="443363" y="995810"/>
            <a:chExt cx="4175457" cy="3451082"/>
          </a:xfrm>
        </p:grpSpPr>
        <p:grpSp>
          <p:nvGrpSpPr>
            <p:cNvPr id="255" name="Google Shape;255;p23"/>
            <p:cNvGrpSpPr/>
            <p:nvPr/>
          </p:nvGrpSpPr>
          <p:grpSpPr>
            <a:xfrm>
              <a:off x="1612732" y="995810"/>
              <a:ext cx="1410320" cy="1317583"/>
              <a:chOff x="1659466" y="-58247"/>
              <a:chExt cx="1681528" cy="1570958"/>
            </a:xfrm>
          </p:grpSpPr>
          <p:sp>
            <p:nvSpPr>
              <p:cNvPr id="256" name="Google Shape;256;p23"/>
              <p:cNvSpPr/>
              <p:nvPr/>
            </p:nvSpPr>
            <p:spPr>
              <a:xfrm>
                <a:off x="1659466" y="0"/>
                <a:ext cx="1659466" cy="1512711"/>
              </a:xfrm>
              <a:prstGeom prst="trapezoid">
                <a:avLst>
                  <a:gd fmla="val 54851"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3"/>
              <p:cNvSpPr/>
              <p:nvPr/>
            </p:nvSpPr>
            <p:spPr>
              <a:xfrm>
                <a:off x="1659466" y="0"/>
                <a:ext cx="1659466" cy="1512711"/>
              </a:xfrm>
              <a:prstGeom prst="rect">
                <a:avLst/>
              </a:prstGeom>
              <a:noFill/>
              <a:ln>
                <a:noFill/>
              </a:ln>
            </p:spPr>
            <p:txBody>
              <a:bodyPr anchorCtr="0" anchor="ctr" bIns="46425" lIns="46425" spcFirstLastPara="1" rIns="46425" wrap="square" tIns="46425">
                <a:noAutofit/>
              </a:bodyPr>
              <a:lstStyle/>
              <a:p>
                <a:pPr indent="0" lvl="0" marL="0" marR="0" rtl="0" algn="ctr">
                  <a:lnSpc>
                    <a:spcPct val="90000"/>
                  </a:lnSpc>
                  <a:spcBef>
                    <a:spcPts val="0"/>
                  </a:spcBef>
                  <a:spcAft>
                    <a:spcPts val="0"/>
                  </a:spcAft>
                  <a:buNone/>
                </a:pPr>
                <a:r>
                  <a:t/>
                </a:r>
                <a:endParaRPr sz="3656">
                  <a:solidFill>
                    <a:schemeClr val="lt1"/>
                  </a:solidFill>
                  <a:latin typeface="Calibri"/>
                  <a:ea typeface="Calibri"/>
                  <a:cs typeface="Calibri"/>
                  <a:sym typeface="Calibri"/>
                </a:endParaRPr>
              </a:p>
            </p:txBody>
          </p:sp>
          <p:sp>
            <p:nvSpPr>
              <p:cNvPr id="258" name="Google Shape;258;p23"/>
              <p:cNvSpPr/>
              <p:nvPr/>
            </p:nvSpPr>
            <p:spPr>
              <a:xfrm>
                <a:off x="1681528" y="-58247"/>
                <a:ext cx="1659466" cy="1512711"/>
              </a:xfrm>
              <a:prstGeom prst="trapezoid">
                <a:avLst>
                  <a:gd fmla="val 54851"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9" name="Google Shape;259;p23"/>
            <p:cNvGrpSpPr/>
            <p:nvPr/>
          </p:nvGrpSpPr>
          <p:grpSpPr>
            <a:xfrm>
              <a:off x="1025748" y="2053086"/>
              <a:ext cx="2802138" cy="1317583"/>
              <a:chOff x="829733" y="1454464"/>
              <a:chExt cx="3340995" cy="1570958"/>
            </a:xfrm>
          </p:grpSpPr>
          <p:sp>
            <p:nvSpPr>
              <p:cNvPr id="260" name="Google Shape;260;p23"/>
              <p:cNvSpPr/>
              <p:nvPr/>
            </p:nvSpPr>
            <p:spPr>
              <a:xfrm>
                <a:off x="829733" y="1512711"/>
                <a:ext cx="3318933" cy="1512711"/>
              </a:xfrm>
              <a:prstGeom prst="trapezoid">
                <a:avLst>
                  <a:gd fmla="val 54851"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3"/>
              <p:cNvSpPr/>
              <p:nvPr/>
            </p:nvSpPr>
            <p:spPr>
              <a:xfrm>
                <a:off x="1410546" y="1512711"/>
                <a:ext cx="2157306" cy="1512711"/>
              </a:xfrm>
              <a:prstGeom prst="rect">
                <a:avLst/>
              </a:prstGeom>
              <a:noFill/>
              <a:ln>
                <a:noFill/>
              </a:ln>
            </p:spPr>
            <p:txBody>
              <a:bodyPr anchorCtr="0" anchor="ctr" bIns="46425" lIns="46425" spcFirstLastPara="1" rIns="46425" wrap="square" tIns="46425">
                <a:noAutofit/>
              </a:bodyPr>
              <a:lstStyle/>
              <a:p>
                <a:pPr indent="0" lvl="0" marL="0" marR="0" rtl="0" algn="ctr">
                  <a:lnSpc>
                    <a:spcPct val="90000"/>
                  </a:lnSpc>
                  <a:spcBef>
                    <a:spcPts val="0"/>
                  </a:spcBef>
                  <a:spcAft>
                    <a:spcPts val="0"/>
                  </a:spcAft>
                  <a:buNone/>
                </a:pPr>
                <a:r>
                  <a:t/>
                </a:r>
                <a:endParaRPr sz="3656">
                  <a:solidFill>
                    <a:schemeClr val="lt1"/>
                  </a:solidFill>
                  <a:latin typeface="Calibri"/>
                  <a:ea typeface="Calibri"/>
                  <a:cs typeface="Calibri"/>
                  <a:sym typeface="Calibri"/>
                </a:endParaRPr>
              </a:p>
            </p:txBody>
          </p:sp>
          <p:sp>
            <p:nvSpPr>
              <p:cNvPr id="262" name="Google Shape;262;p23"/>
              <p:cNvSpPr/>
              <p:nvPr/>
            </p:nvSpPr>
            <p:spPr>
              <a:xfrm>
                <a:off x="851795" y="1454464"/>
                <a:ext cx="3318933" cy="1512711"/>
              </a:xfrm>
              <a:prstGeom prst="trapezoid">
                <a:avLst>
                  <a:gd fmla="val 56345"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3" name="Google Shape;263;p23"/>
            <p:cNvGrpSpPr/>
            <p:nvPr/>
          </p:nvGrpSpPr>
          <p:grpSpPr>
            <a:xfrm>
              <a:off x="443363" y="3159213"/>
              <a:ext cx="4175457" cy="1287679"/>
              <a:chOff x="-22714" y="3025422"/>
              <a:chExt cx="4978400" cy="1535304"/>
            </a:xfrm>
          </p:grpSpPr>
          <p:sp>
            <p:nvSpPr>
              <p:cNvPr id="264" name="Google Shape;264;p23"/>
              <p:cNvSpPr/>
              <p:nvPr/>
            </p:nvSpPr>
            <p:spPr>
              <a:xfrm>
                <a:off x="-22714" y="3276347"/>
                <a:ext cx="4978400" cy="1284379"/>
              </a:xfrm>
              <a:prstGeom prst="trapezoid">
                <a:avLst>
                  <a:gd fmla="val 54851" name="adj"/>
                </a:avLst>
              </a:prstGeom>
              <a:solidFill>
                <a:srgbClr val="494429">
                  <a:alpha val="65882"/>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3"/>
              <p:cNvSpPr/>
              <p:nvPr/>
            </p:nvSpPr>
            <p:spPr>
              <a:xfrm>
                <a:off x="871219" y="3025422"/>
                <a:ext cx="3235960" cy="1512711"/>
              </a:xfrm>
              <a:prstGeom prst="rect">
                <a:avLst/>
              </a:prstGeom>
              <a:noFill/>
              <a:ln>
                <a:noFill/>
              </a:ln>
            </p:spPr>
            <p:txBody>
              <a:bodyPr anchorCtr="0" anchor="ctr" bIns="46425" lIns="46425" spcFirstLastPara="1" rIns="46425" wrap="square" tIns="46425">
                <a:noAutofit/>
              </a:bodyPr>
              <a:lstStyle/>
              <a:p>
                <a:pPr indent="0" lvl="0" marL="0" marR="0" rtl="0" algn="ctr">
                  <a:lnSpc>
                    <a:spcPct val="90000"/>
                  </a:lnSpc>
                  <a:spcBef>
                    <a:spcPts val="0"/>
                  </a:spcBef>
                  <a:spcAft>
                    <a:spcPts val="0"/>
                  </a:spcAft>
                  <a:buNone/>
                </a:pPr>
                <a:r>
                  <a:t/>
                </a:r>
                <a:endParaRPr sz="3656">
                  <a:solidFill>
                    <a:schemeClr val="lt1"/>
                  </a:solidFill>
                  <a:latin typeface="Calibri"/>
                  <a:ea typeface="Calibri"/>
                  <a:cs typeface="Calibri"/>
                  <a:sym typeface="Calibri"/>
                </a:endParaRPr>
              </a:p>
            </p:txBody>
          </p:sp>
        </p:grpSp>
      </p:grpSp>
      <p:sp>
        <p:nvSpPr>
          <p:cNvPr id="266" name="Google Shape;266;p23"/>
          <p:cNvSpPr txBox="1"/>
          <p:nvPr>
            <p:ph idx="1" type="body"/>
          </p:nvPr>
        </p:nvSpPr>
        <p:spPr>
          <a:xfrm>
            <a:off x="1896075" y="1496055"/>
            <a:ext cx="3987737" cy="2630749"/>
          </a:xfrm>
          <a:prstGeom prst="rect">
            <a:avLst/>
          </a:prstGeom>
          <a:noFill/>
          <a:ln>
            <a:noFill/>
          </a:ln>
        </p:spPr>
        <p:txBody>
          <a:bodyPr anchorCtr="0" anchor="b" bIns="45700" lIns="91425" spcFirstLastPara="1" rIns="91425" wrap="square" tIns="45700">
            <a:noAutofit/>
          </a:bodyPr>
          <a:lstStyle/>
          <a:p>
            <a:pPr indent="-47296" lvl="0" marL="195560" rtl="0" algn="l">
              <a:spcBef>
                <a:spcPts val="0"/>
              </a:spcBef>
              <a:spcAft>
                <a:spcPts val="0"/>
              </a:spcAft>
              <a:buClr>
                <a:srgbClr val="002569"/>
              </a:buClr>
              <a:buSzPts val="788"/>
              <a:buNone/>
            </a:pPr>
            <a:r>
              <a:t/>
            </a:r>
            <a:endParaRPr b="1" sz="788">
              <a:solidFill>
                <a:schemeClr val="dk1"/>
              </a:solidFill>
              <a:latin typeface="Candara"/>
              <a:ea typeface="Candara"/>
              <a:cs typeface="Candara"/>
              <a:sym typeface="Candara"/>
            </a:endParaRPr>
          </a:p>
          <a:p>
            <a:pPr indent="-47296" lvl="0" marL="195560" rtl="0" algn="l">
              <a:spcBef>
                <a:spcPts val="158"/>
              </a:spcBef>
              <a:spcAft>
                <a:spcPts val="0"/>
              </a:spcAft>
              <a:buClr>
                <a:srgbClr val="002569"/>
              </a:buClr>
              <a:buSzPts val="788"/>
              <a:buNone/>
            </a:pPr>
            <a:r>
              <a:t/>
            </a:r>
            <a:endParaRPr b="1" sz="788">
              <a:solidFill>
                <a:schemeClr val="dk1"/>
              </a:solidFill>
              <a:latin typeface="Candara"/>
              <a:ea typeface="Candara"/>
              <a:cs typeface="Candara"/>
              <a:sym typeface="Candara"/>
            </a:endParaRPr>
          </a:p>
          <a:p>
            <a:pPr indent="-47296" lvl="0" marL="195560" rtl="0" algn="l">
              <a:spcBef>
                <a:spcPts val="158"/>
              </a:spcBef>
              <a:spcAft>
                <a:spcPts val="0"/>
              </a:spcAft>
              <a:buClr>
                <a:srgbClr val="002569"/>
              </a:buClr>
              <a:buSzPts val="788"/>
              <a:buNone/>
            </a:pPr>
            <a:r>
              <a:t/>
            </a:r>
            <a:endParaRPr b="1" sz="788">
              <a:solidFill>
                <a:schemeClr val="dk1"/>
              </a:solidFill>
              <a:latin typeface="Candara"/>
              <a:ea typeface="Candara"/>
              <a:cs typeface="Candara"/>
              <a:sym typeface="Candara"/>
            </a:endParaRPr>
          </a:p>
          <a:p>
            <a:pPr indent="-47296" lvl="0" marL="195560" rtl="0" algn="l">
              <a:spcBef>
                <a:spcPts val="158"/>
              </a:spcBef>
              <a:spcAft>
                <a:spcPts val="0"/>
              </a:spcAft>
              <a:buClr>
                <a:srgbClr val="002569"/>
              </a:buClr>
              <a:buSzPts val="788"/>
              <a:buNone/>
            </a:pPr>
            <a:r>
              <a:t/>
            </a:r>
            <a:endParaRPr b="1" sz="788">
              <a:solidFill>
                <a:schemeClr val="dk1"/>
              </a:solidFill>
              <a:latin typeface="Candara"/>
              <a:ea typeface="Candara"/>
              <a:cs typeface="Candara"/>
              <a:sym typeface="Candara"/>
            </a:endParaRPr>
          </a:p>
          <a:p>
            <a:pPr indent="0" lvl="0" marL="98227" rtl="0" algn="l">
              <a:spcBef>
                <a:spcPts val="158"/>
              </a:spcBef>
              <a:spcAft>
                <a:spcPts val="0"/>
              </a:spcAft>
              <a:buClr>
                <a:srgbClr val="002569"/>
              </a:buClr>
              <a:buSzPts val="788"/>
              <a:buNone/>
            </a:pPr>
            <a:r>
              <a:t/>
            </a:r>
            <a:endParaRPr sz="788">
              <a:solidFill>
                <a:schemeClr val="dk1"/>
              </a:solidFill>
              <a:latin typeface="Candara"/>
              <a:ea typeface="Candara"/>
              <a:cs typeface="Candara"/>
              <a:sym typeface="Candara"/>
            </a:endParaRPr>
          </a:p>
        </p:txBody>
      </p:sp>
      <p:sp>
        <p:nvSpPr>
          <p:cNvPr id="267" name="Google Shape;267;p23"/>
          <p:cNvSpPr txBox="1"/>
          <p:nvPr>
            <p:ph type="title"/>
          </p:nvPr>
        </p:nvSpPr>
        <p:spPr>
          <a:xfrm>
            <a:off x="839159" y="304262"/>
            <a:ext cx="5143500" cy="44559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2400"/>
              <a:buFont typeface="Helvetica Neue"/>
              <a:buNone/>
            </a:pPr>
            <a:r>
              <a:rPr b="1" lang="en-US" sz="2400">
                <a:solidFill>
                  <a:schemeClr val="lt1"/>
                </a:solidFill>
                <a:latin typeface="Helvetica Neue"/>
                <a:ea typeface="Helvetica Neue"/>
                <a:cs typeface="Helvetica Neue"/>
                <a:sym typeface="Helvetica Neue"/>
              </a:rPr>
              <a:t>NESDIS Cloud Migration</a:t>
            </a:r>
            <a:endParaRPr/>
          </a:p>
        </p:txBody>
      </p:sp>
      <p:grpSp>
        <p:nvGrpSpPr>
          <p:cNvPr id="268" name="Google Shape;268;p23"/>
          <p:cNvGrpSpPr/>
          <p:nvPr/>
        </p:nvGrpSpPr>
        <p:grpSpPr>
          <a:xfrm>
            <a:off x="1447742" y="2172002"/>
            <a:ext cx="4436070" cy="1841197"/>
            <a:chOff x="1769391" y="715097"/>
            <a:chExt cx="6967102" cy="3100343"/>
          </a:xfrm>
        </p:grpSpPr>
        <p:grpSp>
          <p:nvGrpSpPr>
            <p:cNvPr id="269" name="Google Shape;269;p23"/>
            <p:cNvGrpSpPr/>
            <p:nvPr/>
          </p:nvGrpSpPr>
          <p:grpSpPr>
            <a:xfrm>
              <a:off x="1769391" y="1451334"/>
              <a:ext cx="6967102" cy="2364106"/>
              <a:chOff x="1800118" y="1407258"/>
              <a:chExt cx="6967102" cy="2364106"/>
            </a:xfrm>
          </p:grpSpPr>
          <p:grpSp>
            <p:nvGrpSpPr>
              <p:cNvPr id="270" name="Google Shape;270;p23"/>
              <p:cNvGrpSpPr/>
              <p:nvPr/>
            </p:nvGrpSpPr>
            <p:grpSpPr>
              <a:xfrm>
                <a:off x="1800118" y="1407258"/>
                <a:ext cx="6967102" cy="458718"/>
                <a:chOff x="1464170" y="2387161"/>
                <a:chExt cx="6197600" cy="479792"/>
              </a:xfrm>
            </p:grpSpPr>
            <p:sp>
              <p:nvSpPr>
                <p:cNvPr id="271" name="Google Shape;271;p23"/>
                <p:cNvSpPr/>
                <p:nvPr/>
              </p:nvSpPr>
              <p:spPr>
                <a:xfrm>
                  <a:off x="1464170" y="2387161"/>
                  <a:ext cx="2135698" cy="479792"/>
                </a:xfrm>
                <a:prstGeom prst="homePlate">
                  <a:avLst>
                    <a:gd fmla="val 50000" name="adj"/>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013">
                      <a:solidFill>
                        <a:schemeClr val="lt1"/>
                      </a:solidFill>
                      <a:latin typeface="Candara"/>
                      <a:ea typeface="Candara"/>
                      <a:cs typeface="Candara"/>
                      <a:sym typeface="Candara"/>
                    </a:rPr>
                    <a:t>Experimentation</a:t>
                  </a:r>
                  <a:endParaRPr/>
                </a:p>
              </p:txBody>
            </p:sp>
            <p:sp>
              <p:nvSpPr>
                <p:cNvPr id="272" name="Google Shape;272;p23"/>
                <p:cNvSpPr/>
                <p:nvPr/>
              </p:nvSpPr>
              <p:spPr>
                <a:xfrm>
                  <a:off x="3458070" y="2387161"/>
                  <a:ext cx="2162904" cy="479792"/>
                </a:xfrm>
                <a:prstGeom prst="chevron">
                  <a:avLst>
                    <a:gd fmla="val 50000" name="adj"/>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013">
                      <a:solidFill>
                        <a:schemeClr val="lt1"/>
                      </a:solidFill>
                      <a:latin typeface="Candara"/>
                      <a:ea typeface="Candara"/>
                      <a:cs typeface="Candara"/>
                      <a:sym typeface="Candara"/>
                    </a:rPr>
                    <a:t>Migration</a:t>
                  </a:r>
                  <a:endParaRPr/>
                </a:p>
              </p:txBody>
            </p:sp>
            <p:sp>
              <p:nvSpPr>
                <p:cNvPr id="273" name="Google Shape;273;p23"/>
                <p:cNvSpPr/>
                <p:nvPr/>
              </p:nvSpPr>
              <p:spPr>
                <a:xfrm>
                  <a:off x="5498866" y="2387161"/>
                  <a:ext cx="2162904" cy="479792"/>
                </a:xfrm>
                <a:prstGeom prst="chevron">
                  <a:avLst>
                    <a:gd fmla="val 50000" name="adj"/>
                  </a:avLst>
                </a:prstGeom>
                <a:solidFill>
                  <a:srgbClr val="76923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013">
                      <a:solidFill>
                        <a:schemeClr val="lt1"/>
                      </a:solidFill>
                      <a:latin typeface="Candara"/>
                      <a:ea typeface="Candara"/>
                      <a:cs typeface="Candara"/>
                      <a:sym typeface="Candara"/>
                    </a:rPr>
                    <a:t>Transformation</a:t>
                  </a:r>
                  <a:endParaRPr/>
                </a:p>
              </p:txBody>
            </p:sp>
          </p:grpSp>
          <p:grpSp>
            <p:nvGrpSpPr>
              <p:cNvPr id="274" name="Google Shape;274;p23"/>
              <p:cNvGrpSpPr/>
              <p:nvPr/>
            </p:nvGrpSpPr>
            <p:grpSpPr>
              <a:xfrm>
                <a:off x="1818059" y="1921475"/>
                <a:ext cx="6894141" cy="1427059"/>
                <a:chOff x="715032" y="2246973"/>
                <a:chExt cx="8173265" cy="1856941"/>
              </a:xfrm>
            </p:grpSpPr>
            <p:sp>
              <p:nvSpPr>
                <p:cNvPr id="275" name="Google Shape;275;p23"/>
                <p:cNvSpPr/>
                <p:nvPr/>
              </p:nvSpPr>
              <p:spPr>
                <a:xfrm>
                  <a:off x="715032" y="2261043"/>
                  <a:ext cx="1280160" cy="1828800"/>
                </a:xfrm>
                <a:prstGeom prst="roundRect">
                  <a:avLst>
                    <a:gd fmla="val 16667" name="adj"/>
                  </a:avLst>
                </a:prstGeom>
                <a:solidFill>
                  <a:schemeClr val="accent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788">
                      <a:solidFill>
                        <a:schemeClr val="lt1"/>
                      </a:solidFill>
                      <a:latin typeface="Candara"/>
                      <a:ea typeface="Candara"/>
                      <a:cs typeface="Candara"/>
                      <a:sym typeface="Candara"/>
                    </a:rPr>
                    <a:t>Initiation</a:t>
                  </a:r>
                  <a:r>
                    <a:rPr b="1" lang="en-US" sz="675">
                      <a:solidFill>
                        <a:schemeClr val="lt1"/>
                      </a:solidFill>
                      <a:latin typeface="Candara"/>
                      <a:ea typeface="Candara"/>
                      <a:cs typeface="Candara"/>
                      <a:sym typeface="Candara"/>
                    </a:rPr>
                    <a:t> &amp; </a:t>
                  </a:r>
                  <a:r>
                    <a:rPr b="1" lang="en-US" sz="788">
                      <a:solidFill>
                        <a:schemeClr val="lt1"/>
                      </a:solidFill>
                      <a:latin typeface="Candara"/>
                      <a:ea typeface="Candara"/>
                      <a:cs typeface="Candara"/>
                      <a:sym typeface="Candara"/>
                    </a:rPr>
                    <a:t>Assess-ment</a:t>
                  </a:r>
                  <a:endParaRPr b="1" sz="675">
                    <a:solidFill>
                      <a:schemeClr val="lt1"/>
                    </a:solidFill>
                    <a:latin typeface="Candara"/>
                    <a:ea typeface="Candara"/>
                    <a:cs typeface="Candara"/>
                    <a:sym typeface="Candara"/>
                  </a:endParaRPr>
                </a:p>
              </p:txBody>
            </p:sp>
            <p:sp>
              <p:nvSpPr>
                <p:cNvPr id="276" name="Google Shape;276;p23"/>
                <p:cNvSpPr/>
                <p:nvPr/>
              </p:nvSpPr>
              <p:spPr>
                <a:xfrm>
                  <a:off x="2075767" y="2261043"/>
                  <a:ext cx="1166406" cy="1828800"/>
                </a:xfrm>
                <a:prstGeom prst="roundRect">
                  <a:avLst>
                    <a:gd fmla="val 16667" name="adj"/>
                  </a:avLst>
                </a:prstGeom>
                <a:solidFill>
                  <a:srgbClr val="BFBFB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788">
                      <a:solidFill>
                        <a:schemeClr val="lt1"/>
                      </a:solidFill>
                      <a:latin typeface="Candara"/>
                      <a:ea typeface="Candara"/>
                      <a:cs typeface="Candara"/>
                      <a:sym typeface="Candara"/>
                    </a:rPr>
                    <a:t>Proof of Concept</a:t>
                  </a:r>
                  <a:endParaRPr/>
                </a:p>
              </p:txBody>
            </p:sp>
            <p:sp>
              <p:nvSpPr>
                <p:cNvPr id="277" name="Google Shape;277;p23"/>
                <p:cNvSpPr/>
                <p:nvPr/>
              </p:nvSpPr>
              <p:spPr>
                <a:xfrm>
                  <a:off x="3299414" y="2246973"/>
                  <a:ext cx="1436960" cy="1828800"/>
                </a:xfrm>
                <a:prstGeom prst="roundRect">
                  <a:avLst>
                    <a:gd fmla="val 16667" name="adj"/>
                  </a:avLst>
                </a:prstGeom>
                <a:solidFill>
                  <a:srgbClr val="FFCA29"/>
                </a:solidFill>
                <a:ln cap="flat" cmpd="sng" w="254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788">
                      <a:solidFill>
                        <a:schemeClr val="lt1"/>
                      </a:solidFill>
                      <a:latin typeface="Candara"/>
                      <a:ea typeface="Candara"/>
                      <a:cs typeface="Candara"/>
                      <a:sym typeface="Candara"/>
                    </a:rPr>
                    <a:t>Implemen-tation</a:t>
                  </a:r>
                  <a:endParaRPr/>
                </a:p>
              </p:txBody>
            </p:sp>
            <p:sp>
              <p:nvSpPr>
                <p:cNvPr id="278" name="Google Shape;278;p23"/>
                <p:cNvSpPr/>
                <p:nvPr/>
              </p:nvSpPr>
              <p:spPr>
                <a:xfrm>
                  <a:off x="4797237" y="2261043"/>
                  <a:ext cx="1280160" cy="1828800"/>
                </a:xfrm>
                <a:prstGeom prst="roundRect">
                  <a:avLst>
                    <a:gd fmla="val 16667" name="adj"/>
                  </a:avLst>
                </a:prstGeom>
                <a:solidFill>
                  <a:srgbClr val="A4A3A4"/>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675">
                      <a:solidFill>
                        <a:schemeClr val="lt1"/>
                      </a:solidFill>
                      <a:latin typeface="Candara"/>
                      <a:ea typeface="Candara"/>
                      <a:cs typeface="Candara"/>
                      <a:sym typeface="Candara"/>
                    </a:rPr>
                    <a:t>Cloud Migration</a:t>
                  </a:r>
                  <a:endParaRPr/>
                </a:p>
              </p:txBody>
            </p:sp>
            <p:sp>
              <p:nvSpPr>
                <p:cNvPr id="279" name="Google Shape;279;p23"/>
                <p:cNvSpPr/>
                <p:nvPr/>
              </p:nvSpPr>
              <p:spPr>
                <a:xfrm>
                  <a:off x="6157972" y="2261043"/>
                  <a:ext cx="1280160" cy="1828800"/>
                </a:xfrm>
                <a:prstGeom prst="roundRect">
                  <a:avLst>
                    <a:gd fmla="val 16667" name="adj"/>
                  </a:avLst>
                </a:prstGeom>
                <a:solidFill>
                  <a:srgbClr val="279697"/>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675">
                      <a:solidFill>
                        <a:schemeClr val="lt1"/>
                      </a:solidFill>
                      <a:latin typeface="Candara"/>
                      <a:ea typeface="Candara"/>
                      <a:cs typeface="Candara"/>
                      <a:sym typeface="Candara"/>
                    </a:rPr>
                    <a:t>Leverage Cloud</a:t>
                  </a:r>
                  <a:endParaRPr/>
                </a:p>
              </p:txBody>
            </p:sp>
            <p:sp>
              <p:nvSpPr>
                <p:cNvPr id="280" name="Google Shape;280;p23"/>
                <p:cNvSpPr/>
                <p:nvPr/>
              </p:nvSpPr>
              <p:spPr>
                <a:xfrm>
                  <a:off x="7518708" y="2261043"/>
                  <a:ext cx="1369589" cy="1828800"/>
                </a:xfrm>
                <a:prstGeom prst="roundRect">
                  <a:avLst>
                    <a:gd fmla="val 16667" name="adj"/>
                  </a:avLst>
                </a:prstGeom>
                <a:solidFill>
                  <a:srgbClr val="666666"/>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675">
                      <a:solidFill>
                        <a:schemeClr val="lt1"/>
                      </a:solidFill>
                      <a:latin typeface="Candara"/>
                      <a:ea typeface="Candara"/>
                      <a:cs typeface="Candara"/>
                      <a:sym typeface="Candara"/>
                    </a:rPr>
                    <a:t>Optimization</a:t>
                  </a:r>
                  <a:endParaRPr/>
                </a:p>
              </p:txBody>
            </p:sp>
            <p:sp>
              <p:nvSpPr>
                <p:cNvPr id="281" name="Google Shape;281;p23"/>
                <p:cNvSpPr/>
                <p:nvPr/>
              </p:nvSpPr>
              <p:spPr>
                <a:xfrm>
                  <a:off x="715032" y="2275114"/>
                  <a:ext cx="1280160" cy="1828800"/>
                </a:xfrm>
                <a:prstGeom prst="roundRect">
                  <a:avLst>
                    <a:gd fmla="val 16667" name="adj"/>
                  </a:avLst>
                </a:prstGeom>
                <a:solidFill>
                  <a:schemeClr val="accent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675">
                      <a:solidFill>
                        <a:schemeClr val="lt1"/>
                      </a:solidFill>
                      <a:latin typeface="Candara"/>
                      <a:ea typeface="Candara"/>
                      <a:cs typeface="Candara"/>
                      <a:sym typeface="Candara"/>
                    </a:rPr>
                    <a:t>Initiation</a:t>
                  </a:r>
                  <a:r>
                    <a:rPr b="1" lang="en-US" sz="619">
                      <a:solidFill>
                        <a:schemeClr val="lt1"/>
                      </a:solidFill>
                      <a:latin typeface="Candara"/>
                      <a:ea typeface="Candara"/>
                      <a:cs typeface="Candara"/>
                      <a:sym typeface="Candara"/>
                    </a:rPr>
                    <a:t> &amp; </a:t>
                  </a:r>
                  <a:r>
                    <a:rPr b="1" lang="en-US" sz="675">
                      <a:solidFill>
                        <a:schemeClr val="lt1"/>
                      </a:solidFill>
                      <a:latin typeface="Candara"/>
                      <a:ea typeface="Candara"/>
                      <a:cs typeface="Candara"/>
                      <a:sym typeface="Candara"/>
                    </a:rPr>
                    <a:t>Assessment</a:t>
                  </a:r>
                  <a:endParaRPr b="1" sz="619">
                    <a:solidFill>
                      <a:schemeClr val="lt1"/>
                    </a:solidFill>
                    <a:latin typeface="Candara"/>
                    <a:ea typeface="Candara"/>
                    <a:cs typeface="Candara"/>
                    <a:sym typeface="Candara"/>
                  </a:endParaRPr>
                </a:p>
              </p:txBody>
            </p:sp>
            <p:sp>
              <p:nvSpPr>
                <p:cNvPr id="282" name="Google Shape;282;p23"/>
                <p:cNvSpPr/>
                <p:nvPr/>
              </p:nvSpPr>
              <p:spPr>
                <a:xfrm>
                  <a:off x="2075767" y="2275114"/>
                  <a:ext cx="1166406" cy="1828800"/>
                </a:xfrm>
                <a:prstGeom prst="roundRect">
                  <a:avLst>
                    <a:gd fmla="val 16667" name="adj"/>
                  </a:avLst>
                </a:prstGeom>
                <a:solidFill>
                  <a:srgbClr val="BFBFB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675">
                      <a:solidFill>
                        <a:schemeClr val="lt1"/>
                      </a:solidFill>
                      <a:latin typeface="Candara"/>
                      <a:ea typeface="Candara"/>
                      <a:cs typeface="Candara"/>
                      <a:sym typeface="Candara"/>
                    </a:rPr>
                    <a:t>Proof of Concept</a:t>
                  </a:r>
                  <a:endParaRPr/>
                </a:p>
              </p:txBody>
            </p:sp>
            <p:sp>
              <p:nvSpPr>
                <p:cNvPr id="283" name="Google Shape;283;p23"/>
                <p:cNvSpPr/>
                <p:nvPr/>
              </p:nvSpPr>
              <p:spPr>
                <a:xfrm>
                  <a:off x="3299414" y="2261043"/>
                  <a:ext cx="1436960" cy="1828800"/>
                </a:xfrm>
                <a:prstGeom prst="roundRect">
                  <a:avLst>
                    <a:gd fmla="val 16667" name="adj"/>
                  </a:avLst>
                </a:prstGeom>
                <a:solidFill>
                  <a:srgbClr val="FFCA29"/>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675">
                      <a:solidFill>
                        <a:schemeClr val="lt1"/>
                      </a:solidFill>
                      <a:latin typeface="Candara"/>
                      <a:ea typeface="Candara"/>
                      <a:cs typeface="Candara"/>
                      <a:sym typeface="Candara"/>
                    </a:rPr>
                    <a:t>Implemen-tation</a:t>
                  </a:r>
                  <a:endParaRPr/>
                </a:p>
              </p:txBody>
            </p:sp>
          </p:grpSp>
          <p:sp>
            <p:nvSpPr>
              <p:cNvPr id="284" name="Google Shape;284;p23"/>
              <p:cNvSpPr/>
              <p:nvPr/>
            </p:nvSpPr>
            <p:spPr>
              <a:xfrm>
                <a:off x="4024839" y="2430709"/>
                <a:ext cx="1267715" cy="1304683"/>
              </a:xfrm>
              <a:prstGeom prst="roundRect">
                <a:avLst>
                  <a:gd fmla="val 16667" name="adj"/>
                </a:avLst>
              </a:prstGeom>
              <a:solidFill>
                <a:schemeClr val="lt1"/>
              </a:solidFill>
              <a:ln cap="flat" cmpd="sng" w="25400">
                <a:solidFill>
                  <a:srgbClr val="FFCA29"/>
                </a:solidFill>
                <a:prstDash val="solid"/>
                <a:round/>
                <a:headEnd len="sm" w="sm" type="none"/>
                <a:tailEnd len="sm" w="sm" type="none"/>
              </a:ln>
            </p:spPr>
            <p:txBody>
              <a:bodyPr anchorCtr="0" anchor="ctr" bIns="45700" lIns="91425" spcFirstLastPara="1" rIns="91425" wrap="square" tIns="45700">
                <a:noAutofit/>
              </a:bodyPr>
              <a:lstStyle/>
              <a:p>
                <a:pPr indent="-64294" lvl="0" marL="64294" marR="0" rtl="0" algn="l">
                  <a:spcBef>
                    <a:spcPts val="0"/>
                  </a:spcBef>
                  <a:spcAft>
                    <a:spcPts val="0"/>
                  </a:spcAft>
                  <a:buClr>
                    <a:schemeClr val="dk1"/>
                  </a:buClr>
                  <a:buSzPts val="563"/>
                  <a:buFont typeface="Arial"/>
                  <a:buChar char="•"/>
                </a:pPr>
                <a:r>
                  <a:rPr lang="en-US" sz="563">
                    <a:solidFill>
                      <a:schemeClr val="dk1"/>
                    </a:solidFill>
                    <a:latin typeface="Candara"/>
                    <a:ea typeface="Candara"/>
                    <a:cs typeface="Candara"/>
                    <a:sym typeface="Candara"/>
                  </a:rPr>
                  <a:t>Develop implementa-tion and Phasing Plan</a:t>
                </a:r>
                <a:endParaRPr/>
              </a:p>
              <a:p>
                <a:pPr indent="-64294" lvl="0" marL="64294" marR="0" rtl="0" algn="l">
                  <a:spcBef>
                    <a:spcPts val="0"/>
                  </a:spcBef>
                  <a:spcAft>
                    <a:spcPts val="0"/>
                  </a:spcAft>
                  <a:buClr>
                    <a:schemeClr val="dk1"/>
                  </a:buClr>
                  <a:buSzPts val="563"/>
                  <a:buFont typeface="Arial"/>
                  <a:buChar char="•"/>
                </a:pPr>
                <a:r>
                  <a:rPr lang="en-US" sz="563">
                    <a:solidFill>
                      <a:schemeClr val="dk1"/>
                    </a:solidFill>
                    <a:latin typeface="Candara"/>
                    <a:ea typeface="Candara"/>
                    <a:cs typeface="Candara"/>
                    <a:sym typeface="Candara"/>
                  </a:rPr>
                  <a:t>Trades</a:t>
                </a:r>
                <a:endParaRPr/>
              </a:p>
              <a:p>
                <a:pPr indent="-64294" lvl="0" marL="64294" marR="0" rtl="0" algn="l">
                  <a:spcBef>
                    <a:spcPts val="0"/>
                  </a:spcBef>
                  <a:spcAft>
                    <a:spcPts val="0"/>
                  </a:spcAft>
                  <a:buClr>
                    <a:schemeClr val="dk1"/>
                  </a:buClr>
                  <a:buSzPts val="563"/>
                  <a:buFont typeface="Arial"/>
                  <a:buChar char="•"/>
                </a:pPr>
                <a:r>
                  <a:rPr lang="en-US" sz="563">
                    <a:solidFill>
                      <a:schemeClr val="dk1"/>
                    </a:solidFill>
                    <a:latin typeface="Candara"/>
                    <a:ea typeface="Candara"/>
                    <a:cs typeface="Candara"/>
                    <a:sym typeface="Candara"/>
                  </a:rPr>
                  <a:t>Cloud orchestration</a:t>
                </a:r>
                <a:endParaRPr/>
              </a:p>
            </p:txBody>
          </p:sp>
          <p:sp>
            <p:nvSpPr>
              <p:cNvPr id="285" name="Google Shape;285;p23"/>
              <p:cNvSpPr/>
              <p:nvPr/>
            </p:nvSpPr>
            <p:spPr>
              <a:xfrm>
                <a:off x="5271361" y="2449807"/>
                <a:ext cx="1069848" cy="1304683"/>
              </a:xfrm>
              <a:prstGeom prst="roundRect">
                <a:avLst>
                  <a:gd fmla="val 16667" name="adj"/>
                </a:avLst>
              </a:prstGeom>
              <a:solidFill>
                <a:schemeClr val="lt1"/>
              </a:solidFill>
              <a:ln cap="flat" cmpd="sng" w="25400">
                <a:solidFill>
                  <a:srgbClr val="A4A3A4"/>
                </a:solidFill>
                <a:prstDash val="solid"/>
                <a:round/>
                <a:headEnd len="sm" w="sm" type="none"/>
                <a:tailEnd len="sm" w="sm" type="none"/>
              </a:ln>
            </p:spPr>
            <p:txBody>
              <a:bodyPr anchorCtr="0" anchor="t" bIns="45700" lIns="91425" spcFirstLastPara="1" rIns="91425" wrap="square" tIns="45700">
                <a:noAutofit/>
              </a:bodyPr>
              <a:lstStyle/>
              <a:p>
                <a:pPr indent="-64294" lvl="0" marL="64294" marR="0" rtl="0" algn="l">
                  <a:spcBef>
                    <a:spcPts val="0"/>
                  </a:spcBef>
                  <a:spcAft>
                    <a:spcPts val="0"/>
                  </a:spcAft>
                  <a:buClr>
                    <a:schemeClr val="dk1"/>
                  </a:buClr>
                  <a:buSzPts val="563"/>
                  <a:buFont typeface="Arial"/>
                  <a:buChar char="•"/>
                </a:pPr>
                <a:r>
                  <a:rPr lang="en-US" sz="563">
                    <a:solidFill>
                      <a:schemeClr val="dk1"/>
                    </a:solidFill>
                    <a:latin typeface="Candara"/>
                    <a:ea typeface="Candara"/>
                    <a:cs typeface="Candara"/>
                    <a:sym typeface="Candara"/>
                  </a:rPr>
                  <a:t>Consolida-tion of activities</a:t>
                </a:r>
                <a:endParaRPr/>
              </a:p>
              <a:p>
                <a:pPr indent="-64294" lvl="0" marL="64294" marR="0" rtl="0" algn="l">
                  <a:spcBef>
                    <a:spcPts val="0"/>
                  </a:spcBef>
                  <a:spcAft>
                    <a:spcPts val="0"/>
                  </a:spcAft>
                  <a:buClr>
                    <a:schemeClr val="dk1"/>
                  </a:buClr>
                  <a:buSzPts val="563"/>
                  <a:buFont typeface="Arial"/>
                  <a:buChar char="•"/>
                </a:pPr>
                <a:r>
                  <a:rPr lang="en-US" sz="563">
                    <a:solidFill>
                      <a:schemeClr val="dk1"/>
                    </a:solidFill>
                    <a:latin typeface="Candara"/>
                    <a:ea typeface="Candara"/>
                    <a:cs typeface="Candara"/>
                    <a:sym typeface="Candara"/>
                  </a:rPr>
                  <a:t>Migrate services to cloud</a:t>
                </a:r>
                <a:endParaRPr/>
              </a:p>
            </p:txBody>
          </p:sp>
          <p:sp>
            <p:nvSpPr>
              <p:cNvPr id="286" name="Google Shape;286;p23"/>
              <p:cNvSpPr/>
              <p:nvPr/>
            </p:nvSpPr>
            <p:spPr>
              <a:xfrm>
                <a:off x="6428824" y="2449806"/>
                <a:ext cx="1069848" cy="1304683"/>
              </a:xfrm>
              <a:prstGeom prst="roundRect">
                <a:avLst>
                  <a:gd fmla="val 16667" name="adj"/>
                </a:avLst>
              </a:prstGeom>
              <a:solidFill>
                <a:schemeClr val="lt1"/>
              </a:solidFill>
              <a:ln cap="flat" cmpd="sng" w="25400">
                <a:solidFill>
                  <a:srgbClr val="279697"/>
                </a:solidFill>
                <a:prstDash val="solid"/>
                <a:round/>
                <a:headEnd len="sm" w="sm" type="none"/>
                <a:tailEnd len="sm" w="sm" type="none"/>
              </a:ln>
            </p:spPr>
            <p:txBody>
              <a:bodyPr anchorCtr="0" anchor="t" bIns="45700" lIns="91425" spcFirstLastPara="1" rIns="91425" wrap="square" tIns="45700">
                <a:noAutofit/>
              </a:bodyPr>
              <a:lstStyle/>
              <a:p>
                <a:pPr indent="-64294" lvl="0" marL="64294" marR="0" rtl="0" algn="l">
                  <a:spcBef>
                    <a:spcPts val="0"/>
                  </a:spcBef>
                  <a:spcAft>
                    <a:spcPts val="0"/>
                  </a:spcAft>
                  <a:buClr>
                    <a:schemeClr val="dk1"/>
                  </a:buClr>
                  <a:buSzPts val="563"/>
                  <a:buFont typeface="Arial"/>
                  <a:buChar char="•"/>
                </a:pPr>
                <a:r>
                  <a:rPr lang="en-US" sz="563">
                    <a:solidFill>
                      <a:schemeClr val="dk1"/>
                    </a:solidFill>
                    <a:latin typeface="Candara"/>
                    <a:ea typeface="Candara"/>
                    <a:cs typeface="Candara"/>
                    <a:sym typeface="Candara"/>
                  </a:rPr>
                  <a:t>Cloud provisioning</a:t>
                </a:r>
                <a:endParaRPr/>
              </a:p>
              <a:p>
                <a:pPr indent="-64294" lvl="0" marL="64294" marR="0" rtl="0" algn="l">
                  <a:spcBef>
                    <a:spcPts val="0"/>
                  </a:spcBef>
                  <a:spcAft>
                    <a:spcPts val="0"/>
                  </a:spcAft>
                  <a:buClr>
                    <a:schemeClr val="dk1"/>
                  </a:buClr>
                  <a:buSzPts val="563"/>
                  <a:buFont typeface="Arial"/>
                  <a:buChar char="•"/>
                </a:pPr>
                <a:r>
                  <a:rPr lang="en-US" sz="563">
                    <a:solidFill>
                      <a:schemeClr val="dk1"/>
                    </a:solidFill>
                    <a:latin typeface="Candara"/>
                    <a:ea typeface="Candara"/>
                    <a:cs typeface="Candara"/>
                    <a:sym typeface="Candara"/>
                  </a:rPr>
                  <a:t>Cloud manage-ment and monitoring</a:t>
                </a:r>
                <a:endParaRPr/>
              </a:p>
            </p:txBody>
          </p:sp>
          <p:sp>
            <p:nvSpPr>
              <p:cNvPr id="287" name="Google Shape;287;p23"/>
              <p:cNvSpPr/>
              <p:nvPr/>
            </p:nvSpPr>
            <p:spPr>
              <a:xfrm>
                <a:off x="7566636" y="2466681"/>
                <a:ext cx="1200584" cy="1304683"/>
              </a:xfrm>
              <a:prstGeom prst="roundRect">
                <a:avLst>
                  <a:gd fmla="val 16667" name="adj"/>
                </a:avLst>
              </a:prstGeom>
              <a:solidFill>
                <a:schemeClr val="lt1"/>
              </a:solidFill>
              <a:ln cap="flat" cmpd="sng" w="25400">
                <a:solidFill>
                  <a:srgbClr val="3A88F2"/>
                </a:solidFill>
                <a:prstDash val="solid"/>
                <a:round/>
                <a:headEnd len="sm" w="sm" type="none"/>
                <a:tailEnd len="sm" w="sm" type="none"/>
              </a:ln>
            </p:spPr>
            <p:txBody>
              <a:bodyPr anchorCtr="0" anchor="ctr" bIns="45700" lIns="91425" spcFirstLastPara="1" rIns="91425" wrap="square" tIns="45700">
                <a:noAutofit/>
              </a:bodyPr>
              <a:lstStyle/>
              <a:p>
                <a:pPr indent="-64294" lvl="0" marL="64294" marR="0" rtl="0" algn="l">
                  <a:spcBef>
                    <a:spcPts val="0"/>
                  </a:spcBef>
                  <a:spcAft>
                    <a:spcPts val="0"/>
                  </a:spcAft>
                  <a:buClr>
                    <a:schemeClr val="dk1"/>
                  </a:buClr>
                  <a:buSzPts val="563"/>
                  <a:buFont typeface="Arial"/>
                  <a:buChar char="•"/>
                </a:pPr>
                <a:r>
                  <a:rPr lang="en-US" sz="563">
                    <a:solidFill>
                      <a:schemeClr val="dk1"/>
                    </a:solidFill>
                    <a:latin typeface="Candara"/>
                    <a:ea typeface="Candara"/>
                    <a:cs typeface="Candara"/>
                    <a:sym typeface="Candara"/>
                  </a:rPr>
                  <a:t>Service, architecture, cost optimization</a:t>
                </a:r>
                <a:endParaRPr/>
              </a:p>
              <a:p>
                <a:pPr indent="-64294" lvl="0" marL="64294" marR="0" rtl="0" algn="l">
                  <a:spcBef>
                    <a:spcPts val="0"/>
                  </a:spcBef>
                  <a:spcAft>
                    <a:spcPts val="0"/>
                  </a:spcAft>
                  <a:buClr>
                    <a:schemeClr val="dk1"/>
                  </a:buClr>
                  <a:buSzPts val="563"/>
                  <a:buFont typeface="Arial"/>
                  <a:buChar char="•"/>
                </a:pPr>
                <a:r>
                  <a:rPr lang="en-US" sz="563">
                    <a:solidFill>
                      <a:schemeClr val="dk1"/>
                    </a:solidFill>
                    <a:latin typeface="Candara"/>
                    <a:ea typeface="Candara"/>
                    <a:cs typeface="Candara"/>
                    <a:sym typeface="Candara"/>
                  </a:rPr>
                  <a:t>Evolution of the service-based architecture</a:t>
                </a:r>
                <a:endParaRPr/>
              </a:p>
            </p:txBody>
          </p:sp>
          <p:sp>
            <p:nvSpPr>
              <p:cNvPr id="288" name="Google Shape;288;p23"/>
              <p:cNvSpPr/>
              <p:nvPr/>
            </p:nvSpPr>
            <p:spPr>
              <a:xfrm>
                <a:off x="1826037" y="2447031"/>
                <a:ext cx="1133139" cy="1304683"/>
              </a:xfrm>
              <a:prstGeom prst="roundRect">
                <a:avLst>
                  <a:gd fmla="val 16667" name="adj"/>
                </a:avLst>
              </a:prstGeom>
              <a:solidFill>
                <a:schemeClr val="lt1"/>
              </a:solidFill>
              <a:ln cap="flat" cmpd="sng" w="25400">
                <a:solidFill>
                  <a:srgbClr val="0099D8"/>
                </a:solidFill>
                <a:prstDash val="solid"/>
                <a:round/>
                <a:headEnd len="sm" w="sm" type="none"/>
                <a:tailEnd len="sm" w="sm" type="none"/>
              </a:ln>
            </p:spPr>
            <p:txBody>
              <a:bodyPr anchorCtr="0" anchor="ctr" bIns="45700" lIns="91425" spcFirstLastPara="1" rIns="91425" wrap="square" tIns="45700">
                <a:noAutofit/>
              </a:bodyPr>
              <a:lstStyle/>
              <a:p>
                <a:pPr indent="-64294" lvl="0" marL="64294" marR="0" rtl="0" algn="l">
                  <a:spcBef>
                    <a:spcPts val="0"/>
                  </a:spcBef>
                  <a:spcAft>
                    <a:spcPts val="0"/>
                  </a:spcAft>
                  <a:buClr>
                    <a:schemeClr val="dk1"/>
                  </a:buClr>
                  <a:buSzPts val="563"/>
                  <a:buFont typeface="Arial"/>
                  <a:buChar char="•"/>
                </a:pPr>
                <a:r>
                  <a:rPr lang="en-US" sz="563">
                    <a:solidFill>
                      <a:schemeClr val="dk1"/>
                    </a:solidFill>
                    <a:latin typeface="Candara"/>
                    <a:ea typeface="Candara"/>
                    <a:cs typeface="Candara"/>
                    <a:sym typeface="Candara"/>
                  </a:rPr>
                  <a:t>NESDIS Cloud Strategy</a:t>
                </a:r>
                <a:endParaRPr/>
              </a:p>
              <a:p>
                <a:pPr indent="-64294" lvl="0" marL="64294" marR="0" rtl="0" algn="l">
                  <a:spcBef>
                    <a:spcPts val="0"/>
                  </a:spcBef>
                  <a:spcAft>
                    <a:spcPts val="0"/>
                  </a:spcAft>
                  <a:buClr>
                    <a:schemeClr val="dk1"/>
                  </a:buClr>
                  <a:buSzPts val="563"/>
                  <a:buFont typeface="Arial"/>
                  <a:buChar char="•"/>
                </a:pPr>
                <a:r>
                  <a:rPr lang="en-US" sz="563">
                    <a:solidFill>
                      <a:schemeClr val="dk1"/>
                    </a:solidFill>
                    <a:latin typeface="Candara"/>
                    <a:ea typeface="Candara"/>
                    <a:cs typeface="Candara"/>
                    <a:sym typeface="Candara"/>
                  </a:rPr>
                  <a:t>IPTs</a:t>
                </a:r>
                <a:endParaRPr/>
              </a:p>
              <a:p>
                <a:pPr indent="-64294" lvl="0" marL="64294" marR="0" rtl="0" algn="l">
                  <a:spcBef>
                    <a:spcPts val="0"/>
                  </a:spcBef>
                  <a:spcAft>
                    <a:spcPts val="0"/>
                  </a:spcAft>
                  <a:buClr>
                    <a:schemeClr val="dk1"/>
                  </a:buClr>
                  <a:buSzPts val="563"/>
                  <a:buFont typeface="Arial"/>
                  <a:buChar char="•"/>
                </a:pPr>
                <a:r>
                  <a:rPr lang="en-US" sz="563">
                    <a:solidFill>
                      <a:schemeClr val="dk1"/>
                    </a:solidFill>
                    <a:latin typeface="Candara"/>
                    <a:ea typeface="Candara"/>
                    <a:cs typeface="Candara"/>
                    <a:sym typeface="Candara"/>
                  </a:rPr>
                  <a:t>Readiness Assessment</a:t>
                </a:r>
                <a:endParaRPr/>
              </a:p>
              <a:p>
                <a:pPr indent="-64294" lvl="0" marL="64294" marR="0" rtl="0" algn="l">
                  <a:spcBef>
                    <a:spcPts val="0"/>
                  </a:spcBef>
                  <a:spcAft>
                    <a:spcPts val="0"/>
                  </a:spcAft>
                  <a:buClr>
                    <a:schemeClr val="dk1"/>
                  </a:buClr>
                  <a:buSzPts val="563"/>
                  <a:buFont typeface="Arial"/>
                  <a:buChar char="•"/>
                </a:pPr>
                <a:r>
                  <a:rPr lang="en-US" sz="563">
                    <a:solidFill>
                      <a:schemeClr val="dk1"/>
                    </a:solidFill>
                    <a:latin typeface="Candara"/>
                    <a:ea typeface="Candara"/>
                    <a:cs typeface="Candara"/>
                    <a:sym typeface="Candara"/>
                  </a:rPr>
                  <a:t>ConOPS</a:t>
                </a:r>
                <a:endParaRPr sz="563">
                  <a:solidFill>
                    <a:schemeClr val="dk1"/>
                  </a:solidFill>
                  <a:latin typeface="Candara"/>
                  <a:ea typeface="Candara"/>
                  <a:cs typeface="Candara"/>
                  <a:sym typeface="Candara"/>
                </a:endParaRPr>
              </a:p>
              <a:p>
                <a:pPr indent="-64294" lvl="0" marL="64294" marR="0" rtl="0" algn="l">
                  <a:spcBef>
                    <a:spcPts val="0"/>
                  </a:spcBef>
                  <a:spcAft>
                    <a:spcPts val="0"/>
                  </a:spcAft>
                  <a:buClr>
                    <a:schemeClr val="dk1"/>
                  </a:buClr>
                  <a:buSzPts val="563"/>
                  <a:buFont typeface="Arial"/>
                  <a:buChar char="•"/>
                </a:pPr>
                <a:r>
                  <a:rPr lang="en-US" sz="563">
                    <a:solidFill>
                      <a:schemeClr val="dk1"/>
                    </a:solidFill>
                    <a:latin typeface="Candara"/>
                    <a:ea typeface="Candara"/>
                    <a:cs typeface="Candara"/>
                    <a:sym typeface="Candara"/>
                  </a:rPr>
                  <a:t>KADP</a:t>
                </a:r>
                <a:endParaRPr/>
              </a:p>
            </p:txBody>
          </p:sp>
          <p:sp>
            <p:nvSpPr>
              <p:cNvPr id="289" name="Google Shape;289;p23"/>
              <p:cNvSpPr/>
              <p:nvPr/>
            </p:nvSpPr>
            <p:spPr>
              <a:xfrm>
                <a:off x="2973883" y="2447031"/>
                <a:ext cx="1034099" cy="1304683"/>
              </a:xfrm>
              <a:prstGeom prst="roundRect">
                <a:avLst>
                  <a:gd fmla="val 16667" name="adj"/>
                </a:avLst>
              </a:prstGeom>
              <a:solidFill>
                <a:schemeClr val="lt1"/>
              </a:solidFill>
              <a:ln cap="flat" cmpd="sng" w="25400">
                <a:solidFill>
                  <a:srgbClr val="D8D8D8"/>
                </a:solidFill>
                <a:prstDash val="solid"/>
                <a:round/>
                <a:headEnd len="sm" w="sm" type="none"/>
                <a:tailEnd len="sm" w="sm" type="none"/>
              </a:ln>
            </p:spPr>
            <p:txBody>
              <a:bodyPr anchorCtr="0" anchor="t" bIns="45700" lIns="91425" spcFirstLastPara="1" rIns="91425" wrap="square" tIns="45700">
                <a:noAutofit/>
              </a:bodyPr>
              <a:lstStyle/>
              <a:p>
                <a:pPr indent="-64294" lvl="0" marL="64294" marR="0" rtl="0" algn="l">
                  <a:spcBef>
                    <a:spcPts val="0"/>
                  </a:spcBef>
                  <a:spcAft>
                    <a:spcPts val="0"/>
                  </a:spcAft>
                  <a:buClr>
                    <a:schemeClr val="dk1"/>
                  </a:buClr>
                  <a:buSzPts val="563"/>
                  <a:buFont typeface="Arial"/>
                  <a:buChar char="•"/>
                </a:pPr>
                <a:r>
                  <a:rPr lang="en-US" sz="563">
                    <a:solidFill>
                      <a:schemeClr val="dk1"/>
                    </a:solidFill>
                    <a:latin typeface="Candara"/>
                    <a:ea typeface="Candara"/>
                    <a:cs typeface="Candara"/>
                    <a:sym typeface="Candara"/>
                  </a:rPr>
                  <a:t>Build and Evaluate </a:t>
                </a:r>
                <a:r>
                  <a:rPr b="1" lang="en-US" sz="563">
                    <a:solidFill>
                      <a:schemeClr val="dk1"/>
                    </a:solidFill>
                    <a:latin typeface="Candara"/>
                    <a:ea typeface="Candara"/>
                    <a:cs typeface="Candara"/>
                    <a:sym typeface="Candara"/>
                  </a:rPr>
                  <a:t>Prototype</a:t>
                </a:r>
                <a:endParaRPr/>
              </a:p>
            </p:txBody>
          </p:sp>
        </p:grpSp>
        <p:grpSp>
          <p:nvGrpSpPr>
            <p:cNvPr id="290" name="Google Shape;290;p23"/>
            <p:cNvGrpSpPr/>
            <p:nvPr/>
          </p:nvGrpSpPr>
          <p:grpSpPr>
            <a:xfrm>
              <a:off x="5778146" y="715097"/>
              <a:ext cx="1122555" cy="1890681"/>
              <a:chOff x="5207975" y="514102"/>
              <a:chExt cx="1513460" cy="2576339"/>
            </a:xfrm>
          </p:grpSpPr>
          <p:sp>
            <p:nvSpPr>
              <p:cNvPr id="291" name="Google Shape;291;p23"/>
              <p:cNvSpPr/>
              <p:nvPr/>
            </p:nvSpPr>
            <p:spPr>
              <a:xfrm>
                <a:off x="5207975" y="989076"/>
                <a:ext cx="1499867" cy="2101365"/>
              </a:xfrm>
              <a:custGeom>
                <a:rect b="b" l="l" r="r" t="t"/>
                <a:pathLst>
                  <a:path extrusionOk="0" h="120000" w="120000">
                    <a:moveTo>
                      <a:pt x="14033" y="35567"/>
                    </a:moveTo>
                    <a:lnTo>
                      <a:pt x="14033" y="35567"/>
                    </a:lnTo>
                    <a:cubicBezTo>
                      <a:pt x="22711" y="18023"/>
                      <a:pt x="39989" y="6841"/>
                      <a:pt x="59006" y="6462"/>
                    </a:cubicBezTo>
                    <a:cubicBezTo>
                      <a:pt x="78022" y="6082"/>
                      <a:pt x="95702" y="16566"/>
                      <a:pt x="105026" y="33751"/>
                    </a:cubicBezTo>
                    <a:lnTo>
                      <a:pt x="112569" y="30948"/>
                    </a:lnTo>
                    <a:lnTo>
                      <a:pt x="104388" y="43505"/>
                    </a:lnTo>
                    <a:lnTo>
                      <a:pt x="89178" y="39640"/>
                    </a:lnTo>
                    <a:lnTo>
                      <a:pt x="96725" y="36836"/>
                    </a:lnTo>
                    <a:cubicBezTo>
                      <a:pt x="88888" y="21962"/>
                      <a:pt x="74183" y="13042"/>
                      <a:pt x="58501" y="13649"/>
                    </a:cubicBezTo>
                    <a:cubicBezTo>
                      <a:pt x="42820" y="14256"/>
                      <a:pt x="28727" y="24291"/>
                      <a:pt x="21871" y="39733"/>
                    </a:cubicBezTo>
                    <a:close/>
                  </a:path>
                </a:pathLst>
              </a:custGeom>
              <a:solidFill>
                <a:schemeClr val="dk1"/>
              </a:solidFill>
              <a:ln>
                <a:noFill/>
              </a:ln>
              <a:effectLst>
                <a:outerShdw blurRad="50800" rotWithShape="0" algn="tl" dir="2700000" dist="381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3"/>
              <p:cNvSpPr/>
              <p:nvPr/>
            </p:nvSpPr>
            <p:spPr>
              <a:xfrm rot="10800000">
                <a:off x="5221569" y="514102"/>
                <a:ext cx="1499866" cy="2026086"/>
              </a:xfrm>
              <a:custGeom>
                <a:rect b="b" l="l" r="r" t="t"/>
                <a:pathLst>
                  <a:path extrusionOk="0" h="120000" w="120000">
                    <a:moveTo>
                      <a:pt x="14436" y="34882"/>
                    </a:moveTo>
                    <a:lnTo>
                      <a:pt x="14436" y="34882"/>
                    </a:lnTo>
                    <a:cubicBezTo>
                      <a:pt x="23257" y="17841"/>
                      <a:pt x="40323" y="7059"/>
                      <a:pt x="59041" y="6701"/>
                    </a:cubicBezTo>
                    <a:cubicBezTo>
                      <a:pt x="77760" y="6342"/>
                      <a:pt x="95201" y="16463"/>
                      <a:pt x="104629" y="33154"/>
                    </a:cubicBezTo>
                    <a:lnTo>
                      <a:pt x="112272" y="30420"/>
                    </a:lnTo>
                    <a:lnTo>
                      <a:pt x="104532" y="44069"/>
                    </a:lnTo>
                    <a:lnTo>
                      <a:pt x="88571" y="38899"/>
                    </a:lnTo>
                    <a:lnTo>
                      <a:pt x="96218" y="36163"/>
                    </a:lnTo>
                    <a:lnTo>
                      <a:pt x="96218" y="36163"/>
                    </a:lnTo>
                    <a:cubicBezTo>
                      <a:pt x="88232" y="21952"/>
                      <a:pt x="73764" y="13533"/>
                      <a:pt x="58405" y="14158"/>
                    </a:cubicBezTo>
                    <a:cubicBezTo>
                      <a:pt x="43047" y="14784"/>
                      <a:pt x="29204" y="24357"/>
                      <a:pt x="22228" y="39177"/>
                    </a:cubicBezTo>
                    <a:close/>
                  </a:path>
                </a:pathLst>
              </a:custGeom>
              <a:solidFill>
                <a:schemeClr val="dk1"/>
              </a:solidFill>
              <a:ln>
                <a:noFill/>
              </a:ln>
              <a:effectLst>
                <a:outerShdw blurRad="50800" rotWithShape="0" algn="tl" dir="2700000" dist="381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93" name="Google Shape;293;p23"/>
          <p:cNvSpPr/>
          <p:nvPr/>
        </p:nvSpPr>
        <p:spPr>
          <a:xfrm>
            <a:off x="839159" y="2379597"/>
            <a:ext cx="508993" cy="538862"/>
          </a:xfrm>
          <a:custGeom>
            <a:rect b="b" l="l" r="r" t="t"/>
            <a:pathLst>
              <a:path extrusionOk="0" h="181" w="184">
                <a:moveTo>
                  <a:pt x="62" y="129"/>
                </a:moveTo>
                <a:cubicBezTo>
                  <a:pt x="26" y="93"/>
                  <a:pt x="26" y="93"/>
                  <a:pt x="26" y="93"/>
                </a:cubicBezTo>
                <a:cubicBezTo>
                  <a:pt x="0" y="120"/>
                  <a:pt x="0" y="120"/>
                  <a:pt x="0" y="120"/>
                </a:cubicBezTo>
                <a:cubicBezTo>
                  <a:pt x="62" y="181"/>
                  <a:pt x="62" y="181"/>
                  <a:pt x="62" y="181"/>
                </a:cubicBezTo>
                <a:cubicBezTo>
                  <a:pt x="88" y="155"/>
                  <a:pt x="88" y="155"/>
                  <a:pt x="88" y="155"/>
                </a:cubicBezTo>
                <a:cubicBezTo>
                  <a:pt x="88" y="155"/>
                  <a:pt x="134" y="37"/>
                  <a:pt x="178" y="5"/>
                </a:cubicBezTo>
                <a:cubicBezTo>
                  <a:pt x="184" y="0"/>
                  <a:pt x="111" y="47"/>
                  <a:pt x="62" y="129"/>
                </a:cubicBezTo>
                <a:close/>
              </a:path>
            </a:pathLst>
          </a:custGeom>
          <a:solidFill>
            <a:srgbClr val="00B050"/>
          </a:solidFill>
          <a:ln cap="flat" cmpd="sng" w="9525">
            <a:solidFill>
              <a:srgbClr val="92D050"/>
            </a:solidFill>
            <a:prstDash val="solid"/>
            <a:round/>
            <a:headEnd len="sm" w="sm" type="none"/>
            <a:tailEnd len="sm" w="sm" type="none"/>
          </a:ln>
        </p:spPr>
        <p:txBody>
          <a:bodyPr anchorCtr="0" anchor="t" bIns="25700" lIns="51425" spcFirstLastPara="1" rIns="51425" wrap="square" tIns="25700">
            <a:noAutofit/>
          </a:bodyPr>
          <a:lstStyle/>
          <a:p>
            <a:pPr indent="0" lvl="0" marL="0" marR="0" rtl="0" algn="l">
              <a:spcBef>
                <a:spcPts val="0"/>
              </a:spcBef>
              <a:spcAft>
                <a:spcPts val="0"/>
              </a:spcAft>
              <a:buNone/>
            </a:pPr>
            <a:r>
              <a:t/>
            </a:r>
            <a:endParaRPr sz="1013">
              <a:solidFill>
                <a:schemeClr val="dk1"/>
              </a:solidFill>
              <a:latin typeface="Calibri"/>
              <a:ea typeface="Calibri"/>
              <a:cs typeface="Calibri"/>
              <a:sym typeface="Calibri"/>
            </a:endParaRPr>
          </a:p>
        </p:txBody>
      </p:sp>
      <p:sp>
        <p:nvSpPr>
          <p:cNvPr id="294" name="Google Shape;294;p23"/>
          <p:cNvSpPr txBox="1"/>
          <p:nvPr/>
        </p:nvSpPr>
        <p:spPr>
          <a:xfrm>
            <a:off x="1283970" y="4301213"/>
            <a:ext cx="1015489" cy="84528"/>
          </a:xfrm>
          <a:prstGeom prst="rect">
            <a:avLst/>
          </a:prstGeom>
          <a:noFill/>
          <a:ln>
            <a:noFill/>
          </a:ln>
        </p:spPr>
        <p:txBody>
          <a:bodyPr anchorCtr="0" anchor="t" bIns="0" lIns="0" spcFirstLastPara="1" rIns="0" wrap="square" tIns="0">
            <a:noAutofit/>
          </a:bodyPr>
          <a:lstStyle/>
          <a:p>
            <a:pPr indent="0" lvl="0" marL="222350" marR="0" rtl="0" algn="l">
              <a:spcBef>
                <a:spcPts val="0"/>
              </a:spcBef>
              <a:spcAft>
                <a:spcPts val="0"/>
              </a:spcAft>
              <a:buClr>
                <a:schemeClr val="dk1"/>
              </a:buClr>
              <a:buSzPts val="563"/>
              <a:buFont typeface="Arial"/>
              <a:buNone/>
            </a:pPr>
            <a:r>
              <a:rPr b="1" lang="en-US" sz="563">
                <a:solidFill>
                  <a:schemeClr val="dk1"/>
                </a:solidFill>
                <a:latin typeface="Candara"/>
                <a:ea typeface="Candara"/>
                <a:cs typeface="Candara"/>
                <a:sym typeface="Candara"/>
              </a:rPr>
              <a:t>Where we are Today</a:t>
            </a:r>
            <a:endParaRPr/>
          </a:p>
        </p:txBody>
      </p:sp>
      <p:sp>
        <p:nvSpPr>
          <p:cNvPr id="295" name="Google Shape;295;p23"/>
          <p:cNvSpPr/>
          <p:nvPr/>
        </p:nvSpPr>
        <p:spPr>
          <a:xfrm>
            <a:off x="1674512" y="4091480"/>
            <a:ext cx="169253" cy="221870"/>
          </a:xfrm>
          <a:prstGeom prst="upArrow">
            <a:avLst>
              <a:gd fmla="val 33999" name="adj1"/>
              <a:gd fmla="val 50000" name="adj2"/>
            </a:avLst>
          </a:prstGeom>
          <a:solidFill>
            <a:srgbClr val="C5D8F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chemeClr val="lt1"/>
              </a:solidFill>
              <a:latin typeface="Calibri"/>
              <a:ea typeface="Calibri"/>
              <a:cs typeface="Calibri"/>
              <a:sym typeface="Calibri"/>
            </a:endParaRPr>
          </a:p>
        </p:txBody>
      </p:sp>
      <p:sp>
        <p:nvSpPr>
          <p:cNvPr id="296" name="Google Shape;296;p23"/>
          <p:cNvSpPr/>
          <p:nvPr/>
        </p:nvSpPr>
        <p:spPr>
          <a:xfrm>
            <a:off x="982959" y="1169170"/>
            <a:ext cx="4858652" cy="75020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575">
                <a:solidFill>
                  <a:schemeClr val="dk1"/>
                </a:solidFill>
                <a:latin typeface="Arial"/>
                <a:ea typeface="Arial"/>
                <a:cs typeface="Arial"/>
                <a:sym typeface="Arial"/>
              </a:rPr>
              <a:t>Vision</a:t>
            </a:r>
            <a:r>
              <a:rPr lang="en-US" sz="1575">
                <a:solidFill>
                  <a:schemeClr val="dk1"/>
                </a:solidFill>
                <a:latin typeface="Arial"/>
                <a:ea typeface="Arial"/>
                <a:cs typeface="Arial"/>
                <a:sym typeface="Arial"/>
              </a:rPr>
              <a:t>:  </a:t>
            </a:r>
            <a:r>
              <a:rPr lang="en-US" sz="1350">
                <a:solidFill>
                  <a:schemeClr val="dk1"/>
                </a:solidFill>
                <a:latin typeface="Arial"/>
                <a:ea typeface="Arial"/>
                <a:cs typeface="Arial"/>
                <a:sym typeface="Arial"/>
              </a:rPr>
              <a:t>Implement cloud-enabled end-to-end ground service capabilities that are </a:t>
            </a:r>
            <a:r>
              <a:rPr lang="en-US" sz="1350">
                <a:solidFill>
                  <a:srgbClr val="FF0000"/>
                </a:solidFill>
                <a:latin typeface="Arial"/>
                <a:ea typeface="Arial"/>
                <a:cs typeface="Arial"/>
                <a:sym typeface="Arial"/>
              </a:rPr>
              <a:t>secure</a:t>
            </a:r>
            <a:r>
              <a:rPr lang="en-US" sz="1350">
                <a:solidFill>
                  <a:schemeClr val="dk1"/>
                </a:solidFill>
                <a:latin typeface="Arial"/>
                <a:ea typeface="Arial"/>
                <a:cs typeface="Arial"/>
                <a:sym typeface="Arial"/>
              </a:rPr>
              <a:t>, </a:t>
            </a:r>
            <a:r>
              <a:rPr lang="en-US" sz="1350">
                <a:solidFill>
                  <a:srgbClr val="31859B"/>
                </a:solidFill>
                <a:latin typeface="Arial"/>
                <a:ea typeface="Arial"/>
                <a:cs typeface="Arial"/>
                <a:sym typeface="Arial"/>
              </a:rPr>
              <a:t>scalable</a:t>
            </a:r>
            <a:r>
              <a:rPr lang="en-US" sz="1350">
                <a:solidFill>
                  <a:schemeClr val="dk1"/>
                </a:solidFill>
                <a:latin typeface="Arial"/>
                <a:ea typeface="Arial"/>
                <a:cs typeface="Arial"/>
                <a:sym typeface="Arial"/>
              </a:rPr>
              <a:t>, </a:t>
            </a:r>
            <a:r>
              <a:rPr lang="en-US" sz="1350">
                <a:solidFill>
                  <a:srgbClr val="92CCDC"/>
                </a:solidFill>
                <a:latin typeface="Arial"/>
                <a:ea typeface="Arial"/>
                <a:cs typeface="Arial"/>
                <a:sym typeface="Arial"/>
              </a:rPr>
              <a:t>lifecycle cost effective</a:t>
            </a:r>
            <a:r>
              <a:rPr lang="en-US" sz="1350">
                <a:solidFill>
                  <a:schemeClr val="dk1"/>
                </a:solidFill>
                <a:latin typeface="Arial"/>
                <a:ea typeface="Arial"/>
                <a:cs typeface="Arial"/>
                <a:sym typeface="Arial"/>
              </a:rPr>
              <a:t>, and </a:t>
            </a:r>
            <a:r>
              <a:rPr lang="en-US" sz="1350">
                <a:solidFill>
                  <a:srgbClr val="5F497A"/>
                </a:solidFill>
                <a:latin typeface="Arial"/>
                <a:ea typeface="Arial"/>
                <a:cs typeface="Arial"/>
                <a:sym typeface="Arial"/>
              </a:rPr>
              <a:t>data source agnostic</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sp>
        <p:nvSpPr>
          <p:cNvPr id="301" name="Google Shape;301;p24"/>
          <p:cNvSpPr txBox="1"/>
          <p:nvPr>
            <p:ph type="title"/>
          </p:nvPr>
        </p:nvSpPr>
        <p:spPr>
          <a:xfrm>
            <a:off x="1515701" y="122549"/>
            <a:ext cx="3824003" cy="85725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FFFFFF"/>
              </a:buClr>
              <a:buSzPts val="1800"/>
              <a:buFont typeface="Helvetica Neue"/>
              <a:buNone/>
            </a:pPr>
            <a:r>
              <a:t/>
            </a:r>
            <a:endParaRPr/>
          </a:p>
        </p:txBody>
      </p:sp>
      <p:sp>
        <p:nvSpPr>
          <p:cNvPr id="302" name="Google Shape;302;p24"/>
          <p:cNvSpPr txBox="1"/>
          <p:nvPr>
            <p:ph idx="1" type="body"/>
          </p:nvPr>
        </p:nvSpPr>
        <p:spPr>
          <a:xfrm>
            <a:off x="342900" y="1200151"/>
            <a:ext cx="6172200" cy="339447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2569"/>
              </a:buClr>
              <a:buSzPts val="2400"/>
              <a:buNone/>
            </a:pPr>
            <a:r>
              <a:t/>
            </a:r>
            <a:endParaRPr/>
          </a:p>
          <a:p>
            <a:pPr indent="0" lvl="0" marL="0" rtl="0" algn="ctr">
              <a:spcBef>
                <a:spcPts val="480"/>
              </a:spcBef>
              <a:spcAft>
                <a:spcPts val="0"/>
              </a:spcAft>
              <a:buClr>
                <a:srgbClr val="002569"/>
              </a:buClr>
              <a:buSzPts val="2400"/>
              <a:buNone/>
            </a:pPr>
            <a:r>
              <a:t/>
            </a:r>
            <a:endParaRPr/>
          </a:p>
          <a:p>
            <a:pPr indent="0" lvl="0" marL="0" rtl="0" algn="ctr">
              <a:spcBef>
                <a:spcPts val="480"/>
              </a:spcBef>
              <a:spcAft>
                <a:spcPts val="0"/>
              </a:spcAft>
              <a:buClr>
                <a:srgbClr val="002569"/>
              </a:buClr>
              <a:buSzPts val="2400"/>
              <a:buNone/>
            </a:pPr>
            <a:r>
              <a:t/>
            </a:r>
            <a:endParaRPr/>
          </a:p>
          <a:p>
            <a:pPr indent="0" lvl="0" marL="0" rtl="0" algn="ctr">
              <a:spcBef>
                <a:spcPts val="480"/>
              </a:spcBef>
              <a:spcAft>
                <a:spcPts val="0"/>
              </a:spcAft>
              <a:buClr>
                <a:srgbClr val="002569"/>
              </a:buClr>
              <a:buSzPts val="2400"/>
              <a:buNone/>
            </a:pPr>
            <a:r>
              <a:rPr lang="en-US"/>
              <a:t>BACKUP Slides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Google Shape;307;p25"/>
          <p:cNvSpPr txBox="1"/>
          <p:nvPr>
            <p:ph type="title"/>
          </p:nvPr>
        </p:nvSpPr>
        <p:spPr>
          <a:xfrm>
            <a:off x="407542" y="133416"/>
            <a:ext cx="5976815" cy="61006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FFFFFF"/>
              </a:buClr>
              <a:buSzPts val="2430"/>
              <a:buFont typeface="Calibri"/>
              <a:buNone/>
            </a:pPr>
            <a:r>
              <a:rPr lang="en-US" sz="2430">
                <a:latin typeface="Calibri"/>
                <a:ea typeface="Calibri"/>
                <a:cs typeface="Calibri"/>
                <a:sym typeface="Calibri"/>
              </a:rPr>
              <a:t>Product Distribution</a:t>
            </a:r>
            <a:br>
              <a:rPr lang="en-US" sz="2430">
                <a:latin typeface="Calibri"/>
                <a:ea typeface="Calibri"/>
                <a:cs typeface="Calibri"/>
                <a:sym typeface="Calibri"/>
              </a:rPr>
            </a:br>
            <a:r>
              <a:rPr lang="en-US" sz="2430">
                <a:latin typeface="Calibri"/>
                <a:ea typeface="Calibri"/>
                <a:cs typeface="Calibri"/>
                <a:sym typeface="Calibri"/>
              </a:rPr>
              <a:t> and Access (PDA)</a:t>
            </a:r>
            <a:endParaRPr/>
          </a:p>
        </p:txBody>
      </p:sp>
      <p:sp>
        <p:nvSpPr>
          <p:cNvPr id="308" name="Google Shape;308;p25"/>
          <p:cNvSpPr txBox="1"/>
          <p:nvPr>
            <p:ph idx="1" type="body"/>
          </p:nvPr>
        </p:nvSpPr>
        <p:spPr>
          <a:xfrm>
            <a:off x="342900" y="1222875"/>
            <a:ext cx="6515100" cy="3650400"/>
          </a:xfrm>
          <a:prstGeom prst="rect">
            <a:avLst/>
          </a:prstGeom>
          <a:noFill/>
          <a:ln>
            <a:noFill/>
          </a:ln>
        </p:spPr>
        <p:txBody>
          <a:bodyPr anchorCtr="0" anchor="t" bIns="45700" lIns="91425" spcFirstLastPara="1" rIns="91425" wrap="square" tIns="45700">
            <a:noAutofit/>
          </a:bodyPr>
          <a:lstStyle/>
          <a:p>
            <a:pPr indent="-257175" lvl="0" marL="257175" rtl="0" algn="l">
              <a:spcBef>
                <a:spcPts val="0"/>
              </a:spcBef>
              <a:spcAft>
                <a:spcPts val="0"/>
              </a:spcAft>
              <a:buClr>
                <a:srgbClr val="002569"/>
              </a:buClr>
              <a:buSzPts val="1500"/>
              <a:buChar char="•"/>
            </a:pPr>
            <a:r>
              <a:rPr lang="en-US" sz="1500"/>
              <a:t>PDA is an enterprise system for ingesting, producing, and delivering near real-time data to our core, time critical users</a:t>
            </a:r>
            <a:endParaRPr/>
          </a:p>
          <a:p>
            <a:pPr indent="-257175" lvl="0" marL="257175" rtl="0" algn="l">
              <a:spcBef>
                <a:spcPts val="300"/>
              </a:spcBef>
              <a:spcAft>
                <a:spcPts val="0"/>
              </a:spcAft>
              <a:buClr>
                <a:srgbClr val="002569"/>
              </a:buClr>
              <a:buSzPts val="1500"/>
              <a:buChar char="•"/>
            </a:pPr>
            <a:r>
              <a:rPr lang="en-US" sz="1500"/>
              <a:t>PDA includes the following major segments:</a:t>
            </a:r>
            <a:endParaRPr/>
          </a:p>
          <a:p>
            <a:pPr indent="-214312" lvl="1" marL="557213" rtl="0" algn="l">
              <a:spcBef>
                <a:spcPts val="300"/>
              </a:spcBef>
              <a:spcAft>
                <a:spcPts val="0"/>
              </a:spcAft>
              <a:buClr>
                <a:srgbClr val="002569"/>
              </a:buClr>
              <a:buSzPts val="1500"/>
              <a:buFont typeface="Calibri"/>
              <a:buChar char="-"/>
            </a:pPr>
            <a:r>
              <a:rPr lang="en-US" sz="1500"/>
              <a:t>Product Generation - NOAA Data Exploitation (NDE)</a:t>
            </a:r>
            <a:endParaRPr/>
          </a:p>
          <a:p>
            <a:pPr indent="-214312" lvl="1" marL="557213" rtl="0" algn="l">
              <a:spcBef>
                <a:spcPts val="300"/>
              </a:spcBef>
              <a:spcAft>
                <a:spcPts val="0"/>
              </a:spcAft>
              <a:buClr>
                <a:srgbClr val="002569"/>
              </a:buClr>
              <a:buSzPts val="1500"/>
              <a:buFont typeface="Calibri"/>
              <a:buChar char="-"/>
            </a:pPr>
            <a:r>
              <a:rPr lang="en-US" sz="1500"/>
              <a:t>Product Distribution – PDA</a:t>
            </a:r>
            <a:endParaRPr/>
          </a:p>
          <a:p>
            <a:pPr indent="-214312" lvl="1" marL="557213" rtl="0" algn="l">
              <a:spcBef>
                <a:spcPts val="300"/>
              </a:spcBef>
              <a:spcAft>
                <a:spcPts val="0"/>
              </a:spcAft>
              <a:buClr>
                <a:srgbClr val="002569"/>
              </a:buClr>
              <a:buSzPts val="1500"/>
              <a:buFont typeface="Calibri"/>
              <a:buChar char="-"/>
            </a:pPr>
            <a:r>
              <a:rPr lang="en-US" sz="1500"/>
              <a:t>Direct Broadcast - HRIT/EMWIN</a:t>
            </a:r>
            <a:endParaRPr/>
          </a:p>
          <a:p>
            <a:pPr indent="-214312" lvl="1" marL="557213" rtl="0" algn="l">
              <a:spcBef>
                <a:spcPts val="300"/>
              </a:spcBef>
              <a:spcAft>
                <a:spcPts val="0"/>
              </a:spcAft>
              <a:buClr>
                <a:srgbClr val="002569"/>
              </a:buClr>
              <a:buSzPts val="1500"/>
              <a:buFont typeface="Calibri"/>
              <a:buChar char="-"/>
            </a:pPr>
            <a:r>
              <a:rPr lang="en-US" sz="1500"/>
              <a:t>High-speed network and services – Enterprise Infrastructure (EI)</a:t>
            </a:r>
            <a:endParaRPr/>
          </a:p>
          <a:p>
            <a:pPr indent="-257175" lvl="0" marL="257175" rtl="0" algn="l">
              <a:spcBef>
                <a:spcPts val="300"/>
              </a:spcBef>
              <a:spcAft>
                <a:spcPts val="0"/>
              </a:spcAft>
              <a:buClr>
                <a:srgbClr val="002569"/>
              </a:buClr>
              <a:buSzPts val="1500"/>
              <a:buChar char="•"/>
            </a:pPr>
            <a:r>
              <a:rPr lang="en-US" sz="1500"/>
              <a:t>PDA capabilities:</a:t>
            </a:r>
            <a:endParaRPr/>
          </a:p>
          <a:p>
            <a:pPr indent="-214312" lvl="1" marL="557213" rtl="0" algn="l">
              <a:spcBef>
                <a:spcPts val="300"/>
              </a:spcBef>
              <a:spcAft>
                <a:spcPts val="0"/>
              </a:spcAft>
              <a:buClr>
                <a:srgbClr val="002569"/>
              </a:buClr>
              <a:buSzPts val="1500"/>
              <a:buFont typeface="Calibri"/>
              <a:buChar char="-"/>
            </a:pPr>
            <a:r>
              <a:rPr lang="en-US" sz="1500"/>
              <a:t>Peers with high speed wide area network (N-WAVE)</a:t>
            </a:r>
            <a:endParaRPr/>
          </a:p>
          <a:p>
            <a:pPr indent="-214312" lvl="1" marL="557213" rtl="0" algn="l">
              <a:spcBef>
                <a:spcPts val="300"/>
              </a:spcBef>
              <a:spcAft>
                <a:spcPts val="0"/>
              </a:spcAft>
              <a:buClr>
                <a:srgbClr val="002569"/>
              </a:buClr>
              <a:buSzPts val="1500"/>
              <a:buFont typeface="Calibri"/>
              <a:buChar char="-"/>
            </a:pPr>
            <a:r>
              <a:rPr lang="en-US" sz="1500"/>
              <a:t>Scales to meet new growth without major re-work required</a:t>
            </a:r>
            <a:endParaRPr/>
          </a:p>
          <a:p>
            <a:pPr indent="-214312" lvl="1" marL="557213" rtl="0" algn="l">
              <a:spcBef>
                <a:spcPts val="300"/>
              </a:spcBef>
              <a:spcAft>
                <a:spcPts val="0"/>
              </a:spcAft>
              <a:buClr>
                <a:srgbClr val="002569"/>
              </a:buClr>
              <a:buSzPts val="1500"/>
              <a:buFont typeface="Calibri"/>
              <a:buChar char="-"/>
            </a:pPr>
            <a:r>
              <a:rPr lang="en-US" sz="1500"/>
              <a:t>Greater security (secure transfer protocols, baseline monitoring, high performance threat scanning, etc.)</a:t>
            </a:r>
            <a:endParaRPr/>
          </a:p>
          <a:p>
            <a:pPr indent="-214312" lvl="1" marL="557213" rtl="0" algn="l">
              <a:spcBef>
                <a:spcPts val="300"/>
              </a:spcBef>
              <a:spcAft>
                <a:spcPts val="0"/>
              </a:spcAft>
              <a:buClr>
                <a:srgbClr val="002569"/>
              </a:buClr>
              <a:buSzPts val="1500"/>
              <a:buFont typeface="Calibri"/>
              <a:buChar char="-"/>
            </a:pPr>
            <a:r>
              <a:rPr lang="en-US" sz="1500"/>
              <a:t>Configurable production with custom tailoring capability</a:t>
            </a:r>
            <a:endParaRPr/>
          </a:p>
          <a:p>
            <a:pPr indent="-161925" lvl="0" marL="257175" rtl="0" algn="l">
              <a:spcBef>
                <a:spcPts val="300"/>
              </a:spcBef>
              <a:spcAft>
                <a:spcPts val="0"/>
              </a:spcAft>
              <a:buClr>
                <a:srgbClr val="002569"/>
              </a:buClr>
              <a:buSzPts val="1500"/>
              <a:buNone/>
            </a:pPr>
            <a:r>
              <a:t/>
            </a:r>
            <a:endParaRPr sz="15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 name="Shape 312"/>
        <p:cNvGrpSpPr/>
        <p:nvPr/>
      </p:nvGrpSpPr>
      <p:grpSpPr>
        <a:xfrm>
          <a:off x="0" y="0"/>
          <a:ext cx="0" cy="0"/>
          <a:chOff x="0" y="0"/>
          <a:chExt cx="0" cy="0"/>
        </a:xfrm>
      </p:grpSpPr>
      <p:sp>
        <p:nvSpPr>
          <p:cNvPr id="313" name="Google Shape;313;p26"/>
          <p:cNvSpPr txBox="1"/>
          <p:nvPr>
            <p:ph type="title"/>
          </p:nvPr>
        </p:nvSpPr>
        <p:spPr>
          <a:xfrm>
            <a:off x="519228" y="221913"/>
            <a:ext cx="5841694" cy="59412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FFFFFF"/>
              </a:buClr>
              <a:buSzPts val="2700"/>
              <a:buFont typeface="Calibri"/>
              <a:buNone/>
            </a:pPr>
            <a:r>
              <a:rPr lang="en-US" sz="2700">
                <a:latin typeface="Calibri"/>
                <a:ea typeface="Calibri"/>
                <a:cs typeface="Calibri"/>
                <a:sym typeface="Calibri"/>
              </a:rPr>
              <a:t>Allocation of PDA Capacity</a:t>
            </a:r>
            <a:endParaRPr/>
          </a:p>
        </p:txBody>
      </p:sp>
      <p:sp>
        <p:nvSpPr>
          <p:cNvPr id="314" name="Google Shape;314;p26"/>
          <p:cNvSpPr/>
          <p:nvPr/>
        </p:nvSpPr>
        <p:spPr>
          <a:xfrm>
            <a:off x="261767" y="1349434"/>
            <a:ext cx="6356615" cy="1102866"/>
          </a:xfrm>
          <a:prstGeom prst="rect">
            <a:avLst/>
          </a:prstGeom>
          <a:noFill/>
          <a:ln>
            <a:noFill/>
          </a:ln>
        </p:spPr>
        <p:txBody>
          <a:bodyPr anchorCtr="0" anchor="t" bIns="45700" lIns="91425" spcFirstLastPara="1" rIns="91425" wrap="square" tIns="45700">
            <a:noAutofit/>
          </a:bodyPr>
          <a:lstStyle/>
          <a:p>
            <a:pPr indent="-214313" lvl="0" marL="214313" marR="0" rtl="0" algn="l">
              <a:spcBef>
                <a:spcPts val="0"/>
              </a:spcBef>
              <a:spcAft>
                <a:spcPts val="0"/>
              </a:spcAft>
              <a:buClr>
                <a:schemeClr val="dk1"/>
              </a:buClr>
              <a:buSzPts val="1350"/>
              <a:buFont typeface="Arial"/>
              <a:buChar char="•"/>
            </a:pPr>
            <a:r>
              <a:rPr lang="en-US" sz="1350">
                <a:solidFill>
                  <a:schemeClr val="dk1"/>
                </a:solidFill>
                <a:latin typeface="Calibri"/>
                <a:ea typeface="Calibri"/>
                <a:cs typeface="Calibri"/>
                <a:sym typeface="Calibri"/>
              </a:rPr>
              <a:t>PDA was designed with a data volume capacity egress rate of ~40 TB/day (at 25 Gbps).</a:t>
            </a:r>
            <a:endParaRPr/>
          </a:p>
          <a:p>
            <a:pPr indent="-214313" lvl="0" marL="214313" marR="0" rtl="0" algn="l">
              <a:spcBef>
                <a:spcPts val="1350"/>
              </a:spcBef>
              <a:spcAft>
                <a:spcPts val="0"/>
              </a:spcAft>
              <a:buClr>
                <a:schemeClr val="dk1"/>
              </a:buClr>
              <a:buSzPts val="1350"/>
              <a:buFont typeface="Arial"/>
              <a:buChar char="•"/>
            </a:pPr>
            <a:r>
              <a:rPr lang="en-US" sz="1350">
                <a:solidFill>
                  <a:schemeClr val="dk1"/>
                </a:solidFill>
                <a:latin typeface="Calibri"/>
                <a:ea typeface="Calibri"/>
                <a:cs typeface="Calibri"/>
                <a:sym typeface="Calibri"/>
              </a:rPr>
              <a:t>As of October 2018, ~ 40.24 TB/day has been allocated to approved users. The full system capacity has been allocated.</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sp>
        <p:nvSpPr>
          <p:cNvPr id="320" name="Google Shape;320;p27"/>
          <p:cNvSpPr txBox="1"/>
          <p:nvPr/>
        </p:nvSpPr>
        <p:spPr>
          <a:xfrm>
            <a:off x="342900" y="172649"/>
            <a:ext cx="6172200" cy="543061"/>
          </a:xfrm>
          <a:prstGeom prst="rect">
            <a:avLst/>
          </a:prstGeom>
          <a:noFill/>
          <a:ln>
            <a:noFill/>
          </a:ln>
        </p:spPr>
        <p:txBody>
          <a:bodyPr anchorCtr="0" anchor="ctr" bIns="0" lIns="0" spcFirstLastPara="1" rIns="0" wrap="square" tIns="34275">
            <a:noAutofit/>
          </a:bodyPr>
          <a:lstStyle/>
          <a:p>
            <a:pPr indent="0" lvl="0" marL="0" marR="0" rtl="0" algn="ctr">
              <a:spcBef>
                <a:spcPts val="0"/>
              </a:spcBef>
              <a:spcAft>
                <a:spcPts val="0"/>
              </a:spcAft>
              <a:buNone/>
            </a:pPr>
            <a:r>
              <a:rPr b="1" lang="en-US" sz="2400">
                <a:solidFill>
                  <a:schemeClr val="lt1"/>
                </a:solidFill>
                <a:latin typeface="Helvetica Neue"/>
                <a:ea typeface="Helvetica Neue"/>
                <a:cs typeface="Helvetica Neue"/>
                <a:sym typeface="Helvetica Neue"/>
              </a:rPr>
              <a:t>PDA Data </a:t>
            </a:r>
            <a:endParaRPr b="1" sz="2400">
              <a:solidFill>
                <a:schemeClr val="lt1"/>
              </a:solidFill>
              <a:latin typeface="Helvetica Neue"/>
              <a:ea typeface="Helvetica Neue"/>
              <a:cs typeface="Helvetica Neue"/>
              <a:sym typeface="Helvetica Neue"/>
            </a:endParaRPr>
          </a:p>
          <a:p>
            <a:pPr indent="0" lvl="0" marL="0" marR="0" rtl="0" algn="ctr">
              <a:spcBef>
                <a:spcPts val="0"/>
              </a:spcBef>
              <a:spcAft>
                <a:spcPts val="0"/>
              </a:spcAft>
              <a:buNone/>
            </a:pPr>
            <a:r>
              <a:rPr b="1" lang="en-US" sz="2400">
                <a:solidFill>
                  <a:schemeClr val="lt1"/>
                </a:solidFill>
                <a:latin typeface="Helvetica Neue"/>
                <a:ea typeface="Helvetica Neue"/>
                <a:cs typeface="Helvetica Neue"/>
                <a:sym typeface="Helvetica Neue"/>
              </a:rPr>
              <a:t>Distribution Statistics</a:t>
            </a:r>
            <a:endParaRPr/>
          </a:p>
        </p:txBody>
      </p:sp>
      <p:sp>
        <p:nvSpPr>
          <p:cNvPr id="321" name="Google Shape;321;p27"/>
          <p:cNvSpPr/>
          <p:nvPr/>
        </p:nvSpPr>
        <p:spPr>
          <a:xfrm>
            <a:off x="828675" y="4471676"/>
            <a:ext cx="5006222" cy="25391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50">
                <a:solidFill>
                  <a:srgbClr val="339933"/>
                </a:solidFill>
                <a:latin typeface="Calibri"/>
                <a:ea typeface="Calibri"/>
                <a:cs typeface="Calibri"/>
                <a:sym typeface="Calibri"/>
              </a:rPr>
              <a:t>*NEW ADDITION - Statistics include data sent to CLASS</a:t>
            </a:r>
            <a:endParaRPr sz="1050">
              <a:solidFill>
                <a:schemeClr val="dk1"/>
              </a:solidFill>
              <a:latin typeface="Calibri"/>
              <a:ea typeface="Calibri"/>
              <a:cs typeface="Calibri"/>
              <a:sym typeface="Calibri"/>
            </a:endParaRPr>
          </a:p>
        </p:txBody>
      </p:sp>
      <p:graphicFrame>
        <p:nvGraphicFramePr>
          <p:cNvPr id="322" name="Google Shape;322;p27"/>
          <p:cNvGraphicFramePr/>
          <p:nvPr/>
        </p:nvGraphicFramePr>
        <p:xfrm>
          <a:off x="828675" y="1160875"/>
          <a:ext cx="3000000" cy="3000000"/>
        </p:xfrm>
        <a:graphic>
          <a:graphicData uri="http://schemas.openxmlformats.org/drawingml/2006/table">
            <a:tbl>
              <a:tblPr bandRow="1" firstRow="1">
                <a:noFill/>
                <a:tableStyleId>{3A8DED13-45AF-447B-B62E-6F8DAACA1F9C}</a:tableStyleId>
              </a:tblPr>
              <a:tblGrid>
                <a:gridCol w="3004325"/>
                <a:gridCol w="2196325"/>
              </a:tblGrid>
              <a:tr h="251450">
                <a:tc gridSpan="2">
                  <a:txBody>
                    <a:bodyPr>
                      <a:noAutofit/>
                    </a:bodyPr>
                    <a:lstStyle/>
                    <a:p>
                      <a:pPr indent="0" lvl="0" marL="0" marR="0" rtl="0" algn="ctr">
                        <a:spcBef>
                          <a:spcPts val="0"/>
                        </a:spcBef>
                        <a:spcAft>
                          <a:spcPts val="0"/>
                        </a:spcAft>
                        <a:buNone/>
                      </a:pPr>
                      <a:r>
                        <a:rPr lang="en-US" sz="1200" u="none" cap="none" strike="noStrike">
                          <a:solidFill>
                            <a:schemeClr val="lt1"/>
                          </a:solidFill>
                          <a:latin typeface="Arial"/>
                          <a:ea typeface="Arial"/>
                          <a:cs typeface="Arial"/>
                          <a:sym typeface="Arial"/>
                        </a:rPr>
                        <a:t>PDA Statistics for all data (including GOES-16 and JPSS)</a:t>
                      </a:r>
                      <a:endParaRPr sz="1200" u="none" cap="none" strike="noStrike">
                        <a:solidFill>
                          <a:schemeClr val="lt1"/>
                        </a:solidFill>
                        <a:latin typeface="Arial"/>
                        <a:ea typeface="Arial"/>
                        <a:cs typeface="Arial"/>
                        <a:sym typeface="Arial"/>
                      </a:endParaRPr>
                    </a:p>
                  </a:txBody>
                  <a:tcPr marT="34300" marB="34300" marR="68575" marL="68575"/>
                </a:tc>
                <a:tc hMerge="1"/>
              </a:tr>
              <a:tr h="228600">
                <a:tc>
                  <a:txBody>
                    <a:bodyPr>
                      <a:noAutofit/>
                    </a:bodyPr>
                    <a:lstStyle/>
                    <a:p>
                      <a:pPr indent="0" lvl="0" marL="0" marR="0" rtl="0" algn="l">
                        <a:lnSpc>
                          <a:spcPct val="115000"/>
                        </a:lnSpc>
                        <a:spcBef>
                          <a:spcPts val="0"/>
                        </a:spcBef>
                        <a:spcAft>
                          <a:spcPts val="0"/>
                        </a:spcAft>
                        <a:buNone/>
                      </a:pPr>
                      <a:r>
                        <a:rPr b="0" lang="en-US" sz="1100" u="none" cap="none" strike="noStrike">
                          <a:solidFill>
                            <a:schemeClr val="accent2"/>
                          </a:solidFill>
                          <a:latin typeface="Arial"/>
                          <a:ea typeface="Arial"/>
                          <a:cs typeface="Arial"/>
                          <a:sym typeface="Arial"/>
                        </a:rPr>
                        <a:t>Number of User Groups</a:t>
                      </a:r>
                      <a:endParaRPr b="0" sz="800" u="none" cap="none" strike="noStrike">
                        <a:solidFill>
                          <a:schemeClr val="accent2"/>
                        </a:solidFill>
                        <a:latin typeface="Arial"/>
                        <a:ea typeface="Arial"/>
                        <a:cs typeface="Arial"/>
                        <a:sym typeface="Arial"/>
                      </a:endParaRPr>
                    </a:p>
                  </a:txBody>
                  <a:tcPr marT="0" marB="0" marR="51425" marL="51425" anchor="ctr"/>
                </a:tc>
                <a:tc>
                  <a:txBody>
                    <a:bodyPr>
                      <a:noAutofit/>
                    </a:bodyPr>
                    <a:lstStyle/>
                    <a:p>
                      <a:pPr indent="0" lvl="0" marL="0" marR="0" rtl="0" algn="ctr">
                        <a:spcBef>
                          <a:spcPts val="0"/>
                        </a:spcBef>
                        <a:spcAft>
                          <a:spcPts val="0"/>
                        </a:spcAft>
                        <a:buNone/>
                      </a:pPr>
                      <a:r>
                        <a:rPr b="0" i="0" lang="en-US" sz="1100" u="none" cap="none" strike="noStrike">
                          <a:solidFill>
                            <a:schemeClr val="accent2"/>
                          </a:solidFill>
                          <a:latin typeface="Arial"/>
                          <a:ea typeface="Arial"/>
                          <a:cs typeface="Arial"/>
                          <a:sym typeface="Arial"/>
                        </a:rPr>
                        <a:t>78 Active</a:t>
                      </a:r>
                      <a:endParaRPr sz="1200" u="none" cap="none" strike="noStrike">
                        <a:solidFill>
                          <a:schemeClr val="accent2"/>
                        </a:solidFill>
                      </a:endParaRPr>
                    </a:p>
                  </a:txBody>
                  <a:tcPr marT="34300" marB="34300" marR="50000" marL="50000" anchor="ctr">
                    <a:solidFill>
                      <a:srgbClr val="D0D8E8"/>
                    </a:solidFill>
                  </a:tcPr>
                </a:tc>
              </a:tr>
              <a:tr h="228600">
                <a:tc>
                  <a:txBody>
                    <a:bodyPr>
                      <a:noAutofit/>
                    </a:bodyPr>
                    <a:lstStyle/>
                    <a:p>
                      <a:pPr indent="0" lvl="0" marL="0" marR="0" rtl="0" algn="l">
                        <a:lnSpc>
                          <a:spcPct val="115000"/>
                        </a:lnSpc>
                        <a:spcBef>
                          <a:spcPts val="0"/>
                        </a:spcBef>
                        <a:spcAft>
                          <a:spcPts val="0"/>
                        </a:spcAft>
                        <a:buNone/>
                      </a:pPr>
                      <a:r>
                        <a:rPr b="0" lang="en-US" sz="1100" u="none" cap="none" strike="noStrike">
                          <a:solidFill>
                            <a:schemeClr val="accent2"/>
                          </a:solidFill>
                          <a:latin typeface="Arial"/>
                          <a:ea typeface="Arial"/>
                          <a:cs typeface="Arial"/>
                          <a:sym typeface="Arial"/>
                        </a:rPr>
                        <a:t>Total Distributed Data Size*</a:t>
                      </a:r>
                      <a:endParaRPr b="0" sz="1100" u="none" cap="none" strike="noStrike">
                        <a:solidFill>
                          <a:schemeClr val="accent2"/>
                        </a:solidFill>
                        <a:latin typeface="Arial"/>
                        <a:ea typeface="Arial"/>
                        <a:cs typeface="Arial"/>
                        <a:sym typeface="Arial"/>
                      </a:endParaRPr>
                    </a:p>
                  </a:txBody>
                  <a:tcPr marT="0" marB="0" marR="51425" marL="51425" anchor="ctr"/>
                </a:tc>
                <a:tc>
                  <a:txBody>
                    <a:bodyPr>
                      <a:noAutofit/>
                    </a:bodyPr>
                    <a:lstStyle/>
                    <a:p>
                      <a:pPr indent="0" lvl="0" marL="0" marR="0" rtl="0" algn="ctr">
                        <a:spcBef>
                          <a:spcPts val="0"/>
                        </a:spcBef>
                        <a:spcAft>
                          <a:spcPts val="0"/>
                        </a:spcAft>
                        <a:buNone/>
                      </a:pPr>
                      <a:r>
                        <a:rPr b="0" i="0" lang="en-US" sz="1100" u="none" cap="none" strike="noStrike">
                          <a:solidFill>
                            <a:schemeClr val="accent2"/>
                          </a:solidFill>
                          <a:latin typeface="Arial"/>
                          <a:ea typeface="Arial"/>
                          <a:cs typeface="Arial"/>
                          <a:sym typeface="Arial"/>
                        </a:rPr>
                        <a:t>10.45 TB/day</a:t>
                      </a:r>
                      <a:endParaRPr sz="1200" u="none" cap="none" strike="noStrike">
                        <a:solidFill>
                          <a:schemeClr val="accent2"/>
                        </a:solidFill>
                      </a:endParaRPr>
                    </a:p>
                  </a:txBody>
                  <a:tcPr marT="34300" marB="34300" marR="50000" marL="50000" anchor="ctr">
                    <a:solidFill>
                      <a:srgbClr val="E9EDF4"/>
                    </a:solidFill>
                  </a:tcPr>
                </a:tc>
              </a:tr>
              <a:tr h="205750">
                <a:tc>
                  <a:txBody>
                    <a:bodyPr>
                      <a:noAutofit/>
                    </a:bodyPr>
                    <a:lstStyle/>
                    <a:p>
                      <a:pPr indent="-285750" lvl="1" marL="742950" marR="0" rtl="0" algn="l">
                        <a:lnSpc>
                          <a:spcPct val="115000"/>
                        </a:lnSpc>
                        <a:spcBef>
                          <a:spcPts val="0"/>
                        </a:spcBef>
                        <a:spcAft>
                          <a:spcPts val="0"/>
                        </a:spcAft>
                        <a:buClr>
                          <a:schemeClr val="accent2"/>
                        </a:buClr>
                        <a:buSzPts val="900"/>
                        <a:buFont typeface="Arial"/>
                        <a:buChar char="•"/>
                      </a:pPr>
                      <a:r>
                        <a:rPr b="0" lang="en-US" sz="900" u="none" cap="none" strike="noStrike">
                          <a:solidFill>
                            <a:schemeClr val="accent2"/>
                          </a:solidFill>
                          <a:latin typeface="Arial"/>
                          <a:ea typeface="Arial"/>
                          <a:cs typeface="Arial"/>
                          <a:sym typeface="Arial"/>
                        </a:rPr>
                        <a:t>Distributed to ‘Pull’ Users (61 Users)</a:t>
                      </a:r>
                      <a:endParaRPr b="0" sz="900" u="none" cap="none" strike="noStrike">
                        <a:solidFill>
                          <a:schemeClr val="accent2"/>
                        </a:solidFill>
                        <a:latin typeface="Arial"/>
                        <a:ea typeface="Arial"/>
                        <a:cs typeface="Arial"/>
                        <a:sym typeface="Arial"/>
                      </a:endParaRPr>
                    </a:p>
                  </a:txBody>
                  <a:tcPr marT="0" marB="0" marR="51425" marL="51425" anchor="ctr">
                    <a:solidFill>
                      <a:srgbClr val="D0D8E8"/>
                    </a:solidFill>
                  </a:tcPr>
                </a:tc>
                <a:tc>
                  <a:txBody>
                    <a:bodyPr>
                      <a:noAutofit/>
                    </a:bodyPr>
                    <a:lstStyle/>
                    <a:p>
                      <a:pPr indent="0" lvl="0" marL="0" marR="0" rtl="0" algn="ctr">
                        <a:spcBef>
                          <a:spcPts val="0"/>
                        </a:spcBef>
                        <a:spcAft>
                          <a:spcPts val="0"/>
                        </a:spcAft>
                        <a:buNone/>
                      </a:pPr>
                      <a:r>
                        <a:rPr b="0" i="0" lang="en-US" sz="900" u="none" cap="none" strike="noStrike">
                          <a:solidFill>
                            <a:schemeClr val="accent2"/>
                          </a:solidFill>
                          <a:latin typeface="Arial"/>
                          <a:ea typeface="Arial"/>
                          <a:cs typeface="Arial"/>
                          <a:sym typeface="Arial"/>
                        </a:rPr>
                        <a:t>7.41 TB/day</a:t>
                      </a:r>
                      <a:endParaRPr sz="1200" u="none" cap="none" strike="noStrike">
                        <a:solidFill>
                          <a:schemeClr val="accent2"/>
                        </a:solidFill>
                      </a:endParaRPr>
                    </a:p>
                  </a:txBody>
                  <a:tcPr marT="34300" marB="34300" marR="50000" marL="50000" anchor="ctr">
                    <a:solidFill>
                      <a:srgbClr val="D0D8E8"/>
                    </a:solidFill>
                  </a:tcPr>
                </a:tc>
              </a:tr>
              <a:tr h="205750">
                <a:tc>
                  <a:txBody>
                    <a:bodyPr>
                      <a:noAutofit/>
                    </a:bodyPr>
                    <a:lstStyle/>
                    <a:p>
                      <a:pPr indent="-285750" lvl="1" marL="742950" marR="0" rtl="0" algn="l">
                        <a:lnSpc>
                          <a:spcPct val="115000"/>
                        </a:lnSpc>
                        <a:spcBef>
                          <a:spcPts val="0"/>
                        </a:spcBef>
                        <a:spcAft>
                          <a:spcPts val="0"/>
                        </a:spcAft>
                        <a:buClr>
                          <a:schemeClr val="accent2"/>
                        </a:buClr>
                        <a:buSzPts val="900"/>
                        <a:buFont typeface="Arial"/>
                        <a:buChar char="•"/>
                      </a:pPr>
                      <a:r>
                        <a:rPr b="0" lang="en-US" sz="900" u="none" cap="none" strike="noStrike">
                          <a:solidFill>
                            <a:schemeClr val="accent2"/>
                          </a:solidFill>
                          <a:latin typeface="Arial"/>
                          <a:ea typeface="Arial"/>
                          <a:cs typeface="Arial"/>
                          <a:sym typeface="Arial"/>
                        </a:rPr>
                        <a:t>Distributed to “Push” Users (17 Users)</a:t>
                      </a:r>
                      <a:endParaRPr b="0" sz="900" u="none" cap="none" strike="noStrike">
                        <a:solidFill>
                          <a:schemeClr val="accent2"/>
                        </a:solidFill>
                        <a:latin typeface="Arial"/>
                        <a:ea typeface="Arial"/>
                        <a:cs typeface="Arial"/>
                        <a:sym typeface="Arial"/>
                      </a:endParaRPr>
                    </a:p>
                  </a:txBody>
                  <a:tcPr marT="0" marB="0" marR="51425" marL="51425" anchor="ctr"/>
                </a:tc>
                <a:tc>
                  <a:txBody>
                    <a:bodyPr>
                      <a:noAutofit/>
                    </a:bodyPr>
                    <a:lstStyle/>
                    <a:p>
                      <a:pPr indent="0" lvl="0" marL="0" marR="0" rtl="0" algn="ctr">
                        <a:spcBef>
                          <a:spcPts val="0"/>
                        </a:spcBef>
                        <a:spcAft>
                          <a:spcPts val="0"/>
                        </a:spcAft>
                        <a:buNone/>
                      </a:pPr>
                      <a:r>
                        <a:rPr b="0" i="0" lang="en-US" sz="900" u="none" cap="none" strike="noStrike">
                          <a:solidFill>
                            <a:schemeClr val="accent2"/>
                          </a:solidFill>
                          <a:latin typeface="Arial"/>
                          <a:ea typeface="Arial"/>
                          <a:cs typeface="Arial"/>
                          <a:sym typeface="Arial"/>
                        </a:rPr>
                        <a:t>3.02 TB/day</a:t>
                      </a:r>
                      <a:endParaRPr sz="1200" u="none" cap="none" strike="noStrike">
                        <a:solidFill>
                          <a:schemeClr val="accent2"/>
                        </a:solidFill>
                      </a:endParaRPr>
                    </a:p>
                  </a:txBody>
                  <a:tcPr marT="34300" marB="34300" marR="50000" marL="50000" anchor="ctr">
                    <a:solidFill>
                      <a:srgbClr val="E9EDF4"/>
                    </a:solidFill>
                  </a:tcPr>
                </a:tc>
              </a:tr>
              <a:tr h="184025">
                <a:tc>
                  <a:txBody>
                    <a:bodyPr>
                      <a:noAutofit/>
                    </a:bodyPr>
                    <a:lstStyle/>
                    <a:p>
                      <a:pPr indent="0" lvl="0" marL="0" marR="0" rtl="0" algn="l">
                        <a:lnSpc>
                          <a:spcPct val="115000"/>
                        </a:lnSpc>
                        <a:spcBef>
                          <a:spcPts val="0"/>
                        </a:spcBef>
                        <a:spcAft>
                          <a:spcPts val="0"/>
                        </a:spcAft>
                        <a:buNone/>
                      </a:pPr>
                      <a:r>
                        <a:t/>
                      </a:r>
                      <a:endParaRPr b="0" sz="1100" u="none" cap="none" strike="noStrike">
                        <a:latin typeface="Arial"/>
                        <a:ea typeface="Arial"/>
                        <a:cs typeface="Arial"/>
                        <a:sym typeface="Arial"/>
                      </a:endParaRPr>
                    </a:p>
                  </a:txBody>
                  <a:tcPr marT="0" marB="0" marR="51425" marL="51425" anchor="ctr"/>
                </a:tc>
                <a:tc>
                  <a:txBody>
                    <a:bodyPr>
                      <a:noAutofit/>
                    </a:bodyPr>
                    <a:lstStyle/>
                    <a:p>
                      <a:pPr indent="0" lvl="0" marL="0" marR="0" rtl="0" algn="ctr">
                        <a:lnSpc>
                          <a:spcPct val="115000"/>
                        </a:lnSpc>
                        <a:spcBef>
                          <a:spcPts val="0"/>
                        </a:spcBef>
                        <a:spcAft>
                          <a:spcPts val="0"/>
                        </a:spcAft>
                        <a:buClr>
                          <a:schemeClr val="dk1"/>
                        </a:buClr>
                        <a:buSzPts val="1100"/>
                        <a:buFont typeface="Calibri"/>
                        <a:buNone/>
                      </a:pPr>
                      <a:r>
                        <a:t/>
                      </a:r>
                      <a:endParaRPr b="0" sz="1100" u="none" cap="none" strike="noStrike">
                        <a:latin typeface="Arial"/>
                        <a:ea typeface="Arial"/>
                        <a:cs typeface="Arial"/>
                        <a:sym typeface="Arial"/>
                      </a:endParaRPr>
                    </a:p>
                  </a:txBody>
                  <a:tcPr marT="0" marB="0" marR="51425" marL="51425" anchor="ctr"/>
                </a:tc>
              </a:tr>
              <a:tr h="210300">
                <a:tc gridSpan="2">
                  <a:txBody>
                    <a:bodyPr>
                      <a:noAutofit/>
                    </a:bodyPr>
                    <a:lstStyle/>
                    <a:p>
                      <a:pPr indent="0" lvl="0" marL="0" marR="0" rtl="0" algn="ctr">
                        <a:lnSpc>
                          <a:spcPct val="115000"/>
                        </a:lnSpc>
                        <a:spcBef>
                          <a:spcPts val="0"/>
                        </a:spcBef>
                        <a:spcAft>
                          <a:spcPts val="0"/>
                        </a:spcAft>
                        <a:buNone/>
                      </a:pPr>
                      <a:r>
                        <a:rPr b="1" lang="en-US" sz="1200" u="none" cap="none" strike="noStrike">
                          <a:solidFill>
                            <a:schemeClr val="lt1"/>
                          </a:solidFill>
                          <a:latin typeface="Arial"/>
                          <a:ea typeface="Arial"/>
                          <a:cs typeface="Arial"/>
                          <a:sym typeface="Arial"/>
                        </a:rPr>
                        <a:t>Largest Data Consumers – Distributed Data Size</a:t>
                      </a:r>
                      <a:endParaRPr/>
                    </a:p>
                  </a:txBody>
                  <a:tcPr marT="0" marB="0" marR="51425" marL="51425" anchor="ctr">
                    <a:solidFill>
                      <a:srgbClr val="4F81BD"/>
                    </a:solidFill>
                  </a:tcPr>
                </a:tc>
                <a:tc hMerge="1"/>
              </a:tr>
              <a:tr h="228600">
                <a:tc>
                  <a:txBody>
                    <a:bodyPr>
                      <a:noAutofit/>
                    </a:bodyPr>
                    <a:lstStyle/>
                    <a:p>
                      <a:pPr indent="0" lvl="0" marL="0" marR="0" rtl="0" algn="l">
                        <a:lnSpc>
                          <a:spcPct val="115000"/>
                        </a:lnSpc>
                        <a:spcBef>
                          <a:spcPts val="0"/>
                        </a:spcBef>
                        <a:spcAft>
                          <a:spcPts val="0"/>
                        </a:spcAft>
                        <a:buNone/>
                      </a:pPr>
                      <a:r>
                        <a:rPr b="0" lang="en-US" sz="1100" u="none" cap="none" strike="noStrike">
                          <a:solidFill>
                            <a:schemeClr val="accent2"/>
                          </a:solidFill>
                          <a:latin typeface="Arial"/>
                          <a:ea typeface="Arial"/>
                          <a:cs typeface="Arial"/>
                          <a:sym typeface="Arial"/>
                        </a:rPr>
                        <a:t>STAR</a:t>
                      </a:r>
                      <a:endParaRPr/>
                    </a:p>
                  </a:txBody>
                  <a:tcPr marT="0" marB="0" marR="51425" marL="51425" anchor="ctr">
                    <a:solidFill>
                      <a:srgbClr val="D0D8E8"/>
                    </a:solidFill>
                  </a:tcPr>
                </a:tc>
                <a:tc>
                  <a:txBody>
                    <a:bodyPr>
                      <a:noAutofit/>
                    </a:bodyPr>
                    <a:lstStyle/>
                    <a:p>
                      <a:pPr indent="0" lvl="0" marL="0" marR="0" rtl="0" algn="ctr">
                        <a:spcBef>
                          <a:spcPts val="0"/>
                        </a:spcBef>
                        <a:spcAft>
                          <a:spcPts val="0"/>
                        </a:spcAft>
                        <a:buNone/>
                      </a:pPr>
                      <a:r>
                        <a:rPr b="0" i="0" lang="en-US" sz="1100" u="none" cap="none" strike="noStrike">
                          <a:solidFill>
                            <a:schemeClr val="accent2"/>
                          </a:solidFill>
                          <a:latin typeface="Arial"/>
                          <a:ea typeface="Arial"/>
                          <a:cs typeface="Arial"/>
                          <a:sym typeface="Arial"/>
                        </a:rPr>
                        <a:t>2.21 TB/day</a:t>
                      </a:r>
                      <a:endParaRPr sz="1200" u="none" cap="none" strike="noStrike">
                        <a:solidFill>
                          <a:schemeClr val="accent2"/>
                        </a:solidFill>
                      </a:endParaRPr>
                    </a:p>
                  </a:txBody>
                  <a:tcPr marT="34300" marB="34300" marR="50000" marL="50000" anchor="ctr">
                    <a:solidFill>
                      <a:srgbClr val="D0D8E8"/>
                    </a:solidFill>
                  </a:tcPr>
                </a:tc>
              </a:tr>
              <a:tr h="251450">
                <a:tc>
                  <a:txBody>
                    <a:bodyPr>
                      <a:noAutofit/>
                    </a:bodyPr>
                    <a:lstStyle/>
                    <a:p>
                      <a:pPr indent="0" lvl="0" marL="0" marR="0" rtl="0" algn="l">
                        <a:lnSpc>
                          <a:spcPct val="115000"/>
                        </a:lnSpc>
                        <a:spcBef>
                          <a:spcPts val="0"/>
                        </a:spcBef>
                        <a:spcAft>
                          <a:spcPts val="0"/>
                        </a:spcAft>
                        <a:buNone/>
                      </a:pPr>
                      <a:r>
                        <a:rPr b="0" lang="en-US" sz="1100" u="none" cap="none" strike="noStrike">
                          <a:solidFill>
                            <a:schemeClr val="accent2"/>
                          </a:solidFill>
                          <a:latin typeface="Arial"/>
                          <a:ea typeface="Arial"/>
                          <a:cs typeface="Arial"/>
                          <a:sym typeface="Arial"/>
                        </a:rPr>
                        <a:t>CLASS</a:t>
                      </a:r>
                      <a:endParaRPr/>
                    </a:p>
                  </a:txBody>
                  <a:tcPr marT="0" marB="0" marR="51425" marL="51425" anchor="ctr">
                    <a:solidFill>
                      <a:srgbClr val="E9EDF4"/>
                    </a:solidFill>
                  </a:tcPr>
                </a:tc>
                <a:tc>
                  <a:txBody>
                    <a:bodyPr>
                      <a:noAutofit/>
                    </a:bodyPr>
                    <a:lstStyle/>
                    <a:p>
                      <a:pPr indent="0" lvl="0" marL="0" marR="0" rtl="0" algn="ctr">
                        <a:spcBef>
                          <a:spcPts val="0"/>
                        </a:spcBef>
                        <a:spcAft>
                          <a:spcPts val="0"/>
                        </a:spcAft>
                        <a:buNone/>
                      </a:pPr>
                      <a:r>
                        <a:rPr lang="en-US" sz="1200" u="none" cap="none" strike="noStrike">
                          <a:solidFill>
                            <a:schemeClr val="accent2"/>
                          </a:solidFill>
                        </a:rPr>
                        <a:t>1.71 TB/day</a:t>
                      </a:r>
                      <a:endParaRPr sz="1200" u="none" cap="none" strike="noStrike">
                        <a:solidFill>
                          <a:schemeClr val="accent2"/>
                        </a:solidFill>
                      </a:endParaRPr>
                    </a:p>
                  </a:txBody>
                  <a:tcPr marT="34300" marB="34300" marR="50000" marL="50000" anchor="ctr">
                    <a:solidFill>
                      <a:srgbClr val="E9EDF4"/>
                    </a:solidFill>
                  </a:tcPr>
                </a:tc>
              </a:tr>
              <a:tr h="228600">
                <a:tc>
                  <a:txBody>
                    <a:bodyPr>
                      <a:noAutofit/>
                    </a:bodyPr>
                    <a:lstStyle/>
                    <a:p>
                      <a:pPr indent="0" lvl="0" marL="0" marR="0" rtl="0" algn="l">
                        <a:lnSpc>
                          <a:spcPct val="115000"/>
                        </a:lnSpc>
                        <a:spcBef>
                          <a:spcPts val="0"/>
                        </a:spcBef>
                        <a:spcAft>
                          <a:spcPts val="0"/>
                        </a:spcAft>
                        <a:buNone/>
                      </a:pPr>
                      <a:r>
                        <a:rPr b="0" lang="en-US" sz="1100" u="none" cap="none" strike="noStrike">
                          <a:solidFill>
                            <a:schemeClr val="accent2"/>
                          </a:solidFill>
                          <a:latin typeface="Arial"/>
                          <a:ea typeface="Arial"/>
                          <a:cs typeface="Arial"/>
                          <a:sym typeface="Arial"/>
                        </a:rPr>
                        <a:t>DoD</a:t>
                      </a:r>
                      <a:endParaRPr/>
                    </a:p>
                  </a:txBody>
                  <a:tcPr marT="0" marB="0" marR="51425" marL="51425" anchor="ctr">
                    <a:solidFill>
                      <a:srgbClr val="D0D8E8"/>
                    </a:solidFill>
                  </a:tcPr>
                </a:tc>
                <a:tc>
                  <a:txBody>
                    <a:bodyPr>
                      <a:noAutofit/>
                    </a:bodyPr>
                    <a:lstStyle/>
                    <a:p>
                      <a:pPr indent="0" lvl="0" marL="0" marR="0" rtl="0" algn="ctr">
                        <a:spcBef>
                          <a:spcPts val="0"/>
                        </a:spcBef>
                        <a:spcAft>
                          <a:spcPts val="0"/>
                        </a:spcAft>
                        <a:buNone/>
                      </a:pPr>
                      <a:r>
                        <a:rPr b="0" i="0" lang="en-US" sz="1100" u="none" cap="none" strike="noStrike">
                          <a:solidFill>
                            <a:schemeClr val="accent2"/>
                          </a:solidFill>
                          <a:latin typeface="Arial"/>
                          <a:ea typeface="Arial"/>
                          <a:cs typeface="Arial"/>
                          <a:sym typeface="Arial"/>
                        </a:rPr>
                        <a:t>1.73 TB/day</a:t>
                      </a:r>
                      <a:endParaRPr sz="1200" u="none" cap="none" strike="noStrike">
                        <a:solidFill>
                          <a:schemeClr val="accent2"/>
                        </a:solidFill>
                      </a:endParaRPr>
                    </a:p>
                  </a:txBody>
                  <a:tcPr marT="34300" marB="34300" marR="50000" marL="50000" anchor="ctr">
                    <a:solidFill>
                      <a:srgbClr val="D0D8E8"/>
                    </a:solidFill>
                  </a:tcPr>
                </a:tc>
              </a:tr>
              <a:tr h="228600">
                <a:tc>
                  <a:txBody>
                    <a:bodyPr>
                      <a:noAutofit/>
                    </a:bodyPr>
                    <a:lstStyle/>
                    <a:p>
                      <a:pPr indent="0" lvl="0" marL="0" marR="0" rtl="0" algn="l">
                        <a:lnSpc>
                          <a:spcPct val="115000"/>
                        </a:lnSpc>
                        <a:spcBef>
                          <a:spcPts val="0"/>
                        </a:spcBef>
                        <a:spcAft>
                          <a:spcPts val="0"/>
                        </a:spcAft>
                        <a:buNone/>
                      </a:pPr>
                      <a:r>
                        <a:rPr b="0" lang="en-US" sz="1100" u="none" cap="none" strike="noStrike">
                          <a:solidFill>
                            <a:schemeClr val="accent2"/>
                          </a:solidFill>
                          <a:latin typeface="Arial"/>
                          <a:ea typeface="Arial"/>
                          <a:cs typeface="Arial"/>
                          <a:sym typeface="Arial"/>
                        </a:rPr>
                        <a:t>NWS</a:t>
                      </a:r>
                      <a:endParaRPr/>
                    </a:p>
                  </a:txBody>
                  <a:tcPr marT="0" marB="0" marR="51425" marL="51425" anchor="ctr">
                    <a:solidFill>
                      <a:srgbClr val="E9EDF4"/>
                    </a:solidFill>
                  </a:tcPr>
                </a:tc>
                <a:tc>
                  <a:txBody>
                    <a:bodyPr>
                      <a:noAutofit/>
                    </a:bodyPr>
                    <a:lstStyle/>
                    <a:p>
                      <a:pPr indent="0" lvl="0" marL="0" marR="0" rtl="0" algn="ctr">
                        <a:spcBef>
                          <a:spcPts val="0"/>
                        </a:spcBef>
                        <a:spcAft>
                          <a:spcPts val="0"/>
                        </a:spcAft>
                        <a:buNone/>
                      </a:pPr>
                      <a:r>
                        <a:rPr b="0" i="0" lang="en-US" sz="1100" u="none" cap="none" strike="noStrike">
                          <a:solidFill>
                            <a:schemeClr val="accent2"/>
                          </a:solidFill>
                          <a:latin typeface="Arial"/>
                          <a:ea typeface="Arial"/>
                          <a:cs typeface="Arial"/>
                          <a:sym typeface="Arial"/>
                        </a:rPr>
                        <a:t>1.0 TB/day</a:t>
                      </a:r>
                      <a:endParaRPr sz="1200" u="none" cap="none" strike="noStrike">
                        <a:solidFill>
                          <a:schemeClr val="accent2"/>
                        </a:solidFill>
                      </a:endParaRPr>
                    </a:p>
                  </a:txBody>
                  <a:tcPr marT="34300" marB="34300" marR="50000" marL="50000" anchor="ctr">
                    <a:solidFill>
                      <a:srgbClr val="E9EDF4"/>
                    </a:solidFill>
                  </a:tcPr>
                </a:tc>
              </a:tr>
              <a:tr h="184025">
                <a:tc>
                  <a:txBody>
                    <a:bodyPr>
                      <a:noAutofit/>
                    </a:bodyPr>
                    <a:lstStyle/>
                    <a:p>
                      <a:pPr indent="0" lvl="0" marL="0" marR="0" rtl="0" algn="l">
                        <a:lnSpc>
                          <a:spcPct val="115000"/>
                        </a:lnSpc>
                        <a:spcBef>
                          <a:spcPts val="0"/>
                        </a:spcBef>
                        <a:spcAft>
                          <a:spcPts val="0"/>
                        </a:spcAft>
                        <a:buNone/>
                      </a:pPr>
                      <a:r>
                        <a:t/>
                      </a:r>
                      <a:endParaRPr b="0" sz="1100" u="none" cap="none" strike="noStrike">
                        <a:latin typeface="Arial"/>
                        <a:ea typeface="Arial"/>
                        <a:cs typeface="Arial"/>
                        <a:sym typeface="Arial"/>
                      </a:endParaRPr>
                    </a:p>
                  </a:txBody>
                  <a:tcPr marT="0" marB="0" marR="51425" marL="51425" anchor="ctr"/>
                </a:tc>
                <a:tc>
                  <a:txBody>
                    <a:bodyPr>
                      <a:noAutofit/>
                    </a:bodyPr>
                    <a:lstStyle/>
                    <a:p>
                      <a:pPr indent="0" lvl="0" marL="0" marR="0" rtl="0" algn="ctr">
                        <a:lnSpc>
                          <a:spcPct val="115000"/>
                        </a:lnSpc>
                        <a:spcBef>
                          <a:spcPts val="0"/>
                        </a:spcBef>
                        <a:spcAft>
                          <a:spcPts val="0"/>
                        </a:spcAft>
                        <a:buClr>
                          <a:schemeClr val="dk1"/>
                        </a:buClr>
                        <a:buSzPts val="1100"/>
                        <a:buFont typeface="Calibri"/>
                        <a:buNone/>
                      </a:pPr>
                      <a:r>
                        <a:t/>
                      </a:r>
                      <a:endParaRPr b="0" sz="1100" u="none" cap="none" strike="noStrike">
                        <a:latin typeface="Arial"/>
                        <a:ea typeface="Arial"/>
                        <a:cs typeface="Arial"/>
                        <a:sym typeface="Arial"/>
                      </a:endParaRPr>
                    </a:p>
                  </a:txBody>
                  <a:tcPr marT="0" marB="0" marR="51425" marL="51425" anchor="ctr"/>
                </a:tc>
              </a:tr>
              <a:tr h="210300">
                <a:tc gridSpan="2">
                  <a:txBody>
                    <a:bodyPr>
                      <a:noAutofit/>
                    </a:bodyPr>
                    <a:lstStyle/>
                    <a:p>
                      <a:pPr indent="0" lvl="0" marL="0" marR="0" rtl="0" algn="ctr">
                        <a:lnSpc>
                          <a:spcPct val="115000"/>
                        </a:lnSpc>
                        <a:spcBef>
                          <a:spcPts val="0"/>
                        </a:spcBef>
                        <a:spcAft>
                          <a:spcPts val="0"/>
                        </a:spcAft>
                        <a:buNone/>
                      </a:pPr>
                      <a:r>
                        <a:rPr b="1" lang="en-US" sz="1200" u="none" cap="none" strike="noStrike">
                          <a:solidFill>
                            <a:schemeClr val="lt1"/>
                          </a:solidFill>
                          <a:latin typeface="Arial"/>
                          <a:ea typeface="Arial"/>
                          <a:cs typeface="Arial"/>
                          <a:sym typeface="Arial"/>
                        </a:rPr>
                        <a:t>Additional Data Consumers of Interest – Distributed Data Size</a:t>
                      </a:r>
                      <a:endParaRPr/>
                    </a:p>
                  </a:txBody>
                  <a:tcPr marT="0" marB="0" marR="51425" marL="51425" anchor="ctr">
                    <a:solidFill>
                      <a:srgbClr val="4F81BD"/>
                    </a:solidFill>
                  </a:tcPr>
                </a:tc>
                <a:tc hMerge="1"/>
              </a:tr>
              <a:tr h="228600">
                <a:tc>
                  <a:txBody>
                    <a:bodyPr>
                      <a:noAutofit/>
                    </a:bodyPr>
                    <a:lstStyle/>
                    <a:p>
                      <a:pPr indent="0" lvl="0" marL="0" marR="0" rtl="0" algn="l">
                        <a:lnSpc>
                          <a:spcPct val="115000"/>
                        </a:lnSpc>
                        <a:spcBef>
                          <a:spcPts val="0"/>
                        </a:spcBef>
                        <a:spcAft>
                          <a:spcPts val="0"/>
                        </a:spcAft>
                        <a:buNone/>
                      </a:pPr>
                      <a:r>
                        <a:rPr b="0" lang="en-US" sz="1100" u="none" cap="none" strike="noStrike">
                          <a:latin typeface="Arial"/>
                          <a:ea typeface="Arial"/>
                          <a:cs typeface="Arial"/>
                          <a:sym typeface="Arial"/>
                        </a:rPr>
                        <a:t>To ESPC Shared File System</a:t>
                      </a:r>
                      <a:endParaRPr b="0" sz="1100" u="none" cap="none" strike="noStrike">
                        <a:latin typeface="Arial"/>
                        <a:ea typeface="Arial"/>
                        <a:cs typeface="Arial"/>
                        <a:sym typeface="Arial"/>
                      </a:endParaRPr>
                    </a:p>
                  </a:txBody>
                  <a:tcPr marT="0" marB="0" marR="51425" marL="51425" anchor="ctr"/>
                </a:tc>
                <a:tc>
                  <a:txBody>
                    <a:bodyPr>
                      <a:noAutofit/>
                    </a:bodyPr>
                    <a:lstStyle/>
                    <a:p>
                      <a:pPr indent="0" lvl="0" marL="0" marR="0" rtl="0" algn="ctr">
                        <a:spcBef>
                          <a:spcPts val="0"/>
                        </a:spcBef>
                        <a:spcAft>
                          <a:spcPts val="0"/>
                        </a:spcAft>
                        <a:buNone/>
                      </a:pPr>
                      <a:r>
                        <a:rPr b="0" i="0" lang="en-US" sz="1100" u="none" cap="none" strike="noStrike">
                          <a:solidFill>
                            <a:schemeClr val="dk1"/>
                          </a:solidFill>
                          <a:latin typeface="Arial"/>
                          <a:ea typeface="Arial"/>
                          <a:cs typeface="Arial"/>
                          <a:sym typeface="Arial"/>
                        </a:rPr>
                        <a:t>732 GB/day</a:t>
                      </a:r>
                      <a:endParaRPr sz="1200" u="none" cap="none" strike="noStrike">
                        <a:solidFill>
                          <a:schemeClr val="dk1"/>
                        </a:solidFill>
                      </a:endParaRPr>
                    </a:p>
                  </a:txBody>
                  <a:tcPr marT="34300" marB="34300" marR="50000" marL="50000" anchor="ctr">
                    <a:solidFill>
                      <a:srgbClr val="D0D8E8"/>
                    </a:solidFill>
                  </a:tcPr>
                </a:tc>
              </a:tr>
              <a:tr h="228600">
                <a:tc>
                  <a:txBody>
                    <a:bodyPr>
                      <a:noAutofit/>
                    </a:bodyPr>
                    <a:lstStyle/>
                    <a:p>
                      <a:pPr indent="0" lvl="0" marL="0" marR="0" rtl="0" algn="l">
                        <a:lnSpc>
                          <a:spcPct val="115000"/>
                        </a:lnSpc>
                        <a:spcBef>
                          <a:spcPts val="0"/>
                        </a:spcBef>
                        <a:spcAft>
                          <a:spcPts val="0"/>
                        </a:spcAft>
                        <a:buNone/>
                      </a:pPr>
                      <a:r>
                        <a:rPr b="0" lang="en-US" sz="1100" u="none" cap="none" strike="noStrike">
                          <a:latin typeface="Arial"/>
                          <a:ea typeface="Arial"/>
                          <a:cs typeface="Arial"/>
                          <a:sym typeface="Arial"/>
                        </a:rPr>
                        <a:t>To EUMETSAT </a:t>
                      </a:r>
                      <a:endParaRPr b="0" sz="1100" u="none" cap="none" strike="noStrike">
                        <a:latin typeface="Arial"/>
                        <a:ea typeface="Arial"/>
                        <a:cs typeface="Arial"/>
                        <a:sym typeface="Arial"/>
                      </a:endParaRPr>
                    </a:p>
                  </a:txBody>
                  <a:tcPr marT="0" marB="0" marR="51425" marL="51425" anchor="ctr">
                    <a:solidFill>
                      <a:srgbClr val="E9EDF4"/>
                    </a:solidFill>
                  </a:tcPr>
                </a:tc>
                <a:tc>
                  <a:txBody>
                    <a:bodyPr>
                      <a:noAutofit/>
                    </a:bodyPr>
                    <a:lstStyle/>
                    <a:p>
                      <a:pPr indent="0" lvl="0" marL="0" marR="0" rtl="0" algn="ctr">
                        <a:spcBef>
                          <a:spcPts val="0"/>
                        </a:spcBef>
                        <a:spcAft>
                          <a:spcPts val="0"/>
                        </a:spcAft>
                        <a:buNone/>
                      </a:pPr>
                      <a:r>
                        <a:rPr b="0" i="0" lang="en-US" sz="1100" u="none" cap="none" strike="noStrike">
                          <a:solidFill>
                            <a:schemeClr val="dk1"/>
                          </a:solidFill>
                          <a:latin typeface="Arial"/>
                          <a:ea typeface="Arial"/>
                          <a:cs typeface="Arial"/>
                          <a:sym typeface="Arial"/>
                        </a:rPr>
                        <a:t>75 GB/day</a:t>
                      </a:r>
                      <a:endParaRPr sz="1200" u="none" cap="none" strike="noStrike">
                        <a:solidFill>
                          <a:schemeClr val="dk1"/>
                        </a:solidFill>
                      </a:endParaRPr>
                    </a:p>
                  </a:txBody>
                  <a:tcPr marT="34300" marB="34300" marR="50000" marL="50000" anchor="ctr">
                    <a:solidFill>
                      <a:srgbClr val="E9EDF4"/>
                    </a:solidFill>
                  </a:tcPr>
                </a:tc>
              </a:tr>
            </a:tbl>
          </a:graphicData>
        </a:graphic>
      </p:graphicFrame>
      <p:sp>
        <p:nvSpPr>
          <p:cNvPr id="323" name="Google Shape;323;p27"/>
          <p:cNvSpPr txBox="1"/>
          <p:nvPr/>
        </p:nvSpPr>
        <p:spPr>
          <a:xfrm>
            <a:off x="828675" y="4702509"/>
            <a:ext cx="5263397" cy="41549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050">
                <a:solidFill>
                  <a:schemeClr val="dk1"/>
                </a:solidFill>
                <a:latin typeface="Calibri"/>
                <a:ea typeface="Calibri"/>
                <a:cs typeface="Calibri"/>
                <a:sym typeface="Calibri"/>
              </a:rPr>
              <a:t>Report period covers:  10/1/2018 to 10/22/2018</a:t>
            </a:r>
            <a:endParaRPr sz="1050">
              <a:solidFill>
                <a:srgbClr val="339933"/>
              </a:solidFill>
              <a:latin typeface="Calibri"/>
              <a:ea typeface="Calibri"/>
              <a:cs typeface="Calibri"/>
              <a:sym typeface="Calibri"/>
            </a:endParaRPr>
          </a:p>
          <a:p>
            <a:pPr indent="0" lvl="0" marL="0" marR="0" rtl="0" algn="l">
              <a:spcBef>
                <a:spcPts val="0"/>
              </a:spcBef>
              <a:spcAft>
                <a:spcPts val="0"/>
              </a:spcAft>
              <a:buNone/>
            </a:pPr>
            <a:r>
              <a:rPr lang="en-US" sz="1050">
                <a:solidFill>
                  <a:schemeClr val="dk1"/>
                </a:solidFill>
                <a:latin typeface="Calibri"/>
                <a:ea typeface="Calibri"/>
                <a:cs typeface="Calibri"/>
                <a:sym typeface="Calibri"/>
              </a:rPr>
              <a:t>Source:  PDA Ops Environment (NSOF)</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 name="Shape 327"/>
        <p:cNvGrpSpPr/>
        <p:nvPr/>
      </p:nvGrpSpPr>
      <p:grpSpPr>
        <a:xfrm>
          <a:off x="0" y="0"/>
          <a:ext cx="0" cy="0"/>
          <a:chOff x="0" y="0"/>
          <a:chExt cx="0" cy="0"/>
        </a:xfrm>
      </p:grpSpPr>
      <p:sp>
        <p:nvSpPr>
          <p:cNvPr id="328" name="Google Shape;328;p28"/>
          <p:cNvSpPr txBox="1"/>
          <p:nvPr>
            <p:ph type="title"/>
          </p:nvPr>
        </p:nvSpPr>
        <p:spPr>
          <a:xfrm>
            <a:off x="342900" y="131615"/>
            <a:ext cx="5772151" cy="59412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FFFFFF"/>
              </a:buClr>
              <a:buSzPts val="2430"/>
              <a:buFont typeface="Calibri"/>
              <a:buNone/>
            </a:pPr>
            <a:r>
              <a:rPr lang="en-US" sz="2430">
                <a:latin typeface="Calibri"/>
                <a:ea typeface="Calibri"/>
                <a:cs typeface="Calibri"/>
                <a:sym typeface="Calibri"/>
              </a:rPr>
              <a:t>Data Access </a:t>
            </a:r>
            <a:br>
              <a:rPr lang="en-US" sz="2430">
                <a:latin typeface="Calibri"/>
                <a:ea typeface="Calibri"/>
                <a:cs typeface="Calibri"/>
                <a:sym typeface="Calibri"/>
              </a:rPr>
            </a:br>
            <a:r>
              <a:rPr lang="en-US" sz="2430">
                <a:latin typeface="Calibri"/>
                <a:ea typeface="Calibri"/>
                <a:cs typeface="Calibri"/>
                <a:sym typeface="Calibri"/>
              </a:rPr>
              <a:t>&amp; Distribution Policy</a:t>
            </a:r>
            <a:endParaRPr/>
          </a:p>
        </p:txBody>
      </p:sp>
      <p:sp>
        <p:nvSpPr>
          <p:cNvPr id="329" name="Google Shape;329;p28"/>
          <p:cNvSpPr txBox="1"/>
          <p:nvPr>
            <p:ph idx="1" type="body"/>
          </p:nvPr>
        </p:nvSpPr>
        <p:spPr>
          <a:xfrm>
            <a:off x="342900" y="1256960"/>
            <a:ext cx="6400800" cy="4114800"/>
          </a:xfrm>
          <a:prstGeom prst="rect">
            <a:avLst/>
          </a:prstGeom>
          <a:noFill/>
          <a:ln>
            <a:noFill/>
          </a:ln>
        </p:spPr>
        <p:txBody>
          <a:bodyPr anchorCtr="0" anchor="t" bIns="45700" lIns="91425" spcFirstLastPara="1" rIns="91425" wrap="square" tIns="45700">
            <a:noAutofit/>
          </a:bodyPr>
          <a:lstStyle/>
          <a:p>
            <a:pPr indent="-257175" lvl="0" marL="257175" rtl="0" algn="l">
              <a:spcBef>
                <a:spcPts val="0"/>
              </a:spcBef>
              <a:spcAft>
                <a:spcPts val="0"/>
              </a:spcAft>
              <a:buClr>
                <a:srgbClr val="002569"/>
              </a:buClr>
              <a:buSzPts val="1350"/>
              <a:buChar char="•"/>
            </a:pPr>
            <a:r>
              <a:rPr lang="en-US" sz="1350"/>
              <a:t>Full policy and data access forms at: </a:t>
            </a:r>
            <a:endParaRPr/>
          </a:p>
          <a:p>
            <a:pPr indent="-313444" lvl="1" marL="464214" rtl="0" algn="l">
              <a:spcBef>
                <a:spcPts val="225"/>
              </a:spcBef>
              <a:spcAft>
                <a:spcPts val="0"/>
              </a:spcAft>
              <a:buClr>
                <a:srgbClr val="002569"/>
              </a:buClr>
              <a:buSzPts val="1350"/>
              <a:buFont typeface="Calibri"/>
              <a:buChar char="•"/>
            </a:pPr>
            <a:r>
              <a:rPr lang="en-US" sz="1350"/>
              <a:t>http://www.ospo.noaa.gov/Organization/About/access.html </a:t>
            </a:r>
            <a:endParaRPr/>
          </a:p>
          <a:p>
            <a:pPr indent="-257175" lvl="0" marL="257175" rtl="0" algn="l">
              <a:spcBef>
                <a:spcPts val="225"/>
              </a:spcBef>
              <a:spcAft>
                <a:spcPts val="0"/>
              </a:spcAft>
              <a:buClr>
                <a:srgbClr val="002569"/>
              </a:buClr>
              <a:buSzPts val="1350"/>
              <a:buChar char="•"/>
            </a:pPr>
            <a:r>
              <a:rPr lang="en-US" sz="1350"/>
              <a:t>Security requirement to document and control all users accessing operational data servers</a:t>
            </a:r>
            <a:endParaRPr/>
          </a:p>
          <a:p>
            <a:pPr indent="-257175" lvl="0" marL="257175" rtl="0" algn="l">
              <a:spcBef>
                <a:spcPts val="225"/>
              </a:spcBef>
              <a:spcAft>
                <a:spcPts val="0"/>
              </a:spcAft>
              <a:buClr>
                <a:srgbClr val="002569"/>
              </a:buClr>
              <a:buSzPts val="1350"/>
              <a:buChar char="•"/>
            </a:pPr>
            <a:r>
              <a:rPr lang="en-US" sz="1350"/>
              <a:t>Significant increases in data volumes necessitate prioritization of users to effectively manage data distribution resources to ensure optimal system performance</a:t>
            </a:r>
            <a:endParaRPr/>
          </a:p>
          <a:p>
            <a:pPr indent="-257175" lvl="0" marL="257175" rtl="0" algn="l">
              <a:spcBef>
                <a:spcPts val="225"/>
              </a:spcBef>
              <a:spcAft>
                <a:spcPts val="0"/>
              </a:spcAft>
              <a:buClr>
                <a:srgbClr val="002569"/>
              </a:buClr>
              <a:buSzPts val="1350"/>
              <a:buChar char="•"/>
            </a:pPr>
            <a:r>
              <a:rPr lang="en-US" sz="1350"/>
              <a:t>Higher priority access will be given to organizations with:</a:t>
            </a:r>
            <a:endParaRPr/>
          </a:p>
          <a:p>
            <a:pPr indent="-359072" lvl="1" marL="464214" rtl="0" algn="l">
              <a:spcBef>
                <a:spcPts val="225"/>
              </a:spcBef>
              <a:spcAft>
                <a:spcPts val="0"/>
              </a:spcAft>
              <a:buClr>
                <a:srgbClr val="002569"/>
              </a:buClr>
              <a:buSzPts val="1350"/>
              <a:buFont typeface="Calibri"/>
              <a:buChar char="•"/>
            </a:pPr>
            <a:r>
              <a:rPr lang="en-US" sz="1350"/>
              <a:t>Mission and statutory authority that supports the requirement for real-time data access</a:t>
            </a:r>
            <a:endParaRPr/>
          </a:p>
          <a:p>
            <a:pPr indent="-359072" lvl="1" marL="464214" rtl="0" algn="l">
              <a:spcBef>
                <a:spcPts val="225"/>
              </a:spcBef>
              <a:spcAft>
                <a:spcPts val="0"/>
              </a:spcAft>
              <a:buClr>
                <a:srgbClr val="002569"/>
              </a:buClr>
              <a:buSzPts val="1350"/>
              <a:buFont typeface="Calibri"/>
              <a:buChar char="•"/>
            </a:pPr>
            <a:r>
              <a:rPr lang="en-US" sz="1350"/>
              <a:t>Signed NESDIS cooperative agreements or other legislative authorities</a:t>
            </a:r>
            <a:endParaRPr/>
          </a:p>
          <a:p>
            <a:pPr indent="-359072" lvl="1" marL="464214" rtl="0" algn="l">
              <a:spcBef>
                <a:spcPts val="225"/>
              </a:spcBef>
              <a:spcAft>
                <a:spcPts val="0"/>
              </a:spcAft>
              <a:buClr>
                <a:srgbClr val="002569"/>
              </a:buClr>
              <a:buSzPts val="1350"/>
              <a:buFont typeface="Calibri"/>
              <a:buChar char="•"/>
            </a:pPr>
            <a:r>
              <a:rPr lang="en-US" sz="1350"/>
              <a:t>A demonstrated timeliness requirement for near real-time satellite data and products to support operational user applications</a:t>
            </a:r>
            <a:endParaRPr/>
          </a:p>
          <a:p>
            <a:pPr indent="-257175" lvl="0" marL="257175" rtl="0" algn="l">
              <a:spcBef>
                <a:spcPts val="225"/>
              </a:spcBef>
              <a:spcAft>
                <a:spcPts val="0"/>
              </a:spcAft>
              <a:buClr>
                <a:srgbClr val="002569"/>
              </a:buClr>
              <a:buSzPts val="1350"/>
              <a:buChar char="•"/>
            </a:pPr>
            <a:r>
              <a:rPr lang="en-US" sz="1350"/>
              <a:t>For non real-time data users, NOAA/NESDIS will offer alternate sources of data access that are internal and external to NESDIS (including CLASS)</a:t>
            </a:r>
            <a:endParaRPr/>
          </a:p>
          <a:p>
            <a:pPr indent="-257175" lvl="0" marL="257175" rtl="0" algn="l">
              <a:spcBef>
                <a:spcPts val="225"/>
              </a:spcBef>
              <a:spcAft>
                <a:spcPts val="0"/>
              </a:spcAft>
              <a:buClr>
                <a:srgbClr val="002569"/>
              </a:buClr>
              <a:buSzPts val="1350"/>
              <a:buChar char="•"/>
            </a:pPr>
            <a:r>
              <a:rPr lang="en-US" sz="1350"/>
              <a:t>At this time, due to PDA system limitations, there is a temporary freeze</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Google Shape;334;p29"/>
          <p:cNvSpPr txBox="1"/>
          <p:nvPr>
            <p:ph type="title"/>
          </p:nvPr>
        </p:nvSpPr>
        <p:spPr>
          <a:xfrm>
            <a:off x="359715" y="135034"/>
            <a:ext cx="5836133" cy="59412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2400"/>
              <a:buFont typeface="Helvetica Neue"/>
              <a:buNone/>
            </a:pPr>
            <a:r>
              <a:rPr b="1" lang="en-US" sz="2400">
                <a:solidFill>
                  <a:schemeClr val="lt1"/>
                </a:solidFill>
              </a:rPr>
              <a:t>Access to PDA</a:t>
            </a:r>
            <a:endParaRPr/>
          </a:p>
        </p:txBody>
      </p:sp>
      <p:sp>
        <p:nvSpPr>
          <p:cNvPr id="335" name="Google Shape;335;p29"/>
          <p:cNvSpPr txBox="1"/>
          <p:nvPr>
            <p:ph idx="1" type="body"/>
          </p:nvPr>
        </p:nvSpPr>
        <p:spPr>
          <a:xfrm>
            <a:off x="255211" y="1417886"/>
            <a:ext cx="6372708" cy="3394472"/>
          </a:xfrm>
          <a:prstGeom prst="rect">
            <a:avLst/>
          </a:prstGeom>
          <a:noFill/>
          <a:ln>
            <a:noFill/>
          </a:ln>
        </p:spPr>
        <p:txBody>
          <a:bodyPr anchorCtr="0" anchor="t" bIns="45700" lIns="91425" spcFirstLastPara="1" rIns="91425" wrap="square" tIns="45700">
            <a:noAutofit/>
          </a:bodyPr>
          <a:lstStyle/>
          <a:p>
            <a:pPr indent="-257175" lvl="0" marL="257175" rtl="0" algn="l">
              <a:spcBef>
                <a:spcPts val="0"/>
              </a:spcBef>
              <a:spcAft>
                <a:spcPts val="0"/>
              </a:spcAft>
              <a:buClr>
                <a:schemeClr val="accent2"/>
              </a:buClr>
              <a:buSzPts val="1500"/>
              <a:buChar char="•"/>
            </a:pPr>
            <a:r>
              <a:rPr lang="en-US" sz="1500">
                <a:solidFill>
                  <a:schemeClr val="accent2"/>
                </a:solidFill>
              </a:rPr>
              <a:t>PDA service is dedicated for authorized near real-time users</a:t>
            </a:r>
            <a:endParaRPr/>
          </a:p>
          <a:p>
            <a:pPr indent="-257175" lvl="0" marL="257175" rtl="0" algn="l">
              <a:spcBef>
                <a:spcPts val="300"/>
              </a:spcBef>
              <a:spcAft>
                <a:spcPts val="0"/>
              </a:spcAft>
              <a:buClr>
                <a:schemeClr val="accent2"/>
              </a:buClr>
              <a:buSzPts val="1500"/>
              <a:buChar char="•"/>
            </a:pPr>
            <a:r>
              <a:rPr lang="en-US" sz="1500">
                <a:solidFill>
                  <a:schemeClr val="accent2"/>
                </a:solidFill>
              </a:rPr>
              <a:t>New user onboarding is currently suspended while the organization assesses time critical user needs and evaluates available capacity on the system</a:t>
            </a:r>
            <a:endParaRPr/>
          </a:p>
          <a:p>
            <a:pPr indent="-257175" lvl="0" marL="257175" rtl="0" algn="l">
              <a:spcBef>
                <a:spcPts val="300"/>
              </a:spcBef>
              <a:spcAft>
                <a:spcPts val="0"/>
              </a:spcAft>
              <a:buClr>
                <a:schemeClr val="accent2"/>
              </a:buClr>
              <a:buSzPts val="1500"/>
              <a:buChar char="•"/>
            </a:pPr>
            <a:r>
              <a:rPr lang="en-US" sz="1500">
                <a:solidFill>
                  <a:schemeClr val="accent2"/>
                </a:solidFill>
              </a:rPr>
              <a:t>Data access information is available at:</a:t>
            </a:r>
            <a:endParaRPr/>
          </a:p>
          <a:p>
            <a:pPr indent="0" lvl="1" marL="300038" rtl="0" algn="l">
              <a:spcBef>
                <a:spcPts val="300"/>
              </a:spcBef>
              <a:spcAft>
                <a:spcPts val="0"/>
              </a:spcAft>
              <a:buClr>
                <a:schemeClr val="accent2"/>
              </a:buClr>
              <a:buSzPts val="1500"/>
              <a:buNone/>
            </a:pPr>
            <a:r>
              <a:rPr lang="en-US" sz="1500" u="sng">
                <a:solidFill>
                  <a:schemeClr val="hlink"/>
                </a:solidFill>
                <a:hlinkClick r:id="rId3"/>
              </a:rPr>
              <a:t>http://www.ospo.noaa.gov/Organization/About/access.html</a:t>
            </a:r>
            <a:endParaRPr sz="1500">
              <a:solidFill>
                <a:schemeClr val="accent2"/>
              </a:solidFill>
            </a:endParaRPr>
          </a:p>
          <a:p>
            <a:pPr indent="-161925" lvl="0" marL="257175" rtl="0" algn="l">
              <a:spcBef>
                <a:spcPts val="300"/>
              </a:spcBef>
              <a:spcAft>
                <a:spcPts val="0"/>
              </a:spcAft>
              <a:buClr>
                <a:srgbClr val="002569"/>
              </a:buClr>
              <a:buSzPts val="1500"/>
              <a:buNone/>
            </a:pPr>
            <a:r>
              <a:t/>
            </a:r>
            <a:endParaRPr sz="1500">
              <a:solidFill>
                <a:schemeClr val="accent2"/>
              </a:solidFill>
            </a:endParaRPr>
          </a:p>
          <a:p>
            <a:pPr indent="-161925" lvl="0" marL="257175" rtl="0" algn="l">
              <a:spcBef>
                <a:spcPts val="300"/>
              </a:spcBef>
              <a:spcAft>
                <a:spcPts val="0"/>
              </a:spcAft>
              <a:buClr>
                <a:srgbClr val="002569"/>
              </a:buClr>
              <a:buSzPts val="1500"/>
              <a:buNone/>
            </a:pPr>
            <a:r>
              <a:t/>
            </a:r>
            <a:endParaRPr sz="1500">
              <a:solidFill>
                <a:schemeClr val="accent2"/>
              </a:solidFill>
            </a:endParaRPr>
          </a:p>
          <a:p>
            <a:pPr indent="-161925" lvl="0" marL="257175" rtl="0" algn="l">
              <a:spcBef>
                <a:spcPts val="300"/>
              </a:spcBef>
              <a:spcAft>
                <a:spcPts val="0"/>
              </a:spcAft>
              <a:buClr>
                <a:srgbClr val="002569"/>
              </a:buClr>
              <a:buSzPts val="1500"/>
              <a:buNone/>
            </a:pPr>
            <a:r>
              <a:t/>
            </a:r>
            <a:endParaRPr sz="1500">
              <a:solidFill>
                <a:schemeClr val="accent2"/>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pic>
        <p:nvPicPr>
          <p:cNvPr id="102" name="Google Shape;102;p14"/>
          <p:cNvPicPr preferRelativeResize="0"/>
          <p:nvPr/>
        </p:nvPicPr>
        <p:blipFill rotWithShape="1">
          <a:blip r:embed="rId3">
            <a:alphaModFix/>
          </a:blip>
          <a:srcRect b="6377" l="7146" r="8667" t="28729"/>
          <a:stretch/>
        </p:blipFill>
        <p:spPr>
          <a:xfrm>
            <a:off x="0" y="1070529"/>
            <a:ext cx="6858000" cy="4072971"/>
          </a:xfrm>
          <a:prstGeom prst="rect">
            <a:avLst/>
          </a:prstGeom>
          <a:noFill/>
          <a:ln>
            <a:noFill/>
          </a:ln>
        </p:spPr>
      </p:pic>
      <p:sp>
        <p:nvSpPr>
          <p:cNvPr id="103" name="Google Shape;103;p14"/>
          <p:cNvSpPr txBox="1"/>
          <p:nvPr>
            <p:ph type="title"/>
          </p:nvPr>
        </p:nvSpPr>
        <p:spPr>
          <a:xfrm>
            <a:off x="1515701" y="122549"/>
            <a:ext cx="3824003" cy="85725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FFFFFF"/>
              </a:buClr>
              <a:buSzPts val="2400"/>
              <a:buFont typeface="Helvetica Neue"/>
              <a:buNone/>
            </a:pPr>
            <a:r>
              <a:rPr b="1" lang="en-US" sz="2400"/>
              <a:t>Mission Planning </a:t>
            </a:r>
            <a:endParaRPr b="1" sz="2400"/>
          </a:p>
        </p:txBody>
      </p:sp>
      <p:sp>
        <p:nvSpPr>
          <p:cNvPr id="104" name="Google Shape;104;p14"/>
          <p:cNvSpPr/>
          <p:nvPr/>
        </p:nvSpPr>
        <p:spPr>
          <a:xfrm>
            <a:off x="2486025" y="2228850"/>
            <a:ext cx="3043238" cy="642938"/>
          </a:xfrm>
          <a:prstGeom prst="rect">
            <a:avLst/>
          </a:prstGeom>
          <a:solidFill>
            <a:srgbClr val="0F243E">
              <a:alpha val="8627"/>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013" u="none" cap="none" strike="noStrike">
              <a:solidFill>
                <a:schemeClr val="lt1"/>
              </a:solidFill>
              <a:latin typeface="Calibri"/>
              <a:ea typeface="Calibri"/>
              <a:cs typeface="Calibri"/>
              <a:sym typeface="Calibri"/>
            </a:endParaRPr>
          </a:p>
        </p:txBody>
      </p:sp>
      <p:sp>
        <p:nvSpPr>
          <p:cNvPr id="105" name="Google Shape;105;p14"/>
          <p:cNvSpPr txBox="1"/>
          <p:nvPr/>
        </p:nvSpPr>
        <p:spPr>
          <a:xfrm>
            <a:off x="585961" y="1974934"/>
            <a:ext cx="966815" cy="5078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1350" u="none" cap="none" strike="noStrike">
                <a:solidFill>
                  <a:srgbClr val="FFFFFF"/>
                </a:solidFill>
                <a:latin typeface="PT Sans"/>
                <a:ea typeface="PT Sans"/>
                <a:cs typeface="PT Sans"/>
                <a:sym typeface="PT Sans"/>
              </a:rPr>
              <a:t>OUR </a:t>
            </a:r>
            <a:endParaRPr/>
          </a:p>
          <a:p>
            <a:pPr indent="0" lvl="0" marL="0" marR="0" rtl="0" algn="ctr">
              <a:spcBef>
                <a:spcPts val="0"/>
              </a:spcBef>
              <a:spcAft>
                <a:spcPts val="0"/>
              </a:spcAft>
              <a:buNone/>
            </a:pPr>
            <a:r>
              <a:rPr b="1" i="0" lang="en-US" sz="1350" u="none" cap="none" strike="noStrike">
                <a:solidFill>
                  <a:srgbClr val="FFFFFF"/>
                </a:solidFill>
                <a:latin typeface="PT Sans"/>
                <a:ea typeface="PT Sans"/>
                <a:cs typeface="PT Sans"/>
                <a:sym typeface="PT Sans"/>
              </a:rPr>
              <a:t>MISSION</a:t>
            </a:r>
            <a:endParaRPr/>
          </a:p>
        </p:txBody>
      </p:sp>
      <p:sp>
        <p:nvSpPr>
          <p:cNvPr id="106" name="Google Shape;106;p14"/>
          <p:cNvSpPr txBox="1"/>
          <p:nvPr/>
        </p:nvSpPr>
        <p:spPr>
          <a:xfrm>
            <a:off x="548884" y="3881085"/>
            <a:ext cx="966815" cy="5078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1350" u="none" cap="none" strike="noStrike">
                <a:solidFill>
                  <a:srgbClr val="FFFFFF"/>
                </a:solidFill>
                <a:latin typeface="PT Sans"/>
                <a:ea typeface="PT Sans"/>
                <a:cs typeface="PT Sans"/>
                <a:sym typeface="PT Sans"/>
              </a:rPr>
              <a:t>OUR </a:t>
            </a:r>
            <a:endParaRPr/>
          </a:p>
          <a:p>
            <a:pPr indent="0" lvl="0" marL="0" marR="0" rtl="0" algn="ctr">
              <a:spcBef>
                <a:spcPts val="0"/>
              </a:spcBef>
              <a:spcAft>
                <a:spcPts val="0"/>
              </a:spcAft>
              <a:buNone/>
            </a:pPr>
            <a:r>
              <a:rPr b="1" i="0" lang="en-US" sz="1350" u="none" cap="none" strike="noStrike">
                <a:solidFill>
                  <a:srgbClr val="FFFFFF"/>
                </a:solidFill>
                <a:latin typeface="PT Sans"/>
                <a:ea typeface="PT Sans"/>
                <a:cs typeface="PT Sans"/>
                <a:sym typeface="PT Sans"/>
              </a:rPr>
              <a:t>VISION</a:t>
            </a:r>
            <a:endParaRPr/>
          </a:p>
        </p:txBody>
      </p:sp>
      <p:sp>
        <p:nvSpPr>
          <p:cNvPr id="107" name="Google Shape;107;p14"/>
          <p:cNvSpPr txBox="1"/>
          <p:nvPr/>
        </p:nvSpPr>
        <p:spPr>
          <a:xfrm>
            <a:off x="2064583" y="1783870"/>
            <a:ext cx="3314795" cy="101566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lt1"/>
                </a:solidFill>
                <a:latin typeface="PT Sans"/>
                <a:ea typeface="PT Sans"/>
                <a:cs typeface="PT Sans"/>
                <a:sym typeface="PT Sans"/>
              </a:rPr>
              <a:t>NESDIS’ mission is provide secure and timely access to global environmental data and information from satellites and other sources to both promote and protect the Nation’s environment, security, economy quality of life.</a:t>
            </a:r>
            <a:endParaRPr/>
          </a:p>
        </p:txBody>
      </p:sp>
      <p:sp>
        <p:nvSpPr>
          <p:cNvPr id="108" name="Google Shape;108;p14"/>
          <p:cNvSpPr/>
          <p:nvPr/>
        </p:nvSpPr>
        <p:spPr>
          <a:xfrm>
            <a:off x="2528887" y="3514728"/>
            <a:ext cx="3043238" cy="361183"/>
          </a:xfrm>
          <a:prstGeom prst="rect">
            <a:avLst/>
          </a:prstGeom>
          <a:solidFill>
            <a:srgbClr val="0F243E">
              <a:alpha val="8627"/>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chemeClr val="lt1"/>
              </a:solidFill>
              <a:latin typeface="Calibri"/>
              <a:ea typeface="Calibri"/>
              <a:cs typeface="Calibri"/>
              <a:sym typeface="Calibri"/>
            </a:endParaRPr>
          </a:p>
        </p:txBody>
      </p:sp>
      <p:sp>
        <p:nvSpPr>
          <p:cNvPr id="109" name="Google Shape;109;p14"/>
          <p:cNvSpPr txBox="1"/>
          <p:nvPr/>
        </p:nvSpPr>
        <p:spPr>
          <a:xfrm>
            <a:off x="1932234" y="3966640"/>
            <a:ext cx="3314795"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lt1"/>
                </a:solidFill>
                <a:latin typeface="PT Sans"/>
                <a:ea typeface="PT Sans"/>
                <a:cs typeface="PT Sans"/>
                <a:sym typeface="PT Sans"/>
              </a:rPr>
              <a:t>Our vision is to expand understanding of our dynamic planet as the </a:t>
            </a:r>
            <a:r>
              <a:rPr b="1" lang="en-US" sz="1200" u="sng">
                <a:solidFill>
                  <a:schemeClr val="lt1"/>
                </a:solidFill>
                <a:latin typeface="PT Sans"/>
                <a:ea typeface="PT Sans"/>
                <a:cs typeface="PT Sans"/>
                <a:sym typeface="PT Sans"/>
              </a:rPr>
              <a:t>Trusted</a:t>
            </a:r>
            <a:r>
              <a:rPr lang="en-US" sz="1200">
                <a:solidFill>
                  <a:schemeClr val="lt1"/>
                </a:solidFill>
                <a:latin typeface="PT Sans"/>
                <a:ea typeface="PT Sans"/>
                <a:cs typeface="PT Sans"/>
                <a:sym typeface="PT Sans"/>
              </a:rPr>
              <a:t> source of </a:t>
            </a:r>
            <a:r>
              <a:rPr b="1" lang="en-US" sz="1200" u="sng">
                <a:solidFill>
                  <a:schemeClr val="lt1"/>
                </a:solidFill>
                <a:latin typeface="PT Sans"/>
                <a:ea typeface="PT Sans"/>
                <a:cs typeface="PT Sans"/>
                <a:sym typeface="PT Sans"/>
              </a:rPr>
              <a:t>Environmental</a:t>
            </a:r>
            <a:r>
              <a:rPr lang="en-US" sz="1200">
                <a:solidFill>
                  <a:schemeClr val="lt1"/>
                </a:solidFill>
                <a:latin typeface="PT Sans"/>
                <a:ea typeface="PT Sans"/>
                <a:cs typeface="PT Sans"/>
                <a:sym typeface="PT Sans"/>
              </a:rPr>
              <a:t> data.</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pic>
        <p:nvPicPr>
          <p:cNvPr id="114" name="Google Shape;114;p15"/>
          <p:cNvPicPr preferRelativeResize="0"/>
          <p:nvPr/>
        </p:nvPicPr>
        <p:blipFill rotWithShape="1">
          <a:blip r:embed="rId3">
            <a:alphaModFix/>
          </a:blip>
          <a:srcRect b="0" l="2290" r="0" t="0"/>
          <a:stretch/>
        </p:blipFill>
        <p:spPr>
          <a:xfrm>
            <a:off x="0" y="1074070"/>
            <a:ext cx="6922620" cy="4069429"/>
          </a:xfrm>
          <a:prstGeom prst="rect">
            <a:avLst/>
          </a:prstGeom>
          <a:noFill/>
          <a:ln>
            <a:noFill/>
          </a:ln>
        </p:spPr>
      </p:pic>
      <p:sp>
        <p:nvSpPr>
          <p:cNvPr id="115" name="Google Shape;115;p15"/>
          <p:cNvSpPr txBox="1"/>
          <p:nvPr>
            <p:ph type="title"/>
          </p:nvPr>
        </p:nvSpPr>
        <p:spPr>
          <a:xfrm>
            <a:off x="857250" y="357082"/>
            <a:ext cx="5143500" cy="44559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2400"/>
              <a:buFont typeface="Helvetica Neue"/>
              <a:buNone/>
            </a:pPr>
            <a:r>
              <a:rPr b="1" lang="en-US" sz="2400">
                <a:solidFill>
                  <a:schemeClr val="lt1"/>
                </a:solidFill>
              </a:rPr>
              <a:t>NOAA Recent and</a:t>
            </a:r>
            <a:br>
              <a:rPr b="1" lang="en-US" sz="2400">
                <a:solidFill>
                  <a:schemeClr val="lt1"/>
                </a:solidFill>
              </a:rPr>
            </a:br>
            <a:r>
              <a:rPr b="1" lang="en-US" sz="2400">
                <a:solidFill>
                  <a:schemeClr val="lt1"/>
                </a:solidFill>
              </a:rPr>
              <a:t> Upcoming Launches</a:t>
            </a:r>
            <a:endParaRPr/>
          </a:p>
        </p:txBody>
      </p:sp>
      <p:grpSp>
        <p:nvGrpSpPr>
          <p:cNvPr id="116" name="Google Shape;116;p15"/>
          <p:cNvGrpSpPr/>
          <p:nvPr/>
        </p:nvGrpSpPr>
        <p:grpSpPr>
          <a:xfrm>
            <a:off x="465366" y="2937374"/>
            <a:ext cx="1612432" cy="1081536"/>
            <a:chOff x="0" y="3583427"/>
            <a:chExt cx="2866545" cy="1922730"/>
          </a:xfrm>
        </p:grpSpPr>
        <p:pic>
          <p:nvPicPr>
            <p:cNvPr id="117" name="Google Shape;117;p15"/>
            <p:cNvPicPr preferRelativeResize="0"/>
            <p:nvPr/>
          </p:nvPicPr>
          <p:blipFill rotWithShape="1">
            <a:blip r:embed="rId4">
              <a:alphaModFix/>
            </a:blip>
            <a:srcRect b="0" l="0" r="0" t="0"/>
            <a:stretch/>
          </p:blipFill>
          <p:spPr>
            <a:xfrm>
              <a:off x="0" y="3599403"/>
              <a:ext cx="2866545" cy="1906754"/>
            </a:xfrm>
            <a:prstGeom prst="rect">
              <a:avLst/>
            </a:prstGeom>
            <a:noFill/>
            <a:ln cap="flat" cmpd="sng" w="22225">
              <a:solidFill>
                <a:schemeClr val="lt1"/>
              </a:solidFill>
              <a:prstDash val="solid"/>
              <a:round/>
              <a:headEnd len="sm" w="sm" type="none"/>
              <a:tailEnd len="sm" w="sm" type="none"/>
            </a:ln>
          </p:spPr>
        </p:pic>
        <p:sp>
          <p:nvSpPr>
            <p:cNvPr id="118" name="Google Shape;118;p15"/>
            <p:cNvSpPr txBox="1"/>
            <p:nvPr/>
          </p:nvSpPr>
          <p:spPr>
            <a:xfrm>
              <a:off x="0" y="3583427"/>
              <a:ext cx="2866545" cy="41036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900">
                  <a:solidFill>
                    <a:srgbClr val="FFFFFF"/>
                  </a:solidFill>
                  <a:latin typeface="Calibri"/>
                  <a:ea typeface="Calibri"/>
                  <a:cs typeface="Calibri"/>
                  <a:sym typeface="Calibri"/>
                </a:rPr>
                <a:t>GOES-R Launch Nov 2016</a:t>
              </a:r>
              <a:endParaRPr/>
            </a:p>
          </p:txBody>
        </p:sp>
      </p:grpSp>
      <p:grpSp>
        <p:nvGrpSpPr>
          <p:cNvPr id="119" name="Google Shape;119;p15"/>
          <p:cNvGrpSpPr/>
          <p:nvPr/>
        </p:nvGrpSpPr>
        <p:grpSpPr>
          <a:xfrm>
            <a:off x="1264436" y="3852376"/>
            <a:ext cx="1609053" cy="1097218"/>
            <a:chOff x="1621135" y="4319170"/>
            <a:chExt cx="2860539" cy="1950609"/>
          </a:xfrm>
        </p:grpSpPr>
        <p:pic>
          <p:nvPicPr>
            <p:cNvPr id="120" name="Google Shape;120;p15"/>
            <p:cNvPicPr preferRelativeResize="0"/>
            <p:nvPr/>
          </p:nvPicPr>
          <p:blipFill rotWithShape="1">
            <a:blip r:embed="rId5">
              <a:alphaModFix/>
            </a:blip>
            <a:srcRect b="0" l="0" r="0" t="0"/>
            <a:stretch/>
          </p:blipFill>
          <p:spPr>
            <a:xfrm>
              <a:off x="1621135" y="4319170"/>
              <a:ext cx="2860539" cy="1906754"/>
            </a:xfrm>
            <a:prstGeom prst="rect">
              <a:avLst/>
            </a:prstGeom>
            <a:noFill/>
            <a:ln cap="flat" cmpd="sng" w="22225">
              <a:solidFill>
                <a:schemeClr val="lt1"/>
              </a:solidFill>
              <a:prstDash val="solid"/>
              <a:round/>
              <a:headEnd len="sm" w="sm" type="none"/>
              <a:tailEnd len="sm" w="sm" type="none"/>
            </a:ln>
          </p:spPr>
        </p:pic>
        <p:sp>
          <p:nvSpPr>
            <p:cNvPr id="121" name="Google Shape;121;p15"/>
            <p:cNvSpPr txBox="1"/>
            <p:nvPr/>
          </p:nvSpPr>
          <p:spPr>
            <a:xfrm>
              <a:off x="1665000" y="5859411"/>
              <a:ext cx="2360192" cy="41036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900">
                  <a:solidFill>
                    <a:srgbClr val="FFFFFF"/>
                  </a:solidFill>
                  <a:latin typeface="Calibri"/>
                  <a:ea typeface="Calibri"/>
                  <a:cs typeface="Calibri"/>
                  <a:sym typeface="Calibri"/>
                </a:rPr>
                <a:t>JPSS-1 Launch Nov 2017</a:t>
              </a:r>
              <a:endParaRPr/>
            </a:p>
          </p:txBody>
        </p:sp>
      </p:grpSp>
      <p:grpSp>
        <p:nvGrpSpPr>
          <p:cNvPr id="122" name="Google Shape;122;p15"/>
          <p:cNvGrpSpPr/>
          <p:nvPr/>
        </p:nvGrpSpPr>
        <p:grpSpPr>
          <a:xfrm>
            <a:off x="2378111" y="2929224"/>
            <a:ext cx="1530899" cy="1106822"/>
            <a:chOff x="3982987" y="4951246"/>
            <a:chExt cx="2721598" cy="1967682"/>
          </a:xfrm>
        </p:grpSpPr>
        <p:pic>
          <p:nvPicPr>
            <p:cNvPr id="123" name="Google Shape;123;p15"/>
            <p:cNvPicPr preferRelativeResize="0"/>
            <p:nvPr/>
          </p:nvPicPr>
          <p:blipFill rotWithShape="1">
            <a:blip r:embed="rId6">
              <a:alphaModFix/>
            </a:blip>
            <a:srcRect b="0" l="0" r="0" t="0"/>
            <a:stretch/>
          </p:blipFill>
          <p:spPr>
            <a:xfrm>
              <a:off x="3982987" y="4951246"/>
              <a:ext cx="2721598" cy="1906754"/>
            </a:xfrm>
            <a:prstGeom prst="rect">
              <a:avLst/>
            </a:prstGeom>
            <a:noFill/>
            <a:ln cap="flat" cmpd="sng" w="25400">
              <a:solidFill>
                <a:schemeClr val="lt1"/>
              </a:solidFill>
              <a:prstDash val="solid"/>
              <a:round/>
              <a:headEnd len="sm" w="sm" type="none"/>
              <a:tailEnd len="sm" w="sm" type="none"/>
            </a:ln>
          </p:spPr>
        </p:pic>
        <p:sp>
          <p:nvSpPr>
            <p:cNvPr id="124" name="Google Shape;124;p15"/>
            <p:cNvSpPr txBox="1"/>
            <p:nvPr/>
          </p:nvSpPr>
          <p:spPr>
            <a:xfrm>
              <a:off x="4020150" y="6508560"/>
              <a:ext cx="2626951" cy="41036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900">
                  <a:solidFill>
                    <a:srgbClr val="FFFFFF"/>
                  </a:solidFill>
                  <a:latin typeface="Calibri"/>
                  <a:ea typeface="Calibri"/>
                  <a:cs typeface="Calibri"/>
                  <a:sym typeface="Calibri"/>
                </a:rPr>
                <a:t>GOES-S Launch Mar 2018</a:t>
              </a:r>
              <a:endParaRPr/>
            </a:p>
          </p:txBody>
        </p:sp>
      </p:grpSp>
      <p:sp>
        <p:nvSpPr>
          <p:cNvPr id="125" name="Google Shape;125;p15"/>
          <p:cNvSpPr txBox="1"/>
          <p:nvPr/>
        </p:nvSpPr>
        <p:spPr>
          <a:xfrm>
            <a:off x="-523702" y="-738795"/>
            <a:ext cx="184731" cy="24820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sp>
        <p:nvSpPr>
          <p:cNvPr id="130" name="Google Shape;130;p16"/>
          <p:cNvSpPr txBox="1"/>
          <p:nvPr>
            <p:ph type="title"/>
          </p:nvPr>
        </p:nvSpPr>
        <p:spPr>
          <a:xfrm>
            <a:off x="967866" y="348926"/>
            <a:ext cx="5143500" cy="44559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2400"/>
              <a:buFont typeface="Helvetica Neue"/>
              <a:buNone/>
            </a:pPr>
            <a:r>
              <a:rPr b="1" lang="en-US" sz="2400">
                <a:solidFill>
                  <a:schemeClr val="lt1"/>
                </a:solidFill>
              </a:rPr>
              <a:t>NOAA Satellite Observing Systems </a:t>
            </a:r>
            <a:br>
              <a:rPr b="1" lang="en-US" sz="2400">
                <a:solidFill>
                  <a:schemeClr val="lt1"/>
                </a:solidFill>
              </a:rPr>
            </a:br>
            <a:r>
              <a:rPr b="1" lang="en-US" sz="2400">
                <a:solidFill>
                  <a:schemeClr val="lt1"/>
                </a:solidFill>
              </a:rPr>
              <a:t>Architecture (NSOSA) Study</a:t>
            </a:r>
            <a:endParaRPr/>
          </a:p>
        </p:txBody>
      </p:sp>
      <p:sp>
        <p:nvSpPr>
          <p:cNvPr id="131" name="Google Shape;131;p16"/>
          <p:cNvSpPr txBox="1"/>
          <p:nvPr/>
        </p:nvSpPr>
        <p:spPr>
          <a:xfrm>
            <a:off x="623807" y="1675388"/>
            <a:ext cx="2972833" cy="3193567"/>
          </a:xfrm>
          <a:prstGeom prst="rect">
            <a:avLst/>
          </a:prstGeom>
          <a:noFill/>
          <a:ln>
            <a:noFill/>
          </a:ln>
        </p:spPr>
        <p:txBody>
          <a:bodyPr anchorCtr="0" anchor="t" bIns="45700" lIns="91425" spcFirstLastPara="1" rIns="91425" wrap="square" tIns="45700">
            <a:noAutofit/>
          </a:bodyPr>
          <a:lstStyle/>
          <a:p>
            <a:pPr indent="-192881" lvl="1" marL="192881" marR="0" rtl="0" algn="l">
              <a:lnSpc>
                <a:spcPct val="90000"/>
              </a:lnSpc>
              <a:spcBef>
                <a:spcPts val="0"/>
              </a:spcBef>
              <a:spcAft>
                <a:spcPts val="0"/>
              </a:spcAft>
              <a:buClr>
                <a:schemeClr val="dk2"/>
              </a:buClr>
              <a:buSzPts val="1400"/>
              <a:buFont typeface="Arial"/>
              <a:buChar char="•"/>
            </a:pPr>
            <a:r>
              <a:rPr b="0" i="0" lang="en-US" sz="1400" u="none" cap="none" strike="noStrike">
                <a:solidFill>
                  <a:schemeClr val="dk2"/>
                </a:solidFill>
                <a:latin typeface="Calibri"/>
                <a:ea typeface="Calibri"/>
                <a:cs typeface="Calibri"/>
                <a:sym typeface="Calibri"/>
              </a:rPr>
              <a:t>Address NOAA’s systems with a knowledge and inclusion of partner contributions and relationships </a:t>
            </a:r>
            <a:endParaRPr/>
          </a:p>
          <a:p>
            <a:pPr indent="-192881" lvl="1" marL="192881" marR="0" rtl="0" algn="l">
              <a:lnSpc>
                <a:spcPct val="90000"/>
              </a:lnSpc>
              <a:spcBef>
                <a:spcPts val="338"/>
              </a:spcBef>
              <a:spcAft>
                <a:spcPts val="0"/>
              </a:spcAft>
              <a:buClr>
                <a:schemeClr val="dk2"/>
              </a:buClr>
              <a:buSzPts val="1400"/>
              <a:buFont typeface="Arial"/>
              <a:buChar char="•"/>
            </a:pPr>
            <a:r>
              <a:rPr b="0" i="0" lang="en-US" sz="1400" u="none" cap="none" strike="noStrike">
                <a:solidFill>
                  <a:schemeClr val="dk2"/>
                </a:solidFill>
                <a:latin typeface="Calibri"/>
                <a:ea typeface="Calibri"/>
                <a:cs typeface="Calibri"/>
                <a:sym typeface="Calibri"/>
              </a:rPr>
              <a:t>Address NOAA Operational Needs</a:t>
            </a:r>
            <a:endParaRPr/>
          </a:p>
          <a:p>
            <a:pPr indent="-192881" lvl="1" marL="192881" marR="0" rtl="0" algn="l">
              <a:lnSpc>
                <a:spcPct val="90000"/>
              </a:lnSpc>
              <a:spcBef>
                <a:spcPts val="338"/>
              </a:spcBef>
              <a:spcAft>
                <a:spcPts val="0"/>
              </a:spcAft>
              <a:buClr>
                <a:schemeClr val="dk2"/>
              </a:buClr>
              <a:buSzPts val="1400"/>
              <a:buFont typeface="Arial"/>
              <a:buChar char="•"/>
            </a:pPr>
            <a:r>
              <a:rPr b="0" i="0" lang="en-US" sz="1400" u="none" cap="none" strike="noStrike">
                <a:solidFill>
                  <a:schemeClr val="dk2"/>
                </a:solidFill>
                <a:latin typeface="Calibri"/>
                <a:ea typeface="Calibri"/>
                <a:cs typeface="Calibri"/>
                <a:sym typeface="Calibri"/>
              </a:rPr>
              <a:t>Seeks which observation functions should be allocated to which orbit?</a:t>
            </a:r>
            <a:endParaRPr/>
          </a:p>
          <a:p>
            <a:pPr indent="-192881" lvl="1" marL="192881" marR="0" rtl="0" algn="l">
              <a:lnSpc>
                <a:spcPct val="90000"/>
              </a:lnSpc>
              <a:spcBef>
                <a:spcPts val="338"/>
              </a:spcBef>
              <a:spcAft>
                <a:spcPts val="0"/>
              </a:spcAft>
              <a:buClr>
                <a:schemeClr val="dk2"/>
              </a:buClr>
              <a:buSzPts val="1400"/>
              <a:buFont typeface="Arial"/>
              <a:buChar char="•"/>
            </a:pPr>
            <a:r>
              <a:rPr b="0" i="0" lang="en-US" sz="1400" u="none" cap="none" strike="noStrike">
                <a:solidFill>
                  <a:schemeClr val="dk2"/>
                </a:solidFill>
                <a:latin typeface="Calibri"/>
                <a:ea typeface="Calibri"/>
                <a:cs typeface="Calibri"/>
                <a:sym typeface="Calibri"/>
              </a:rPr>
              <a:t>Studies legacy architecture to keep legacy or seek change</a:t>
            </a:r>
            <a:endParaRPr/>
          </a:p>
          <a:p>
            <a:pPr indent="-192881" lvl="1" marL="192881" marR="0" rtl="0" algn="l">
              <a:lnSpc>
                <a:spcPct val="90000"/>
              </a:lnSpc>
              <a:spcBef>
                <a:spcPts val="338"/>
              </a:spcBef>
              <a:spcAft>
                <a:spcPts val="0"/>
              </a:spcAft>
              <a:buClr>
                <a:schemeClr val="dk2"/>
              </a:buClr>
              <a:buSzPts val="1400"/>
              <a:buFont typeface="Arial"/>
              <a:buChar char="•"/>
            </a:pPr>
            <a:r>
              <a:rPr b="0" i="0" lang="en-US" sz="1400" u="none" cap="none" strike="noStrike">
                <a:solidFill>
                  <a:schemeClr val="dk2"/>
                </a:solidFill>
                <a:latin typeface="Calibri"/>
                <a:ea typeface="Calibri"/>
                <a:cs typeface="Calibri"/>
                <a:sym typeface="Calibri"/>
              </a:rPr>
              <a:t>Studies observation functions to find needed improvements</a:t>
            </a:r>
            <a:endParaRPr/>
          </a:p>
          <a:p>
            <a:pPr indent="-192881" lvl="1" marL="192881" marR="0" rtl="0" algn="l">
              <a:lnSpc>
                <a:spcPct val="90000"/>
              </a:lnSpc>
              <a:spcBef>
                <a:spcPts val="338"/>
              </a:spcBef>
              <a:spcAft>
                <a:spcPts val="0"/>
              </a:spcAft>
              <a:buClr>
                <a:schemeClr val="dk2"/>
              </a:buClr>
              <a:buSzPts val="1400"/>
              <a:buFont typeface="Arial"/>
              <a:buChar char="•"/>
            </a:pPr>
            <a:r>
              <a:rPr b="0" i="0" lang="en-US" sz="1400" u="none" cap="none" strike="noStrike">
                <a:solidFill>
                  <a:schemeClr val="dk2"/>
                </a:solidFill>
                <a:latin typeface="Calibri"/>
                <a:ea typeface="Calibri"/>
                <a:cs typeface="Calibri"/>
                <a:sym typeface="Calibri"/>
              </a:rPr>
              <a:t>Examining the space segment architecture decisions for space systems post GOES-R/S/T/U and JPSS-1/2/3/4.</a:t>
            </a:r>
            <a:endParaRPr/>
          </a:p>
          <a:p>
            <a:pPr indent="-57150" lvl="1" marL="128588" marR="0" rtl="0" algn="l">
              <a:lnSpc>
                <a:spcPct val="90000"/>
              </a:lnSpc>
              <a:spcBef>
                <a:spcPts val="338"/>
              </a:spcBef>
              <a:spcAft>
                <a:spcPts val="0"/>
              </a:spcAft>
              <a:buClr>
                <a:schemeClr val="dk1"/>
              </a:buClr>
              <a:buSzPts val="1125"/>
              <a:buFont typeface="Calibri"/>
              <a:buNone/>
            </a:pPr>
            <a:r>
              <a:t/>
            </a:r>
            <a:endParaRPr b="0" i="0" sz="1125" u="none" cap="none" strike="noStrike">
              <a:solidFill>
                <a:schemeClr val="dk2"/>
              </a:solidFill>
              <a:latin typeface="Calibri"/>
              <a:ea typeface="Calibri"/>
              <a:cs typeface="Calibri"/>
              <a:sym typeface="Calibri"/>
            </a:endParaRPr>
          </a:p>
        </p:txBody>
      </p:sp>
      <p:pic>
        <p:nvPicPr>
          <p:cNvPr id="132" name="Google Shape;132;p16"/>
          <p:cNvPicPr preferRelativeResize="0"/>
          <p:nvPr/>
        </p:nvPicPr>
        <p:blipFill rotWithShape="1">
          <a:blip r:embed="rId3">
            <a:alphaModFix/>
          </a:blip>
          <a:srcRect b="0" l="0" r="0" t="15093"/>
          <a:stretch/>
        </p:blipFill>
        <p:spPr>
          <a:xfrm>
            <a:off x="3871633" y="1604863"/>
            <a:ext cx="2146739" cy="1241255"/>
          </a:xfrm>
          <a:prstGeom prst="rect">
            <a:avLst/>
          </a:prstGeom>
          <a:noFill/>
          <a:ln>
            <a:noFill/>
          </a:ln>
        </p:spPr>
      </p:pic>
      <p:pic>
        <p:nvPicPr>
          <p:cNvPr id="133" name="Google Shape;133;p16"/>
          <p:cNvPicPr preferRelativeResize="0"/>
          <p:nvPr/>
        </p:nvPicPr>
        <p:blipFill rotWithShape="1">
          <a:blip r:embed="rId4">
            <a:alphaModFix/>
          </a:blip>
          <a:srcRect b="11110" l="0" r="0" t="7778"/>
          <a:stretch/>
        </p:blipFill>
        <p:spPr>
          <a:xfrm>
            <a:off x="3778642" y="2950636"/>
            <a:ext cx="2332724" cy="14620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Google Shape;138;p17"/>
          <p:cNvSpPr txBox="1"/>
          <p:nvPr/>
        </p:nvSpPr>
        <p:spPr>
          <a:xfrm>
            <a:off x="557349" y="1554237"/>
            <a:ext cx="5413363" cy="332398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2"/>
                </a:solidFill>
                <a:latin typeface="Calibri"/>
                <a:ea typeface="Calibri"/>
                <a:cs typeface="Calibri"/>
                <a:sym typeface="Calibri"/>
              </a:rPr>
              <a:t>Alternatives fit within several architectures</a:t>
            </a:r>
            <a:endParaRPr/>
          </a:p>
          <a:p>
            <a:pPr indent="-160735" lvl="1" marL="417910" marR="0" rtl="0" algn="l">
              <a:spcBef>
                <a:spcPts val="0"/>
              </a:spcBef>
              <a:spcAft>
                <a:spcPts val="0"/>
              </a:spcAft>
              <a:buClr>
                <a:schemeClr val="dk2"/>
              </a:buClr>
              <a:buSzPts val="1400"/>
              <a:buFont typeface="Arial"/>
              <a:buChar char="•"/>
            </a:pPr>
            <a:r>
              <a:rPr b="0" i="0" lang="en-US" sz="1400" u="none" cap="none" strike="noStrike">
                <a:solidFill>
                  <a:schemeClr val="dk2"/>
                </a:solidFill>
                <a:latin typeface="Calibri"/>
                <a:ea typeface="Calibri"/>
                <a:cs typeface="Calibri"/>
                <a:sym typeface="Calibri"/>
              </a:rPr>
              <a:t>Legacy or expansion</a:t>
            </a:r>
            <a:endParaRPr/>
          </a:p>
          <a:p>
            <a:pPr indent="-160735" lvl="1" marL="417910" marR="0" rtl="0" algn="l">
              <a:spcBef>
                <a:spcPts val="0"/>
              </a:spcBef>
              <a:spcAft>
                <a:spcPts val="0"/>
              </a:spcAft>
              <a:buClr>
                <a:schemeClr val="dk2"/>
              </a:buClr>
              <a:buSzPts val="1400"/>
              <a:buFont typeface="Arial"/>
              <a:buChar char="•"/>
            </a:pPr>
            <a:r>
              <a:rPr b="0" i="0" lang="en-US" sz="1400" u="none" cap="none" strike="noStrike">
                <a:solidFill>
                  <a:schemeClr val="dk2"/>
                </a:solidFill>
                <a:latin typeface="Calibri"/>
                <a:ea typeface="Calibri"/>
                <a:cs typeface="Calibri"/>
                <a:sym typeface="Calibri"/>
              </a:rPr>
              <a:t>Radical alternatives</a:t>
            </a:r>
            <a:endParaRPr/>
          </a:p>
          <a:p>
            <a:pPr indent="-160735" lvl="1" marL="417910" marR="0" rtl="0" algn="l">
              <a:spcBef>
                <a:spcPts val="0"/>
              </a:spcBef>
              <a:spcAft>
                <a:spcPts val="0"/>
              </a:spcAft>
              <a:buClr>
                <a:schemeClr val="dk2"/>
              </a:buClr>
              <a:buSzPts val="1400"/>
              <a:buFont typeface="Arial"/>
              <a:buChar char="•"/>
            </a:pPr>
            <a:r>
              <a:rPr b="0" i="0" lang="en-US" sz="1400" u="none" cap="none" strike="noStrike">
                <a:solidFill>
                  <a:schemeClr val="dk2"/>
                </a:solidFill>
                <a:latin typeface="Calibri"/>
                <a:ea typeface="Calibri"/>
                <a:cs typeface="Calibri"/>
                <a:sym typeface="Calibri"/>
              </a:rPr>
              <a:t>Hybrids</a:t>
            </a:r>
            <a:endParaRPr/>
          </a:p>
          <a:p>
            <a:pPr indent="0" lvl="0" marL="0" marR="0" rtl="0" algn="l">
              <a:spcBef>
                <a:spcPts val="0"/>
              </a:spcBef>
              <a:spcAft>
                <a:spcPts val="0"/>
              </a:spcAft>
              <a:buNone/>
            </a:pPr>
            <a:r>
              <a:t/>
            </a:r>
            <a:endParaRPr sz="1400">
              <a:solidFill>
                <a:schemeClr val="dk2"/>
              </a:solidFill>
              <a:latin typeface="Calibri"/>
              <a:ea typeface="Calibri"/>
              <a:cs typeface="Calibri"/>
              <a:sym typeface="Calibri"/>
            </a:endParaRPr>
          </a:p>
          <a:p>
            <a:pPr indent="0" lvl="0" marL="0" marR="0" rtl="0" algn="l">
              <a:spcBef>
                <a:spcPts val="0"/>
              </a:spcBef>
              <a:spcAft>
                <a:spcPts val="0"/>
              </a:spcAft>
              <a:buNone/>
            </a:pPr>
            <a:r>
              <a:rPr lang="en-US" sz="1400">
                <a:solidFill>
                  <a:schemeClr val="dk2"/>
                </a:solidFill>
                <a:latin typeface="Calibri"/>
                <a:ea typeface="Calibri"/>
                <a:cs typeface="Calibri"/>
                <a:sym typeface="Calibri"/>
              </a:rPr>
              <a:t>Either Legacy Expansion or Hybrids were cost-benefit </a:t>
            </a:r>
            <a:endParaRPr/>
          </a:p>
          <a:p>
            <a:pPr indent="0" lvl="0" marL="0" marR="0" rtl="0" algn="l">
              <a:spcBef>
                <a:spcPts val="0"/>
              </a:spcBef>
              <a:spcAft>
                <a:spcPts val="0"/>
              </a:spcAft>
              <a:buNone/>
            </a:pPr>
            <a:r>
              <a:rPr lang="en-US" sz="1400">
                <a:solidFill>
                  <a:schemeClr val="dk2"/>
                </a:solidFill>
                <a:latin typeface="Calibri"/>
                <a:ea typeface="Calibri"/>
                <a:cs typeface="Calibri"/>
                <a:sym typeface="Calibri"/>
              </a:rPr>
              <a:t>preferred, depending on the average annual expenditure available </a:t>
            </a:r>
            <a:endParaRPr/>
          </a:p>
          <a:p>
            <a:pPr indent="-160735" lvl="1" marL="417910" marR="0" rtl="0" algn="l">
              <a:spcBef>
                <a:spcPts val="0"/>
              </a:spcBef>
              <a:spcAft>
                <a:spcPts val="0"/>
              </a:spcAft>
              <a:buClr>
                <a:schemeClr val="dk2"/>
              </a:buClr>
              <a:buSzPts val="1400"/>
              <a:buFont typeface="Arial"/>
              <a:buChar char="•"/>
            </a:pPr>
            <a:r>
              <a:rPr b="0" i="0" lang="en-US" sz="1400" u="none" cap="none" strike="noStrike">
                <a:solidFill>
                  <a:schemeClr val="dk2"/>
                </a:solidFill>
                <a:latin typeface="Calibri"/>
                <a:ea typeface="Calibri"/>
                <a:cs typeface="Calibri"/>
                <a:sym typeface="Calibri"/>
              </a:rPr>
              <a:t>Legacy Expansion is preferred at narrow budget levels</a:t>
            </a:r>
            <a:endParaRPr/>
          </a:p>
          <a:p>
            <a:pPr indent="-160735" lvl="1" marL="417910" marR="0" rtl="0" algn="l">
              <a:spcBef>
                <a:spcPts val="0"/>
              </a:spcBef>
              <a:spcAft>
                <a:spcPts val="0"/>
              </a:spcAft>
              <a:buClr>
                <a:schemeClr val="dk2"/>
              </a:buClr>
              <a:buSzPts val="1400"/>
              <a:buFont typeface="Arial"/>
              <a:buChar char="•"/>
            </a:pPr>
            <a:r>
              <a:rPr b="0" i="0" lang="en-US" sz="1400" u="none" cap="none" strike="noStrike">
                <a:solidFill>
                  <a:schemeClr val="dk2"/>
                </a:solidFill>
                <a:latin typeface="Calibri"/>
                <a:ea typeface="Calibri"/>
                <a:cs typeface="Calibri"/>
                <a:sym typeface="Calibri"/>
              </a:rPr>
              <a:t>Hybrids are preferred over a wide range of budgets</a:t>
            </a:r>
            <a:endParaRPr/>
          </a:p>
          <a:p>
            <a:pPr indent="0" lvl="0" marL="0" marR="0" rtl="0" algn="l">
              <a:spcBef>
                <a:spcPts val="0"/>
              </a:spcBef>
              <a:spcAft>
                <a:spcPts val="0"/>
              </a:spcAft>
              <a:buNone/>
            </a:pPr>
            <a:r>
              <a:t/>
            </a:r>
            <a:endParaRPr sz="1400">
              <a:solidFill>
                <a:schemeClr val="dk2"/>
              </a:solidFill>
              <a:latin typeface="Calibri"/>
              <a:ea typeface="Calibri"/>
              <a:cs typeface="Calibri"/>
              <a:sym typeface="Calibri"/>
            </a:endParaRPr>
          </a:p>
          <a:p>
            <a:pPr indent="0" lvl="0" marL="0" marR="0" rtl="0" algn="l">
              <a:spcBef>
                <a:spcPts val="0"/>
              </a:spcBef>
              <a:spcAft>
                <a:spcPts val="0"/>
              </a:spcAft>
              <a:buNone/>
            </a:pPr>
            <a:r>
              <a:rPr lang="en-US" sz="1400">
                <a:solidFill>
                  <a:schemeClr val="dk2"/>
                </a:solidFill>
                <a:latin typeface="Calibri"/>
                <a:ea typeface="Calibri"/>
                <a:cs typeface="Calibri"/>
                <a:sym typeface="Calibri"/>
              </a:rPr>
              <a:t>Impacts of Hybrid architecture:</a:t>
            </a:r>
            <a:endParaRPr/>
          </a:p>
          <a:p>
            <a:pPr indent="-160735" lvl="1" marL="417910" marR="0" rtl="0" algn="l">
              <a:spcBef>
                <a:spcPts val="0"/>
              </a:spcBef>
              <a:spcAft>
                <a:spcPts val="0"/>
              </a:spcAft>
              <a:buClr>
                <a:schemeClr val="dk2"/>
              </a:buClr>
              <a:buSzPts val="1400"/>
              <a:buFont typeface="Arial"/>
              <a:buChar char="•"/>
            </a:pPr>
            <a:r>
              <a:rPr b="0" i="0" lang="en-US" sz="1400" u="none" cap="none" strike="noStrike">
                <a:solidFill>
                  <a:schemeClr val="dk2"/>
                </a:solidFill>
                <a:latin typeface="Calibri"/>
                <a:ea typeface="Calibri"/>
                <a:cs typeface="Calibri"/>
                <a:sym typeface="Calibri"/>
              </a:rPr>
              <a:t>New capabilities: Mission improvements or deficits</a:t>
            </a:r>
            <a:endParaRPr/>
          </a:p>
          <a:p>
            <a:pPr indent="-160735" lvl="1" marL="417910" marR="0" rtl="0" algn="l">
              <a:spcBef>
                <a:spcPts val="0"/>
              </a:spcBef>
              <a:spcAft>
                <a:spcPts val="0"/>
              </a:spcAft>
              <a:buClr>
                <a:schemeClr val="dk2"/>
              </a:buClr>
              <a:buSzPts val="1400"/>
              <a:buFont typeface="Arial"/>
              <a:buChar char="•"/>
            </a:pPr>
            <a:r>
              <a:rPr b="0" i="0" lang="en-US" sz="1400" u="none" cap="none" strike="noStrike">
                <a:solidFill>
                  <a:schemeClr val="dk2"/>
                </a:solidFill>
                <a:latin typeface="Calibri"/>
                <a:ea typeface="Calibri"/>
                <a:cs typeface="Calibri"/>
                <a:sym typeface="Calibri"/>
              </a:rPr>
              <a:t>NWS Operations: Type and number of data feeds, data variety, implied to </a:t>
            </a:r>
            <a:endParaRPr/>
          </a:p>
          <a:p>
            <a:pPr indent="-160735" lvl="1" marL="417910" marR="0" rtl="0" algn="l">
              <a:spcBef>
                <a:spcPts val="0"/>
              </a:spcBef>
              <a:spcAft>
                <a:spcPts val="0"/>
              </a:spcAft>
              <a:buClr>
                <a:schemeClr val="dk2"/>
              </a:buClr>
              <a:buSzPts val="1400"/>
              <a:buFont typeface="Arial"/>
              <a:buChar char="•"/>
            </a:pPr>
            <a:r>
              <a:rPr b="0" i="0" lang="en-US" sz="1400" u="none" cap="none" strike="noStrike">
                <a:solidFill>
                  <a:schemeClr val="dk2"/>
                </a:solidFill>
                <a:latin typeface="Calibri"/>
                <a:ea typeface="Calibri"/>
                <a:cs typeface="Calibri"/>
                <a:sym typeface="Calibri"/>
              </a:rPr>
              <a:t>forecaster tools and environments </a:t>
            </a:r>
            <a:endParaRPr/>
          </a:p>
        </p:txBody>
      </p:sp>
      <p:pic>
        <p:nvPicPr>
          <p:cNvPr id="139" name="Google Shape;139;p17"/>
          <p:cNvPicPr preferRelativeResize="0"/>
          <p:nvPr/>
        </p:nvPicPr>
        <p:blipFill rotWithShape="1">
          <a:blip r:embed="rId3">
            <a:alphaModFix/>
          </a:blip>
          <a:srcRect b="0" l="0" r="0" t="0"/>
          <a:stretch/>
        </p:blipFill>
        <p:spPr>
          <a:xfrm rot="-8126515">
            <a:off x="4558346" y="1606506"/>
            <a:ext cx="2162287" cy="1277463"/>
          </a:xfrm>
          <a:prstGeom prst="rect">
            <a:avLst/>
          </a:prstGeom>
          <a:noFill/>
          <a:ln>
            <a:noFill/>
          </a:ln>
        </p:spPr>
      </p:pic>
      <p:sp>
        <p:nvSpPr>
          <p:cNvPr id="140" name="Google Shape;140;p17"/>
          <p:cNvSpPr txBox="1"/>
          <p:nvPr/>
        </p:nvSpPr>
        <p:spPr>
          <a:xfrm>
            <a:off x="928187" y="0"/>
            <a:ext cx="5042525"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chemeClr val="lt1"/>
                </a:solidFill>
                <a:latin typeface="Calibri"/>
                <a:ea typeface="Calibri"/>
                <a:cs typeface="Calibri"/>
                <a:sym typeface="Calibri"/>
              </a:rPr>
              <a:t>NSOSA developed a large set of designed </a:t>
            </a:r>
            <a:endParaRPr/>
          </a:p>
          <a:p>
            <a:pPr indent="0" lvl="0" marL="0" marR="0" rtl="0" algn="ctr">
              <a:spcBef>
                <a:spcPts val="0"/>
              </a:spcBef>
              <a:spcAft>
                <a:spcPts val="0"/>
              </a:spcAft>
              <a:buNone/>
            </a:pPr>
            <a:r>
              <a:rPr b="1" lang="en-US" sz="2400">
                <a:solidFill>
                  <a:schemeClr val="lt1"/>
                </a:solidFill>
                <a:latin typeface="Calibri"/>
                <a:ea typeface="Calibri"/>
                <a:cs typeface="Calibri"/>
                <a:sym typeface="Calibri"/>
              </a:rPr>
              <a:t>and costed alternatives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Google Shape;145;p18"/>
          <p:cNvSpPr/>
          <p:nvPr/>
        </p:nvSpPr>
        <p:spPr>
          <a:xfrm>
            <a:off x="1079739" y="3989407"/>
            <a:ext cx="1215135" cy="4455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chemeClr val="lt1"/>
              </a:solidFill>
              <a:latin typeface="Calibri"/>
              <a:ea typeface="Calibri"/>
              <a:cs typeface="Calibri"/>
              <a:sym typeface="Calibri"/>
            </a:endParaRPr>
          </a:p>
        </p:txBody>
      </p:sp>
      <p:sp>
        <p:nvSpPr>
          <p:cNvPr id="146" name="Google Shape;146;p18"/>
          <p:cNvSpPr txBox="1"/>
          <p:nvPr/>
        </p:nvSpPr>
        <p:spPr>
          <a:xfrm>
            <a:off x="911979" y="352219"/>
            <a:ext cx="5143500" cy="445592"/>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2400"/>
              <a:buFont typeface="Helvetica Neue"/>
              <a:buNone/>
            </a:pPr>
            <a:r>
              <a:rPr b="1" lang="en-US" sz="2400">
                <a:solidFill>
                  <a:schemeClr val="lt1"/>
                </a:solidFill>
                <a:latin typeface="Helvetica Neue"/>
                <a:ea typeface="Helvetica Neue"/>
                <a:cs typeface="Helvetica Neue"/>
                <a:sym typeface="Helvetica Neue"/>
              </a:rPr>
              <a:t>New Capabilities Possible and Under Consideration</a:t>
            </a:r>
            <a:endParaRPr b="1" sz="2400">
              <a:solidFill>
                <a:schemeClr val="lt1"/>
              </a:solidFill>
              <a:latin typeface="Helvetica Neue"/>
              <a:ea typeface="Helvetica Neue"/>
              <a:cs typeface="Helvetica Neue"/>
              <a:sym typeface="Helvetica Neue"/>
            </a:endParaRPr>
          </a:p>
        </p:txBody>
      </p:sp>
      <p:sp>
        <p:nvSpPr>
          <p:cNvPr id="147" name="Google Shape;147;p18"/>
          <p:cNvSpPr txBox="1"/>
          <p:nvPr/>
        </p:nvSpPr>
        <p:spPr>
          <a:xfrm>
            <a:off x="269966" y="1504800"/>
            <a:ext cx="3213763" cy="332398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50">
                <a:solidFill>
                  <a:schemeClr val="dk2"/>
                </a:solidFill>
                <a:latin typeface="Calibri"/>
                <a:ea typeface="Calibri"/>
                <a:cs typeface="Calibri"/>
                <a:sym typeface="Calibri"/>
              </a:rPr>
              <a:t>LEO</a:t>
            </a:r>
            <a:endParaRPr/>
          </a:p>
          <a:p>
            <a:pPr indent="-160735" lvl="0" marL="160735" marR="0" rtl="0" algn="l">
              <a:spcBef>
                <a:spcPts val="0"/>
              </a:spcBef>
              <a:spcAft>
                <a:spcPts val="0"/>
              </a:spcAft>
              <a:buClr>
                <a:schemeClr val="dk2"/>
              </a:buClr>
              <a:buSzPts val="1050"/>
              <a:buFont typeface="Arial"/>
              <a:buChar char="•"/>
            </a:pPr>
            <a:r>
              <a:rPr lang="en-US" sz="1050">
                <a:solidFill>
                  <a:schemeClr val="dk2"/>
                </a:solidFill>
                <a:latin typeface="Calibri"/>
                <a:ea typeface="Calibri"/>
                <a:cs typeface="Calibri"/>
                <a:sym typeface="Calibri"/>
              </a:rPr>
              <a:t>Next generation &amp; additional sounders</a:t>
            </a:r>
            <a:endParaRPr/>
          </a:p>
          <a:p>
            <a:pPr indent="-160735" lvl="0" marL="160735" marR="0" rtl="0" algn="l">
              <a:spcBef>
                <a:spcPts val="0"/>
              </a:spcBef>
              <a:spcAft>
                <a:spcPts val="0"/>
              </a:spcAft>
              <a:buClr>
                <a:schemeClr val="dk2"/>
              </a:buClr>
              <a:buSzPts val="1050"/>
              <a:buFont typeface="Arial"/>
              <a:buChar char="•"/>
            </a:pPr>
            <a:r>
              <a:rPr lang="en-US" sz="1050">
                <a:solidFill>
                  <a:schemeClr val="dk2"/>
                </a:solidFill>
                <a:latin typeface="Calibri"/>
                <a:ea typeface="Calibri"/>
                <a:cs typeface="Calibri"/>
                <a:sym typeface="Calibri"/>
              </a:rPr>
              <a:t>Much higher density GNSS-RO</a:t>
            </a:r>
            <a:endParaRPr/>
          </a:p>
          <a:p>
            <a:pPr indent="-160735" lvl="0" marL="160735" marR="0" rtl="0" algn="l">
              <a:spcBef>
                <a:spcPts val="0"/>
              </a:spcBef>
              <a:spcAft>
                <a:spcPts val="0"/>
              </a:spcAft>
              <a:buClr>
                <a:schemeClr val="dk2"/>
              </a:buClr>
              <a:buSzPts val="1050"/>
              <a:buFont typeface="Arial"/>
              <a:buChar char="•"/>
            </a:pPr>
            <a:r>
              <a:rPr lang="en-US" sz="1050">
                <a:solidFill>
                  <a:schemeClr val="dk2"/>
                </a:solidFill>
                <a:latin typeface="Calibri"/>
                <a:ea typeface="Calibri"/>
                <a:cs typeface="Calibri"/>
                <a:sym typeface="Calibri"/>
              </a:rPr>
              <a:t>Precipitation &amp; wind measurements</a:t>
            </a:r>
            <a:endParaRPr/>
          </a:p>
          <a:p>
            <a:pPr indent="-160735" lvl="0" marL="160735" marR="0" rtl="0" algn="l">
              <a:spcBef>
                <a:spcPts val="0"/>
              </a:spcBef>
              <a:spcAft>
                <a:spcPts val="0"/>
              </a:spcAft>
              <a:buClr>
                <a:schemeClr val="dk2"/>
              </a:buClr>
              <a:buSzPts val="1050"/>
              <a:buFont typeface="Arial"/>
              <a:buChar char="•"/>
            </a:pPr>
            <a:r>
              <a:rPr lang="en-US" sz="1050">
                <a:solidFill>
                  <a:schemeClr val="dk2"/>
                </a:solidFill>
                <a:latin typeface="Calibri"/>
                <a:ea typeface="Calibri"/>
                <a:cs typeface="Calibri"/>
                <a:sym typeface="Calibri"/>
              </a:rPr>
              <a:t>Mixed update/rate/data quality vertical </a:t>
            </a:r>
            <a:br>
              <a:rPr lang="en-US" sz="1050">
                <a:solidFill>
                  <a:schemeClr val="dk2"/>
                </a:solidFill>
                <a:latin typeface="Calibri"/>
                <a:ea typeface="Calibri"/>
                <a:cs typeface="Calibri"/>
                <a:sym typeface="Calibri"/>
              </a:rPr>
            </a:br>
            <a:r>
              <a:rPr lang="en-US" sz="1050">
                <a:solidFill>
                  <a:schemeClr val="dk2"/>
                </a:solidFill>
                <a:latin typeface="Calibri"/>
                <a:ea typeface="Calibri"/>
                <a:cs typeface="Calibri"/>
                <a:sym typeface="Calibri"/>
              </a:rPr>
              <a:t>sounding data set</a:t>
            </a:r>
            <a:endParaRPr/>
          </a:p>
          <a:p>
            <a:pPr indent="0" lvl="0" marL="0" marR="0" rtl="0" algn="l">
              <a:spcBef>
                <a:spcPts val="0"/>
              </a:spcBef>
              <a:spcAft>
                <a:spcPts val="0"/>
              </a:spcAft>
              <a:buNone/>
            </a:pPr>
            <a:r>
              <a:rPr b="1" lang="en-US" sz="1050">
                <a:solidFill>
                  <a:schemeClr val="dk2"/>
                </a:solidFill>
                <a:latin typeface="Calibri"/>
                <a:ea typeface="Calibri"/>
                <a:cs typeface="Calibri"/>
                <a:sym typeface="Calibri"/>
              </a:rPr>
              <a:t>GEO</a:t>
            </a:r>
            <a:endParaRPr/>
          </a:p>
          <a:p>
            <a:pPr indent="-160735" lvl="0" marL="160735" marR="0" rtl="0" algn="l">
              <a:spcBef>
                <a:spcPts val="0"/>
              </a:spcBef>
              <a:spcAft>
                <a:spcPts val="0"/>
              </a:spcAft>
              <a:buClr>
                <a:schemeClr val="dk2"/>
              </a:buClr>
              <a:buSzPts val="1050"/>
              <a:buFont typeface="Arial"/>
              <a:buChar char="•"/>
            </a:pPr>
            <a:r>
              <a:rPr lang="en-US" sz="1050">
                <a:solidFill>
                  <a:schemeClr val="dk2"/>
                </a:solidFill>
                <a:latin typeface="Calibri"/>
                <a:ea typeface="Calibri"/>
                <a:cs typeface="Calibri"/>
                <a:sym typeface="Calibri"/>
              </a:rPr>
              <a:t>Diverse quality imaging from three locations </a:t>
            </a:r>
            <a:br>
              <a:rPr lang="en-US" sz="1050">
                <a:solidFill>
                  <a:schemeClr val="dk2"/>
                </a:solidFill>
                <a:latin typeface="Calibri"/>
                <a:ea typeface="Calibri"/>
                <a:cs typeface="Calibri"/>
                <a:sym typeface="Calibri"/>
              </a:rPr>
            </a:br>
            <a:r>
              <a:rPr lang="en-US" sz="1050">
                <a:solidFill>
                  <a:schemeClr val="dk2"/>
                </a:solidFill>
                <a:latin typeface="Calibri"/>
                <a:ea typeface="Calibri"/>
                <a:cs typeface="Calibri"/>
                <a:sym typeface="Calibri"/>
              </a:rPr>
              <a:t>(east, west, center)</a:t>
            </a:r>
            <a:endParaRPr/>
          </a:p>
          <a:p>
            <a:pPr indent="-160735" lvl="0" marL="160735" marR="0" rtl="0" algn="l">
              <a:spcBef>
                <a:spcPts val="0"/>
              </a:spcBef>
              <a:spcAft>
                <a:spcPts val="0"/>
              </a:spcAft>
              <a:buClr>
                <a:schemeClr val="dk2"/>
              </a:buClr>
              <a:buSzPts val="1050"/>
              <a:buFont typeface="Arial"/>
              <a:buChar char="•"/>
            </a:pPr>
            <a:r>
              <a:rPr lang="en-US" sz="1050">
                <a:solidFill>
                  <a:schemeClr val="dk2"/>
                </a:solidFill>
                <a:latin typeface="Calibri"/>
                <a:ea typeface="Calibri"/>
                <a:cs typeface="Calibri"/>
                <a:sym typeface="Calibri"/>
              </a:rPr>
              <a:t>Includes mixture of qualities, taskable update</a:t>
            </a:r>
            <a:br>
              <a:rPr lang="en-US" sz="1050">
                <a:solidFill>
                  <a:schemeClr val="dk2"/>
                </a:solidFill>
                <a:latin typeface="Calibri"/>
                <a:ea typeface="Calibri"/>
                <a:cs typeface="Calibri"/>
                <a:sym typeface="Calibri"/>
              </a:rPr>
            </a:br>
            <a:r>
              <a:rPr lang="en-US" sz="1050">
                <a:solidFill>
                  <a:schemeClr val="dk2"/>
                </a:solidFill>
                <a:latin typeface="Calibri"/>
                <a:ea typeface="Calibri"/>
                <a:cs typeface="Calibri"/>
                <a:sym typeface="Calibri"/>
              </a:rPr>
              <a:t>rates, and spectrum content</a:t>
            </a:r>
            <a:endParaRPr/>
          </a:p>
          <a:p>
            <a:pPr indent="-160735" lvl="0" marL="160735" marR="0" rtl="0" algn="l">
              <a:spcBef>
                <a:spcPts val="0"/>
              </a:spcBef>
              <a:spcAft>
                <a:spcPts val="0"/>
              </a:spcAft>
              <a:buClr>
                <a:schemeClr val="dk2"/>
              </a:buClr>
              <a:buSzPts val="1050"/>
              <a:buFont typeface="Arial"/>
              <a:buChar char="•"/>
            </a:pPr>
            <a:r>
              <a:rPr lang="en-US" sz="1050">
                <a:solidFill>
                  <a:schemeClr val="dk2"/>
                </a:solidFill>
                <a:latin typeface="Calibri"/>
                <a:ea typeface="Calibri"/>
                <a:cs typeface="Calibri"/>
                <a:sym typeface="Calibri"/>
              </a:rPr>
              <a:t>Higher quality lightning mapper in center</a:t>
            </a:r>
            <a:endParaRPr/>
          </a:p>
          <a:p>
            <a:pPr indent="0" lvl="0" marL="0" marR="0" rtl="0" algn="l">
              <a:spcBef>
                <a:spcPts val="0"/>
              </a:spcBef>
              <a:spcAft>
                <a:spcPts val="0"/>
              </a:spcAft>
              <a:buNone/>
            </a:pPr>
            <a:r>
              <a:rPr b="1" lang="en-US" sz="1050">
                <a:solidFill>
                  <a:schemeClr val="dk2"/>
                </a:solidFill>
                <a:latin typeface="Calibri"/>
                <a:ea typeface="Calibri"/>
                <a:cs typeface="Calibri"/>
                <a:sym typeface="Calibri"/>
              </a:rPr>
              <a:t>Tundra</a:t>
            </a:r>
            <a:endParaRPr/>
          </a:p>
          <a:p>
            <a:pPr indent="-160735" lvl="0" marL="160735" marR="0" rtl="0" algn="l">
              <a:spcBef>
                <a:spcPts val="0"/>
              </a:spcBef>
              <a:spcAft>
                <a:spcPts val="0"/>
              </a:spcAft>
              <a:buClr>
                <a:schemeClr val="dk2"/>
              </a:buClr>
              <a:buSzPts val="1050"/>
              <a:buFont typeface="Arial"/>
              <a:buChar char="•"/>
            </a:pPr>
            <a:r>
              <a:rPr lang="en-US" sz="1050">
                <a:solidFill>
                  <a:schemeClr val="dk2"/>
                </a:solidFill>
                <a:latin typeface="Calibri"/>
                <a:ea typeface="Calibri"/>
                <a:cs typeface="Calibri"/>
                <a:sym typeface="Calibri"/>
              </a:rPr>
              <a:t>Imaging over North Pole</a:t>
            </a:r>
            <a:endParaRPr/>
          </a:p>
          <a:p>
            <a:pPr indent="-160735" lvl="0" marL="160735" marR="0" rtl="0" algn="l">
              <a:spcBef>
                <a:spcPts val="0"/>
              </a:spcBef>
              <a:spcAft>
                <a:spcPts val="0"/>
              </a:spcAft>
              <a:buClr>
                <a:schemeClr val="dk2"/>
              </a:buClr>
              <a:buSzPts val="1050"/>
              <a:buFont typeface="Arial"/>
              <a:buChar char="•"/>
            </a:pPr>
            <a:r>
              <a:rPr lang="en-US" sz="1050">
                <a:solidFill>
                  <a:schemeClr val="dk2"/>
                </a:solidFill>
                <a:latin typeface="Calibri"/>
                <a:ea typeface="Calibri"/>
                <a:cs typeface="Calibri"/>
                <a:sym typeface="Calibri"/>
              </a:rPr>
              <a:t>Auroral imaging</a:t>
            </a:r>
            <a:endParaRPr/>
          </a:p>
          <a:p>
            <a:pPr indent="0" lvl="0" marL="0" marR="0" rtl="0" algn="l">
              <a:spcBef>
                <a:spcPts val="0"/>
              </a:spcBef>
              <a:spcAft>
                <a:spcPts val="0"/>
              </a:spcAft>
              <a:buNone/>
            </a:pPr>
            <a:r>
              <a:rPr b="1" lang="en-US" sz="1050">
                <a:solidFill>
                  <a:schemeClr val="dk2"/>
                </a:solidFill>
                <a:latin typeface="Calibri"/>
                <a:ea typeface="Calibri"/>
                <a:cs typeface="Calibri"/>
                <a:sym typeface="Calibri"/>
              </a:rPr>
              <a:t>Space Weather </a:t>
            </a:r>
            <a:endParaRPr/>
          </a:p>
          <a:p>
            <a:pPr indent="-160735" lvl="0" marL="160735" marR="0" rtl="0" algn="l">
              <a:spcBef>
                <a:spcPts val="0"/>
              </a:spcBef>
              <a:spcAft>
                <a:spcPts val="0"/>
              </a:spcAft>
              <a:buClr>
                <a:schemeClr val="dk2"/>
              </a:buClr>
              <a:buSzPts val="1050"/>
              <a:buFont typeface="Arial"/>
              <a:buChar char="•"/>
            </a:pPr>
            <a:r>
              <a:rPr lang="en-US" sz="1050">
                <a:solidFill>
                  <a:schemeClr val="dk2"/>
                </a:solidFill>
                <a:latin typeface="Calibri"/>
                <a:ea typeface="Calibri"/>
                <a:cs typeface="Calibri"/>
                <a:sym typeface="Calibri"/>
              </a:rPr>
              <a:t>Operational and improved on-Earth-Sun-Axis </a:t>
            </a:r>
            <a:br>
              <a:rPr lang="en-US" sz="1050">
                <a:solidFill>
                  <a:schemeClr val="dk2"/>
                </a:solidFill>
                <a:latin typeface="Calibri"/>
                <a:ea typeface="Calibri"/>
                <a:cs typeface="Calibri"/>
                <a:sym typeface="Calibri"/>
              </a:rPr>
            </a:br>
            <a:r>
              <a:rPr lang="en-US" sz="1050">
                <a:solidFill>
                  <a:schemeClr val="dk2"/>
                </a:solidFill>
                <a:latin typeface="Calibri"/>
                <a:ea typeface="Calibri"/>
                <a:cs typeface="Calibri"/>
                <a:sym typeface="Calibri"/>
              </a:rPr>
              <a:t>solar observation</a:t>
            </a:r>
            <a:endParaRPr/>
          </a:p>
          <a:p>
            <a:pPr indent="-160735" lvl="0" marL="160735" marR="0" rtl="0" algn="l">
              <a:spcBef>
                <a:spcPts val="0"/>
              </a:spcBef>
              <a:spcAft>
                <a:spcPts val="0"/>
              </a:spcAft>
              <a:buClr>
                <a:schemeClr val="dk2"/>
              </a:buClr>
              <a:buSzPts val="1050"/>
              <a:buFont typeface="Arial"/>
              <a:buChar char="•"/>
            </a:pPr>
            <a:r>
              <a:rPr lang="en-US" sz="1050">
                <a:solidFill>
                  <a:schemeClr val="dk2"/>
                </a:solidFill>
                <a:latin typeface="Calibri"/>
                <a:ea typeface="Calibri"/>
                <a:cs typeface="Calibri"/>
                <a:sym typeface="Calibri"/>
              </a:rPr>
              <a:t>Off-axis solar observation and situ space </a:t>
            </a:r>
            <a:br>
              <a:rPr lang="en-US" sz="1050">
                <a:solidFill>
                  <a:schemeClr val="dk2"/>
                </a:solidFill>
                <a:latin typeface="Calibri"/>
                <a:ea typeface="Calibri"/>
                <a:cs typeface="Calibri"/>
                <a:sym typeface="Calibri"/>
              </a:rPr>
            </a:br>
            <a:r>
              <a:rPr lang="en-US" sz="1050">
                <a:solidFill>
                  <a:schemeClr val="dk2"/>
                </a:solidFill>
                <a:latin typeface="Calibri"/>
                <a:ea typeface="Calibri"/>
                <a:cs typeface="Calibri"/>
                <a:sym typeface="Calibri"/>
              </a:rPr>
              <a:t>weather</a:t>
            </a:r>
            <a:endParaRPr/>
          </a:p>
        </p:txBody>
      </p:sp>
      <p:pic>
        <p:nvPicPr>
          <p:cNvPr id="148" name="Google Shape;148;p18"/>
          <p:cNvPicPr preferRelativeResize="0"/>
          <p:nvPr/>
        </p:nvPicPr>
        <p:blipFill rotWithShape="1">
          <a:blip r:embed="rId3">
            <a:alphaModFix/>
          </a:blip>
          <a:srcRect b="0" l="0" r="0" t="0"/>
          <a:stretch/>
        </p:blipFill>
        <p:spPr>
          <a:xfrm>
            <a:off x="3949358" y="1450867"/>
            <a:ext cx="2099335" cy="1857878"/>
          </a:xfrm>
          <a:prstGeom prst="rect">
            <a:avLst/>
          </a:prstGeom>
          <a:noFill/>
          <a:ln cap="flat" cmpd="sng" w="22225">
            <a:solidFill>
              <a:srgbClr val="000000"/>
            </a:solidFill>
            <a:prstDash val="solid"/>
            <a:round/>
            <a:headEnd len="sm" w="sm" type="none"/>
            <a:tailEnd len="sm" w="sm" type="none"/>
          </a:ln>
        </p:spPr>
      </p:pic>
      <p:pic>
        <p:nvPicPr>
          <p:cNvPr id="149" name="Google Shape;149;p18"/>
          <p:cNvPicPr preferRelativeResize="0"/>
          <p:nvPr/>
        </p:nvPicPr>
        <p:blipFill rotWithShape="1">
          <a:blip r:embed="rId4">
            <a:alphaModFix/>
          </a:blip>
          <a:srcRect b="0" l="0" r="0" t="19753"/>
          <a:stretch/>
        </p:blipFill>
        <p:spPr>
          <a:xfrm>
            <a:off x="3891860" y="3402997"/>
            <a:ext cx="2410152" cy="1087913"/>
          </a:xfrm>
          <a:prstGeom prst="rect">
            <a:avLst/>
          </a:prstGeom>
          <a:noFill/>
          <a:ln cap="flat" cmpd="sng" w="22225">
            <a:solidFill>
              <a:srgbClr val="000000"/>
            </a:solidFill>
            <a:prstDash val="solid"/>
            <a:round/>
            <a:headEnd len="sm" w="sm" type="none"/>
            <a:tailEnd len="sm" w="sm" type="none"/>
          </a:ln>
        </p:spPr>
      </p:pic>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pic>
        <p:nvPicPr>
          <p:cNvPr descr="Image result for gray and white map" id="154" name="Google Shape;154;p19"/>
          <p:cNvPicPr preferRelativeResize="0"/>
          <p:nvPr/>
        </p:nvPicPr>
        <p:blipFill rotWithShape="1">
          <a:blip r:embed="rId3">
            <a:alphaModFix/>
          </a:blip>
          <a:srcRect b="0" l="0" r="0" t="0"/>
          <a:stretch/>
        </p:blipFill>
        <p:spPr>
          <a:xfrm>
            <a:off x="637511" y="1588644"/>
            <a:ext cx="6175477" cy="3004857"/>
          </a:xfrm>
          <a:prstGeom prst="rect">
            <a:avLst/>
          </a:prstGeom>
          <a:noFill/>
          <a:ln>
            <a:noFill/>
          </a:ln>
        </p:spPr>
      </p:pic>
      <p:sp>
        <p:nvSpPr>
          <p:cNvPr id="155" name="Google Shape;155;p19"/>
          <p:cNvSpPr/>
          <p:nvPr/>
        </p:nvSpPr>
        <p:spPr>
          <a:xfrm>
            <a:off x="1129800" y="2064709"/>
            <a:ext cx="4907535" cy="2285423"/>
          </a:xfrm>
          <a:prstGeom prst="ellipse">
            <a:avLst/>
          </a:prstGeom>
          <a:no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675">
              <a:solidFill>
                <a:schemeClr val="lt1"/>
              </a:solidFill>
              <a:latin typeface="Calibri"/>
              <a:ea typeface="Calibri"/>
              <a:cs typeface="Calibri"/>
              <a:sym typeface="Calibri"/>
            </a:endParaRPr>
          </a:p>
        </p:txBody>
      </p:sp>
      <p:pic>
        <p:nvPicPr>
          <p:cNvPr descr="Image result for earth" id="156" name="Google Shape;156;p19"/>
          <p:cNvPicPr preferRelativeResize="0"/>
          <p:nvPr/>
        </p:nvPicPr>
        <p:blipFill rotWithShape="1">
          <a:blip r:embed="rId4">
            <a:alphaModFix/>
          </a:blip>
          <a:srcRect b="0" l="0" r="0" t="0"/>
          <a:stretch/>
        </p:blipFill>
        <p:spPr>
          <a:xfrm>
            <a:off x="2225439" y="1760094"/>
            <a:ext cx="2314917" cy="2314917"/>
          </a:xfrm>
          <a:prstGeom prst="rect">
            <a:avLst/>
          </a:prstGeom>
          <a:noFill/>
          <a:ln>
            <a:noFill/>
          </a:ln>
        </p:spPr>
      </p:pic>
      <p:sp>
        <p:nvSpPr>
          <p:cNvPr id="157" name="Google Shape;157;p19"/>
          <p:cNvSpPr txBox="1"/>
          <p:nvPr/>
        </p:nvSpPr>
        <p:spPr>
          <a:xfrm>
            <a:off x="649811" y="1576524"/>
            <a:ext cx="2664485" cy="456087"/>
          </a:xfrm>
          <a:prstGeom prst="rect">
            <a:avLst/>
          </a:prstGeom>
          <a:solidFill>
            <a:schemeClr val="lt1">
              <a:alpha val="69803"/>
            </a:schemeClr>
          </a:solidFill>
          <a:ln cap="flat" cmpd="sng" w="2857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788">
                <a:solidFill>
                  <a:schemeClr val="dk2"/>
                </a:solidFill>
                <a:latin typeface="Calibri"/>
                <a:ea typeface="Calibri"/>
                <a:cs typeface="Calibri"/>
                <a:sym typeface="Calibri"/>
              </a:rPr>
              <a:t>GEO is mixed US Gov. satellites &amp; hosted payloads</a:t>
            </a:r>
            <a:endParaRPr/>
          </a:p>
          <a:p>
            <a:pPr indent="0" lvl="0" marL="0" marR="0" rtl="0" algn="l">
              <a:spcBef>
                <a:spcPts val="0"/>
              </a:spcBef>
              <a:spcAft>
                <a:spcPts val="0"/>
              </a:spcAft>
              <a:buNone/>
            </a:pPr>
            <a:r>
              <a:rPr lang="en-US" sz="788">
                <a:solidFill>
                  <a:schemeClr val="dk2"/>
                </a:solidFill>
                <a:latin typeface="Calibri"/>
                <a:ea typeface="Calibri"/>
                <a:cs typeface="Calibri"/>
                <a:sym typeface="Calibri"/>
              </a:rPr>
              <a:t>Partially disaggregated LEO systems</a:t>
            </a:r>
            <a:endParaRPr/>
          </a:p>
          <a:p>
            <a:pPr indent="0" lvl="0" marL="0" marR="0" rtl="0" algn="l">
              <a:spcBef>
                <a:spcPts val="0"/>
              </a:spcBef>
              <a:spcAft>
                <a:spcPts val="0"/>
              </a:spcAft>
              <a:buNone/>
            </a:pPr>
            <a:r>
              <a:rPr lang="en-US" sz="788">
                <a:solidFill>
                  <a:schemeClr val="dk2"/>
                </a:solidFill>
                <a:latin typeface="Calibri"/>
                <a:ea typeface="Calibri"/>
                <a:cs typeface="Calibri"/>
                <a:sym typeface="Calibri"/>
              </a:rPr>
              <a:t>Mixed resolution payloads, update rates</a:t>
            </a:r>
            <a:endParaRPr/>
          </a:p>
        </p:txBody>
      </p:sp>
      <p:sp>
        <p:nvSpPr>
          <p:cNvPr id="158" name="Google Shape;158;p19"/>
          <p:cNvSpPr/>
          <p:nvPr/>
        </p:nvSpPr>
        <p:spPr>
          <a:xfrm flipH="1" rot="6462472">
            <a:off x="1922070" y="2815525"/>
            <a:ext cx="2433773" cy="180611"/>
          </a:xfrm>
          <a:custGeom>
            <a:rect b="b" l="l" r="r" t="t"/>
            <a:pathLst>
              <a:path extrusionOk="0" h="269968" w="2291172">
                <a:moveTo>
                  <a:pt x="127120" y="25787"/>
                </a:moveTo>
                <a:cubicBezTo>
                  <a:pt x="30325" y="63544"/>
                  <a:pt x="-66469" y="101301"/>
                  <a:pt x="61217" y="141117"/>
                </a:cubicBezTo>
                <a:cubicBezTo>
                  <a:pt x="188903" y="180933"/>
                  <a:pt x="607661" y="249581"/>
                  <a:pt x="893239" y="264684"/>
                </a:cubicBezTo>
                <a:cubicBezTo>
                  <a:pt x="1178817" y="279787"/>
                  <a:pt x="1544029" y="260565"/>
                  <a:pt x="1774688" y="231733"/>
                </a:cubicBezTo>
                <a:cubicBezTo>
                  <a:pt x="2005348" y="202901"/>
                  <a:pt x="2212666" y="127387"/>
                  <a:pt x="2277196" y="91690"/>
                </a:cubicBezTo>
                <a:cubicBezTo>
                  <a:pt x="2341726" y="55993"/>
                  <a:pt x="2161866" y="17549"/>
                  <a:pt x="2161866" y="17549"/>
                </a:cubicBezTo>
                <a:lnTo>
                  <a:pt x="2161866" y="17549"/>
                </a:lnTo>
                <a:lnTo>
                  <a:pt x="2128019" y="0"/>
                </a:lnTo>
              </a:path>
            </a:pathLst>
          </a:custGeom>
          <a:noFill/>
          <a:ln cap="flat" cmpd="sng" w="12700">
            <a:solidFill>
              <a:srgbClr val="6DD9FF"/>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675">
              <a:solidFill>
                <a:schemeClr val="dk1"/>
              </a:solidFill>
              <a:latin typeface="Calibri"/>
              <a:ea typeface="Calibri"/>
              <a:cs typeface="Calibri"/>
              <a:sym typeface="Calibri"/>
            </a:endParaRPr>
          </a:p>
        </p:txBody>
      </p:sp>
      <p:sp>
        <p:nvSpPr>
          <p:cNvPr id="159" name="Google Shape;159;p19"/>
          <p:cNvSpPr/>
          <p:nvPr/>
        </p:nvSpPr>
        <p:spPr>
          <a:xfrm flipH="1" rot="-6192703">
            <a:off x="2093399" y="2844970"/>
            <a:ext cx="2405867" cy="161515"/>
          </a:xfrm>
          <a:custGeom>
            <a:rect b="b" l="l" r="r" t="t"/>
            <a:pathLst>
              <a:path extrusionOk="0" h="258773" w="2285774">
                <a:moveTo>
                  <a:pt x="138055" y="0"/>
                </a:moveTo>
                <a:cubicBezTo>
                  <a:pt x="41260" y="37757"/>
                  <a:pt x="-69145" y="87674"/>
                  <a:pt x="55819" y="129922"/>
                </a:cubicBezTo>
                <a:cubicBezTo>
                  <a:pt x="180783" y="172170"/>
                  <a:pt x="602263" y="238386"/>
                  <a:pt x="887841" y="253489"/>
                </a:cubicBezTo>
                <a:cubicBezTo>
                  <a:pt x="1173419" y="268592"/>
                  <a:pt x="1538631" y="249370"/>
                  <a:pt x="1769290" y="220538"/>
                </a:cubicBezTo>
                <a:cubicBezTo>
                  <a:pt x="1999950" y="191706"/>
                  <a:pt x="2207268" y="116192"/>
                  <a:pt x="2271798" y="80495"/>
                </a:cubicBezTo>
                <a:cubicBezTo>
                  <a:pt x="2336328" y="44798"/>
                  <a:pt x="2156468" y="6354"/>
                  <a:pt x="2156468" y="6354"/>
                </a:cubicBezTo>
                <a:lnTo>
                  <a:pt x="2156468" y="6354"/>
                </a:lnTo>
                <a:lnTo>
                  <a:pt x="2156468" y="6354"/>
                </a:lnTo>
              </a:path>
            </a:pathLst>
          </a:custGeom>
          <a:noFill/>
          <a:ln cap="flat" cmpd="sng" w="12700">
            <a:solidFill>
              <a:srgbClr val="6DD9FF"/>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675">
              <a:solidFill>
                <a:schemeClr val="dk1"/>
              </a:solidFill>
              <a:latin typeface="Calibri"/>
              <a:ea typeface="Calibri"/>
              <a:cs typeface="Calibri"/>
              <a:sym typeface="Calibri"/>
            </a:endParaRPr>
          </a:p>
        </p:txBody>
      </p:sp>
      <p:pic>
        <p:nvPicPr>
          <p:cNvPr id="160" name="Google Shape;160;p19"/>
          <p:cNvPicPr preferRelativeResize="0"/>
          <p:nvPr/>
        </p:nvPicPr>
        <p:blipFill rotWithShape="1">
          <a:blip r:embed="rId5">
            <a:alphaModFix/>
          </a:blip>
          <a:srcRect b="0" l="0" r="0" t="0"/>
          <a:stretch/>
        </p:blipFill>
        <p:spPr>
          <a:xfrm>
            <a:off x="4743737" y="2350227"/>
            <a:ext cx="651320" cy="574126"/>
          </a:xfrm>
          <a:prstGeom prst="rect">
            <a:avLst/>
          </a:prstGeom>
          <a:noFill/>
          <a:ln>
            <a:noFill/>
          </a:ln>
        </p:spPr>
      </p:pic>
      <p:pic>
        <p:nvPicPr>
          <p:cNvPr id="161" name="Google Shape;161;p19"/>
          <p:cNvPicPr preferRelativeResize="0"/>
          <p:nvPr/>
        </p:nvPicPr>
        <p:blipFill rotWithShape="1">
          <a:blip r:embed="rId6">
            <a:alphaModFix/>
          </a:blip>
          <a:srcRect b="0" l="0" r="0" t="0"/>
          <a:stretch/>
        </p:blipFill>
        <p:spPr>
          <a:xfrm>
            <a:off x="4495948" y="2104411"/>
            <a:ext cx="395617" cy="603074"/>
          </a:xfrm>
          <a:prstGeom prst="rect">
            <a:avLst/>
          </a:prstGeom>
          <a:noFill/>
          <a:ln>
            <a:noFill/>
          </a:ln>
        </p:spPr>
      </p:pic>
      <p:pic>
        <p:nvPicPr>
          <p:cNvPr id="162" name="Google Shape;162;p19"/>
          <p:cNvPicPr preferRelativeResize="0"/>
          <p:nvPr/>
        </p:nvPicPr>
        <p:blipFill rotWithShape="1">
          <a:blip r:embed="rId7">
            <a:alphaModFix/>
          </a:blip>
          <a:srcRect b="0" l="0" r="0" t="0"/>
          <a:stretch/>
        </p:blipFill>
        <p:spPr>
          <a:xfrm>
            <a:off x="3657556" y="1875962"/>
            <a:ext cx="603074" cy="303950"/>
          </a:xfrm>
          <a:prstGeom prst="rect">
            <a:avLst/>
          </a:prstGeom>
          <a:noFill/>
          <a:ln>
            <a:noFill/>
          </a:ln>
        </p:spPr>
      </p:pic>
      <p:pic>
        <p:nvPicPr>
          <p:cNvPr id="163" name="Google Shape;163;p19"/>
          <p:cNvPicPr preferRelativeResize="0"/>
          <p:nvPr/>
        </p:nvPicPr>
        <p:blipFill rotWithShape="1">
          <a:blip r:embed="rId8">
            <a:alphaModFix/>
          </a:blip>
          <a:srcRect b="0" l="0" r="0" t="0"/>
          <a:stretch/>
        </p:blipFill>
        <p:spPr>
          <a:xfrm>
            <a:off x="2761568" y="1698163"/>
            <a:ext cx="598250" cy="366670"/>
          </a:xfrm>
          <a:prstGeom prst="rect">
            <a:avLst/>
          </a:prstGeom>
          <a:noFill/>
          <a:ln>
            <a:noFill/>
          </a:ln>
        </p:spPr>
      </p:pic>
      <p:pic>
        <p:nvPicPr>
          <p:cNvPr id="164" name="Google Shape;164;p19"/>
          <p:cNvPicPr preferRelativeResize="0"/>
          <p:nvPr/>
        </p:nvPicPr>
        <p:blipFill rotWithShape="1">
          <a:blip r:embed="rId9">
            <a:alphaModFix/>
          </a:blip>
          <a:srcRect b="0" l="0" r="0" t="0"/>
          <a:stretch/>
        </p:blipFill>
        <p:spPr>
          <a:xfrm>
            <a:off x="2737846" y="3549502"/>
            <a:ext cx="492109" cy="410091"/>
          </a:xfrm>
          <a:prstGeom prst="rect">
            <a:avLst/>
          </a:prstGeom>
          <a:noFill/>
          <a:ln>
            <a:noFill/>
          </a:ln>
        </p:spPr>
      </p:pic>
      <p:pic>
        <p:nvPicPr>
          <p:cNvPr id="165" name="Google Shape;165;p19"/>
          <p:cNvPicPr preferRelativeResize="0"/>
          <p:nvPr/>
        </p:nvPicPr>
        <p:blipFill rotWithShape="1">
          <a:blip r:embed="rId10">
            <a:alphaModFix/>
          </a:blip>
          <a:srcRect b="0" l="0" r="0" t="0"/>
          <a:stretch/>
        </p:blipFill>
        <p:spPr>
          <a:xfrm>
            <a:off x="3314275" y="1672140"/>
            <a:ext cx="439038" cy="332897"/>
          </a:xfrm>
          <a:prstGeom prst="rect">
            <a:avLst/>
          </a:prstGeom>
          <a:noFill/>
          <a:ln>
            <a:noFill/>
          </a:ln>
        </p:spPr>
      </p:pic>
      <p:sp>
        <p:nvSpPr>
          <p:cNvPr id="166" name="Google Shape;166;p19"/>
          <p:cNvSpPr txBox="1"/>
          <p:nvPr/>
        </p:nvSpPr>
        <p:spPr>
          <a:xfrm>
            <a:off x="2108469" y="3628610"/>
            <a:ext cx="564436" cy="24801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506">
                <a:solidFill>
                  <a:srgbClr val="FF0000"/>
                </a:solidFill>
                <a:latin typeface="Arial"/>
                <a:ea typeface="Arial"/>
                <a:cs typeface="Arial"/>
                <a:sym typeface="Arial"/>
              </a:rPr>
              <a:t>Hosted Imager East</a:t>
            </a:r>
            <a:endParaRPr b="1" sz="506">
              <a:solidFill>
                <a:srgbClr val="FF0000"/>
              </a:solidFill>
              <a:latin typeface="Arial"/>
              <a:ea typeface="Arial"/>
              <a:cs typeface="Arial"/>
              <a:sym typeface="Arial"/>
            </a:endParaRPr>
          </a:p>
        </p:txBody>
      </p:sp>
      <p:sp>
        <p:nvSpPr>
          <p:cNvPr id="167" name="Google Shape;167;p19"/>
          <p:cNvSpPr txBox="1"/>
          <p:nvPr/>
        </p:nvSpPr>
        <p:spPr>
          <a:xfrm>
            <a:off x="1404196" y="2062686"/>
            <a:ext cx="630045" cy="24801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506">
                <a:solidFill>
                  <a:srgbClr val="FF0000"/>
                </a:solidFill>
                <a:latin typeface="Arial"/>
                <a:ea typeface="Arial"/>
                <a:cs typeface="Arial"/>
                <a:sym typeface="Arial"/>
              </a:rPr>
              <a:t>Hosted Imager West</a:t>
            </a:r>
            <a:endParaRPr b="1" sz="506">
              <a:solidFill>
                <a:srgbClr val="FF0000"/>
              </a:solidFill>
              <a:latin typeface="Arial"/>
              <a:ea typeface="Arial"/>
              <a:cs typeface="Arial"/>
              <a:sym typeface="Arial"/>
            </a:endParaRPr>
          </a:p>
        </p:txBody>
      </p:sp>
      <p:sp>
        <p:nvSpPr>
          <p:cNvPr id="168" name="Google Shape;168;p19"/>
          <p:cNvSpPr txBox="1"/>
          <p:nvPr/>
        </p:nvSpPr>
        <p:spPr>
          <a:xfrm>
            <a:off x="4966319" y="2213184"/>
            <a:ext cx="1023926" cy="24801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506">
                <a:solidFill>
                  <a:srgbClr val="FF0000"/>
                </a:solidFill>
                <a:latin typeface="Arial"/>
                <a:ea typeface="Arial"/>
                <a:cs typeface="Arial"/>
                <a:sym typeface="Arial"/>
              </a:rPr>
              <a:t>GEO-KOMPSAT</a:t>
            </a:r>
            <a:endParaRPr/>
          </a:p>
          <a:p>
            <a:pPr indent="0" lvl="0" marL="0" marR="0" rtl="0" algn="l">
              <a:spcBef>
                <a:spcPts val="0"/>
              </a:spcBef>
              <a:spcAft>
                <a:spcPts val="0"/>
              </a:spcAft>
              <a:buNone/>
            </a:pPr>
            <a:r>
              <a:rPr b="1" lang="en-US" sz="506">
                <a:solidFill>
                  <a:srgbClr val="FF0000"/>
                </a:solidFill>
                <a:latin typeface="Arial"/>
                <a:ea typeface="Arial"/>
                <a:cs typeface="Arial"/>
                <a:sym typeface="Arial"/>
              </a:rPr>
              <a:t>(SOUTH KOREA) 128° E</a:t>
            </a:r>
            <a:endParaRPr/>
          </a:p>
        </p:txBody>
      </p:sp>
      <p:sp>
        <p:nvSpPr>
          <p:cNvPr id="169" name="Google Shape;169;p19"/>
          <p:cNvSpPr txBox="1"/>
          <p:nvPr/>
        </p:nvSpPr>
        <p:spPr>
          <a:xfrm>
            <a:off x="4308786" y="1991643"/>
            <a:ext cx="724469" cy="24801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506">
                <a:solidFill>
                  <a:srgbClr val="FF0000"/>
                </a:solidFill>
                <a:latin typeface="Arial"/>
                <a:ea typeface="Arial"/>
                <a:cs typeface="Arial"/>
                <a:sym typeface="Arial"/>
              </a:rPr>
              <a:t>HIMAWARI</a:t>
            </a:r>
            <a:endParaRPr/>
          </a:p>
          <a:p>
            <a:pPr indent="0" lvl="0" marL="0" marR="0" rtl="0" algn="l">
              <a:spcBef>
                <a:spcPts val="0"/>
              </a:spcBef>
              <a:spcAft>
                <a:spcPts val="0"/>
              </a:spcAft>
              <a:buNone/>
            </a:pPr>
            <a:r>
              <a:rPr b="1" lang="en-US" sz="506">
                <a:solidFill>
                  <a:srgbClr val="FF0000"/>
                </a:solidFill>
                <a:latin typeface="Arial"/>
                <a:ea typeface="Arial"/>
                <a:cs typeface="Arial"/>
                <a:sym typeface="Arial"/>
              </a:rPr>
              <a:t>(JAPAN) 140° E</a:t>
            </a:r>
            <a:endParaRPr/>
          </a:p>
        </p:txBody>
      </p:sp>
      <p:sp>
        <p:nvSpPr>
          <p:cNvPr id="170" name="Google Shape;170;p19"/>
          <p:cNvSpPr txBox="1"/>
          <p:nvPr/>
        </p:nvSpPr>
        <p:spPr>
          <a:xfrm>
            <a:off x="3787014" y="1813260"/>
            <a:ext cx="434896" cy="1701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506">
                <a:solidFill>
                  <a:srgbClr val="FF0000"/>
                </a:solidFill>
                <a:latin typeface="Arial"/>
                <a:ea typeface="Arial"/>
                <a:cs typeface="Arial"/>
                <a:sym typeface="Arial"/>
              </a:rPr>
              <a:t>JASON</a:t>
            </a:r>
            <a:endParaRPr/>
          </a:p>
        </p:txBody>
      </p:sp>
      <p:sp>
        <p:nvSpPr>
          <p:cNvPr id="171" name="Google Shape;171;p19"/>
          <p:cNvSpPr txBox="1"/>
          <p:nvPr/>
        </p:nvSpPr>
        <p:spPr>
          <a:xfrm>
            <a:off x="3337454" y="1604377"/>
            <a:ext cx="583875" cy="1701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506">
                <a:solidFill>
                  <a:srgbClr val="FF0000"/>
                </a:solidFill>
                <a:latin typeface="Arial"/>
                <a:ea typeface="Arial"/>
                <a:cs typeface="Arial"/>
                <a:sym typeface="Arial"/>
              </a:rPr>
              <a:t>SENTINEL</a:t>
            </a:r>
            <a:endParaRPr/>
          </a:p>
        </p:txBody>
      </p:sp>
      <p:sp>
        <p:nvSpPr>
          <p:cNvPr id="172" name="Google Shape;172;p19"/>
          <p:cNvSpPr txBox="1"/>
          <p:nvPr/>
        </p:nvSpPr>
        <p:spPr>
          <a:xfrm>
            <a:off x="2692389" y="1936024"/>
            <a:ext cx="789706" cy="18761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619">
                <a:solidFill>
                  <a:schemeClr val="lt1"/>
                </a:solidFill>
                <a:latin typeface="Arial"/>
                <a:ea typeface="Arial"/>
                <a:cs typeface="Arial"/>
                <a:sym typeface="Arial"/>
              </a:rPr>
              <a:t>Sounder 1330</a:t>
            </a:r>
            <a:endParaRPr/>
          </a:p>
        </p:txBody>
      </p:sp>
      <p:pic>
        <p:nvPicPr>
          <p:cNvPr id="173" name="Google Shape;173;p19"/>
          <p:cNvPicPr preferRelativeResize="0"/>
          <p:nvPr/>
        </p:nvPicPr>
        <p:blipFill rotWithShape="1">
          <a:blip r:embed="rId9">
            <a:alphaModFix/>
          </a:blip>
          <a:srcRect b="0" l="0" r="0" t="0"/>
          <a:stretch/>
        </p:blipFill>
        <p:spPr>
          <a:xfrm>
            <a:off x="2774026" y="3303593"/>
            <a:ext cx="492109" cy="410091"/>
          </a:xfrm>
          <a:prstGeom prst="rect">
            <a:avLst/>
          </a:prstGeom>
          <a:noFill/>
          <a:ln>
            <a:noFill/>
          </a:ln>
        </p:spPr>
      </p:pic>
      <p:sp>
        <p:nvSpPr>
          <p:cNvPr id="174" name="Google Shape;174;p19"/>
          <p:cNvSpPr txBox="1"/>
          <p:nvPr/>
        </p:nvSpPr>
        <p:spPr>
          <a:xfrm>
            <a:off x="768708" y="3596091"/>
            <a:ext cx="872932" cy="24801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506">
                <a:solidFill>
                  <a:srgbClr val="FF0000"/>
                </a:solidFill>
                <a:latin typeface="Arial"/>
                <a:ea typeface="Arial"/>
                <a:cs typeface="Arial"/>
                <a:sym typeface="Arial"/>
              </a:rPr>
              <a:t>US Gov Center GEO</a:t>
            </a:r>
            <a:endParaRPr/>
          </a:p>
          <a:p>
            <a:pPr indent="0" lvl="0" marL="0" marR="0" rtl="0" algn="ctr">
              <a:spcBef>
                <a:spcPts val="0"/>
              </a:spcBef>
              <a:spcAft>
                <a:spcPts val="0"/>
              </a:spcAft>
              <a:buNone/>
            </a:pPr>
            <a:r>
              <a:rPr b="1" lang="en-US" sz="506">
                <a:solidFill>
                  <a:srgbClr val="FF0000"/>
                </a:solidFill>
                <a:latin typeface="Arial"/>
                <a:ea typeface="Arial"/>
                <a:cs typeface="Arial"/>
                <a:sym typeface="Arial"/>
              </a:rPr>
              <a:t>“SuperGOES”</a:t>
            </a:r>
            <a:endParaRPr/>
          </a:p>
        </p:txBody>
      </p:sp>
      <p:sp>
        <p:nvSpPr>
          <p:cNvPr id="175" name="Google Shape;175;p19"/>
          <p:cNvSpPr txBox="1"/>
          <p:nvPr/>
        </p:nvSpPr>
        <p:spPr>
          <a:xfrm>
            <a:off x="2576638" y="3741700"/>
            <a:ext cx="583875" cy="24801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506">
                <a:solidFill>
                  <a:srgbClr val="FF0000"/>
                </a:solidFill>
                <a:latin typeface="Arial"/>
                <a:ea typeface="Arial"/>
                <a:cs typeface="Arial"/>
                <a:sym typeface="Arial"/>
              </a:rPr>
              <a:t>EPS-SG-A</a:t>
            </a:r>
            <a:endParaRPr/>
          </a:p>
          <a:p>
            <a:pPr indent="0" lvl="0" marL="0" marR="0" rtl="0" algn="l">
              <a:spcBef>
                <a:spcPts val="0"/>
              </a:spcBef>
              <a:spcAft>
                <a:spcPts val="0"/>
              </a:spcAft>
              <a:buNone/>
            </a:pPr>
            <a:r>
              <a:rPr b="1" lang="en-US" sz="506">
                <a:solidFill>
                  <a:srgbClr val="FF0000"/>
                </a:solidFill>
                <a:latin typeface="Arial"/>
                <a:ea typeface="Arial"/>
                <a:cs typeface="Arial"/>
                <a:sym typeface="Arial"/>
              </a:rPr>
              <a:t>EPS-SG-B</a:t>
            </a:r>
            <a:endParaRPr/>
          </a:p>
        </p:txBody>
      </p:sp>
      <p:sp>
        <p:nvSpPr>
          <p:cNvPr id="176" name="Google Shape;176;p19"/>
          <p:cNvSpPr txBox="1"/>
          <p:nvPr/>
        </p:nvSpPr>
        <p:spPr>
          <a:xfrm>
            <a:off x="5217160" y="3435101"/>
            <a:ext cx="733187" cy="24801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506">
                <a:solidFill>
                  <a:srgbClr val="FF0000"/>
                </a:solidFill>
                <a:latin typeface="Arial"/>
                <a:ea typeface="Arial"/>
                <a:cs typeface="Arial"/>
                <a:sym typeface="Arial"/>
              </a:rPr>
              <a:t>Comprehensive SWX – L1</a:t>
            </a:r>
            <a:endParaRPr/>
          </a:p>
        </p:txBody>
      </p:sp>
      <p:sp>
        <p:nvSpPr>
          <p:cNvPr id="177" name="Google Shape;177;p19"/>
          <p:cNvSpPr/>
          <p:nvPr/>
        </p:nvSpPr>
        <p:spPr>
          <a:xfrm rot="-2007510">
            <a:off x="2112427" y="2506862"/>
            <a:ext cx="2413783" cy="67680"/>
          </a:xfrm>
          <a:custGeom>
            <a:rect b="b" l="l" r="r" t="t"/>
            <a:pathLst>
              <a:path extrusionOk="0" h="252419" w="2291172">
                <a:moveTo>
                  <a:pt x="127120" y="8238"/>
                </a:moveTo>
                <a:cubicBezTo>
                  <a:pt x="30325" y="45995"/>
                  <a:pt x="-66469" y="83752"/>
                  <a:pt x="61217" y="123568"/>
                </a:cubicBezTo>
                <a:cubicBezTo>
                  <a:pt x="188903" y="163384"/>
                  <a:pt x="607661" y="232032"/>
                  <a:pt x="893239" y="247135"/>
                </a:cubicBezTo>
                <a:cubicBezTo>
                  <a:pt x="1178817" y="262238"/>
                  <a:pt x="1544029" y="243016"/>
                  <a:pt x="1774688" y="214184"/>
                </a:cubicBezTo>
                <a:cubicBezTo>
                  <a:pt x="2005348" y="185352"/>
                  <a:pt x="2212666" y="109838"/>
                  <a:pt x="2277196" y="74141"/>
                </a:cubicBezTo>
                <a:cubicBezTo>
                  <a:pt x="2341726" y="38444"/>
                  <a:pt x="2161866" y="0"/>
                  <a:pt x="2161866" y="0"/>
                </a:cubicBezTo>
                <a:lnTo>
                  <a:pt x="2161866" y="0"/>
                </a:lnTo>
                <a:lnTo>
                  <a:pt x="2161866" y="0"/>
                </a:lnTo>
              </a:path>
            </a:pathLst>
          </a:custGeom>
          <a:noFill/>
          <a:ln cap="flat" cmpd="sng" w="12700">
            <a:solidFill>
              <a:srgbClr val="6DD9FF"/>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675">
              <a:solidFill>
                <a:schemeClr val="dk1"/>
              </a:solidFill>
              <a:latin typeface="Calibri"/>
              <a:ea typeface="Calibri"/>
              <a:cs typeface="Calibri"/>
              <a:sym typeface="Calibri"/>
            </a:endParaRPr>
          </a:p>
        </p:txBody>
      </p:sp>
      <p:sp>
        <p:nvSpPr>
          <p:cNvPr id="178" name="Google Shape;178;p19"/>
          <p:cNvSpPr/>
          <p:nvPr/>
        </p:nvSpPr>
        <p:spPr>
          <a:xfrm rot="-870657">
            <a:off x="2197226" y="2633844"/>
            <a:ext cx="2441144" cy="125023"/>
          </a:xfrm>
          <a:custGeom>
            <a:rect b="b" l="l" r="r" t="t"/>
            <a:pathLst>
              <a:path extrusionOk="0" h="252419" w="2291172">
                <a:moveTo>
                  <a:pt x="127120" y="8238"/>
                </a:moveTo>
                <a:cubicBezTo>
                  <a:pt x="30325" y="45995"/>
                  <a:pt x="-66469" y="83752"/>
                  <a:pt x="61217" y="123568"/>
                </a:cubicBezTo>
                <a:cubicBezTo>
                  <a:pt x="188903" y="163384"/>
                  <a:pt x="607661" y="232032"/>
                  <a:pt x="893239" y="247135"/>
                </a:cubicBezTo>
                <a:cubicBezTo>
                  <a:pt x="1178817" y="262238"/>
                  <a:pt x="1544029" y="243016"/>
                  <a:pt x="1774688" y="214184"/>
                </a:cubicBezTo>
                <a:cubicBezTo>
                  <a:pt x="2005348" y="185352"/>
                  <a:pt x="2212666" y="109838"/>
                  <a:pt x="2277196" y="74141"/>
                </a:cubicBezTo>
                <a:cubicBezTo>
                  <a:pt x="2341726" y="38444"/>
                  <a:pt x="2161866" y="0"/>
                  <a:pt x="2161866" y="0"/>
                </a:cubicBezTo>
                <a:lnTo>
                  <a:pt x="2161866" y="0"/>
                </a:lnTo>
                <a:lnTo>
                  <a:pt x="2161866" y="0"/>
                </a:lnTo>
              </a:path>
            </a:pathLst>
          </a:custGeom>
          <a:noFill/>
          <a:ln cap="flat" cmpd="sng" w="12700">
            <a:solidFill>
              <a:srgbClr val="6DD9FF"/>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675">
              <a:solidFill>
                <a:schemeClr val="dk1"/>
              </a:solidFill>
              <a:latin typeface="Calibri"/>
              <a:ea typeface="Calibri"/>
              <a:cs typeface="Calibri"/>
              <a:sym typeface="Calibri"/>
            </a:endParaRPr>
          </a:p>
        </p:txBody>
      </p:sp>
      <p:pic>
        <p:nvPicPr>
          <p:cNvPr id="179" name="Google Shape;179;p19"/>
          <p:cNvPicPr preferRelativeResize="0"/>
          <p:nvPr/>
        </p:nvPicPr>
        <p:blipFill rotWithShape="1">
          <a:blip r:embed="rId11">
            <a:alphaModFix/>
          </a:blip>
          <a:srcRect b="0" l="0" r="0" t="0"/>
          <a:stretch/>
        </p:blipFill>
        <p:spPr>
          <a:xfrm>
            <a:off x="4165942" y="2498328"/>
            <a:ext cx="382140" cy="186709"/>
          </a:xfrm>
          <a:prstGeom prst="rect">
            <a:avLst/>
          </a:prstGeom>
          <a:noFill/>
          <a:ln>
            <a:noFill/>
          </a:ln>
        </p:spPr>
      </p:pic>
      <p:sp>
        <p:nvSpPr>
          <p:cNvPr id="180" name="Google Shape;180;p19"/>
          <p:cNvSpPr txBox="1"/>
          <p:nvPr/>
        </p:nvSpPr>
        <p:spPr>
          <a:xfrm>
            <a:off x="4169279" y="2350228"/>
            <a:ext cx="477924" cy="1701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506">
                <a:solidFill>
                  <a:srgbClr val="FF0000"/>
                </a:solidFill>
                <a:latin typeface="Arial"/>
                <a:ea typeface="Arial"/>
                <a:cs typeface="Arial"/>
                <a:sym typeface="Arial"/>
              </a:rPr>
              <a:t>Radarsat</a:t>
            </a:r>
            <a:endParaRPr b="1" sz="506">
              <a:solidFill>
                <a:srgbClr val="FF0000"/>
              </a:solidFill>
              <a:latin typeface="Arial"/>
              <a:ea typeface="Arial"/>
              <a:cs typeface="Arial"/>
              <a:sym typeface="Arial"/>
            </a:endParaRPr>
          </a:p>
        </p:txBody>
      </p:sp>
      <p:pic>
        <p:nvPicPr>
          <p:cNvPr id="181" name="Google Shape;181;p19"/>
          <p:cNvPicPr preferRelativeResize="0"/>
          <p:nvPr/>
        </p:nvPicPr>
        <p:blipFill rotWithShape="1">
          <a:blip r:embed="rId8">
            <a:alphaModFix/>
          </a:blip>
          <a:srcRect b="0" l="0" r="0" t="0"/>
          <a:stretch/>
        </p:blipFill>
        <p:spPr>
          <a:xfrm>
            <a:off x="3242440" y="3288980"/>
            <a:ext cx="598250" cy="366670"/>
          </a:xfrm>
          <a:prstGeom prst="rect">
            <a:avLst/>
          </a:prstGeom>
          <a:noFill/>
          <a:ln>
            <a:noFill/>
          </a:ln>
        </p:spPr>
      </p:pic>
      <p:sp>
        <p:nvSpPr>
          <p:cNvPr id="182" name="Google Shape;182;p19"/>
          <p:cNvSpPr txBox="1"/>
          <p:nvPr/>
        </p:nvSpPr>
        <p:spPr>
          <a:xfrm>
            <a:off x="3712358" y="3471292"/>
            <a:ext cx="653757" cy="1701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506">
                <a:solidFill>
                  <a:srgbClr val="FF0000"/>
                </a:solidFill>
                <a:latin typeface="Arial"/>
                <a:ea typeface="Arial"/>
                <a:cs typeface="Arial"/>
                <a:sym typeface="Arial"/>
              </a:rPr>
              <a:t>Sounder 0530</a:t>
            </a:r>
            <a:endParaRPr/>
          </a:p>
        </p:txBody>
      </p:sp>
      <p:pic>
        <p:nvPicPr>
          <p:cNvPr id="183" name="Google Shape;183;p19"/>
          <p:cNvPicPr preferRelativeResize="0"/>
          <p:nvPr/>
        </p:nvPicPr>
        <p:blipFill rotWithShape="1">
          <a:blip r:embed="rId12">
            <a:alphaModFix/>
          </a:blip>
          <a:srcRect b="0" l="0" r="0" t="0"/>
          <a:stretch/>
        </p:blipFill>
        <p:spPr>
          <a:xfrm>
            <a:off x="3895214" y="3658892"/>
            <a:ext cx="868427" cy="482459"/>
          </a:xfrm>
          <a:prstGeom prst="rect">
            <a:avLst/>
          </a:prstGeom>
          <a:noFill/>
          <a:ln>
            <a:noFill/>
          </a:ln>
        </p:spPr>
      </p:pic>
      <p:pic>
        <p:nvPicPr>
          <p:cNvPr id="184" name="Google Shape;184;p19"/>
          <p:cNvPicPr preferRelativeResize="0"/>
          <p:nvPr/>
        </p:nvPicPr>
        <p:blipFill rotWithShape="1">
          <a:blip r:embed="rId13">
            <a:alphaModFix/>
          </a:blip>
          <a:srcRect b="0" l="0" r="0" t="0"/>
          <a:stretch/>
        </p:blipFill>
        <p:spPr>
          <a:xfrm>
            <a:off x="4684291" y="3457974"/>
            <a:ext cx="397033" cy="449471"/>
          </a:xfrm>
          <a:prstGeom prst="rect">
            <a:avLst/>
          </a:prstGeom>
          <a:noFill/>
          <a:ln>
            <a:noFill/>
          </a:ln>
        </p:spPr>
      </p:pic>
      <p:sp>
        <p:nvSpPr>
          <p:cNvPr id="185" name="Google Shape;185;p19"/>
          <p:cNvSpPr txBox="1"/>
          <p:nvPr/>
        </p:nvSpPr>
        <p:spPr>
          <a:xfrm>
            <a:off x="3948527" y="4039509"/>
            <a:ext cx="721093" cy="24801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506">
                <a:solidFill>
                  <a:srgbClr val="FF0000"/>
                </a:solidFill>
                <a:latin typeface="Arial"/>
                <a:ea typeface="Arial"/>
                <a:cs typeface="Arial"/>
                <a:sym typeface="Arial"/>
              </a:rPr>
              <a:t>MTG-I</a:t>
            </a:r>
            <a:endParaRPr/>
          </a:p>
          <a:p>
            <a:pPr indent="0" lvl="0" marL="0" marR="0" rtl="0" algn="l">
              <a:spcBef>
                <a:spcPts val="0"/>
              </a:spcBef>
              <a:spcAft>
                <a:spcPts val="0"/>
              </a:spcAft>
              <a:buNone/>
            </a:pPr>
            <a:r>
              <a:rPr b="1" lang="en-US" sz="506">
                <a:solidFill>
                  <a:srgbClr val="FF0000"/>
                </a:solidFill>
                <a:latin typeface="Arial"/>
                <a:ea typeface="Arial"/>
                <a:cs typeface="Arial"/>
                <a:sym typeface="Arial"/>
              </a:rPr>
              <a:t>(EUMETSAT) 0°</a:t>
            </a:r>
            <a:endParaRPr/>
          </a:p>
        </p:txBody>
      </p:sp>
      <p:sp>
        <p:nvSpPr>
          <p:cNvPr id="186" name="Google Shape;186;p19"/>
          <p:cNvSpPr txBox="1"/>
          <p:nvPr/>
        </p:nvSpPr>
        <p:spPr>
          <a:xfrm>
            <a:off x="4671740" y="3826181"/>
            <a:ext cx="719939" cy="24801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506">
                <a:solidFill>
                  <a:srgbClr val="FF0000"/>
                </a:solidFill>
                <a:latin typeface="Arial"/>
                <a:ea typeface="Arial"/>
                <a:cs typeface="Arial"/>
                <a:sym typeface="Arial"/>
              </a:rPr>
              <a:t>MTG-S</a:t>
            </a:r>
            <a:endParaRPr/>
          </a:p>
          <a:p>
            <a:pPr indent="0" lvl="0" marL="0" marR="0" rtl="0" algn="l">
              <a:spcBef>
                <a:spcPts val="0"/>
              </a:spcBef>
              <a:spcAft>
                <a:spcPts val="0"/>
              </a:spcAft>
              <a:buNone/>
            </a:pPr>
            <a:r>
              <a:rPr b="1" lang="en-US" sz="506">
                <a:solidFill>
                  <a:srgbClr val="FF0000"/>
                </a:solidFill>
                <a:latin typeface="Arial"/>
                <a:ea typeface="Arial"/>
                <a:cs typeface="Arial"/>
                <a:sym typeface="Arial"/>
              </a:rPr>
              <a:t>(EUMETSAT)</a:t>
            </a:r>
            <a:endParaRPr/>
          </a:p>
        </p:txBody>
      </p:sp>
      <p:sp>
        <p:nvSpPr>
          <p:cNvPr id="187" name="Google Shape;187;p19"/>
          <p:cNvSpPr/>
          <p:nvPr/>
        </p:nvSpPr>
        <p:spPr>
          <a:xfrm rot="-3847702">
            <a:off x="1973002" y="2861941"/>
            <a:ext cx="2387053" cy="127856"/>
          </a:xfrm>
          <a:custGeom>
            <a:rect b="b" l="l" r="r" t="t"/>
            <a:pathLst>
              <a:path extrusionOk="0" h="252419" w="2291172">
                <a:moveTo>
                  <a:pt x="127120" y="8238"/>
                </a:moveTo>
                <a:cubicBezTo>
                  <a:pt x="30325" y="45995"/>
                  <a:pt x="-66469" y="83752"/>
                  <a:pt x="61217" y="123568"/>
                </a:cubicBezTo>
                <a:cubicBezTo>
                  <a:pt x="188903" y="163384"/>
                  <a:pt x="607661" y="232032"/>
                  <a:pt x="893239" y="247135"/>
                </a:cubicBezTo>
                <a:cubicBezTo>
                  <a:pt x="1178817" y="262238"/>
                  <a:pt x="1544029" y="243016"/>
                  <a:pt x="1774688" y="214184"/>
                </a:cubicBezTo>
                <a:cubicBezTo>
                  <a:pt x="2005348" y="185352"/>
                  <a:pt x="2212666" y="109838"/>
                  <a:pt x="2277196" y="74141"/>
                </a:cubicBezTo>
                <a:cubicBezTo>
                  <a:pt x="2341726" y="38444"/>
                  <a:pt x="2161866" y="0"/>
                  <a:pt x="2161866" y="0"/>
                </a:cubicBezTo>
                <a:lnTo>
                  <a:pt x="2161866" y="0"/>
                </a:lnTo>
                <a:lnTo>
                  <a:pt x="2161866" y="0"/>
                </a:lnTo>
              </a:path>
            </a:pathLst>
          </a:custGeom>
          <a:noFill/>
          <a:ln cap="flat" cmpd="sng" w="12700">
            <a:solidFill>
              <a:srgbClr val="6DD9FF"/>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675">
              <a:solidFill>
                <a:schemeClr val="dk1"/>
              </a:solidFill>
              <a:latin typeface="Calibri"/>
              <a:ea typeface="Calibri"/>
              <a:cs typeface="Calibri"/>
              <a:sym typeface="Calibri"/>
            </a:endParaRPr>
          </a:p>
        </p:txBody>
      </p:sp>
      <p:pic>
        <p:nvPicPr>
          <p:cNvPr id="188" name="Google Shape;188;p19"/>
          <p:cNvPicPr preferRelativeResize="0"/>
          <p:nvPr/>
        </p:nvPicPr>
        <p:blipFill rotWithShape="1">
          <a:blip r:embed="rId11">
            <a:alphaModFix/>
          </a:blip>
          <a:srcRect b="0" l="0" r="0" t="0"/>
          <a:stretch/>
        </p:blipFill>
        <p:spPr>
          <a:xfrm>
            <a:off x="3371075" y="2135428"/>
            <a:ext cx="382140" cy="186709"/>
          </a:xfrm>
          <a:prstGeom prst="rect">
            <a:avLst/>
          </a:prstGeom>
          <a:noFill/>
          <a:ln>
            <a:noFill/>
          </a:ln>
        </p:spPr>
      </p:pic>
      <p:sp>
        <p:nvSpPr>
          <p:cNvPr id="189" name="Google Shape;189;p19"/>
          <p:cNvSpPr txBox="1"/>
          <p:nvPr/>
        </p:nvSpPr>
        <p:spPr>
          <a:xfrm>
            <a:off x="3353430" y="2301706"/>
            <a:ext cx="595444" cy="1701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506">
                <a:solidFill>
                  <a:schemeClr val="lt1"/>
                </a:solidFill>
                <a:latin typeface="Arial"/>
                <a:ea typeface="Arial"/>
                <a:cs typeface="Arial"/>
                <a:sym typeface="Arial"/>
              </a:rPr>
              <a:t>Wind LIDAR</a:t>
            </a:r>
            <a:endParaRPr/>
          </a:p>
        </p:txBody>
      </p:sp>
      <p:sp>
        <p:nvSpPr>
          <p:cNvPr id="190" name="Google Shape;190;p19"/>
          <p:cNvSpPr/>
          <p:nvPr/>
        </p:nvSpPr>
        <p:spPr>
          <a:xfrm rot="-2413347">
            <a:off x="2349654" y="1026925"/>
            <a:ext cx="2362975" cy="2700432"/>
          </a:xfrm>
          <a:custGeom>
            <a:rect b="b" l="l" r="r" t="t"/>
            <a:pathLst>
              <a:path extrusionOk="0" h="3724735" w="3267941">
                <a:moveTo>
                  <a:pt x="168561" y="3432667"/>
                </a:moveTo>
                <a:cubicBezTo>
                  <a:pt x="53917" y="3602229"/>
                  <a:pt x="-60726" y="3771791"/>
                  <a:pt x="36755" y="3712753"/>
                </a:cubicBezTo>
                <a:cubicBezTo>
                  <a:pt x="134236" y="3653715"/>
                  <a:pt x="568096" y="3261045"/>
                  <a:pt x="753447" y="3078440"/>
                </a:cubicBezTo>
                <a:cubicBezTo>
                  <a:pt x="938798" y="2895835"/>
                  <a:pt x="1148864" y="2617121"/>
                  <a:pt x="1148864" y="2617121"/>
                </a:cubicBezTo>
                <a:cubicBezTo>
                  <a:pt x="1427578" y="2293099"/>
                  <a:pt x="2087977" y="1537964"/>
                  <a:pt x="2425728" y="1134310"/>
                </a:cubicBezTo>
                <a:cubicBezTo>
                  <a:pt x="2763479" y="730656"/>
                  <a:pt x="3058669" y="369564"/>
                  <a:pt x="3175372" y="195196"/>
                </a:cubicBezTo>
                <a:cubicBezTo>
                  <a:pt x="3292075" y="20828"/>
                  <a:pt x="3321682" y="-84510"/>
                  <a:pt x="3125945" y="88104"/>
                </a:cubicBezTo>
                <a:cubicBezTo>
                  <a:pt x="2930208" y="260718"/>
                  <a:pt x="2776285" y="414786"/>
                  <a:pt x="2069890" y="1151386"/>
                </a:cubicBezTo>
              </a:path>
            </a:pathLst>
          </a:custGeom>
          <a:noFill/>
          <a:ln cap="flat" cmpd="sng" w="12700">
            <a:solidFill>
              <a:schemeClr val="accent6"/>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chemeClr val="dk1"/>
              </a:solidFill>
              <a:latin typeface="Calibri"/>
              <a:ea typeface="Calibri"/>
              <a:cs typeface="Calibri"/>
              <a:sym typeface="Calibri"/>
            </a:endParaRPr>
          </a:p>
        </p:txBody>
      </p:sp>
      <p:pic>
        <p:nvPicPr>
          <p:cNvPr id="191" name="Google Shape;191;p19"/>
          <p:cNvPicPr preferRelativeResize="0"/>
          <p:nvPr/>
        </p:nvPicPr>
        <p:blipFill rotWithShape="1">
          <a:blip r:embed="rId14">
            <a:alphaModFix/>
          </a:blip>
          <a:srcRect b="0" l="0" r="0" t="0"/>
          <a:stretch/>
        </p:blipFill>
        <p:spPr>
          <a:xfrm>
            <a:off x="2893294" y="840092"/>
            <a:ext cx="823397" cy="746203"/>
          </a:xfrm>
          <a:prstGeom prst="rect">
            <a:avLst/>
          </a:prstGeom>
          <a:noFill/>
          <a:ln>
            <a:noFill/>
          </a:ln>
        </p:spPr>
      </p:pic>
      <p:sp>
        <p:nvSpPr>
          <p:cNvPr id="192" name="Google Shape;192;p19"/>
          <p:cNvSpPr txBox="1"/>
          <p:nvPr/>
        </p:nvSpPr>
        <p:spPr>
          <a:xfrm>
            <a:off x="3292108" y="817118"/>
            <a:ext cx="434896" cy="1701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506">
                <a:solidFill>
                  <a:srgbClr val="FF0000"/>
                </a:solidFill>
                <a:latin typeface="Arial"/>
                <a:ea typeface="Arial"/>
                <a:cs typeface="Arial"/>
                <a:sym typeface="Arial"/>
              </a:rPr>
              <a:t>Tundra</a:t>
            </a:r>
            <a:endParaRPr/>
          </a:p>
        </p:txBody>
      </p:sp>
      <p:pic>
        <p:nvPicPr>
          <p:cNvPr id="193" name="Google Shape;193;p19"/>
          <p:cNvPicPr preferRelativeResize="0"/>
          <p:nvPr/>
        </p:nvPicPr>
        <p:blipFill rotWithShape="1">
          <a:blip r:embed="rId14">
            <a:alphaModFix/>
          </a:blip>
          <a:srcRect b="0" l="0" r="0" t="0"/>
          <a:stretch/>
        </p:blipFill>
        <p:spPr>
          <a:xfrm>
            <a:off x="2874327" y="3730708"/>
            <a:ext cx="823397" cy="746203"/>
          </a:xfrm>
          <a:prstGeom prst="rect">
            <a:avLst/>
          </a:prstGeom>
          <a:noFill/>
          <a:ln>
            <a:noFill/>
          </a:ln>
        </p:spPr>
      </p:pic>
      <p:sp>
        <p:nvSpPr>
          <p:cNvPr id="194" name="Google Shape;194;p19"/>
          <p:cNvSpPr txBox="1"/>
          <p:nvPr/>
        </p:nvSpPr>
        <p:spPr>
          <a:xfrm>
            <a:off x="3332031" y="4147450"/>
            <a:ext cx="434896" cy="1701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506">
                <a:solidFill>
                  <a:srgbClr val="FF0000"/>
                </a:solidFill>
                <a:latin typeface="Arial"/>
                <a:ea typeface="Arial"/>
                <a:cs typeface="Arial"/>
                <a:sym typeface="Arial"/>
              </a:rPr>
              <a:t>Tundra</a:t>
            </a:r>
            <a:endParaRPr/>
          </a:p>
        </p:txBody>
      </p:sp>
      <p:sp>
        <p:nvSpPr>
          <p:cNvPr id="195" name="Google Shape;195;p19"/>
          <p:cNvSpPr txBox="1"/>
          <p:nvPr/>
        </p:nvSpPr>
        <p:spPr>
          <a:xfrm>
            <a:off x="669973" y="2394064"/>
            <a:ext cx="655184" cy="32585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506">
                <a:solidFill>
                  <a:srgbClr val="FF0000"/>
                </a:solidFill>
                <a:latin typeface="Arial"/>
                <a:ea typeface="Arial"/>
                <a:cs typeface="Arial"/>
                <a:sym typeface="Arial"/>
              </a:rPr>
              <a:t>Hosted Instrument of Opportunity</a:t>
            </a:r>
            <a:endParaRPr/>
          </a:p>
        </p:txBody>
      </p:sp>
      <p:sp>
        <p:nvSpPr>
          <p:cNvPr id="196" name="Google Shape;196;p19"/>
          <p:cNvSpPr txBox="1"/>
          <p:nvPr/>
        </p:nvSpPr>
        <p:spPr>
          <a:xfrm>
            <a:off x="4924158" y="4109896"/>
            <a:ext cx="887762" cy="24801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506">
                <a:solidFill>
                  <a:srgbClr val="FF0000"/>
                </a:solidFill>
                <a:latin typeface="Arial"/>
                <a:ea typeface="Arial"/>
                <a:cs typeface="Arial"/>
                <a:sym typeface="Arial"/>
              </a:rPr>
              <a:t>Comprehensive SWX – L5</a:t>
            </a:r>
            <a:endParaRPr/>
          </a:p>
        </p:txBody>
      </p:sp>
      <p:pic>
        <p:nvPicPr>
          <p:cNvPr id="197" name="Google Shape;197;p19"/>
          <p:cNvPicPr preferRelativeResize="0"/>
          <p:nvPr/>
        </p:nvPicPr>
        <p:blipFill rotWithShape="1">
          <a:blip r:embed="rId15">
            <a:alphaModFix/>
          </a:blip>
          <a:srcRect b="51319" l="0" r="53333" t="17029"/>
          <a:stretch/>
        </p:blipFill>
        <p:spPr>
          <a:xfrm>
            <a:off x="922223" y="2734411"/>
            <a:ext cx="690735" cy="296029"/>
          </a:xfrm>
          <a:prstGeom prst="rect">
            <a:avLst/>
          </a:prstGeom>
          <a:noFill/>
          <a:ln>
            <a:noFill/>
          </a:ln>
        </p:spPr>
      </p:pic>
      <p:pic>
        <p:nvPicPr>
          <p:cNvPr id="198" name="Google Shape;198;p19"/>
          <p:cNvPicPr preferRelativeResize="0"/>
          <p:nvPr/>
        </p:nvPicPr>
        <p:blipFill rotWithShape="1">
          <a:blip r:embed="rId16">
            <a:alphaModFix/>
          </a:blip>
          <a:srcRect b="0" l="0" r="0" t="0"/>
          <a:stretch/>
        </p:blipFill>
        <p:spPr>
          <a:xfrm>
            <a:off x="864127" y="2889097"/>
            <a:ext cx="252810" cy="252810"/>
          </a:xfrm>
          <a:prstGeom prst="rect">
            <a:avLst/>
          </a:prstGeom>
          <a:noFill/>
          <a:ln>
            <a:noFill/>
          </a:ln>
        </p:spPr>
      </p:pic>
      <p:pic>
        <p:nvPicPr>
          <p:cNvPr id="199" name="Google Shape;199;p19"/>
          <p:cNvPicPr preferRelativeResize="0"/>
          <p:nvPr/>
        </p:nvPicPr>
        <p:blipFill rotWithShape="1">
          <a:blip r:embed="rId16">
            <a:alphaModFix/>
          </a:blip>
          <a:srcRect b="0" l="0" r="0" t="0"/>
          <a:stretch/>
        </p:blipFill>
        <p:spPr>
          <a:xfrm>
            <a:off x="928057" y="3386179"/>
            <a:ext cx="252810" cy="252810"/>
          </a:xfrm>
          <a:prstGeom prst="rect">
            <a:avLst/>
          </a:prstGeom>
          <a:noFill/>
          <a:ln>
            <a:noFill/>
          </a:ln>
        </p:spPr>
      </p:pic>
      <p:pic>
        <p:nvPicPr>
          <p:cNvPr id="200" name="Google Shape;200;p19"/>
          <p:cNvPicPr preferRelativeResize="0"/>
          <p:nvPr/>
        </p:nvPicPr>
        <p:blipFill rotWithShape="1">
          <a:blip r:embed="rId16">
            <a:alphaModFix/>
          </a:blip>
          <a:srcRect b="0" l="0" r="0" t="0"/>
          <a:stretch/>
        </p:blipFill>
        <p:spPr>
          <a:xfrm>
            <a:off x="1691379" y="3535984"/>
            <a:ext cx="252810" cy="252810"/>
          </a:xfrm>
          <a:prstGeom prst="rect">
            <a:avLst/>
          </a:prstGeom>
          <a:noFill/>
          <a:ln>
            <a:noFill/>
          </a:ln>
        </p:spPr>
      </p:pic>
      <p:pic>
        <p:nvPicPr>
          <p:cNvPr id="201" name="Google Shape;201;p19"/>
          <p:cNvPicPr preferRelativeResize="0"/>
          <p:nvPr/>
        </p:nvPicPr>
        <p:blipFill rotWithShape="1">
          <a:blip r:embed="rId16">
            <a:alphaModFix/>
          </a:blip>
          <a:srcRect b="0" l="0" r="0" t="0"/>
          <a:stretch/>
        </p:blipFill>
        <p:spPr>
          <a:xfrm>
            <a:off x="1288945" y="2253925"/>
            <a:ext cx="252810" cy="252810"/>
          </a:xfrm>
          <a:prstGeom prst="rect">
            <a:avLst/>
          </a:prstGeom>
          <a:noFill/>
          <a:ln>
            <a:noFill/>
          </a:ln>
        </p:spPr>
      </p:pic>
      <p:pic>
        <p:nvPicPr>
          <p:cNvPr id="202" name="Google Shape;202;p19"/>
          <p:cNvPicPr preferRelativeResize="0"/>
          <p:nvPr/>
        </p:nvPicPr>
        <p:blipFill rotWithShape="1">
          <a:blip r:embed="rId16">
            <a:alphaModFix/>
          </a:blip>
          <a:srcRect b="0" l="0" r="0" t="0"/>
          <a:stretch/>
        </p:blipFill>
        <p:spPr>
          <a:xfrm>
            <a:off x="2862499" y="2059889"/>
            <a:ext cx="252810" cy="252810"/>
          </a:xfrm>
          <a:prstGeom prst="rect">
            <a:avLst/>
          </a:prstGeom>
          <a:noFill/>
          <a:ln>
            <a:noFill/>
          </a:ln>
        </p:spPr>
      </p:pic>
      <p:pic>
        <p:nvPicPr>
          <p:cNvPr id="203" name="Google Shape;203;p19"/>
          <p:cNvPicPr preferRelativeResize="0"/>
          <p:nvPr/>
        </p:nvPicPr>
        <p:blipFill rotWithShape="1">
          <a:blip r:embed="rId16">
            <a:alphaModFix/>
          </a:blip>
          <a:srcRect b="0" l="0" r="0" t="0"/>
          <a:stretch/>
        </p:blipFill>
        <p:spPr>
          <a:xfrm>
            <a:off x="3000714" y="817404"/>
            <a:ext cx="252810" cy="252810"/>
          </a:xfrm>
          <a:prstGeom prst="rect">
            <a:avLst/>
          </a:prstGeom>
          <a:noFill/>
          <a:ln>
            <a:noFill/>
          </a:ln>
        </p:spPr>
      </p:pic>
      <p:pic>
        <p:nvPicPr>
          <p:cNvPr id="204" name="Google Shape;204;p19"/>
          <p:cNvPicPr preferRelativeResize="0"/>
          <p:nvPr/>
        </p:nvPicPr>
        <p:blipFill rotWithShape="1">
          <a:blip r:embed="rId16">
            <a:alphaModFix/>
          </a:blip>
          <a:srcRect b="0" l="0" r="0" t="0"/>
          <a:stretch/>
        </p:blipFill>
        <p:spPr>
          <a:xfrm>
            <a:off x="3799371" y="2263870"/>
            <a:ext cx="252810" cy="252810"/>
          </a:xfrm>
          <a:prstGeom prst="rect">
            <a:avLst/>
          </a:prstGeom>
          <a:noFill/>
          <a:ln>
            <a:noFill/>
          </a:ln>
        </p:spPr>
      </p:pic>
      <p:pic>
        <p:nvPicPr>
          <p:cNvPr id="205" name="Google Shape;205;p19"/>
          <p:cNvPicPr preferRelativeResize="0"/>
          <p:nvPr/>
        </p:nvPicPr>
        <p:blipFill rotWithShape="1">
          <a:blip r:embed="rId16">
            <a:alphaModFix/>
          </a:blip>
          <a:srcRect b="0" l="0" r="0" t="0"/>
          <a:stretch/>
        </p:blipFill>
        <p:spPr>
          <a:xfrm>
            <a:off x="3948529" y="3283719"/>
            <a:ext cx="252810" cy="252810"/>
          </a:xfrm>
          <a:prstGeom prst="rect">
            <a:avLst/>
          </a:prstGeom>
          <a:noFill/>
          <a:ln>
            <a:noFill/>
          </a:ln>
        </p:spPr>
      </p:pic>
      <p:pic>
        <p:nvPicPr>
          <p:cNvPr id="206" name="Google Shape;206;p19"/>
          <p:cNvPicPr preferRelativeResize="0"/>
          <p:nvPr/>
        </p:nvPicPr>
        <p:blipFill rotWithShape="1">
          <a:blip r:embed="rId16">
            <a:alphaModFix/>
          </a:blip>
          <a:srcRect b="0" l="0" r="0" t="0"/>
          <a:stretch/>
        </p:blipFill>
        <p:spPr>
          <a:xfrm>
            <a:off x="5218003" y="3637782"/>
            <a:ext cx="252810" cy="252810"/>
          </a:xfrm>
          <a:prstGeom prst="rect">
            <a:avLst/>
          </a:prstGeom>
          <a:noFill/>
          <a:ln>
            <a:noFill/>
          </a:ln>
        </p:spPr>
      </p:pic>
      <p:pic>
        <p:nvPicPr>
          <p:cNvPr id="207" name="Google Shape;207;p19"/>
          <p:cNvPicPr preferRelativeResize="0"/>
          <p:nvPr/>
        </p:nvPicPr>
        <p:blipFill rotWithShape="1">
          <a:blip r:embed="rId16">
            <a:alphaModFix/>
          </a:blip>
          <a:srcRect b="0" l="0" r="0" t="0"/>
          <a:stretch/>
        </p:blipFill>
        <p:spPr>
          <a:xfrm>
            <a:off x="5440869" y="4186662"/>
            <a:ext cx="252810" cy="252810"/>
          </a:xfrm>
          <a:prstGeom prst="rect">
            <a:avLst/>
          </a:prstGeom>
          <a:noFill/>
          <a:ln>
            <a:noFill/>
          </a:ln>
        </p:spPr>
      </p:pic>
      <p:pic>
        <p:nvPicPr>
          <p:cNvPr id="208" name="Google Shape;208;p19"/>
          <p:cNvPicPr preferRelativeResize="0"/>
          <p:nvPr/>
        </p:nvPicPr>
        <p:blipFill rotWithShape="1">
          <a:blip r:embed="rId16">
            <a:alphaModFix/>
          </a:blip>
          <a:srcRect b="0" l="0" r="0" t="0"/>
          <a:stretch/>
        </p:blipFill>
        <p:spPr>
          <a:xfrm>
            <a:off x="3154563" y="4157788"/>
            <a:ext cx="252810" cy="252810"/>
          </a:xfrm>
          <a:prstGeom prst="rect">
            <a:avLst/>
          </a:prstGeom>
          <a:noFill/>
          <a:ln>
            <a:noFill/>
          </a:ln>
        </p:spPr>
      </p:pic>
      <p:pic>
        <p:nvPicPr>
          <p:cNvPr id="209" name="Google Shape;209;p19"/>
          <p:cNvPicPr preferRelativeResize="0"/>
          <p:nvPr/>
        </p:nvPicPr>
        <p:blipFill rotWithShape="1">
          <a:blip r:embed="rId17">
            <a:alphaModFix/>
          </a:blip>
          <a:srcRect b="0" l="0" r="0" t="0"/>
          <a:stretch/>
        </p:blipFill>
        <p:spPr>
          <a:xfrm>
            <a:off x="1142726" y="3202931"/>
            <a:ext cx="323593" cy="493066"/>
          </a:xfrm>
          <a:prstGeom prst="rect">
            <a:avLst/>
          </a:prstGeom>
          <a:noFill/>
          <a:ln>
            <a:noFill/>
          </a:ln>
        </p:spPr>
      </p:pic>
      <p:pic>
        <p:nvPicPr>
          <p:cNvPr id="210" name="Google Shape;210;p19"/>
          <p:cNvPicPr preferRelativeResize="0"/>
          <p:nvPr/>
        </p:nvPicPr>
        <p:blipFill rotWithShape="1">
          <a:blip r:embed="rId18">
            <a:alphaModFix/>
          </a:blip>
          <a:srcRect b="0" l="0" r="0" t="0"/>
          <a:stretch/>
        </p:blipFill>
        <p:spPr>
          <a:xfrm>
            <a:off x="5060724" y="4255301"/>
            <a:ext cx="435694" cy="245255"/>
          </a:xfrm>
          <a:prstGeom prst="rect">
            <a:avLst/>
          </a:prstGeom>
          <a:noFill/>
          <a:ln>
            <a:noFill/>
          </a:ln>
        </p:spPr>
      </p:pic>
      <p:pic>
        <p:nvPicPr>
          <p:cNvPr id="211" name="Google Shape;211;p19"/>
          <p:cNvPicPr preferRelativeResize="0"/>
          <p:nvPr/>
        </p:nvPicPr>
        <p:blipFill rotWithShape="1">
          <a:blip r:embed="rId18">
            <a:alphaModFix/>
          </a:blip>
          <a:srcRect b="0" l="0" r="0" t="0"/>
          <a:stretch/>
        </p:blipFill>
        <p:spPr>
          <a:xfrm>
            <a:off x="5419880" y="3644300"/>
            <a:ext cx="435694" cy="245255"/>
          </a:xfrm>
          <a:prstGeom prst="rect">
            <a:avLst/>
          </a:prstGeom>
          <a:noFill/>
          <a:ln>
            <a:noFill/>
          </a:ln>
        </p:spPr>
      </p:pic>
      <p:pic>
        <p:nvPicPr>
          <p:cNvPr descr="Image result for commercial communications satellite image &quot;no background&quot;" id="212" name="Google Shape;212;p19"/>
          <p:cNvPicPr preferRelativeResize="0"/>
          <p:nvPr/>
        </p:nvPicPr>
        <p:blipFill rotWithShape="1">
          <a:blip r:embed="rId19">
            <a:alphaModFix/>
          </a:blip>
          <a:srcRect b="0" l="0" r="0" t="0"/>
          <a:stretch/>
        </p:blipFill>
        <p:spPr>
          <a:xfrm>
            <a:off x="1614987" y="3673103"/>
            <a:ext cx="701093" cy="496608"/>
          </a:xfrm>
          <a:prstGeom prst="rect">
            <a:avLst/>
          </a:prstGeom>
          <a:noFill/>
          <a:ln>
            <a:noFill/>
          </a:ln>
        </p:spPr>
      </p:pic>
      <p:pic>
        <p:nvPicPr>
          <p:cNvPr descr="Image result for commercial communications satellite image &quot;no background&quot;" id="213" name="Google Shape;213;p19"/>
          <p:cNvPicPr preferRelativeResize="0"/>
          <p:nvPr/>
        </p:nvPicPr>
        <p:blipFill rotWithShape="1">
          <a:blip r:embed="rId19">
            <a:alphaModFix/>
          </a:blip>
          <a:srcRect b="0" l="0" r="0" t="0"/>
          <a:stretch/>
        </p:blipFill>
        <p:spPr>
          <a:xfrm>
            <a:off x="1385235" y="2205930"/>
            <a:ext cx="701093" cy="496608"/>
          </a:xfrm>
          <a:prstGeom prst="rect">
            <a:avLst/>
          </a:prstGeom>
          <a:noFill/>
          <a:ln>
            <a:noFill/>
          </a:ln>
        </p:spPr>
      </p:pic>
      <p:sp>
        <p:nvSpPr>
          <p:cNvPr id="214" name="Google Shape;214;p19"/>
          <p:cNvSpPr txBox="1"/>
          <p:nvPr/>
        </p:nvSpPr>
        <p:spPr>
          <a:xfrm>
            <a:off x="639525" y="4108081"/>
            <a:ext cx="2287789" cy="334835"/>
          </a:xfrm>
          <a:prstGeom prst="rect">
            <a:avLst/>
          </a:prstGeom>
          <a:solidFill>
            <a:schemeClr val="lt1"/>
          </a:solidFill>
          <a:ln cap="flat" cmpd="sng" w="2857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160735" lvl="0" marL="160735" marR="0" rtl="0" algn="l">
              <a:spcBef>
                <a:spcPts val="0"/>
              </a:spcBef>
              <a:spcAft>
                <a:spcPts val="0"/>
              </a:spcAft>
              <a:buClr>
                <a:schemeClr val="dk2"/>
              </a:buClr>
              <a:buSzPts val="788"/>
              <a:buFont typeface="Arial"/>
              <a:buChar char="•"/>
            </a:pPr>
            <a:r>
              <a:rPr lang="en-US" sz="788">
                <a:solidFill>
                  <a:schemeClr val="dk2"/>
                </a:solidFill>
                <a:latin typeface="Calibri"/>
                <a:ea typeface="Calibri"/>
                <a:cs typeface="Calibri"/>
                <a:sym typeface="Calibri"/>
              </a:rPr>
              <a:t>GNSS-RO Data Buys</a:t>
            </a:r>
            <a:endParaRPr/>
          </a:p>
          <a:p>
            <a:pPr indent="-160735" lvl="0" marL="160735" marR="0" rtl="0" algn="l">
              <a:spcBef>
                <a:spcPts val="0"/>
              </a:spcBef>
              <a:spcAft>
                <a:spcPts val="0"/>
              </a:spcAft>
              <a:buClr>
                <a:schemeClr val="dk2"/>
              </a:buClr>
              <a:buSzPts val="788"/>
              <a:buFont typeface="Arial"/>
              <a:buChar char="•"/>
            </a:pPr>
            <a:r>
              <a:rPr lang="en-US" sz="788">
                <a:solidFill>
                  <a:schemeClr val="dk2"/>
                </a:solidFill>
                <a:latin typeface="Calibri"/>
                <a:ea typeface="Calibri"/>
                <a:cs typeface="Calibri"/>
                <a:sym typeface="Calibri"/>
              </a:rPr>
              <a:t>Communications Service Buys</a:t>
            </a:r>
            <a:endParaRPr/>
          </a:p>
        </p:txBody>
      </p:sp>
      <p:sp>
        <p:nvSpPr>
          <p:cNvPr id="215" name="Google Shape;215;p19"/>
          <p:cNvSpPr/>
          <p:nvPr/>
        </p:nvSpPr>
        <p:spPr>
          <a:xfrm flipH="1" rot="-7003834">
            <a:off x="2240925" y="2766437"/>
            <a:ext cx="2405867" cy="161515"/>
          </a:xfrm>
          <a:custGeom>
            <a:rect b="b" l="l" r="r" t="t"/>
            <a:pathLst>
              <a:path extrusionOk="0" h="258773" w="2285774">
                <a:moveTo>
                  <a:pt x="138055" y="0"/>
                </a:moveTo>
                <a:cubicBezTo>
                  <a:pt x="41260" y="37757"/>
                  <a:pt x="-69145" y="87674"/>
                  <a:pt x="55819" y="129922"/>
                </a:cubicBezTo>
                <a:cubicBezTo>
                  <a:pt x="180783" y="172170"/>
                  <a:pt x="602263" y="238386"/>
                  <a:pt x="887841" y="253489"/>
                </a:cubicBezTo>
                <a:cubicBezTo>
                  <a:pt x="1173419" y="268592"/>
                  <a:pt x="1538631" y="249370"/>
                  <a:pt x="1769290" y="220538"/>
                </a:cubicBezTo>
                <a:cubicBezTo>
                  <a:pt x="1999950" y="191706"/>
                  <a:pt x="2207268" y="116192"/>
                  <a:pt x="2271798" y="80495"/>
                </a:cubicBezTo>
                <a:cubicBezTo>
                  <a:pt x="2336328" y="44798"/>
                  <a:pt x="2156468" y="6354"/>
                  <a:pt x="2156468" y="6354"/>
                </a:cubicBezTo>
                <a:lnTo>
                  <a:pt x="2156468" y="6354"/>
                </a:lnTo>
                <a:lnTo>
                  <a:pt x="2156468" y="6354"/>
                </a:lnTo>
              </a:path>
            </a:pathLst>
          </a:custGeom>
          <a:noFill/>
          <a:ln cap="flat" cmpd="sng" w="12700">
            <a:solidFill>
              <a:srgbClr val="6DD9FF"/>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675">
              <a:solidFill>
                <a:schemeClr val="dk1"/>
              </a:solidFill>
              <a:latin typeface="Calibri"/>
              <a:ea typeface="Calibri"/>
              <a:cs typeface="Calibri"/>
              <a:sym typeface="Calibri"/>
            </a:endParaRPr>
          </a:p>
        </p:txBody>
      </p:sp>
      <p:sp>
        <p:nvSpPr>
          <p:cNvPr id="216" name="Google Shape;216;p19"/>
          <p:cNvSpPr txBox="1"/>
          <p:nvPr/>
        </p:nvSpPr>
        <p:spPr>
          <a:xfrm>
            <a:off x="3838046" y="4271435"/>
            <a:ext cx="956123" cy="334835"/>
          </a:xfrm>
          <a:prstGeom prst="rect">
            <a:avLst/>
          </a:prstGeom>
          <a:solidFill>
            <a:schemeClr val="lt1"/>
          </a:solid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788">
                <a:solidFill>
                  <a:schemeClr val="dk2"/>
                </a:solidFill>
                <a:latin typeface="Calibri"/>
                <a:ea typeface="Calibri"/>
                <a:cs typeface="Calibri"/>
                <a:sym typeface="Calibri"/>
              </a:rPr>
              <a:t>Comprehensive space weather</a:t>
            </a:r>
            <a:endParaRPr/>
          </a:p>
        </p:txBody>
      </p:sp>
      <p:sp>
        <p:nvSpPr>
          <p:cNvPr id="217" name="Google Shape;217;p19"/>
          <p:cNvSpPr/>
          <p:nvPr/>
        </p:nvSpPr>
        <p:spPr>
          <a:xfrm>
            <a:off x="-1650372" y="3026362"/>
            <a:ext cx="1650361" cy="523140"/>
          </a:xfrm>
          <a:prstGeom prst="rect">
            <a:avLst/>
          </a:prstGeom>
          <a:noFill/>
          <a:ln>
            <a:noFill/>
          </a:ln>
        </p:spPr>
        <p:txBody>
          <a:bodyPr anchorCtr="0" anchor="ctr" bIns="0" lIns="0" spcFirstLastPara="1" rIns="0" wrap="square" tIns="0">
            <a:noAutofit/>
          </a:bodyPr>
          <a:lstStyle/>
          <a:p>
            <a:pPr indent="0" lvl="0" marL="0" marR="0" rtl="0" algn="l">
              <a:lnSpc>
                <a:spcPct val="80000"/>
              </a:lnSpc>
              <a:spcBef>
                <a:spcPts val="0"/>
              </a:spcBef>
              <a:spcAft>
                <a:spcPts val="0"/>
              </a:spcAft>
              <a:buClr>
                <a:schemeClr val="lt1"/>
              </a:buClr>
              <a:buSzPts val="1350"/>
              <a:buFont typeface="Arial"/>
              <a:buNone/>
            </a:pPr>
            <a:r>
              <a:rPr b="0" lang="en-US" sz="1350">
                <a:solidFill>
                  <a:schemeClr val="lt1"/>
                </a:solidFill>
                <a:latin typeface="Arial"/>
                <a:ea typeface="Arial"/>
                <a:cs typeface="Arial"/>
                <a:sym typeface="Arial"/>
              </a:rPr>
              <a:t>Exemplar Possible Hybrid Architecture</a:t>
            </a:r>
            <a:endParaRPr b="0" sz="1013">
              <a:solidFill>
                <a:schemeClr val="lt1"/>
              </a:solidFill>
              <a:latin typeface="Arial"/>
              <a:ea typeface="Arial"/>
              <a:cs typeface="Arial"/>
              <a:sym typeface="Arial"/>
            </a:endParaRPr>
          </a:p>
        </p:txBody>
      </p:sp>
      <p:cxnSp>
        <p:nvCxnSpPr>
          <p:cNvPr id="218" name="Google Shape;218;p19"/>
          <p:cNvCxnSpPr/>
          <p:nvPr/>
        </p:nvCxnSpPr>
        <p:spPr>
          <a:xfrm>
            <a:off x="4637485" y="4402142"/>
            <a:ext cx="487438" cy="10559"/>
          </a:xfrm>
          <a:prstGeom prst="straightConnector1">
            <a:avLst/>
          </a:prstGeom>
          <a:solidFill>
            <a:schemeClr val="accent1"/>
          </a:solidFill>
          <a:ln cap="flat" cmpd="sng" w="38100">
            <a:solidFill>
              <a:schemeClr val="dk1"/>
            </a:solidFill>
            <a:prstDash val="solid"/>
            <a:round/>
            <a:headEnd len="sm" w="sm" type="none"/>
            <a:tailEnd len="med" w="med" type="triangle"/>
          </a:ln>
        </p:spPr>
      </p:cxnSp>
      <p:sp>
        <p:nvSpPr>
          <p:cNvPr id="219" name="Google Shape;219;p19"/>
          <p:cNvSpPr txBox="1"/>
          <p:nvPr/>
        </p:nvSpPr>
        <p:spPr>
          <a:xfrm>
            <a:off x="542861" y="164605"/>
            <a:ext cx="6173059" cy="40395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025">
                <a:solidFill>
                  <a:schemeClr val="lt1"/>
                </a:solidFill>
                <a:latin typeface="Helvetica Neue"/>
                <a:ea typeface="Helvetica Neue"/>
                <a:cs typeface="Helvetica Neue"/>
                <a:sym typeface="Helvetica Neue"/>
              </a:rPr>
              <a:t>Exemplar Possible Hybrid Architecture</a:t>
            </a:r>
            <a:endParaRPr/>
          </a:p>
        </p:txBody>
      </p:sp>
    </p:spTree>
  </p:cSld>
  <p:clrMapOvr>
    <a:masterClrMapping/>
  </p:clrMapOvr>
  <mc:AlternateContent>
    <mc:Choice Requires="p14">
      <p:transition spd="slow" p14:dur="175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Google Shape;224;p20"/>
          <p:cNvSpPr txBox="1"/>
          <p:nvPr>
            <p:ph idx="1" type="body"/>
          </p:nvPr>
        </p:nvSpPr>
        <p:spPr>
          <a:xfrm>
            <a:off x="292407" y="1273677"/>
            <a:ext cx="2882663" cy="3603825"/>
          </a:xfrm>
          <a:prstGeom prst="rect">
            <a:avLst/>
          </a:prstGeom>
          <a:noFill/>
          <a:ln>
            <a:noFill/>
          </a:ln>
        </p:spPr>
        <p:txBody>
          <a:bodyPr anchorCtr="0" anchor="t" bIns="34275" lIns="68550" spcFirstLastPara="1" rIns="68550" wrap="square" tIns="34275">
            <a:noAutofit/>
          </a:bodyPr>
          <a:lstStyle/>
          <a:p>
            <a:pPr indent="-228600" lvl="0" marL="257175" rtl="0" algn="l">
              <a:spcBef>
                <a:spcPts val="0"/>
              </a:spcBef>
              <a:spcAft>
                <a:spcPts val="0"/>
              </a:spcAft>
              <a:buClr>
                <a:schemeClr val="dk1"/>
              </a:buClr>
              <a:buSzPts val="2200"/>
              <a:buFont typeface="Arial"/>
              <a:buChar char="●"/>
            </a:pPr>
            <a:r>
              <a:rPr lang="en-US" sz="1350"/>
              <a:t>Satellite-based Services</a:t>
            </a:r>
            <a:endParaRPr/>
          </a:p>
          <a:p>
            <a:pPr indent="-185737" lvl="1" marL="557213" rtl="0" algn="l">
              <a:spcBef>
                <a:spcPts val="750"/>
              </a:spcBef>
              <a:spcAft>
                <a:spcPts val="0"/>
              </a:spcAft>
              <a:buClr>
                <a:schemeClr val="dk1"/>
              </a:buClr>
              <a:buSzPts val="1800"/>
              <a:buFont typeface="Arial"/>
              <a:buChar char="○"/>
            </a:pPr>
            <a:r>
              <a:rPr lang="en-US" sz="1350"/>
              <a:t>GRB (GOES-R series)</a:t>
            </a:r>
            <a:endParaRPr/>
          </a:p>
          <a:p>
            <a:pPr indent="-185737" lvl="1" marL="557213" rtl="0" algn="l">
              <a:spcBef>
                <a:spcPts val="0"/>
              </a:spcBef>
              <a:spcAft>
                <a:spcPts val="0"/>
              </a:spcAft>
              <a:buClr>
                <a:schemeClr val="dk1"/>
              </a:buClr>
              <a:buSzPts val="1800"/>
              <a:buFont typeface="Arial"/>
              <a:buChar char="○"/>
            </a:pPr>
            <a:r>
              <a:rPr lang="en-US" sz="1350"/>
              <a:t>HRD (JPSS)</a:t>
            </a:r>
            <a:endParaRPr/>
          </a:p>
          <a:p>
            <a:pPr indent="0" lvl="0" marL="685800" rtl="0" algn="l">
              <a:spcBef>
                <a:spcPts val="0"/>
              </a:spcBef>
              <a:spcAft>
                <a:spcPts val="0"/>
              </a:spcAft>
              <a:buClr>
                <a:srgbClr val="002569"/>
              </a:buClr>
              <a:buSzPts val="1350"/>
              <a:buNone/>
            </a:pPr>
            <a:r>
              <a:t/>
            </a:r>
            <a:endParaRPr sz="1350"/>
          </a:p>
          <a:p>
            <a:pPr indent="-228600" lvl="0" marL="257175" rtl="0" algn="l">
              <a:spcBef>
                <a:spcPts val="0"/>
              </a:spcBef>
              <a:spcAft>
                <a:spcPts val="0"/>
              </a:spcAft>
              <a:buClr>
                <a:schemeClr val="dk1"/>
              </a:buClr>
              <a:buSzPts val="2200"/>
              <a:buFont typeface="Arial"/>
              <a:buChar char="●"/>
            </a:pPr>
            <a:r>
              <a:rPr lang="en-US" sz="1350"/>
              <a:t>Terrestrial-based Systems</a:t>
            </a:r>
            <a:endParaRPr/>
          </a:p>
          <a:p>
            <a:pPr indent="-185737" lvl="1" marL="557213" rtl="0" algn="l">
              <a:spcBef>
                <a:spcPts val="750"/>
              </a:spcBef>
              <a:spcAft>
                <a:spcPts val="0"/>
              </a:spcAft>
              <a:buClr>
                <a:schemeClr val="dk1"/>
              </a:buClr>
              <a:buSzPts val="1800"/>
              <a:buFont typeface="Arial"/>
              <a:buChar char="○"/>
            </a:pPr>
            <a:r>
              <a:rPr lang="en-US" sz="1350"/>
              <a:t>Direct Interface to NWS (GOES to AWIPS/SBN)</a:t>
            </a:r>
            <a:endParaRPr/>
          </a:p>
          <a:p>
            <a:pPr indent="-185737" lvl="1" marL="557213" rtl="0" algn="l">
              <a:spcBef>
                <a:spcPts val="750"/>
              </a:spcBef>
              <a:spcAft>
                <a:spcPts val="0"/>
              </a:spcAft>
              <a:buClr>
                <a:schemeClr val="dk1"/>
              </a:buClr>
              <a:buSzPts val="1800"/>
              <a:buFont typeface="Arial"/>
              <a:buChar char="○"/>
            </a:pPr>
            <a:r>
              <a:rPr b="1" lang="en-US" sz="1350"/>
              <a:t>Near Real-time Interface for authorized users (PDA)</a:t>
            </a:r>
            <a:endParaRPr/>
          </a:p>
          <a:p>
            <a:pPr indent="-185737" lvl="1" marL="557213" rtl="0" algn="l">
              <a:spcBef>
                <a:spcPts val="750"/>
              </a:spcBef>
              <a:spcAft>
                <a:spcPts val="0"/>
              </a:spcAft>
              <a:buClr>
                <a:schemeClr val="dk1"/>
              </a:buClr>
              <a:buSzPts val="1800"/>
              <a:buFont typeface="Arial"/>
              <a:buChar char="○"/>
            </a:pPr>
            <a:r>
              <a:rPr lang="en-US" sz="1350"/>
              <a:t>Long Term Archive and community access (CLASS)</a:t>
            </a:r>
            <a:endParaRPr/>
          </a:p>
          <a:p>
            <a:pPr indent="-185737" lvl="1" marL="557213" rtl="0" algn="l">
              <a:spcBef>
                <a:spcPts val="750"/>
              </a:spcBef>
              <a:spcAft>
                <a:spcPts val="0"/>
              </a:spcAft>
              <a:buClr>
                <a:schemeClr val="dk1"/>
              </a:buClr>
              <a:buSzPts val="1800"/>
              <a:buFont typeface="Arial"/>
              <a:buChar char="○"/>
            </a:pPr>
            <a:r>
              <a:rPr lang="en-US" sz="1350"/>
              <a:t>Cloud Services </a:t>
            </a:r>
            <a:endParaRPr/>
          </a:p>
          <a:p>
            <a:pPr indent="-185737" lvl="2" marL="857250" rtl="0" algn="l">
              <a:spcBef>
                <a:spcPts val="750"/>
              </a:spcBef>
              <a:spcAft>
                <a:spcPts val="0"/>
              </a:spcAft>
              <a:buClr>
                <a:schemeClr val="dk1"/>
              </a:buClr>
              <a:buSzPts val="1800"/>
              <a:buFont typeface="Arial"/>
              <a:buChar char="○"/>
            </a:pPr>
            <a:r>
              <a:rPr lang="en-US" sz="1350"/>
              <a:t>Big Data Project</a:t>
            </a:r>
            <a:endParaRPr/>
          </a:p>
          <a:p>
            <a:pPr indent="-185737" lvl="2" marL="857250" rtl="0" algn="l">
              <a:spcBef>
                <a:spcPts val="750"/>
              </a:spcBef>
              <a:spcAft>
                <a:spcPts val="0"/>
              </a:spcAft>
              <a:buClr>
                <a:schemeClr val="dk1"/>
              </a:buClr>
              <a:buSzPts val="1800"/>
              <a:buFont typeface="Arial"/>
              <a:buChar char="○"/>
            </a:pPr>
            <a:r>
              <a:rPr lang="en-US" sz="1350"/>
              <a:t>Other Cloud Initiatives</a:t>
            </a:r>
            <a:endParaRPr/>
          </a:p>
          <a:p>
            <a:pPr indent="0" lvl="2" marL="671513" rtl="0" algn="l">
              <a:spcBef>
                <a:spcPts val="750"/>
              </a:spcBef>
              <a:spcAft>
                <a:spcPts val="0"/>
              </a:spcAft>
              <a:buClr>
                <a:schemeClr val="dk1"/>
              </a:buClr>
              <a:buSzPts val="1800"/>
              <a:buNone/>
            </a:pPr>
            <a:r>
              <a:t/>
            </a:r>
            <a:endParaRPr sz="1350"/>
          </a:p>
          <a:p>
            <a:pPr indent="0" lvl="0" marL="0" rtl="0" algn="l">
              <a:spcBef>
                <a:spcPts val="750"/>
              </a:spcBef>
              <a:spcAft>
                <a:spcPts val="0"/>
              </a:spcAft>
              <a:buClr>
                <a:srgbClr val="002569"/>
              </a:buClr>
              <a:buSzPts val="1350"/>
              <a:buNone/>
            </a:pPr>
            <a:r>
              <a:t/>
            </a:r>
            <a:endParaRPr sz="1350"/>
          </a:p>
        </p:txBody>
      </p:sp>
      <p:sp>
        <p:nvSpPr>
          <p:cNvPr id="225" name="Google Shape;225;p20"/>
          <p:cNvSpPr txBox="1"/>
          <p:nvPr>
            <p:ph type="title"/>
          </p:nvPr>
        </p:nvSpPr>
        <p:spPr>
          <a:xfrm>
            <a:off x="318112" y="124611"/>
            <a:ext cx="5887139" cy="644625"/>
          </a:xfrm>
          <a:prstGeom prst="rect">
            <a:avLst/>
          </a:prstGeom>
          <a:noFill/>
          <a:ln>
            <a:noFill/>
          </a:ln>
        </p:spPr>
        <p:txBody>
          <a:bodyPr anchorCtr="0" anchor="ctr" bIns="34275" lIns="68550" spcFirstLastPara="1" rIns="68550" wrap="square" tIns="34275">
            <a:noAutofit/>
          </a:bodyPr>
          <a:lstStyle/>
          <a:p>
            <a:pPr indent="0" lvl="0" marL="0" rtl="0" algn="ctr">
              <a:spcBef>
                <a:spcPts val="0"/>
              </a:spcBef>
              <a:spcAft>
                <a:spcPts val="0"/>
              </a:spcAft>
              <a:buClr>
                <a:srgbClr val="3D7499"/>
              </a:buClr>
              <a:buSzPts val="4400"/>
              <a:buFont typeface="Calibri"/>
              <a:buNone/>
            </a:pPr>
            <a:r>
              <a:rPr lang="en-US" sz="2700">
                <a:latin typeface="Calibri"/>
                <a:ea typeface="Calibri"/>
                <a:cs typeface="Calibri"/>
                <a:sym typeface="Calibri"/>
              </a:rPr>
              <a:t>NESDIS Data Processing</a:t>
            </a:r>
            <a:br>
              <a:rPr lang="en-US" sz="2700">
                <a:latin typeface="Calibri"/>
                <a:ea typeface="Calibri"/>
                <a:cs typeface="Calibri"/>
                <a:sym typeface="Calibri"/>
              </a:rPr>
            </a:br>
            <a:r>
              <a:rPr lang="en-US" sz="2700">
                <a:latin typeface="Calibri"/>
                <a:ea typeface="Calibri"/>
                <a:cs typeface="Calibri"/>
                <a:sym typeface="Calibri"/>
              </a:rPr>
              <a:t> and Distribution</a:t>
            </a:r>
            <a:endParaRPr/>
          </a:p>
        </p:txBody>
      </p:sp>
      <p:pic>
        <p:nvPicPr>
          <p:cNvPr id="226" name="Google Shape;226;p20"/>
          <p:cNvPicPr preferRelativeResize="0"/>
          <p:nvPr/>
        </p:nvPicPr>
        <p:blipFill rotWithShape="1">
          <a:blip r:embed="rId3">
            <a:alphaModFix/>
          </a:blip>
          <a:srcRect b="0" l="0" r="21160" t="0"/>
          <a:stretch/>
        </p:blipFill>
        <p:spPr>
          <a:xfrm>
            <a:off x="5290044" y="3468815"/>
            <a:ext cx="1492388" cy="1415550"/>
          </a:xfrm>
          <a:prstGeom prst="rect">
            <a:avLst/>
          </a:prstGeom>
          <a:noFill/>
          <a:ln cap="flat" cmpd="sng" w="9525">
            <a:solidFill>
              <a:srgbClr val="000000"/>
            </a:solidFill>
            <a:prstDash val="solid"/>
            <a:round/>
            <a:headEnd len="sm" w="sm" type="none"/>
            <a:tailEnd len="sm" w="sm" type="none"/>
          </a:ln>
        </p:spPr>
      </p:pic>
      <p:sp>
        <p:nvSpPr>
          <p:cNvPr id="227" name="Google Shape;227;p20"/>
          <p:cNvSpPr txBox="1"/>
          <p:nvPr/>
        </p:nvSpPr>
        <p:spPr>
          <a:xfrm>
            <a:off x="5290043" y="4948988"/>
            <a:ext cx="1492425" cy="146475"/>
          </a:xfrm>
          <a:prstGeom prst="rect">
            <a:avLst/>
          </a:prstGeom>
          <a:noFill/>
          <a:ln>
            <a:noFill/>
          </a:ln>
        </p:spPr>
        <p:txBody>
          <a:bodyPr anchorCtr="0" anchor="ctr" bIns="68550" lIns="68550" spcFirstLastPara="1" rIns="68550" wrap="square" tIns="68550">
            <a:noAutofit/>
          </a:bodyPr>
          <a:lstStyle/>
          <a:p>
            <a:pPr indent="0" lvl="0" marL="0" marR="0" rtl="0" algn="ctr">
              <a:spcBef>
                <a:spcPts val="0"/>
              </a:spcBef>
              <a:spcAft>
                <a:spcPts val="0"/>
              </a:spcAft>
              <a:buNone/>
            </a:pPr>
            <a:r>
              <a:rPr lang="en-US" sz="750">
                <a:solidFill>
                  <a:schemeClr val="dk1"/>
                </a:solidFill>
                <a:latin typeface="Calibri"/>
                <a:ea typeface="Calibri"/>
                <a:cs typeface="Calibri"/>
                <a:sym typeface="Calibri"/>
              </a:rPr>
              <a:t>National Hurricane Center </a:t>
            </a:r>
            <a:endParaRPr/>
          </a:p>
          <a:p>
            <a:pPr indent="0" lvl="0" marL="0" marR="0" rtl="0" algn="ctr">
              <a:spcBef>
                <a:spcPts val="0"/>
              </a:spcBef>
              <a:spcAft>
                <a:spcPts val="0"/>
              </a:spcAft>
              <a:buNone/>
            </a:pPr>
            <a:r>
              <a:rPr lang="en-US" sz="750">
                <a:solidFill>
                  <a:schemeClr val="dk1"/>
                </a:solidFill>
                <a:latin typeface="Calibri"/>
                <a:ea typeface="Calibri"/>
                <a:cs typeface="Calibri"/>
                <a:sym typeface="Calibri"/>
              </a:rPr>
              <a:t>GRB Receivers</a:t>
            </a:r>
            <a:endParaRPr/>
          </a:p>
        </p:txBody>
      </p:sp>
      <p:pic>
        <p:nvPicPr>
          <p:cNvPr id="228" name="Google Shape;228;p20"/>
          <p:cNvPicPr preferRelativeResize="0"/>
          <p:nvPr/>
        </p:nvPicPr>
        <p:blipFill rotWithShape="1">
          <a:blip r:embed="rId4">
            <a:alphaModFix/>
          </a:blip>
          <a:srcRect b="0" l="0" r="0" t="0"/>
          <a:stretch/>
        </p:blipFill>
        <p:spPr>
          <a:xfrm>
            <a:off x="3209131" y="3468815"/>
            <a:ext cx="1892944" cy="1415550"/>
          </a:xfrm>
          <a:prstGeom prst="rect">
            <a:avLst/>
          </a:prstGeom>
          <a:noFill/>
          <a:ln cap="flat" cmpd="sng" w="9525">
            <a:solidFill>
              <a:srgbClr val="000000"/>
            </a:solidFill>
            <a:prstDash val="solid"/>
            <a:round/>
            <a:headEnd len="sm" w="sm" type="none"/>
            <a:tailEnd len="sm" w="sm" type="none"/>
          </a:ln>
        </p:spPr>
      </p:pic>
      <p:sp>
        <p:nvSpPr>
          <p:cNvPr id="229" name="Google Shape;229;p20"/>
          <p:cNvSpPr txBox="1"/>
          <p:nvPr/>
        </p:nvSpPr>
        <p:spPr>
          <a:xfrm>
            <a:off x="3209037" y="4946127"/>
            <a:ext cx="1892925" cy="146475"/>
          </a:xfrm>
          <a:prstGeom prst="rect">
            <a:avLst/>
          </a:prstGeom>
          <a:noFill/>
          <a:ln>
            <a:noFill/>
          </a:ln>
        </p:spPr>
        <p:txBody>
          <a:bodyPr anchorCtr="0" anchor="ctr" bIns="68550" lIns="68550" spcFirstLastPara="1" rIns="68550" wrap="square" tIns="68550">
            <a:noAutofit/>
          </a:bodyPr>
          <a:lstStyle/>
          <a:p>
            <a:pPr indent="0" lvl="0" marL="0" marR="0" rtl="0" algn="ctr">
              <a:spcBef>
                <a:spcPts val="0"/>
              </a:spcBef>
              <a:spcAft>
                <a:spcPts val="0"/>
              </a:spcAft>
              <a:buNone/>
            </a:pPr>
            <a:r>
              <a:rPr lang="en-US" sz="750">
                <a:solidFill>
                  <a:schemeClr val="dk1"/>
                </a:solidFill>
                <a:latin typeface="Calibri"/>
                <a:ea typeface="Calibri"/>
                <a:cs typeface="Calibri"/>
                <a:sym typeface="Calibri"/>
              </a:rPr>
              <a:t>Storm Prediction Center </a:t>
            </a:r>
            <a:endParaRPr/>
          </a:p>
          <a:p>
            <a:pPr indent="0" lvl="0" marL="0" marR="0" rtl="0" algn="ctr">
              <a:spcBef>
                <a:spcPts val="0"/>
              </a:spcBef>
              <a:spcAft>
                <a:spcPts val="0"/>
              </a:spcAft>
              <a:buNone/>
            </a:pPr>
            <a:r>
              <a:rPr lang="en-US" sz="750">
                <a:solidFill>
                  <a:schemeClr val="dk1"/>
                </a:solidFill>
                <a:latin typeface="Calibri"/>
                <a:ea typeface="Calibri"/>
                <a:cs typeface="Calibri"/>
                <a:sym typeface="Calibri"/>
              </a:rPr>
              <a:t>GRB Receivers</a:t>
            </a:r>
            <a:endParaRPr/>
          </a:p>
        </p:txBody>
      </p:sp>
      <p:pic>
        <p:nvPicPr>
          <p:cNvPr id="230" name="Google Shape;230;p20"/>
          <p:cNvPicPr preferRelativeResize="0"/>
          <p:nvPr/>
        </p:nvPicPr>
        <p:blipFill rotWithShape="1">
          <a:blip r:embed="rId5">
            <a:alphaModFix/>
          </a:blip>
          <a:srcRect b="14485" l="802" r="1350" t="1585"/>
          <a:stretch/>
        </p:blipFill>
        <p:spPr>
          <a:xfrm>
            <a:off x="3269055" y="1258249"/>
            <a:ext cx="3496238" cy="1902018"/>
          </a:xfrm>
          <a:prstGeom prst="rect">
            <a:avLst/>
          </a:prstGeom>
          <a:noFill/>
          <a:ln cap="flat" cmpd="sng" w="9525">
            <a:solidFill>
              <a:srgbClr val="000000"/>
            </a:solidFill>
            <a:prstDash val="solid"/>
            <a:round/>
            <a:headEnd len="sm" w="sm" type="none"/>
            <a:tailEnd len="sm" w="sm" type="none"/>
          </a:ln>
        </p:spPr>
      </p:pic>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21"/>
          <p:cNvSpPr txBox="1"/>
          <p:nvPr>
            <p:ph type="title"/>
          </p:nvPr>
        </p:nvSpPr>
        <p:spPr>
          <a:xfrm>
            <a:off x="1210868" y="173733"/>
            <a:ext cx="4436269" cy="745629"/>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2400"/>
              <a:buFont typeface="Helvetica Neue"/>
              <a:buNone/>
            </a:pPr>
            <a:r>
              <a:rPr b="1" lang="en-US" sz="2400">
                <a:solidFill>
                  <a:schemeClr val="lt1"/>
                </a:solidFill>
                <a:latin typeface="Helvetica Neue"/>
                <a:ea typeface="Helvetica Neue"/>
                <a:cs typeface="Helvetica Neue"/>
                <a:sym typeface="Helvetica Neue"/>
              </a:rPr>
              <a:t>NOAA Big Data CRADA</a:t>
            </a:r>
            <a:endParaRPr/>
          </a:p>
        </p:txBody>
      </p:sp>
      <p:pic>
        <p:nvPicPr>
          <p:cNvPr id="237" name="Google Shape;237;p21"/>
          <p:cNvPicPr preferRelativeResize="0"/>
          <p:nvPr/>
        </p:nvPicPr>
        <p:blipFill rotWithShape="1">
          <a:blip r:embed="rId3">
            <a:alphaModFix/>
          </a:blip>
          <a:srcRect b="0" l="0" r="0" t="0"/>
          <a:stretch/>
        </p:blipFill>
        <p:spPr>
          <a:xfrm>
            <a:off x="357051" y="1341119"/>
            <a:ext cx="6183085" cy="355309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