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4" r:id="rId4"/>
    <p:sldMasterId id="2147483655" r:id="rId5"/>
  </p:sldMasterIdLst>
  <p:notesMasterIdLst>
    <p:notesMasterId r:id="rId6"/>
  </p:notesMasterIdLst>
  <p:sldIdLst>
    <p:sldId id="256" r:id="rId7"/>
    <p:sldId id="257" r:id="rId8"/>
    <p:sldId id="258" r:id="rId9"/>
    <p:sldId id="259" r:id="rId10"/>
    <p:sldId id="260" r:id="rId11"/>
    <p:sldId id="261" r:id="rId12"/>
  </p:sldIdLst>
  <p:sldSz cy="6858000" cx="9144000"/>
  <p:notesSz cx="6858000" cy="9144000"/>
  <p:embeddedFontLst>
    <p:embeddedFont>
      <p:font typeface="Helvetica Neue"/>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HelveticaNeue-regular.fntdata"/><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HelveticaNeue-italic.fntdata"/><Relationship Id="rId14" Type="http://schemas.openxmlformats.org/officeDocument/2006/relationships/font" Target="fonts/HelveticaNeue-bold.fntdata"/><Relationship Id="rId16" Type="http://schemas.openxmlformats.org/officeDocument/2006/relationships/font" Target="fonts/HelveticaNeue-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Google Shape;4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 name="Google Shape;4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4e1c8961bd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 name="Google Shape;62;g4e1c8961bd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lstStyle>
            <a:lvl1pPr lvl="0" marR="0" rtl="0" algn="ctr">
              <a:lnSpc>
                <a:spcPct val="10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lstStyle>
            <a:lvl1pPr lvl="0" marR="0" rtl="0" algn="ctr">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100000"/>
              </a:lnSpc>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100000"/>
              </a:lnSpc>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 name="Google Shape;14;p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8" name="Shape 18"/>
        <p:cNvGrpSpPr/>
        <p:nvPr/>
      </p:nvGrpSpPr>
      <p:grpSpPr>
        <a:xfrm>
          <a:off x="0" y="0"/>
          <a:ext cx="0" cy="0"/>
          <a:chOff x="0" y="0"/>
          <a:chExt cx="0" cy="0"/>
        </a:xfrm>
      </p:grpSpPr>
      <p:sp>
        <p:nvSpPr>
          <p:cNvPr id="19" name="Google Shape;19;p4"/>
          <p:cNvSpPr txBox="1"/>
          <p:nvPr>
            <p:ph type="title"/>
          </p:nvPr>
        </p:nvSpPr>
        <p:spPr>
          <a:xfrm>
            <a:off x="0" y="0"/>
            <a:ext cx="3000000" cy="3000000"/>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 name="Google Shape;20;p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 name="Google Shape;21;p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 name="Google Shape;22;p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3" name="Google Shape;23;p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 name="Google Shape;24;p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AU"/>
              <a:t>‹#›</a:t>
            </a:fld>
            <a:endParaRPr/>
          </a:p>
        </p:txBody>
      </p:sp>
      <p:sp>
        <p:nvSpPr>
          <p:cNvPr id="25" name="Google Shape;25;p4"/>
          <p:cNvSpPr txBox="1"/>
          <p:nvPr/>
        </p:nvSpPr>
        <p:spPr>
          <a:xfrm>
            <a:off x="245647" y="4284963"/>
            <a:ext cx="8655238" cy="29238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AU" sz="4000" u="none" cap="none" strike="noStrike">
                <a:solidFill>
                  <a:schemeClr val="lt1"/>
                </a:solidFill>
                <a:latin typeface="Helvetica Neue"/>
                <a:ea typeface="Helvetica Neue"/>
                <a:cs typeface="Helvetica Neue"/>
                <a:sym typeface="Helvetica Neue"/>
              </a:rPr>
              <a:t>JAXA EO Strategy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800"/>
              <a:buFont typeface="Helvetica Neue"/>
              <a:buNone/>
            </a:pPr>
            <a:r>
              <a:rPr b="1" i="0" lang="en-AU" sz="1800" u="none" cap="none" strike="noStrike">
                <a:solidFill>
                  <a:schemeClr val="lt1"/>
                </a:solidFill>
                <a:latin typeface="Helvetica Neue"/>
                <a:ea typeface="Helvetica Neue"/>
                <a:cs typeface="Helvetica Neue"/>
                <a:sym typeface="Helvetica Neue"/>
              </a:rPr>
              <a:t>EO Strategy Workshop, 4 Jul 2018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Helvetica Neue"/>
              <a:ea typeface="Helvetica Neue"/>
              <a:cs typeface="Helvetica Neue"/>
              <a:sym typeface="Helvetica Neue"/>
            </a:endParaRPr>
          </a:p>
        </p:txBody>
      </p:sp>
      <p:pic>
        <p:nvPicPr>
          <p:cNvPr descr="Symbios_white.png" id="26" name="Google Shape;26;p4"/>
          <p:cNvPicPr preferRelativeResize="0"/>
          <p:nvPr/>
        </p:nvPicPr>
        <p:blipFill rotWithShape="1">
          <a:blip r:embed="rId2">
            <a:alphaModFix/>
          </a:blip>
          <a:srcRect b="0" l="0" r="0" t="0"/>
          <a:stretch/>
        </p:blipFill>
        <p:spPr>
          <a:xfrm>
            <a:off x="245647" y="894099"/>
            <a:ext cx="2272548" cy="76452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p:cSld name="Vertical Title and Text">
    <p:spTree>
      <p:nvGrpSpPr>
        <p:cNvPr id="29" name="Shape 29"/>
        <p:cNvGrpSpPr/>
        <p:nvPr/>
      </p:nvGrpSpPr>
      <p:grpSpPr>
        <a:xfrm>
          <a:off x="0" y="0"/>
          <a:ext cx="0" cy="0"/>
          <a:chOff x="0" y="0"/>
          <a:chExt cx="0" cy="0"/>
        </a:xfrm>
      </p:grpSpPr>
      <p:sp>
        <p:nvSpPr>
          <p:cNvPr id="30" name="Google Shape;30;p6"/>
          <p:cNvSpPr txBox="1"/>
          <p:nvPr>
            <p:ph idx="1" type="body"/>
          </p:nvPr>
        </p:nvSpPr>
        <p:spPr>
          <a:xfrm>
            <a:off x="350838" y="1377538"/>
            <a:ext cx="8329612" cy="5048662"/>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lt1"/>
              </a:buClr>
              <a:buSzPts val="3200"/>
              <a:buFont typeface="NTR"/>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 name="Google Shape;31;p6"/>
          <p:cNvSpPr txBox="1"/>
          <p:nvPr>
            <p:ph type="title"/>
          </p:nvPr>
        </p:nvSpPr>
        <p:spPr>
          <a:xfrm>
            <a:off x="243960" y="127160"/>
            <a:ext cx="6667479" cy="66848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p:cSld name="1_Vertical Title and Text">
    <p:spTree>
      <p:nvGrpSpPr>
        <p:cNvPr id="32" name="Shape 32"/>
        <p:cNvGrpSpPr/>
        <p:nvPr/>
      </p:nvGrpSpPr>
      <p:grpSpPr>
        <a:xfrm>
          <a:off x="0" y="0"/>
          <a:ext cx="0" cy="0"/>
          <a:chOff x="0" y="0"/>
          <a:chExt cx="0" cy="0"/>
        </a:xfrm>
      </p:grpSpPr>
      <p:sp>
        <p:nvSpPr>
          <p:cNvPr id="33" name="Google Shape;33;p7"/>
          <p:cNvSpPr txBox="1"/>
          <p:nvPr>
            <p:ph idx="1" type="body"/>
          </p:nvPr>
        </p:nvSpPr>
        <p:spPr>
          <a:xfrm>
            <a:off x="350838" y="1377538"/>
            <a:ext cx="8329612" cy="5048662"/>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640"/>
              </a:spcBef>
              <a:spcAft>
                <a:spcPts val="0"/>
              </a:spcAft>
              <a:buClr>
                <a:schemeClr val="lt1"/>
              </a:buClr>
              <a:buSzPts val="3200"/>
              <a:buFont typeface="NTR"/>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 name="Google Shape;34;p7"/>
          <p:cNvSpPr txBox="1"/>
          <p:nvPr>
            <p:ph type="title"/>
          </p:nvPr>
        </p:nvSpPr>
        <p:spPr>
          <a:xfrm>
            <a:off x="243960" y="127160"/>
            <a:ext cx="6667479" cy="66848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35" name="Shape 35"/>
        <p:cNvGrpSpPr/>
        <p:nvPr/>
      </p:nvGrpSpPr>
      <p:grpSpPr>
        <a:xfrm>
          <a:off x="0" y="0"/>
          <a:ext cx="0" cy="0"/>
          <a:chOff x="0" y="0"/>
          <a:chExt cx="0" cy="0"/>
        </a:xfrm>
      </p:grpSpPr>
      <p:sp>
        <p:nvSpPr>
          <p:cNvPr id="36" name="Google Shape;36;p8"/>
          <p:cNvSpPr txBox="1"/>
          <p:nvPr>
            <p:ph idx="1" type="body"/>
          </p:nvPr>
        </p:nvSpPr>
        <p:spPr>
          <a:xfrm>
            <a:off x="628650" y="1861457"/>
            <a:ext cx="3731079" cy="4530724"/>
          </a:xfrm>
          <a:prstGeom prst="rect">
            <a:avLst/>
          </a:prstGeom>
          <a:noFill/>
          <a:ln>
            <a:noFill/>
          </a:ln>
        </p:spPr>
        <p:txBody>
          <a:bodyPr anchorCtr="0" anchor="t" bIns="45700" lIns="91425" spcFirstLastPara="1" rIns="91425" wrap="square" tIns="45700"/>
          <a:lstStyle>
            <a:lvl1pPr indent="-342900" lvl="0" marL="4572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42900" lvl="1" marL="9144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 name="Google Shape;37;p8"/>
          <p:cNvSpPr txBox="1"/>
          <p:nvPr>
            <p:ph idx="2" type="body"/>
          </p:nvPr>
        </p:nvSpPr>
        <p:spPr>
          <a:xfrm>
            <a:off x="4784271" y="1861456"/>
            <a:ext cx="3731079" cy="4530724"/>
          </a:xfrm>
          <a:prstGeom prst="rect">
            <a:avLst/>
          </a:prstGeom>
          <a:noFill/>
          <a:ln>
            <a:noFill/>
          </a:ln>
        </p:spPr>
        <p:txBody>
          <a:bodyPr anchorCtr="0" anchor="t" bIns="45700" lIns="91425" spcFirstLastPara="1" rIns="91425" wrap="square" tIns="45700"/>
          <a:lstStyle>
            <a:lvl1pPr indent="-342900" lvl="0" marL="4572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1pPr>
            <a:lvl2pPr indent="-342900" lvl="1" marL="9144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 name="Google Shape;38;p8"/>
          <p:cNvSpPr txBox="1"/>
          <p:nvPr>
            <p:ph type="title"/>
          </p:nvPr>
        </p:nvSpPr>
        <p:spPr>
          <a:xfrm>
            <a:off x="628650" y="930729"/>
            <a:ext cx="7886700" cy="759959"/>
          </a:xfrm>
          <a:prstGeom prst="rect">
            <a:avLst/>
          </a:prstGeom>
          <a:noFill/>
          <a:ln>
            <a:noFill/>
          </a:ln>
        </p:spPr>
        <p:txBody>
          <a:bodyPr anchorCtr="0" anchor="t" bIns="45700" lIns="91425" spcFirstLastPara="1" rIns="91425" wrap="square" tIns="45700"/>
          <a:lstStyle>
            <a:lvl1pPr lvl="0" marR="0" rtl="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p:nvPr/>
        </p:nvSpPr>
        <p:spPr>
          <a:xfrm>
            <a:off x="0" y="4073322"/>
            <a:ext cx="9144000" cy="2784677"/>
          </a:xfrm>
          <a:prstGeom prst="rect">
            <a:avLst/>
          </a:prstGeom>
          <a:solidFill>
            <a:srgbClr val="08497C">
              <a:alpha val="7529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27" name="Shape 27"/>
        <p:cNvGrpSpPr/>
        <p:nvPr/>
      </p:nvGrpSpPr>
      <p:grpSpPr>
        <a:xfrm>
          <a:off x="0" y="0"/>
          <a:ext cx="0" cy="0"/>
          <a:chOff x="0" y="0"/>
          <a:chExt cx="0" cy="0"/>
        </a:xfrm>
      </p:grpSpPr>
      <p:sp>
        <p:nvSpPr>
          <p:cNvPr id="28" name="Google Shape;28;p5"/>
          <p:cNvSpPr txBox="1"/>
          <p:nvPr/>
        </p:nvSpPr>
        <p:spPr>
          <a:xfrm>
            <a:off x="8669117" y="6426240"/>
            <a:ext cx="459395"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AU" sz="1800" u="none" cap="none" strike="noStrike">
                <a:solidFill>
                  <a:schemeClr val="lt1"/>
                </a:solidFill>
                <a:latin typeface="Calibri"/>
                <a:ea typeface="Calibri"/>
                <a:cs typeface="Calibri"/>
                <a:sym typeface="Calibri"/>
              </a:rPr>
              <a:t>‹#›</a:t>
            </a:fld>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 name="Shape 43"/>
        <p:cNvGrpSpPr/>
        <p:nvPr/>
      </p:nvGrpSpPr>
      <p:grpSpPr>
        <a:xfrm>
          <a:off x="0" y="0"/>
          <a:ext cx="0" cy="0"/>
          <a:chOff x="0" y="0"/>
          <a:chExt cx="0" cy="0"/>
        </a:xfrm>
      </p:grpSpPr>
      <p:sp>
        <p:nvSpPr>
          <p:cNvPr id="44" name="Google Shape;44;p9"/>
          <p:cNvSpPr txBox="1"/>
          <p:nvPr/>
        </p:nvSpPr>
        <p:spPr>
          <a:xfrm>
            <a:off x="245647" y="4284963"/>
            <a:ext cx="8655238" cy="29238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AU" sz="4000" u="none" cap="none" strike="noStrike">
                <a:solidFill>
                  <a:schemeClr val="lt1"/>
                </a:solidFill>
                <a:latin typeface="Helvetica Neue"/>
                <a:ea typeface="Helvetica Neue"/>
                <a:cs typeface="Helvetica Neue"/>
                <a:sym typeface="Helvetica Neue"/>
              </a:rPr>
              <a:t>Global Data Flows</a:t>
            </a:r>
            <a:endParaRPr/>
          </a:p>
          <a:p>
            <a:pPr indent="0" lvl="0" marL="0" marR="0" rtl="0" algn="l">
              <a:lnSpc>
                <a:spcPct val="100000"/>
              </a:lnSpc>
              <a:spcBef>
                <a:spcPts val="0"/>
              </a:spcBef>
              <a:spcAft>
                <a:spcPts val="0"/>
              </a:spcAft>
              <a:buClr>
                <a:srgbClr val="000000"/>
              </a:buClr>
              <a:buSzPts val="3200"/>
              <a:buFont typeface="Arial"/>
              <a:buNone/>
            </a:pPr>
            <a:r>
              <a:rPr b="1" i="0" lang="en-AU" sz="3200" u="none" cap="none" strike="noStrike">
                <a:solidFill>
                  <a:schemeClr val="lt1"/>
                </a:solidFill>
                <a:latin typeface="Helvetica Neue"/>
                <a:ea typeface="Helvetica Neue"/>
                <a:cs typeface="Helvetica Neue"/>
                <a:sym typeface="Helvetica Neue"/>
              </a:rPr>
              <a:t>LSI-VC-7</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800"/>
              <a:buFont typeface="Helvetica Neue"/>
              <a:buNone/>
            </a:pPr>
            <a:r>
              <a:rPr b="1" i="0" lang="en-AU" sz="1800" u="none" cap="none" strike="noStrike">
                <a:solidFill>
                  <a:schemeClr val="lt1"/>
                </a:solidFill>
                <a:latin typeface="Helvetica Neue"/>
                <a:ea typeface="Helvetica Neue"/>
                <a:cs typeface="Helvetica Neue"/>
                <a:sym typeface="Helvetica Neue"/>
              </a:rPr>
              <a:t>S Ward, Feb 2019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0000"/>
              </a:buClr>
              <a:buSzPts val="2000"/>
              <a:buFont typeface="Arial"/>
              <a:buNone/>
            </a:pPr>
            <a:r>
              <a:t/>
            </a:r>
            <a:endParaRPr b="1" i="0" sz="2000" u="none" cap="none" strike="noStrike">
              <a:solidFill>
                <a:schemeClr val="lt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 name="Shape 48"/>
        <p:cNvGrpSpPr/>
        <p:nvPr/>
      </p:nvGrpSpPr>
      <p:grpSpPr>
        <a:xfrm>
          <a:off x="0" y="0"/>
          <a:ext cx="0" cy="0"/>
          <a:chOff x="0" y="0"/>
          <a:chExt cx="0" cy="0"/>
        </a:xfrm>
      </p:grpSpPr>
      <p:sp>
        <p:nvSpPr>
          <p:cNvPr id="49" name="Google Shape;49;p10"/>
          <p:cNvSpPr txBox="1"/>
          <p:nvPr>
            <p:ph idx="1" type="body"/>
          </p:nvPr>
        </p:nvSpPr>
        <p:spPr>
          <a:xfrm>
            <a:off x="350838" y="1377538"/>
            <a:ext cx="8329500" cy="5048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AU" sz="2400"/>
              <a:t>Data standardisation and interoperability is a basic competitiveness measure for public EO programmes - under pressure from explosion in commercial activities</a:t>
            </a:r>
            <a:endParaRPr sz="2400"/>
          </a:p>
          <a:p>
            <a:pPr indent="0" lvl="0" marL="457200" rtl="0" algn="l">
              <a:lnSpc>
                <a:spcPct val="100000"/>
              </a:lnSpc>
              <a:spcBef>
                <a:spcPts val="0"/>
              </a:spcBef>
              <a:spcAft>
                <a:spcPts val="0"/>
              </a:spcAft>
              <a:buSzPts val="3200"/>
              <a:buNone/>
            </a:pPr>
            <a:r>
              <a:t/>
            </a:r>
            <a:endParaRPr sz="2400"/>
          </a:p>
          <a:p>
            <a:pPr indent="-381000" lvl="0" marL="457200" rtl="0" algn="l">
              <a:lnSpc>
                <a:spcPct val="100000"/>
              </a:lnSpc>
              <a:spcBef>
                <a:spcPts val="0"/>
              </a:spcBef>
              <a:spcAft>
                <a:spcPts val="0"/>
              </a:spcAft>
              <a:buSzPts val="2400"/>
              <a:buChar char="-"/>
            </a:pPr>
            <a:r>
              <a:rPr lang="en-AU" sz="2400"/>
              <a:t>Public EO must demonstrate cost-effectiveness vs Space 2.0</a:t>
            </a:r>
            <a:endParaRPr sz="2400"/>
          </a:p>
          <a:p>
            <a:pPr indent="0" lvl="0" marL="457200" rtl="0" algn="l">
              <a:lnSpc>
                <a:spcPct val="100000"/>
              </a:lnSpc>
              <a:spcBef>
                <a:spcPts val="0"/>
              </a:spcBef>
              <a:spcAft>
                <a:spcPts val="0"/>
              </a:spcAft>
              <a:buSzPts val="3200"/>
              <a:buNone/>
            </a:pPr>
            <a:r>
              <a:t/>
            </a:r>
            <a:endParaRPr sz="2400"/>
          </a:p>
          <a:p>
            <a:pPr indent="-381000" lvl="0" marL="457200" rtl="0" algn="l">
              <a:lnSpc>
                <a:spcPct val="100000"/>
              </a:lnSpc>
              <a:spcBef>
                <a:spcPts val="0"/>
              </a:spcBef>
              <a:spcAft>
                <a:spcPts val="0"/>
              </a:spcAft>
              <a:buSzPts val="2400"/>
              <a:buChar char="-"/>
            </a:pPr>
            <a:r>
              <a:rPr lang="en-AU" sz="2400"/>
              <a:t>User expectations changed</a:t>
            </a:r>
            <a:endParaRPr sz="2400"/>
          </a:p>
          <a:p>
            <a:pPr indent="0" lvl="0" marL="0" rtl="0" algn="l">
              <a:lnSpc>
                <a:spcPct val="100000"/>
              </a:lnSpc>
              <a:spcBef>
                <a:spcPts val="0"/>
              </a:spcBef>
              <a:spcAft>
                <a:spcPts val="0"/>
              </a:spcAft>
              <a:buSzPts val="3200"/>
              <a:buNone/>
            </a:pPr>
            <a:r>
              <a:t/>
            </a:r>
            <a:endParaRPr/>
          </a:p>
        </p:txBody>
      </p:sp>
      <p:sp>
        <p:nvSpPr>
          <p:cNvPr id="50" name="Google Shape;50;p10"/>
          <p:cNvSpPr txBox="1"/>
          <p:nvPr>
            <p:ph type="title"/>
          </p:nvPr>
        </p:nvSpPr>
        <p:spPr>
          <a:xfrm>
            <a:off x="243960" y="127160"/>
            <a:ext cx="6667500" cy="66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AU" sz="2200"/>
              <a:t>Motivations for public EO programmes</a:t>
            </a:r>
            <a:endParaRPr sz="2200"/>
          </a:p>
        </p:txBody>
      </p:sp>
      <p:pic>
        <p:nvPicPr>
          <p:cNvPr id="51" name="Google Shape;51;p10"/>
          <p:cNvPicPr preferRelativeResize="0"/>
          <p:nvPr/>
        </p:nvPicPr>
        <p:blipFill rotWithShape="1">
          <a:blip r:embed="rId3">
            <a:alphaModFix/>
          </a:blip>
          <a:srcRect b="0" l="0" r="0" t="0"/>
          <a:stretch/>
        </p:blipFill>
        <p:spPr>
          <a:xfrm>
            <a:off x="1366476" y="1997620"/>
            <a:ext cx="5453202" cy="2862749"/>
          </a:xfrm>
          <a:prstGeom prst="rect">
            <a:avLst/>
          </a:prstGeom>
          <a:noFill/>
          <a:ln>
            <a:noFill/>
          </a:ln>
        </p:spPr>
      </p:pic>
      <p:pic>
        <p:nvPicPr>
          <p:cNvPr id="52" name="Google Shape;52;p10"/>
          <p:cNvPicPr preferRelativeResize="0"/>
          <p:nvPr/>
        </p:nvPicPr>
        <p:blipFill rotWithShape="1">
          <a:blip r:embed="rId4">
            <a:alphaModFix/>
          </a:blip>
          <a:srcRect b="0" l="0" r="0" t="0"/>
          <a:stretch/>
        </p:blipFill>
        <p:spPr>
          <a:xfrm>
            <a:off x="2506597" y="1021675"/>
            <a:ext cx="3693326" cy="5172251"/>
          </a:xfrm>
          <a:prstGeom prst="rect">
            <a:avLst/>
          </a:prstGeom>
          <a:noFill/>
          <a:ln>
            <a:noFill/>
          </a:ln>
        </p:spPr>
      </p:pic>
      <p:pic>
        <p:nvPicPr>
          <p:cNvPr id="53" name="Google Shape;53;p10"/>
          <p:cNvPicPr preferRelativeResize="0"/>
          <p:nvPr/>
        </p:nvPicPr>
        <p:blipFill rotWithShape="1">
          <a:blip r:embed="rId5">
            <a:alphaModFix/>
          </a:blip>
          <a:srcRect b="0" l="0" r="0" t="0"/>
          <a:stretch/>
        </p:blipFill>
        <p:spPr>
          <a:xfrm>
            <a:off x="121325" y="638550"/>
            <a:ext cx="8990600" cy="6158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1000"/>
                                        <p:tgtEl>
                                          <p:spTgt spid="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1"/>
          <p:cNvSpPr txBox="1"/>
          <p:nvPr>
            <p:ph idx="1" type="body"/>
          </p:nvPr>
        </p:nvSpPr>
        <p:spPr>
          <a:xfrm>
            <a:off x="350838" y="1377538"/>
            <a:ext cx="8329500" cy="5048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AU" sz="2400"/>
              <a:t>Space agency standardisation is a solid first step towards the ease of use and interoperability for government EO data.</a:t>
            </a:r>
            <a:endParaRPr sz="2400"/>
          </a:p>
          <a:p>
            <a:pPr indent="0" lvl="0" marL="0" rtl="0" algn="l">
              <a:lnSpc>
                <a:spcPct val="100000"/>
              </a:lnSpc>
              <a:spcBef>
                <a:spcPts val="0"/>
              </a:spcBef>
              <a:spcAft>
                <a:spcPts val="0"/>
              </a:spcAft>
              <a:buNone/>
            </a:pPr>
            <a:r>
              <a:t/>
            </a:r>
            <a:endParaRPr sz="2400"/>
          </a:p>
          <a:p>
            <a:pPr indent="-381000" lvl="0" marL="457200" rtl="0" algn="l">
              <a:lnSpc>
                <a:spcPct val="100000"/>
              </a:lnSpc>
              <a:spcBef>
                <a:spcPts val="0"/>
              </a:spcBef>
              <a:spcAft>
                <a:spcPts val="0"/>
              </a:spcAft>
              <a:buSzPts val="2400"/>
              <a:buChar char="-"/>
            </a:pPr>
            <a:r>
              <a:rPr lang="en-AU" sz="2400"/>
              <a:t>We need to look forward to ensure that the full benefits of ARD are realised and that CEOS agencies are competitive in terms of ease of access, application and mixing of data.</a:t>
            </a:r>
            <a:endParaRPr/>
          </a:p>
          <a:p>
            <a:pPr indent="0" lvl="0" marL="228600" rtl="0" algn="l">
              <a:lnSpc>
                <a:spcPct val="100000"/>
              </a:lnSpc>
              <a:spcBef>
                <a:spcPts val="0"/>
              </a:spcBef>
              <a:spcAft>
                <a:spcPts val="0"/>
              </a:spcAft>
              <a:buSzPts val="2400"/>
              <a:buNone/>
            </a:pPr>
            <a:r>
              <a:t/>
            </a:r>
            <a:endParaRPr sz="2400"/>
          </a:p>
          <a:p>
            <a:pPr indent="-381000" lvl="0" marL="457200" rtl="0" algn="l">
              <a:lnSpc>
                <a:spcPct val="100000"/>
              </a:lnSpc>
              <a:spcBef>
                <a:spcPts val="0"/>
              </a:spcBef>
              <a:spcAft>
                <a:spcPts val="0"/>
              </a:spcAft>
              <a:buSzPts val="2400"/>
              <a:buChar char="-"/>
            </a:pPr>
            <a:r>
              <a:rPr lang="en-AU" sz="2400"/>
              <a:t>Industry thought leaders (e.g., Planet) are making good progress towards a ‘post-scene’ world (e.g., COGS on object store like S3; STAC specifications) </a:t>
            </a:r>
            <a:r>
              <a:rPr lang="en-AU" sz="2400">
                <a:solidFill>
                  <a:srgbClr val="E36C09"/>
                </a:solidFill>
              </a:rPr>
              <a:t>[harnessing the firehose]</a:t>
            </a:r>
            <a:endParaRPr sz="2400">
              <a:solidFill>
                <a:srgbClr val="E36C09"/>
              </a:solidFill>
            </a:endParaRPr>
          </a:p>
          <a:p>
            <a:pPr indent="0" lvl="0" marL="0" rtl="0" algn="l">
              <a:lnSpc>
                <a:spcPct val="100000"/>
              </a:lnSpc>
              <a:spcBef>
                <a:spcPts val="0"/>
              </a:spcBef>
              <a:spcAft>
                <a:spcPts val="0"/>
              </a:spcAft>
              <a:buNone/>
            </a:pPr>
            <a:r>
              <a:t/>
            </a:r>
            <a:endParaRPr sz="2400">
              <a:solidFill>
                <a:srgbClr val="E36C09"/>
              </a:solidFill>
            </a:endParaRPr>
          </a:p>
          <a:p>
            <a:pPr indent="-381000" lvl="0" marL="457200" rtl="0" algn="l">
              <a:lnSpc>
                <a:spcPct val="100000"/>
              </a:lnSpc>
              <a:spcBef>
                <a:spcPts val="0"/>
              </a:spcBef>
              <a:spcAft>
                <a:spcPts val="0"/>
              </a:spcAft>
              <a:buSzPts val="2400"/>
              <a:buChar char="-"/>
            </a:pPr>
            <a:r>
              <a:rPr lang="en-AU" sz="2400">
                <a:solidFill>
                  <a:schemeClr val="lt1"/>
                </a:solidFill>
              </a:rPr>
              <a:t>CEOS </a:t>
            </a:r>
            <a:r>
              <a:rPr lang="en-AU" sz="2400"/>
              <a:t>d</a:t>
            </a:r>
            <a:r>
              <a:rPr lang="en-AU" sz="2400">
                <a:solidFill>
                  <a:schemeClr val="lt1"/>
                </a:solidFill>
              </a:rPr>
              <a:t>ata needs to ’go with the flow’ for maximum benefits from standards or we are swimming upstream always.</a:t>
            </a:r>
            <a:endParaRPr/>
          </a:p>
          <a:p>
            <a:pPr indent="-228600" lvl="0" marL="457200" rtl="0" algn="l">
              <a:lnSpc>
                <a:spcPct val="100000"/>
              </a:lnSpc>
              <a:spcBef>
                <a:spcPts val="0"/>
              </a:spcBef>
              <a:spcAft>
                <a:spcPts val="0"/>
              </a:spcAft>
              <a:buSzPts val="2400"/>
              <a:buNone/>
            </a:pPr>
            <a:r>
              <a:t/>
            </a:r>
            <a:endParaRPr sz="2400"/>
          </a:p>
        </p:txBody>
      </p:sp>
      <p:sp>
        <p:nvSpPr>
          <p:cNvPr id="59" name="Google Shape;59;p11"/>
          <p:cNvSpPr txBox="1"/>
          <p:nvPr>
            <p:ph type="title"/>
          </p:nvPr>
        </p:nvSpPr>
        <p:spPr>
          <a:xfrm>
            <a:off x="243960" y="127160"/>
            <a:ext cx="6667500" cy="66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AU"/>
              <a:t>Context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2"/>
          <p:cNvSpPr txBox="1"/>
          <p:nvPr>
            <p:ph idx="1" type="body"/>
          </p:nvPr>
        </p:nvSpPr>
        <p:spPr>
          <a:xfrm>
            <a:off x="350838" y="1377538"/>
            <a:ext cx="8329500" cy="5048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AU" sz="2400">
                <a:solidFill>
                  <a:schemeClr val="lt1"/>
                </a:solidFill>
              </a:rPr>
              <a:t>Where are our large data holdings?</a:t>
            </a:r>
            <a:endParaRPr sz="2400"/>
          </a:p>
          <a:p>
            <a:pPr indent="0" lvl="0" marL="0" rtl="0" algn="l">
              <a:lnSpc>
                <a:spcPct val="100000"/>
              </a:lnSpc>
              <a:spcBef>
                <a:spcPts val="0"/>
              </a:spcBef>
              <a:spcAft>
                <a:spcPts val="0"/>
              </a:spcAft>
              <a:buNone/>
            </a:pPr>
            <a:r>
              <a:t/>
            </a:r>
            <a:endParaRPr sz="2400"/>
          </a:p>
          <a:p>
            <a:pPr indent="-381000" lvl="0" marL="457200" rtl="0" algn="l">
              <a:lnSpc>
                <a:spcPct val="100000"/>
              </a:lnSpc>
              <a:spcBef>
                <a:spcPts val="0"/>
              </a:spcBef>
              <a:spcAft>
                <a:spcPts val="0"/>
              </a:spcAft>
              <a:buSzPts val="2400"/>
              <a:buChar char="-"/>
            </a:pPr>
            <a:r>
              <a:rPr lang="en-AU" sz="2400">
                <a:solidFill>
                  <a:schemeClr val="lt1"/>
                </a:solidFill>
              </a:rPr>
              <a:t>In what format?</a:t>
            </a:r>
            <a:endParaRPr sz="2400"/>
          </a:p>
          <a:p>
            <a:pPr indent="0" lvl="0" marL="0" rtl="0" algn="l">
              <a:lnSpc>
                <a:spcPct val="100000"/>
              </a:lnSpc>
              <a:spcBef>
                <a:spcPts val="0"/>
              </a:spcBef>
              <a:spcAft>
                <a:spcPts val="0"/>
              </a:spcAft>
              <a:buNone/>
            </a:pPr>
            <a:r>
              <a:t/>
            </a:r>
            <a:endParaRPr sz="2400"/>
          </a:p>
          <a:p>
            <a:pPr indent="-381000" lvl="0" marL="457200" rtl="0" algn="l">
              <a:lnSpc>
                <a:spcPct val="100000"/>
              </a:lnSpc>
              <a:spcBef>
                <a:spcPts val="0"/>
              </a:spcBef>
              <a:spcAft>
                <a:spcPts val="0"/>
              </a:spcAft>
              <a:buSzPts val="2400"/>
              <a:buChar char="-"/>
            </a:pPr>
            <a:r>
              <a:rPr lang="en-AU" sz="2400">
                <a:solidFill>
                  <a:schemeClr val="lt1"/>
                </a:solidFill>
              </a:rPr>
              <a:t>How are they accessible?</a:t>
            </a:r>
            <a:endParaRPr sz="2400"/>
          </a:p>
          <a:p>
            <a:pPr indent="0" lvl="0" marL="0" rtl="0" algn="l">
              <a:lnSpc>
                <a:spcPct val="100000"/>
              </a:lnSpc>
              <a:spcBef>
                <a:spcPts val="0"/>
              </a:spcBef>
              <a:spcAft>
                <a:spcPts val="0"/>
              </a:spcAft>
              <a:buNone/>
            </a:pPr>
            <a:r>
              <a:t/>
            </a:r>
            <a:endParaRPr sz="2400"/>
          </a:p>
          <a:p>
            <a:pPr indent="-381000" lvl="0" marL="457200" rtl="0" algn="l">
              <a:lnSpc>
                <a:spcPct val="100000"/>
              </a:lnSpc>
              <a:spcBef>
                <a:spcPts val="0"/>
              </a:spcBef>
              <a:spcAft>
                <a:spcPts val="0"/>
              </a:spcAft>
              <a:buSzPts val="2400"/>
              <a:buChar char="-"/>
            </a:pPr>
            <a:r>
              <a:rPr lang="en-AU" sz="2400">
                <a:solidFill>
                  <a:schemeClr val="lt1"/>
                </a:solidFill>
              </a:rPr>
              <a:t>What obstacles do users face in mixing our various CARD4L datasets?</a:t>
            </a:r>
            <a:endParaRPr/>
          </a:p>
          <a:p>
            <a:pPr indent="-228600" lvl="0" marL="457200" rtl="0" algn="l">
              <a:lnSpc>
                <a:spcPct val="100000"/>
              </a:lnSpc>
              <a:spcBef>
                <a:spcPts val="0"/>
              </a:spcBef>
              <a:spcAft>
                <a:spcPts val="0"/>
              </a:spcAft>
              <a:buSzPts val="2400"/>
              <a:buNone/>
            </a:pPr>
            <a:r>
              <a:t/>
            </a:r>
            <a:endParaRPr sz="2400"/>
          </a:p>
        </p:txBody>
      </p:sp>
      <p:sp>
        <p:nvSpPr>
          <p:cNvPr id="65" name="Google Shape;65;p12"/>
          <p:cNvSpPr txBox="1"/>
          <p:nvPr>
            <p:ph type="title"/>
          </p:nvPr>
        </p:nvSpPr>
        <p:spPr>
          <a:xfrm>
            <a:off x="243960" y="127160"/>
            <a:ext cx="6667500" cy="66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AU"/>
              <a:t>Context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3"/>
          <p:cNvSpPr txBox="1"/>
          <p:nvPr>
            <p:ph idx="1" type="body"/>
          </p:nvPr>
        </p:nvSpPr>
        <p:spPr>
          <a:xfrm>
            <a:off x="350838" y="1377538"/>
            <a:ext cx="8329500" cy="50487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640"/>
              </a:spcBef>
              <a:spcAft>
                <a:spcPts val="0"/>
              </a:spcAft>
              <a:buSzPts val="1800"/>
              <a:buChar char="-"/>
            </a:pPr>
            <a:r>
              <a:rPr lang="en-AU" sz="2200"/>
              <a:t>ESA has suggested an </a:t>
            </a:r>
            <a:r>
              <a:rPr i="1" lang="en-AU" sz="2200">
                <a:solidFill>
                  <a:schemeClr val="accent6"/>
                </a:solidFill>
              </a:rPr>
              <a:t>Open-source library for surface reflectance product generation:</a:t>
            </a:r>
            <a:endParaRPr/>
          </a:p>
          <a:p>
            <a:pPr indent="-342900" lvl="1" marL="914400" rtl="0" algn="l">
              <a:lnSpc>
                <a:spcPct val="100000"/>
              </a:lnSpc>
              <a:spcBef>
                <a:spcPts val="560"/>
              </a:spcBef>
              <a:spcAft>
                <a:spcPts val="0"/>
              </a:spcAft>
              <a:buSzPts val="1800"/>
              <a:buChar char="–"/>
            </a:pPr>
            <a:r>
              <a:rPr lang="en-AU" sz="1800">
                <a:solidFill>
                  <a:schemeClr val="lt1"/>
                </a:solidFill>
              </a:rPr>
              <a:t>for the generation of CARD4L surface reflectance products;</a:t>
            </a:r>
            <a:endParaRPr/>
          </a:p>
          <a:p>
            <a:pPr indent="-342900" lvl="1" marL="914400" rtl="0" algn="l">
              <a:lnSpc>
                <a:spcPct val="100000"/>
              </a:lnSpc>
              <a:spcBef>
                <a:spcPts val="560"/>
              </a:spcBef>
              <a:spcAft>
                <a:spcPts val="0"/>
              </a:spcAft>
              <a:buSzPts val="1800"/>
              <a:buChar char="–"/>
            </a:pPr>
            <a:r>
              <a:rPr lang="en-AU" sz="1800">
                <a:solidFill>
                  <a:schemeClr val="lt1"/>
                </a:solidFill>
              </a:rPr>
              <a:t>focus on sen2like/HLS type processing modules;</a:t>
            </a:r>
            <a:endParaRPr/>
          </a:p>
          <a:p>
            <a:pPr indent="-342900" lvl="1" marL="914400" rtl="0" algn="l">
              <a:lnSpc>
                <a:spcPct val="100000"/>
              </a:lnSpc>
              <a:spcBef>
                <a:spcPts val="560"/>
              </a:spcBef>
              <a:spcAft>
                <a:spcPts val="0"/>
              </a:spcAft>
              <a:buSzPts val="1800"/>
              <a:buChar char="–"/>
            </a:pPr>
            <a:r>
              <a:rPr lang="en-AU" sz="1800">
                <a:solidFill>
                  <a:schemeClr val="lt1"/>
                </a:solidFill>
              </a:rPr>
              <a:t>any agency can contribute to the library, and it could potentially be open to private sector contributions.</a:t>
            </a:r>
            <a:endParaRPr/>
          </a:p>
          <a:p>
            <a:pPr indent="-228600" lvl="1" marL="914400" rtl="0" algn="l">
              <a:lnSpc>
                <a:spcPct val="100000"/>
              </a:lnSpc>
              <a:spcBef>
                <a:spcPts val="560"/>
              </a:spcBef>
              <a:spcAft>
                <a:spcPts val="0"/>
              </a:spcAft>
              <a:buSzPts val="1800"/>
              <a:buNone/>
            </a:pPr>
            <a:r>
              <a:t/>
            </a:r>
            <a:endParaRPr i="1" sz="1800">
              <a:solidFill>
                <a:schemeClr val="lt1"/>
              </a:solidFill>
            </a:endParaRPr>
          </a:p>
          <a:p>
            <a:pPr indent="-342900" lvl="0" marL="457200" rtl="0" algn="l">
              <a:lnSpc>
                <a:spcPct val="100000"/>
              </a:lnSpc>
              <a:spcBef>
                <a:spcPts val="640"/>
              </a:spcBef>
              <a:spcAft>
                <a:spcPts val="0"/>
              </a:spcAft>
              <a:buSzPts val="1800"/>
              <a:buChar char="-"/>
            </a:pPr>
            <a:r>
              <a:rPr lang="en-AU" sz="2200">
                <a:solidFill>
                  <a:schemeClr val="lt1"/>
                </a:solidFill>
              </a:rPr>
              <a:t>Could we </a:t>
            </a:r>
            <a:r>
              <a:rPr lang="en-AU" sz="2200"/>
              <a:t>have target outputs of:</a:t>
            </a:r>
            <a:r>
              <a:rPr lang="en-AU" sz="2200">
                <a:solidFill>
                  <a:schemeClr val="lt1"/>
                </a:solidFill>
              </a:rPr>
              <a:t> </a:t>
            </a:r>
            <a:endParaRPr/>
          </a:p>
          <a:p>
            <a:pPr indent="-342900" lvl="1" marL="914400" rtl="0" algn="l">
              <a:lnSpc>
                <a:spcPct val="100000"/>
              </a:lnSpc>
              <a:spcBef>
                <a:spcPts val="560"/>
              </a:spcBef>
              <a:spcAft>
                <a:spcPts val="0"/>
              </a:spcAft>
              <a:buSzPts val="1800"/>
              <a:buChar char="–"/>
            </a:pPr>
            <a:r>
              <a:rPr lang="en-AU" sz="1800">
                <a:solidFill>
                  <a:schemeClr val="accent6"/>
                </a:solidFill>
              </a:rPr>
              <a:t>COGs</a:t>
            </a:r>
            <a:endParaRPr/>
          </a:p>
          <a:p>
            <a:pPr indent="-342900" lvl="1" marL="914400" rtl="0" algn="l">
              <a:lnSpc>
                <a:spcPct val="100000"/>
              </a:lnSpc>
              <a:spcBef>
                <a:spcPts val="560"/>
              </a:spcBef>
              <a:spcAft>
                <a:spcPts val="0"/>
              </a:spcAft>
              <a:buSzPts val="1800"/>
              <a:buChar char="–"/>
            </a:pPr>
            <a:r>
              <a:rPr lang="en-AU" sz="1800">
                <a:solidFill>
                  <a:schemeClr val="accent6"/>
                </a:solidFill>
              </a:rPr>
              <a:t>STAC catalogue of collections</a:t>
            </a:r>
            <a:endParaRPr sz="1800">
              <a:solidFill>
                <a:schemeClr val="accent6"/>
              </a:solidFill>
            </a:endParaRPr>
          </a:p>
          <a:p>
            <a:pPr indent="-342900" lvl="1" marL="914400" rtl="0" algn="l">
              <a:spcBef>
                <a:spcPts val="640"/>
              </a:spcBef>
              <a:spcAft>
                <a:spcPts val="0"/>
              </a:spcAft>
              <a:buClr>
                <a:schemeClr val="accent6"/>
              </a:buClr>
              <a:buSzPts val="1800"/>
              <a:buChar char="–"/>
            </a:pPr>
            <a:r>
              <a:rPr lang="en-AU" sz="2200"/>
              <a:t>data output formats and means of access across CARD4L datasets important in support of user simplicity and a post-scene future?</a:t>
            </a:r>
            <a:endParaRPr sz="1800">
              <a:solidFill>
                <a:schemeClr val="accent6"/>
              </a:solidFill>
            </a:endParaRPr>
          </a:p>
          <a:p>
            <a:pPr indent="0" lvl="0" marL="0" rtl="0" algn="l">
              <a:lnSpc>
                <a:spcPct val="100000"/>
              </a:lnSpc>
              <a:spcBef>
                <a:spcPts val="640"/>
              </a:spcBef>
              <a:spcAft>
                <a:spcPts val="0"/>
              </a:spcAft>
              <a:buNone/>
            </a:pPr>
            <a:r>
              <a:t/>
            </a:r>
            <a:endParaRPr sz="2200">
              <a:solidFill>
                <a:schemeClr val="lt1"/>
              </a:solidFill>
            </a:endParaRPr>
          </a:p>
          <a:p>
            <a:pPr indent="0" lvl="0" marL="0" rtl="0" algn="l">
              <a:lnSpc>
                <a:spcPct val="100000"/>
              </a:lnSpc>
              <a:spcBef>
                <a:spcPts val="640"/>
              </a:spcBef>
              <a:spcAft>
                <a:spcPts val="0"/>
              </a:spcAft>
              <a:buSzPts val="3200"/>
              <a:buNone/>
            </a:pPr>
            <a:r>
              <a:t/>
            </a:r>
            <a:endParaRPr sz="1800"/>
          </a:p>
        </p:txBody>
      </p:sp>
      <p:sp>
        <p:nvSpPr>
          <p:cNvPr id="72" name="Google Shape;72;p13"/>
          <p:cNvSpPr txBox="1"/>
          <p:nvPr>
            <p:ph type="title"/>
          </p:nvPr>
        </p:nvSpPr>
        <p:spPr>
          <a:xfrm>
            <a:off x="243960" y="127160"/>
            <a:ext cx="6667500" cy="66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AU"/>
              <a:t>LSI-VC CEOS Work Plan Tasks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4"/>
          <p:cNvSpPr txBox="1"/>
          <p:nvPr>
            <p:ph idx="1" type="body"/>
          </p:nvPr>
        </p:nvSpPr>
        <p:spPr>
          <a:xfrm>
            <a:off x="350838" y="1377538"/>
            <a:ext cx="8329500" cy="50487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640"/>
              </a:spcBef>
              <a:spcAft>
                <a:spcPts val="0"/>
              </a:spcAft>
              <a:buSzPts val="1800"/>
              <a:buChar char="-"/>
            </a:pPr>
            <a:r>
              <a:rPr lang="en-AU" sz="2200"/>
              <a:t>LSI agency data are being re-hosted and distributed by the large data aggregators</a:t>
            </a:r>
            <a:endParaRPr/>
          </a:p>
          <a:p>
            <a:pPr indent="-342900" lvl="1" marL="914400" rtl="0" algn="l">
              <a:lnSpc>
                <a:spcPct val="100000"/>
              </a:lnSpc>
              <a:spcBef>
                <a:spcPts val="560"/>
              </a:spcBef>
              <a:spcAft>
                <a:spcPts val="0"/>
              </a:spcAft>
              <a:buSzPts val="1800"/>
              <a:buChar char="–"/>
            </a:pPr>
            <a:r>
              <a:rPr lang="en-AU" sz="1800">
                <a:solidFill>
                  <a:schemeClr val="lt1"/>
                </a:solidFill>
              </a:rPr>
              <a:t>Should we be proactive in encouraging hosting of CARD4L datasets and work with the aggregators on formats and access?</a:t>
            </a:r>
            <a:endParaRPr/>
          </a:p>
          <a:p>
            <a:pPr indent="-342900" lvl="1" marL="914400" rtl="0" algn="l">
              <a:lnSpc>
                <a:spcPct val="100000"/>
              </a:lnSpc>
              <a:spcBef>
                <a:spcPts val="560"/>
              </a:spcBef>
              <a:spcAft>
                <a:spcPts val="0"/>
              </a:spcAft>
              <a:buSzPts val="1800"/>
              <a:buChar char="–"/>
            </a:pPr>
            <a:r>
              <a:rPr lang="en-AU" sz="1800">
                <a:solidFill>
                  <a:schemeClr val="lt1"/>
                </a:solidFill>
              </a:rPr>
              <a:t>Ensure that the SIT Chair’s ARD strategy is supportive</a:t>
            </a:r>
            <a:endParaRPr/>
          </a:p>
          <a:p>
            <a:pPr indent="-228600" lvl="1" marL="914400" rtl="0" algn="l">
              <a:lnSpc>
                <a:spcPct val="100000"/>
              </a:lnSpc>
              <a:spcBef>
                <a:spcPts val="560"/>
              </a:spcBef>
              <a:spcAft>
                <a:spcPts val="0"/>
              </a:spcAft>
              <a:buSzPts val="1800"/>
              <a:buNone/>
            </a:pPr>
            <a:r>
              <a:t/>
            </a:r>
            <a:endParaRPr sz="1800">
              <a:solidFill>
                <a:schemeClr val="lt1"/>
              </a:solidFill>
            </a:endParaRPr>
          </a:p>
          <a:p>
            <a:pPr indent="0" lvl="0" marL="0" rtl="0" algn="l">
              <a:lnSpc>
                <a:spcPct val="100000"/>
              </a:lnSpc>
              <a:spcBef>
                <a:spcPts val="640"/>
              </a:spcBef>
              <a:spcAft>
                <a:spcPts val="0"/>
              </a:spcAft>
              <a:buSzPts val="3200"/>
              <a:buNone/>
            </a:pPr>
            <a:r>
              <a:t/>
            </a:r>
            <a:endParaRPr sz="1800"/>
          </a:p>
        </p:txBody>
      </p:sp>
      <p:sp>
        <p:nvSpPr>
          <p:cNvPr id="79" name="Google Shape;79;p14"/>
          <p:cNvSpPr txBox="1"/>
          <p:nvPr>
            <p:ph type="title"/>
          </p:nvPr>
        </p:nvSpPr>
        <p:spPr>
          <a:xfrm>
            <a:off x="243960" y="127160"/>
            <a:ext cx="6667500" cy="66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AU"/>
              <a:t>LSI-VC CEOS Work Plan Tasks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ymbio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