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11"/>
  </p:notesMasterIdLst>
  <p:handoutMasterIdLst>
    <p:handoutMasterId r:id="rId12"/>
  </p:handoutMasterIdLst>
  <p:sldIdLst>
    <p:sldId id="266" r:id="rId3"/>
    <p:sldId id="283" r:id="rId4"/>
    <p:sldId id="269" r:id="rId5"/>
    <p:sldId id="274" r:id="rId6"/>
    <p:sldId id="271" r:id="rId7"/>
    <p:sldId id="281" r:id="rId8"/>
    <p:sldId id="282" r:id="rId9"/>
    <p:sldId id="273" r:id="rId10"/>
  </p:sldIdLst>
  <p:sldSz cx="6858000" cy="51435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43699" autoAdjust="0"/>
  </p:normalViewPr>
  <p:slideViewPr>
    <p:cSldViewPr snapToGrid="0" snapToObjects="1" showGuides="1">
      <p:cViewPr varScale="1">
        <p:scale>
          <a:sx n="47" d="100"/>
          <a:sy n="47" d="100"/>
        </p:scale>
        <p:origin x="-3464" y="-96"/>
      </p:cViewPr>
      <p:guideLst>
        <p:guide orient="horz" pos="16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8829D-A8A8-42F6-85E9-6C494D3342F5}" type="datetimeFigureOut">
              <a:rPr lang="en-US" smtClean="0"/>
              <a:t>2/15/19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0E1F98-29BC-4767-A13A-EEEB84364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464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507256F-CE19-B045-966B-849EA7F16953}" type="datetimeFigureOut">
              <a:rPr lang="en-US" smtClean="0"/>
              <a:t>2/15/19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D211BCD-6F5B-C84D-8005-0C8CF2D2BA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541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838" y="385237"/>
            <a:ext cx="5574726" cy="418369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2:notes"/>
          <p:cNvSpPr txBox="1">
            <a:spLocks noGrp="1"/>
          </p:cNvSpPr>
          <p:nvPr>
            <p:ph type="body" idx="1"/>
          </p:nvPr>
        </p:nvSpPr>
        <p:spPr>
          <a:xfrm>
            <a:off x="701040" y="4725670"/>
            <a:ext cx="5608320" cy="4031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t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2:notes"/>
          <p:cNvSpPr txBox="1">
            <a:spLocks noGrp="1"/>
          </p:cNvSpPr>
          <p:nvPr>
            <p:ph type="sldNum" idx="12"/>
          </p:nvPr>
        </p:nvSpPr>
        <p:spPr>
          <a:xfrm>
            <a:off x="3970943" y="8829971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b" anchorCtr="0">
            <a:noAutofit/>
          </a:bodyPr>
          <a:lstStyle/>
          <a:p>
            <a:fld id="{00000000-1234-1234-1234-123412341234}" type="slidenum">
              <a:rPr lang="en-US"/>
              <a:pPr/>
              <a:t>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200" cy="418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1143000" lvl="2" indent="-177800" rtl="0">
              <a:spcBef>
                <a:spcPts val="0"/>
              </a:spcBef>
              <a:buClr>
                <a:schemeClr val="dk1"/>
              </a:buClr>
              <a:buSzPts val="1200"/>
              <a:buChar char="•"/>
            </a:pPr>
            <a:endParaRPr lang="en-US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6023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377825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64502" y="3596157"/>
            <a:ext cx="5728996" cy="531844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314FB-AF77-411B-AEBE-7F6934DF76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27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385763"/>
            <a:ext cx="5575300" cy="4183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7:notes"/>
          <p:cNvSpPr txBox="1">
            <a:spLocks noGrp="1"/>
          </p:cNvSpPr>
          <p:nvPr>
            <p:ph type="body" idx="1"/>
          </p:nvPr>
        </p:nvSpPr>
        <p:spPr>
          <a:xfrm>
            <a:off x="701040" y="4725674"/>
            <a:ext cx="5608320" cy="3873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/>
          </a:p>
          <a:p>
            <a:pPr>
              <a:buClr>
                <a:srgbClr val="000000"/>
              </a:buClr>
              <a:buSzPts val="1800"/>
            </a:pPr>
            <a:endParaRPr/>
          </a:p>
        </p:txBody>
      </p:sp>
      <p:sp>
        <p:nvSpPr>
          <p:cNvPr id="368" name="Google Shape;368;p7:notes"/>
          <p:cNvSpPr txBox="1">
            <a:spLocks noGrp="1"/>
          </p:cNvSpPr>
          <p:nvPr>
            <p:ph type="sldNum" idx="12"/>
          </p:nvPr>
        </p:nvSpPr>
        <p:spPr>
          <a:xfrm>
            <a:off x="3970943" y="8829971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6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385763"/>
            <a:ext cx="5575300" cy="4183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8:notes"/>
          <p:cNvSpPr txBox="1">
            <a:spLocks noGrp="1"/>
          </p:cNvSpPr>
          <p:nvPr>
            <p:ph type="body" idx="1"/>
          </p:nvPr>
        </p:nvSpPr>
        <p:spPr>
          <a:xfrm>
            <a:off x="701040" y="4725674"/>
            <a:ext cx="5608320" cy="3873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/>
          </a:p>
          <a:p>
            <a:pPr>
              <a:buClr>
                <a:srgbClr val="000000"/>
              </a:buClr>
              <a:buSzPts val="1800"/>
            </a:pPr>
            <a:endParaRPr/>
          </a:p>
        </p:txBody>
      </p:sp>
      <p:sp>
        <p:nvSpPr>
          <p:cNvPr id="380" name="Google Shape;380;p8:notes"/>
          <p:cNvSpPr txBox="1">
            <a:spLocks noGrp="1"/>
          </p:cNvSpPr>
          <p:nvPr>
            <p:ph type="sldNum" idx="12"/>
          </p:nvPr>
        </p:nvSpPr>
        <p:spPr>
          <a:xfrm>
            <a:off x="3970943" y="8829971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7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62088" y="396875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09074" y="3729789"/>
            <a:ext cx="6220326" cy="5209674"/>
          </a:xfrm>
          <a:noFill/>
          <a:ln>
            <a:noFill/>
          </a:ln>
        </p:spPr>
        <p:txBody>
          <a:bodyPr/>
          <a:lstStyle/>
          <a:p>
            <a:pPr marL="0" indent="0" fontAlgn="base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AA84F-7883-4797-A005-7998886D92F1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02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hyperlink" Target="http://www.noaa.gov/oceans-coasts" TargetMode="External"/><Relationship Id="rId13" Type="http://schemas.openxmlformats.org/officeDocument/2006/relationships/image" Target="../media/image9.png"/><Relationship Id="rId14" Type="http://schemas.openxmlformats.org/officeDocument/2006/relationships/hyperlink" Target="http://www.noaa.gov/weather" TargetMode="External"/><Relationship Id="rId15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noaa.gov/" TargetMode="External"/><Relationship Id="rId3" Type="http://schemas.openxmlformats.org/officeDocument/2006/relationships/image" Target="../media/image14.png"/><Relationship Id="rId4" Type="http://schemas.openxmlformats.org/officeDocument/2006/relationships/hyperlink" Target="http://www.noaa.gov/marine-aviation" TargetMode="External"/><Relationship Id="rId5" Type="http://schemas.openxmlformats.org/officeDocument/2006/relationships/image" Target="../media/image5.png"/><Relationship Id="rId6" Type="http://schemas.openxmlformats.org/officeDocument/2006/relationships/hyperlink" Target="http://www.noaa.gov/research" TargetMode="External"/><Relationship Id="rId7" Type="http://schemas.openxmlformats.org/officeDocument/2006/relationships/image" Target="../media/image6.png"/><Relationship Id="rId8" Type="http://schemas.openxmlformats.org/officeDocument/2006/relationships/hyperlink" Target="http://www.noaa.gov/satellites" TargetMode="External"/><Relationship Id="rId9" Type="http://schemas.openxmlformats.org/officeDocument/2006/relationships/image" Target="../media/image7.png"/><Relationship Id="rId10" Type="http://schemas.openxmlformats.org/officeDocument/2006/relationships/hyperlink" Target="http://www.noaa.gov/fisheries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r="70665"/>
          <a:stretch/>
        </p:blipFill>
        <p:spPr>
          <a:xfrm>
            <a:off x="434294" y="693"/>
            <a:ext cx="1508807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r="70665"/>
          <a:stretch/>
        </p:blipFill>
        <p:spPr>
          <a:xfrm>
            <a:off x="2" y="0"/>
            <a:ext cx="1508807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4787" y="0"/>
            <a:ext cx="51435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9758" y="1601258"/>
            <a:ext cx="4545143" cy="845932"/>
          </a:xfrm>
          <a:ln>
            <a:noFill/>
          </a:ln>
        </p:spPr>
        <p:txBody>
          <a:bodyPr>
            <a:noAutofit/>
          </a:bodyPr>
          <a:lstStyle>
            <a:lvl1pPr algn="l">
              <a:defRPr sz="27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9758" y="2729257"/>
            <a:ext cx="4225999" cy="1859222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lang="en-AU" sz="1050" dirty="0">
                <a:solidFill>
                  <a:srgbClr val="FFFFFF"/>
                </a:solidFill>
                <a:ea typeface="Arial Bold"/>
                <a:cs typeface="Arial Bold"/>
                <a:sym typeface="Arial Bold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defTabSz="6858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lang="en-AU"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6918AAF-CE24-3542-9ED6-E4EE86624496}" type="datetimeFigureOut">
              <a:rPr lang="en-US" smtClean="0"/>
              <a:pPr/>
              <a:t>2/15/19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3" name="ceos_logo.png"/>
          <p:cNvPicPr/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369757" y="234785"/>
            <a:ext cx="1880930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0"/>
          <p:cNvSpPr txBox="1">
            <a:spLocks/>
          </p:cNvSpPr>
          <p:nvPr userDrawn="1"/>
        </p:nvSpPr>
        <p:spPr>
          <a:xfrm>
            <a:off x="369757" y="1264014"/>
            <a:ext cx="2104658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685800">
              <a:defRPr sz="1800" b="0">
                <a:solidFill>
                  <a:srgbClr val="000000"/>
                </a:solidFill>
              </a:defRPr>
            </a:pPr>
            <a:r>
              <a:rPr lang="en-US" sz="788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  <a:endParaRPr lang="en-US" sz="788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0899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8AAF-CE24-3542-9ED6-E4EE86624496}" type="datetimeFigureOut">
              <a:rPr lang="en-US" smtClean="0"/>
              <a:t>2/15/19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7F34-962E-5C46-A517-BC8DD47DC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656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54781"/>
            <a:ext cx="1543050" cy="329088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54781"/>
            <a:ext cx="4514850" cy="329088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8AAF-CE24-3542-9ED6-E4EE86624496}" type="datetimeFigureOut">
              <a:rPr lang="en-US" smtClean="0"/>
              <a:t>2/15/19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7F34-962E-5C46-A517-BC8DD47DC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26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"/>
          <p:cNvSpPr txBox="1">
            <a:spLocks noGrp="1"/>
          </p:cNvSpPr>
          <p:nvPr>
            <p:ph type="body" idx="1"/>
          </p:nvPr>
        </p:nvSpPr>
        <p:spPr>
          <a:xfrm>
            <a:off x="564666" y="914400"/>
            <a:ext cx="5950434" cy="371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title"/>
          </p:nvPr>
        </p:nvSpPr>
        <p:spPr>
          <a:xfrm>
            <a:off x="562404" y="212328"/>
            <a:ext cx="5550384" cy="59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"/>
          <p:cNvSpPr txBox="1">
            <a:spLocks noGrp="1"/>
          </p:cNvSpPr>
          <p:nvPr>
            <p:ph type="dt" idx="10"/>
          </p:nvPr>
        </p:nvSpPr>
        <p:spPr>
          <a:xfrm>
            <a:off x="514350" y="4800600"/>
            <a:ext cx="142875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ftr" idx="11"/>
          </p:nvPr>
        </p:nvSpPr>
        <p:spPr>
          <a:xfrm>
            <a:off x="2343150" y="4800600"/>
            <a:ext cx="2171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sldNum" idx="12"/>
          </p:nvPr>
        </p:nvSpPr>
        <p:spPr>
          <a:xfrm>
            <a:off x="5486400" y="4686300"/>
            <a:ext cx="10287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1729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">
  <p:cSld name="Dk Blu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"/>
          <p:cNvSpPr/>
          <p:nvPr/>
        </p:nvSpPr>
        <p:spPr>
          <a:xfrm>
            <a:off x="308108" y="1"/>
            <a:ext cx="6548134" cy="32003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>
            <a:spLocks noGrp="1"/>
          </p:cNvSpPr>
          <p:nvPr>
            <p:ph type="pic" idx="2"/>
          </p:nvPr>
        </p:nvSpPr>
        <p:spPr>
          <a:xfrm>
            <a:off x="309433" y="3200400"/>
            <a:ext cx="6546809" cy="194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2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24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body" idx="1"/>
          </p:nvPr>
        </p:nvSpPr>
        <p:spPr>
          <a:xfrm>
            <a:off x="585251" y="1943099"/>
            <a:ext cx="1028700" cy="720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2900" lvl="0" indent="-171450" algn="l">
              <a:spcBef>
                <a:spcPts val="270"/>
              </a:spcBef>
              <a:spcAft>
                <a:spcPts val="0"/>
              </a:spcAft>
              <a:buClr>
                <a:srgbClr val="D6F5FF"/>
              </a:buClr>
              <a:buSzPts val="1800"/>
              <a:buNone/>
              <a:defRPr sz="1400" b="1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685800" lvl="1" indent="-171450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None/>
              <a:defRPr sz="1400" b="1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028700" lvl="2" indent="-171450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None/>
              <a:defRPr sz="1400" b="1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371600" lvl="3" indent="-171450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None/>
              <a:defRPr sz="1400" b="1">
                <a:latin typeface="Arial Narrow"/>
                <a:ea typeface="Arial Narrow"/>
                <a:cs typeface="Arial Narrow"/>
                <a:sym typeface="Arial Narrow"/>
              </a:defRPr>
            </a:lvl4pPr>
            <a:lvl5pPr marL="1714500" lvl="4" indent="-171450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None/>
              <a:defRPr sz="1400" b="1">
                <a:latin typeface="Arial Narrow"/>
                <a:ea typeface="Arial Narrow"/>
                <a:cs typeface="Arial Narrow"/>
                <a:sym typeface="Arial Narrow"/>
              </a:defRPr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body" idx="3"/>
          </p:nvPr>
        </p:nvSpPr>
        <p:spPr>
          <a:xfrm>
            <a:off x="585251" y="2800350"/>
            <a:ext cx="971550" cy="201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2900" lvl="0" indent="-171450" algn="l">
              <a:spcBef>
                <a:spcPts val="240"/>
              </a:spcBef>
              <a:spcAft>
                <a:spcPts val="0"/>
              </a:spcAft>
              <a:buClr>
                <a:srgbClr val="D6F5FF"/>
              </a:buClr>
              <a:buSzPts val="1600"/>
              <a:buNone/>
              <a:defRPr sz="1200" b="0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685800" lvl="1" indent="-171450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None/>
              <a:defRPr sz="1400" b="1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028700" lvl="2" indent="-171450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None/>
              <a:defRPr sz="1400" b="1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371600" lvl="3" indent="-171450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None/>
              <a:defRPr sz="1400" b="1">
                <a:latin typeface="Arial Narrow"/>
                <a:ea typeface="Arial Narrow"/>
                <a:cs typeface="Arial Narrow"/>
                <a:sym typeface="Arial Narrow"/>
              </a:defRPr>
            </a:lvl4pPr>
            <a:lvl5pPr marL="1714500" lvl="4" indent="-171450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None/>
              <a:defRPr sz="1400" b="1">
                <a:latin typeface="Arial Narrow"/>
                <a:ea typeface="Arial Narrow"/>
                <a:cs typeface="Arial Narrow"/>
                <a:sym typeface="Arial Narrow"/>
              </a:defRPr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body" idx="4"/>
          </p:nvPr>
        </p:nvSpPr>
        <p:spPr>
          <a:xfrm>
            <a:off x="1885950" y="576559"/>
            <a:ext cx="4572000" cy="1018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2900" lvl="0" indent="-171450" algn="l">
              <a:spcBef>
                <a:spcPts val="66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3300" b="1">
                <a:solidFill>
                  <a:schemeClr val="lt1"/>
                </a:solidFill>
              </a:defRPr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2"/>
          <p:cNvSpPr txBox="1">
            <a:spLocks noGrp="1"/>
          </p:cNvSpPr>
          <p:nvPr>
            <p:ph type="body" idx="5"/>
          </p:nvPr>
        </p:nvSpPr>
        <p:spPr>
          <a:xfrm>
            <a:off x="1886278" y="1696641"/>
            <a:ext cx="4569387" cy="703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2900" lvl="0" indent="-171450" algn="l">
              <a:spcBef>
                <a:spcPts val="420"/>
              </a:spcBef>
              <a:spcAft>
                <a:spcPts val="0"/>
              </a:spcAft>
              <a:buClr>
                <a:srgbClr val="C4EDFF"/>
              </a:buClr>
              <a:buSzPts val="2800"/>
              <a:buNone/>
              <a:defRPr sz="2100" b="0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body" idx="6"/>
          </p:nvPr>
        </p:nvSpPr>
        <p:spPr>
          <a:xfrm>
            <a:off x="1885950" y="2483428"/>
            <a:ext cx="4572000" cy="519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2900" lvl="0" indent="-171450" algn="l">
              <a:spcBef>
                <a:spcPts val="270"/>
              </a:spcBef>
              <a:spcAft>
                <a:spcPts val="0"/>
              </a:spcAft>
              <a:buClr>
                <a:srgbClr val="C4EDFF"/>
              </a:buClr>
              <a:buSzPts val="1800"/>
              <a:buNone/>
              <a:defRPr sz="1400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1" name="Google Shape;41;p2"/>
          <p:cNvCxnSpPr/>
          <p:nvPr/>
        </p:nvCxnSpPr>
        <p:spPr>
          <a:xfrm>
            <a:off x="1714499" y="457200"/>
            <a:ext cx="0" cy="2605088"/>
          </a:xfrm>
          <a:prstGeom prst="straightConnector1">
            <a:avLst/>
          </a:prstGeom>
          <a:noFill/>
          <a:ln w="12700" cap="flat" cmpd="sng">
            <a:solidFill>
              <a:srgbClr val="3687F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2" name="Google Shape;42;p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50" y="400050"/>
            <a:ext cx="1321602" cy="16004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" name="Google Shape;43;p2"/>
          <p:cNvGrpSpPr/>
          <p:nvPr/>
        </p:nvGrpSpPr>
        <p:grpSpPr>
          <a:xfrm>
            <a:off x="-22791" y="0"/>
            <a:ext cx="354330" cy="5143500"/>
            <a:chOff x="-15240" y="0"/>
            <a:chExt cx="472440" cy="6858000"/>
          </a:xfrm>
        </p:grpSpPr>
        <p:sp>
          <p:nvSpPr>
            <p:cNvPr id="44" name="Google Shape;44;p2"/>
            <p:cNvSpPr/>
            <p:nvPr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6" name="Google Shape;46;p2" descr="C:\Users\jacqui.fenner\Desktop\PTT templates\images\noaa icons\noaa_icons-04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47;p2" descr="C:\Users\jacqui.fenner\Desktop\PTT templates\images\noaa icons\noaa_icons-05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48;p2" descr="C:\Users\jacqui.fenner\Desktop\PTT templates\images\noaa icons\noaa_icons-06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49;p2" descr="C:\Users\jacqui.fenner\Desktop\PTT templates\images\noaa icons\noaa_icons-07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50;p2" descr="C:\Users\jacqui.fenner\Desktop\PTT templates\images\noaa icons\noaa_icons-08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2" descr="C:\Users\jacqui.fenner\Desktop\PTT templates\images\noaa icons\noaa_icons-10.png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" name="Google Shape;52;p2"/>
            <p:cNvGrpSpPr/>
            <p:nvPr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53" name="Google Shape;53;p2"/>
              <p:cNvGrpSpPr/>
              <p:nvPr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54" name="Google Shape;54;p2"/>
                <p:cNvCxnSpPr/>
                <p:nvPr/>
              </p:nvCxnSpPr>
              <p:spPr>
                <a:xfrm>
                  <a:off x="15148" y="42672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5" name="Google Shape;55;p2"/>
                <p:cNvCxnSpPr/>
                <p:nvPr/>
              </p:nvCxnSpPr>
              <p:spPr>
                <a:xfrm>
                  <a:off x="15148" y="32004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6" name="Google Shape;56;p2"/>
                <p:cNvCxnSpPr/>
                <p:nvPr/>
              </p:nvCxnSpPr>
              <p:spPr>
                <a:xfrm>
                  <a:off x="15148" y="21336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7" name="Google Shape;57;p2"/>
                <p:cNvCxnSpPr/>
                <p:nvPr/>
              </p:nvCxnSpPr>
              <p:spPr>
                <a:xfrm>
                  <a:off x="15148" y="53340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8" name="Google Shape;58;p2"/>
                <p:cNvCxnSpPr/>
                <p:nvPr/>
              </p:nvCxnSpPr>
              <p:spPr>
                <a:xfrm>
                  <a:off x="15148" y="10668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9" name="Google Shape;59;p2"/>
                <p:cNvCxnSpPr/>
                <p:nvPr/>
              </p:nvCxnSpPr>
              <p:spPr>
                <a:xfrm>
                  <a:off x="15148" y="64008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60" name="Google Shape;60;p2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919769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"/>
          <p:cNvSpPr txBox="1">
            <a:spLocks noGrp="1"/>
          </p:cNvSpPr>
          <p:nvPr>
            <p:ph type="ctrTitle"/>
          </p:nvPr>
        </p:nvSpPr>
        <p:spPr>
          <a:xfrm>
            <a:off x="514350" y="1597819"/>
            <a:ext cx="58293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92B7"/>
              </a:buClr>
              <a:buSzPts val="3200"/>
              <a:buNone/>
              <a:defRPr>
                <a:solidFill>
                  <a:srgbClr val="8892B7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92B7"/>
              </a:buClr>
              <a:buSzPts val="2800"/>
              <a:buNone/>
              <a:defRPr>
                <a:solidFill>
                  <a:srgbClr val="8892B7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92B7"/>
              </a:buClr>
              <a:buSzPts val="2400"/>
              <a:buNone/>
              <a:defRPr>
                <a:solidFill>
                  <a:srgbClr val="8892B7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92B7"/>
              </a:buClr>
              <a:buSzPts val="2000"/>
              <a:buNone/>
              <a:defRPr>
                <a:solidFill>
                  <a:srgbClr val="8892B7"/>
                </a:solidFill>
              </a:defRPr>
            </a:lvl4pPr>
            <a:lvl5pPr lvl="4" algn="ctr">
              <a:spcBef>
                <a:spcPts val="270"/>
              </a:spcBef>
              <a:spcAft>
                <a:spcPts val="0"/>
              </a:spcAft>
              <a:buClr>
                <a:srgbClr val="8892B7"/>
              </a:buClr>
              <a:buSzPts val="1800"/>
              <a:buNone/>
              <a:defRPr>
                <a:solidFill>
                  <a:srgbClr val="8892B7"/>
                </a:solidFill>
              </a:defRPr>
            </a:lvl5pPr>
            <a:lvl6pPr lvl="5" algn="ctr">
              <a:spcBef>
                <a:spcPts val="240"/>
              </a:spcBef>
              <a:spcAft>
                <a:spcPts val="0"/>
              </a:spcAft>
              <a:buClr>
                <a:srgbClr val="8892B7"/>
              </a:buClr>
              <a:buSzPts val="1600"/>
              <a:buNone/>
              <a:defRPr>
                <a:solidFill>
                  <a:srgbClr val="8892B7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92B7"/>
              </a:buClr>
              <a:buSzPts val="2000"/>
              <a:buNone/>
              <a:defRPr>
                <a:solidFill>
                  <a:srgbClr val="8892B7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92B7"/>
              </a:buClr>
              <a:buSzPts val="2000"/>
              <a:buNone/>
              <a:defRPr>
                <a:solidFill>
                  <a:srgbClr val="8892B7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92B7"/>
              </a:buClr>
              <a:buSzPts val="2000"/>
              <a:buNone/>
              <a:defRPr>
                <a:solidFill>
                  <a:srgbClr val="8892B7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3"/>
          <p:cNvSpPr txBox="1">
            <a:spLocks noGrp="1"/>
          </p:cNvSpPr>
          <p:nvPr>
            <p:ph type="dt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A4595"/>
              </a:solidFill>
            </a:endParaRPr>
          </a:p>
        </p:txBody>
      </p:sp>
      <p:sp>
        <p:nvSpPr>
          <p:cNvPr id="65" name="Google Shape;65;p3"/>
          <p:cNvSpPr txBox="1">
            <a:spLocks noGrp="1"/>
          </p:cNvSpPr>
          <p:nvPr>
            <p:ph type="ft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A4595"/>
              </a:solidFill>
            </a:endParaRPr>
          </a:p>
        </p:txBody>
      </p:sp>
      <p:sp>
        <p:nvSpPr>
          <p:cNvPr id="66" name="Google Shape;66;p3"/>
          <p:cNvSpPr txBox="1">
            <a:spLocks noGrp="1"/>
          </p:cNvSpPr>
          <p:nvPr>
            <p:ph type="sldNum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 kern="0" smtClean="0">
                <a:solidFill>
                  <a:srgbClr val="0A4595"/>
                </a:solidFill>
              </a:rPr>
              <a:pPr defTabSz="914400"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uk-UA" kern="0">
              <a:solidFill>
                <a:srgbClr val="0A45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325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" type="obj">
  <p:cSld name="Basic"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"/>
          <p:cNvSpPr txBox="1">
            <a:spLocks noGrp="1"/>
          </p:cNvSpPr>
          <p:nvPr>
            <p:ph type="title"/>
          </p:nvPr>
        </p:nvSpPr>
        <p:spPr>
          <a:xfrm>
            <a:off x="562404" y="212328"/>
            <a:ext cx="5550384" cy="59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Source Sans Pro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"/>
          <p:cNvSpPr txBox="1">
            <a:spLocks noGrp="1"/>
          </p:cNvSpPr>
          <p:nvPr>
            <p:ph type="body" idx="1"/>
          </p:nvPr>
        </p:nvSpPr>
        <p:spPr>
          <a:xfrm>
            <a:off x="564666" y="914400"/>
            <a:ext cx="5950434" cy="371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2900" lvl="0" indent="-304800" algn="l">
              <a:spcBef>
                <a:spcPts val="42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100" b="0">
                <a:solidFill>
                  <a:srgbClr val="07336F"/>
                </a:solidFill>
              </a:defRPr>
            </a:lvl1pPr>
            <a:lvl2pPr marL="685800" lvl="1" indent="-285750" algn="l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1800">
                <a:solidFill>
                  <a:srgbClr val="07336F"/>
                </a:solidFill>
              </a:defRPr>
            </a:lvl2pPr>
            <a:lvl3pPr marL="1028700" lvl="2" indent="-26670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1500">
                <a:solidFill>
                  <a:srgbClr val="07336F"/>
                </a:solidFill>
              </a:defRPr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400">
                <a:solidFill>
                  <a:srgbClr val="07336F"/>
                </a:solidFill>
              </a:defRPr>
            </a:lvl4pPr>
            <a:lvl5pPr marL="1714500" lvl="4" indent="-247650" algn="l">
              <a:spcBef>
                <a:spcPts val="24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200">
                <a:solidFill>
                  <a:srgbClr val="07336F"/>
                </a:solidFill>
              </a:defRPr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1251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"/>
          <p:cNvSpPr txBox="1">
            <a:spLocks noGrp="1"/>
          </p:cNvSpPr>
          <p:nvPr>
            <p:ph type="body" idx="1"/>
          </p:nvPr>
        </p:nvSpPr>
        <p:spPr>
          <a:xfrm>
            <a:off x="564666" y="914400"/>
            <a:ext cx="5950434" cy="371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title"/>
          </p:nvPr>
        </p:nvSpPr>
        <p:spPr>
          <a:xfrm>
            <a:off x="562404" y="212328"/>
            <a:ext cx="5550384" cy="59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"/>
          <p:cNvSpPr txBox="1">
            <a:spLocks noGrp="1"/>
          </p:cNvSpPr>
          <p:nvPr>
            <p:ph type="dt" idx="10"/>
          </p:nvPr>
        </p:nvSpPr>
        <p:spPr>
          <a:xfrm>
            <a:off x="514350" y="4800600"/>
            <a:ext cx="142875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A4595"/>
              </a:solidFill>
            </a:endParaRPr>
          </a:p>
        </p:txBody>
      </p:sp>
      <p:sp>
        <p:nvSpPr>
          <p:cNvPr id="74" name="Google Shape;74;p5"/>
          <p:cNvSpPr txBox="1">
            <a:spLocks noGrp="1"/>
          </p:cNvSpPr>
          <p:nvPr>
            <p:ph type="ftr" idx="11"/>
          </p:nvPr>
        </p:nvSpPr>
        <p:spPr>
          <a:xfrm>
            <a:off x="2343150" y="4800600"/>
            <a:ext cx="2171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A4595"/>
              </a:solidFill>
            </a:endParaRPr>
          </a:p>
        </p:txBody>
      </p:sp>
      <p:sp>
        <p:nvSpPr>
          <p:cNvPr id="75" name="Google Shape;75;p5"/>
          <p:cNvSpPr txBox="1">
            <a:spLocks noGrp="1"/>
          </p:cNvSpPr>
          <p:nvPr>
            <p:ph type="sldNum" idx="12"/>
          </p:nvPr>
        </p:nvSpPr>
        <p:spPr>
          <a:xfrm>
            <a:off x="5486400" y="4686300"/>
            <a:ext cx="10287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 kern="0" smtClean="0"/>
              <a:pPr defTabSz="914400"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uk-UA" kern="0"/>
          </a:p>
        </p:txBody>
      </p:sp>
    </p:spTree>
    <p:extLst>
      <p:ext uri="{BB962C8B-B14F-4D97-AF65-F5344CB8AC3E}">
        <p14:creationId xmlns:p14="http://schemas.microsoft.com/office/powerpoint/2010/main" val="2353096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, Small Pic">
  <p:cSld name="2 Column, Small Pic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562404" y="212328"/>
            <a:ext cx="5550384" cy="59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Source Sans Pro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"/>
          <p:cNvSpPr>
            <a:spLocks noGrp="1"/>
          </p:cNvSpPr>
          <p:nvPr>
            <p:ph type="pic" idx="2"/>
          </p:nvPr>
        </p:nvSpPr>
        <p:spPr>
          <a:xfrm>
            <a:off x="3714750" y="914400"/>
            <a:ext cx="2800350" cy="1485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2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24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6"/>
          <p:cNvSpPr txBox="1">
            <a:spLocks noGrp="1"/>
          </p:cNvSpPr>
          <p:nvPr>
            <p:ph type="body" idx="1"/>
          </p:nvPr>
        </p:nvSpPr>
        <p:spPr>
          <a:xfrm>
            <a:off x="564666" y="914400"/>
            <a:ext cx="2807184" cy="371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2900" lvl="0" indent="-304800" algn="l">
              <a:spcBef>
                <a:spcPts val="42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100" b="0">
                <a:solidFill>
                  <a:srgbClr val="07336F"/>
                </a:solidFill>
              </a:defRPr>
            </a:lvl1pPr>
            <a:lvl2pPr marL="685800" lvl="1" indent="-285750" algn="l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1800">
                <a:solidFill>
                  <a:srgbClr val="07336F"/>
                </a:solidFill>
              </a:defRPr>
            </a:lvl2pPr>
            <a:lvl3pPr marL="1028700" lvl="2" indent="-26670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1500">
                <a:solidFill>
                  <a:srgbClr val="07336F"/>
                </a:solidFill>
              </a:defRPr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400">
                <a:solidFill>
                  <a:srgbClr val="07336F"/>
                </a:solidFill>
              </a:defRPr>
            </a:lvl4pPr>
            <a:lvl5pPr marL="1714500" lvl="4" indent="-247650" algn="l">
              <a:spcBef>
                <a:spcPts val="24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200">
                <a:solidFill>
                  <a:srgbClr val="07336F"/>
                </a:solidFill>
              </a:defRPr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6"/>
          <p:cNvSpPr txBox="1">
            <a:spLocks noGrp="1"/>
          </p:cNvSpPr>
          <p:nvPr>
            <p:ph type="body" idx="3"/>
          </p:nvPr>
        </p:nvSpPr>
        <p:spPr>
          <a:xfrm>
            <a:off x="3714750" y="2571750"/>
            <a:ext cx="280718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2900" lvl="0" indent="-304800" algn="l">
              <a:spcBef>
                <a:spcPts val="42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100" b="0">
                <a:solidFill>
                  <a:srgbClr val="07336F"/>
                </a:solidFill>
              </a:defRPr>
            </a:lvl1pPr>
            <a:lvl2pPr marL="685800" lvl="1" indent="-285750" algn="l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1800">
                <a:solidFill>
                  <a:srgbClr val="07336F"/>
                </a:solidFill>
              </a:defRPr>
            </a:lvl2pPr>
            <a:lvl3pPr marL="1028700" lvl="2" indent="-26670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1500">
                <a:solidFill>
                  <a:srgbClr val="07336F"/>
                </a:solidFill>
              </a:defRPr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400">
                <a:solidFill>
                  <a:srgbClr val="07336F"/>
                </a:solidFill>
              </a:defRPr>
            </a:lvl4pPr>
            <a:lvl5pPr marL="1714500" lvl="4" indent="-247650" algn="l">
              <a:spcBef>
                <a:spcPts val="24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200">
                <a:solidFill>
                  <a:srgbClr val="07336F"/>
                </a:solidFill>
              </a:defRPr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0649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Right">
  <p:cSld name="1 Column, Tall Pic Righ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7"/>
          <p:cNvSpPr txBox="1">
            <a:spLocks noGrp="1"/>
          </p:cNvSpPr>
          <p:nvPr>
            <p:ph type="title"/>
          </p:nvPr>
        </p:nvSpPr>
        <p:spPr>
          <a:xfrm>
            <a:off x="562404" y="212328"/>
            <a:ext cx="5550384" cy="59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Source Sans Pro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7"/>
          <p:cNvSpPr>
            <a:spLocks noGrp="1"/>
          </p:cNvSpPr>
          <p:nvPr>
            <p:ph type="pic" idx="2"/>
          </p:nvPr>
        </p:nvSpPr>
        <p:spPr>
          <a:xfrm>
            <a:off x="4572000" y="914400"/>
            <a:ext cx="1943100" cy="37147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2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24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7"/>
          <p:cNvSpPr txBox="1">
            <a:spLocks noGrp="1"/>
          </p:cNvSpPr>
          <p:nvPr>
            <p:ph type="body" idx="1"/>
          </p:nvPr>
        </p:nvSpPr>
        <p:spPr>
          <a:xfrm>
            <a:off x="564666" y="914400"/>
            <a:ext cx="3893034" cy="371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2900" lvl="0" indent="-304800" algn="l">
              <a:spcBef>
                <a:spcPts val="42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100" b="0">
                <a:solidFill>
                  <a:srgbClr val="07336F"/>
                </a:solidFill>
              </a:defRPr>
            </a:lvl1pPr>
            <a:lvl2pPr marL="685800" lvl="1" indent="-285750" algn="l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1800">
                <a:solidFill>
                  <a:srgbClr val="07336F"/>
                </a:solidFill>
              </a:defRPr>
            </a:lvl2pPr>
            <a:lvl3pPr marL="1028700" lvl="2" indent="-26670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1500">
                <a:solidFill>
                  <a:srgbClr val="07336F"/>
                </a:solidFill>
              </a:defRPr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400">
                <a:solidFill>
                  <a:srgbClr val="07336F"/>
                </a:solidFill>
              </a:defRPr>
            </a:lvl4pPr>
            <a:lvl5pPr marL="1714500" lvl="4" indent="-247650" algn="l">
              <a:spcBef>
                <a:spcPts val="24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200">
                <a:solidFill>
                  <a:srgbClr val="07336F"/>
                </a:solidFill>
              </a:defRPr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3227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Left">
  <p:cSld name="1 Column, Tall Pic Lef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"/>
          <p:cNvSpPr txBox="1">
            <a:spLocks noGrp="1"/>
          </p:cNvSpPr>
          <p:nvPr>
            <p:ph type="title"/>
          </p:nvPr>
        </p:nvSpPr>
        <p:spPr>
          <a:xfrm>
            <a:off x="562404" y="212328"/>
            <a:ext cx="5550384" cy="59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Source Sans Pro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8"/>
          <p:cNvSpPr>
            <a:spLocks noGrp="1"/>
          </p:cNvSpPr>
          <p:nvPr>
            <p:ph type="pic" idx="2"/>
          </p:nvPr>
        </p:nvSpPr>
        <p:spPr>
          <a:xfrm>
            <a:off x="571500" y="914400"/>
            <a:ext cx="1943100" cy="37147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2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24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8"/>
          <p:cNvSpPr txBox="1">
            <a:spLocks noGrp="1"/>
          </p:cNvSpPr>
          <p:nvPr>
            <p:ph type="body" idx="1"/>
          </p:nvPr>
        </p:nvSpPr>
        <p:spPr>
          <a:xfrm>
            <a:off x="2628900" y="914400"/>
            <a:ext cx="3893034" cy="371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2900" lvl="0" indent="-304800" algn="l">
              <a:spcBef>
                <a:spcPts val="42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100" b="0">
                <a:solidFill>
                  <a:srgbClr val="07336F"/>
                </a:solidFill>
              </a:defRPr>
            </a:lvl1pPr>
            <a:lvl2pPr marL="685800" lvl="1" indent="-285750" algn="l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1800">
                <a:solidFill>
                  <a:srgbClr val="07336F"/>
                </a:solidFill>
              </a:defRPr>
            </a:lvl2pPr>
            <a:lvl3pPr marL="1028700" lvl="2" indent="-26670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1500">
                <a:solidFill>
                  <a:srgbClr val="07336F"/>
                </a:solidFill>
              </a:defRPr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400">
                <a:solidFill>
                  <a:srgbClr val="07336F"/>
                </a:solidFill>
              </a:defRPr>
            </a:lvl4pPr>
            <a:lvl5pPr marL="1714500" lvl="4" indent="-247650" algn="l">
              <a:spcBef>
                <a:spcPts val="24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200">
                <a:solidFill>
                  <a:srgbClr val="07336F"/>
                </a:solidFill>
              </a:defRPr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9007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8AAF-CE24-3542-9ED6-E4EE86624496}" type="datetimeFigureOut">
              <a:rPr lang="en-US" smtClean="0"/>
              <a:t>2/15/19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7F34-962E-5C46-A517-BC8DD47DC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528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Top">
  <p:cSld name="1 Column, Wide Pic Top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9"/>
          <p:cNvSpPr>
            <a:spLocks noGrp="1"/>
          </p:cNvSpPr>
          <p:nvPr>
            <p:ph type="pic" idx="2"/>
          </p:nvPr>
        </p:nvSpPr>
        <p:spPr>
          <a:xfrm>
            <a:off x="571500" y="914400"/>
            <a:ext cx="5941338" cy="13144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2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24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9"/>
          <p:cNvSpPr txBox="1">
            <a:spLocks noGrp="1"/>
          </p:cNvSpPr>
          <p:nvPr>
            <p:ph type="body" idx="1"/>
          </p:nvPr>
        </p:nvSpPr>
        <p:spPr>
          <a:xfrm>
            <a:off x="564666" y="2343150"/>
            <a:ext cx="5950434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2900" lvl="0" indent="-304800" algn="l">
              <a:spcBef>
                <a:spcPts val="42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100" b="0">
                <a:solidFill>
                  <a:srgbClr val="07336F"/>
                </a:solidFill>
              </a:defRPr>
            </a:lvl1pPr>
            <a:lvl2pPr marL="685800" lvl="1" indent="-285750" algn="l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1800">
                <a:solidFill>
                  <a:srgbClr val="07336F"/>
                </a:solidFill>
              </a:defRPr>
            </a:lvl2pPr>
            <a:lvl3pPr marL="1028700" lvl="2" indent="-26670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1500">
                <a:solidFill>
                  <a:srgbClr val="07336F"/>
                </a:solidFill>
              </a:defRPr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400">
                <a:solidFill>
                  <a:srgbClr val="07336F"/>
                </a:solidFill>
              </a:defRPr>
            </a:lvl4pPr>
            <a:lvl5pPr marL="1714500" lvl="4" indent="-247650" algn="l">
              <a:spcBef>
                <a:spcPts val="24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200">
                <a:solidFill>
                  <a:srgbClr val="07336F"/>
                </a:solidFill>
              </a:defRPr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9"/>
          <p:cNvSpPr txBox="1">
            <a:spLocks noGrp="1"/>
          </p:cNvSpPr>
          <p:nvPr>
            <p:ph type="title"/>
          </p:nvPr>
        </p:nvSpPr>
        <p:spPr>
          <a:xfrm>
            <a:off x="564666" y="205978"/>
            <a:ext cx="5950434" cy="59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2948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Bottom">
  <p:cSld name="1 Column, Wide Pic Bottom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>
            <a:spLocks noGrp="1"/>
          </p:cNvSpPr>
          <p:nvPr>
            <p:ph type="pic" idx="2"/>
          </p:nvPr>
        </p:nvSpPr>
        <p:spPr>
          <a:xfrm>
            <a:off x="571500" y="3314700"/>
            <a:ext cx="5941338" cy="13144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2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24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0"/>
          <p:cNvSpPr txBox="1">
            <a:spLocks noGrp="1"/>
          </p:cNvSpPr>
          <p:nvPr>
            <p:ph type="body" idx="1"/>
          </p:nvPr>
        </p:nvSpPr>
        <p:spPr>
          <a:xfrm>
            <a:off x="564666" y="914400"/>
            <a:ext cx="5950434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2900" lvl="0" indent="-304800" algn="l">
              <a:spcBef>
                <a:spcPts val="42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100" b="0">
                <a:solidFill>
                  <a:srgbClr val="07336F"/>
                </a:solidFill>
              </a:defRPr>
            </a:lvl1pPr>
            <a:lvl2pPr marL="685800" lvl="1" indent="-285750" algn="l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1800">
                <a:solidFill>
                  <a:srgbClr val="07336F"/>
                </a:solidFill>
              </a:defRPr>
            </a:lvl2pPr>
            <a:lvl3pPr marL="1028700" lvl="2" indent="-26670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1500">
                <a:solidFill>
                  <a:srgbClr val="07336F"/>
                </a:solidFill>
              </a:defRPr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400">
                <a:solidFill>
                  <a:srgbClr val="07336F"/>
                </a:solidFill>
              </a:defRPr>
            </a:lvl4pPr>
            <a:lvl5pPr marL="1714500" lvl="4" indent="-247650" algn="l">
              <a:spcBef>
                <a:spcPts val="24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200">
                <a:solidFill>
                  <a:srgbClr val="07336F"/>
                </a:solidFill>
              </a:defRPr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0"/>
          <p:cNvSpPr txBox="1">
            <a:spLocks noGrp="1"/>
          </p:cNvSpPr>
          <p:nvPr>
            <p:ph type="title"/>
          </p:nvPr>
        </p:nvSpPr>
        <p:spPr>
          <a:xfrm>
            <a:off x="564666" y="205978"/>
            <a:ext cx="5950434" cy="59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6521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">
  <p:cSld name="2 Colum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1"/>
          <p:cNvSpPr txBox="1">
            <a:spLocks noGrp="1"/>
          </p:cNvSpPr>
          <p:nvPr>
            <p:ph type="title"/>
          </p:nvPr>
        </p:nvSpPr>
        <p:spPr>
          <a:xfrm>
            <a:off x="562404" y="205978"/>
            <a:ext cx="5550384" cy="59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Source Sans Pro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1"/>
          <p:cNvSpPr txBox="1">
            <a:spLocks noGrp="1"/>
          </p:cNvSpPr>
          <p:nvPr>
            <p:ph type="body" idx="1"/>
          </p:nvPr>
        </p:nvSpPr>
        <p:spPr>
          <a:xfrm>
            <a:off x="571500" y="914400"/>
            <a:ext cx="2807184" cy="371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2900" lvl="0" indent="-304800" algn="l">
              <a:spcBef>
                <a:spcPts val="42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100" b="0">
                <a:solidFill>
                  <a:srgbClr val="07336F"/>
                </a:solidFill>
              </a:defRPr>
            </a:lvl1pPr>
            <a:lvl2pPr marL="685800" lvl="1" indent="-285750" algn="l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1800">
                <a:solidFill>
                  <a:srgbClr val="07336F"/>
                </a:solidFill>
              </a:defRPr>
            </a:lvl2pPr>
            <a:lvl3pPr marL="1028700" lvl="2" indent="-26670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1500">
                <a:solidFill>
                  <a:srgbClr val="07336F"/>
                </a:solidFill>
              </a:defRPr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400">
                <a:solidFill>
                  <a:srgbClr val="07336F"/>
                </a:solidFill>
              </a:defRPr>
            </a:lvl4pPr>
            <a:lvl5pPr marL="1714500" lvl="4" indent="-247650" algn="l">
              <a:spcBef>
                <a:spcPts val="24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200">
                <a:solidFill>
                  <a:srgbClr val="07336F"/>
                </a:solidFill>
              </a:defRPr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1"/>
          <p:cNvSpPr txBox="1">
            <a:spLocks noGrp="1"/>
          </p:cNvSpPr>
          <p:nvPr>
            <p:ph type="body" idx="2"/>
          </p:nvPr>
        </p:nvSpPr>
        <p:spPr>
          <a:xfrm>
            <a:off x="3714750" y="914400"/>
            <a:ext cx="2807184" cy="371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2900" lvl="0" indent="-304800" algn="l">
              <a:spcBef>
                <a:spcPts val="42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100" b="0">
                <a:solidFill>
                  <a:srgbClr val="07336F"/>
                </a:solidFill>
              </a:defRPr>
            </a:lvl1pPr>
            <a:lvl2pPr marL="685800" lvl="1" indent="-285750" algn="l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1800">
                <a:solidFill>
                  <a:srgbClr val="07336F"/>
                </a:solidFill>
              </a:defRPr>
            </a:lvl2pPr>
            <a:lvl3pPr marL="1028700" lvl="2" indent="-26670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1500">
                <a:solidFill>
                  <a:srgbClr val="07336F"/>
                </a:solidFill>
              </a:defRPr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400">
                <a:solidFill>
                  <a:srgbClr val="07336F"/>
                </a:solidFill>
              </a:defRPr>
            </a:lvl4pPr>
            <a:lvl5pPr marL="1714500" lvl="4" indent="-247650" algn="l">
              <a:spcBef>
                <a:spcPts val="24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200">
                <a:solidFill>
                  <a:srgbClr val="07336F"/>
                </a:solidFill>
              </a:defRPr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8693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, 2 Pic">
  <p:cSld name="2 Column, 2 Pic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2"/>
          <p:cNvSpPr txBox="1">
            <a:spLocks noGrp="1"/>
          </p:cNvSpPr>
          <p:nvPr>
            <p:ph type="title"/>
          </p:nvPr>
        </p:nvSpPr>
        <p:spPr>
          <a:xfrm>
            <a:off x="562404" y="205978"/>
            <a:ext cx="5550384" cy="59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Source Sans Pro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2"/>
          <p:cNvSpPr>
            <a:spLocks noGrp="1"/>
          </p:cNvSpPr>
          <p:nvPr>
            <p:ph type="pic" idx="2"/>
          </p:nvPr>
        </p:nvSpPr>
        <p:spPr>
          <a:xfrm>
            <a:off x="571501" y="914400"/>
            <a:ext cx="2800350" cy="12001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2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24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12"/>
          <p:cNvSpPr>
            <a:spLocks noGrp="1"/>
          </p:cNvSpPr>
          <p:nvPr>
            <p:ph type="pic" idx="3"/>
          </p:nvPr>
        </p:nvSpPr>
        <p:spPr>
          <a:xfrm>
            <a:off x="3714750" y="914400"/>
            <a:ext cx="2800350" cy="12001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2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24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12"/>
          <p:cNvSpPr txBox="1">
            <a:spLocks noGrp="1"/>
          </p:cNvSpPr>
          <p:nvPr>
            <p:ph type="body" idx="1"/>
          </p:nvPr>
        </p:nvSpPr>
        <p:spPr>
          <a:xfrm>
            <a:off x="564666" y="2286000"/>
            <a:ext cx="2807184" cy="234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2900" lvl="0" indent="-304800" algn="l">
              <a:spcBef>
                <a:spcPts val="42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100" b="0">
                <a:solidFill>
                  <a:srgbClr val="07336F"/>
                </a:solidFill>
              </a:defRPr>
            </a:lvl1pPr>
            <a:lvl2pPr marL="685800" lvl="1" indent="-285750" algn="l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1800">
                <a:solidFill>
                  <a:srgbClr val="07336F"/>
                </a:solidFill>
              </a:defRPr>
            </a:lvl2pPr>
            <a:lvl3pPr marL="1028700" lvl="2" indent="-26670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1500">
                <a:solidFill>
                  <a:srgbClr val="07336F"/>
                </a:solidFill>
              </a:defRPr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400">
                <a:solidFill>
                  <a:srgbClr val="07336F"/>
                </a:solidFill>
              </a:defRPr>
            </a:lvl4pPr>
            <a:lvl5pPr marL="1714500" lvl="4" indent="-247650" algn="l">
              <a:spcBef>
                <a:spcPts val="24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200">
                <a:solidFill>
                  <a:srgbClr val="07336F"/>
                </a:solidFill>
              </a:defRPr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2"/>
          <p:cNvSpPr txBox="1">
            <a:spLocks noGrp="1"/>
          </p:cNvSpPr>
          <p:nvPr>
            <p:ph type="body" idx="4"/>
          </p:nvPr>
        </p:nvSpPr>
        <p:spPr>
          <a:xfrm>
            <a:off x="3714750" y="2286000"/>
            <a:ext cx="2807184" cy="234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2900" lvl="0" indent="-304800" algn="l">
              <a:spcBef>
                <a:spcPts val="42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100" b="0">
                <a:solidFill>
                  <a:srgbClr val="07336F"/>
                </a:solidFill>
              </a:defRPr>
            </a:lvl1pPr>
            <a:lvl2pPr marL="685800" lvl="1" indent="-285750" algn="l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1800">
                <a:solidFill>
                  <a:srgbClr val="07336F"/>
                </a:solidFill>
              </a:defRPr>
            </a:lvl2pPr>
            <a:lvl3pPr marL="1028700" lvl="2" indent="-26670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1500">
                <a:solidFill>
                  <a:srgbClr val="07336F"/>
                </a:solidFill>
              </a:defRPr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400">
                <a:solidFill>
                  <a:srgbClr val="07336F"/>
                </a:solidFill>
              </a:defRPr>
            </a:lvl4pPr>
            <a:lvl5pPr marL="1714500" lvl="4" indent="-247650" algn="l">
              <a:spcBef>
                <a:spcPts val="24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200">
                <a:solidFill>
                  <a:srgbClr val="07336F"/>
                </a:solidFill>
              </a:defRPr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8857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562404" y="212328"/>
            <a:ext cx="5550384" cy="59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Source Sans Pro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body" idx="1"/>
          </p:nvPr>
        </p:nvSpPr>
        <p:spPr>
          <a:xfrm>
            <a:off x="564666" y="914400"/>
            <a:ext cx="1835634" cy="371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2900" lvl="0" indent="-304800" algn="l">
              <a:spcBef>
                <a:spcPts val="42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100" b="0">
                <a:solidFill>
                  <a:srgbClr val="07336F"/>
                </a:solidFill>
              </a:defRPr>
            </a:lvl1pPr>
            <a:lvl2pPr marL="685800" lvl="1" indent="-285750" algn="l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1800">
                <a:solidFill>
                  <a:srgbClr val="07336F"/>
                </a:solidFill>
              </a:defRPr>
            </a:lvl2pPr>
            <a:lvl3pPr marL="1028700" lvl="2" indent="-26670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1500">
                <a:solidFill>
                  <a:srgbClr val="07336F"/>
                </a:solidFill>
              </a:defRPr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400">
                <a:solidFill>
                  <a:srgbClr val="07336F"/>
                </a:solidFill>
              </a:defRPr>
            </a:lvl4pPr>
            <a:lvl5pPr marL="1714500" lvl="4" indent="-247650" algn="l">
              <a:spcBef>
                <a:spcPts val="24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200">
                <a:solidFill>
                  <a:srgbClr val="07336F"/>
                </a:solidFill>
              </a:defRPr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body" idx="2"/>
          </p:nvPr>
        </p:nvSpPr>
        <p:spPr>
          <a:xfrm>
            <a:off x="4686300" y="914400"/>
            <a:ext cx="1835634" cy="371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2900" lvl="0" indent="-304800" algn="l">
              <a:spcBef>
                <a:spcPts val="42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100" b="0">
                <a:solidFill>
                  <a:srgbClr val="07336F"/>
                </a:solidFill>
              </a:defRPr>
            </a:lvl1pPr>
            <a:lvl2pPr marL="685800" lvl="1" indent="-285750" algn="l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1800">
                <a:solidFill>
                  <a:srgbClr val="07336F"/>
                </a:solidFill>
              </a:defRPr>
            </a:lvl2pPr>
            <a:lvl3pPr marL="1028700" lvl="2" indent="-26670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1500">
                <a:solidFill>
                  <a:srgbClr val="07336F"/>
                </a:solidFill>
              </a:defRPr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400">
                <a:solidFill>
                  <a:srgbClr val="07336F"/>
                </a:solidFill>
              </a:defRPr>
            </a:lvl4pPr>
            <a:lvl5pPr marL="1714500" lvl="4" indent="-247650" algn="l">
              <a:spcBef>
                <a:spcPts val="24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200">
                <a:solidFill>
                  <a:srgbClr val="07336F"/>
                </a:solidFill>
              </a:defRPr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body" idx="3"/>
          </p:nvPr>
        </p:nvSpPr>
        <p:spPr>
          <a:xfrm>
            <a:off x="2625483" y="914400"/>
            <a:ext cx="1835634" cy="371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2900" lvl="0" indent="-304800" algn="l">
              <a:spcBef>
                <a:spcPts val="42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100" b="0">
                <a:solidFill>
                  <a:srgbClr val="07336F"/>
                </a:solidFill>
              </a:defRPr>
            </a:lvl1pPr>
            <a:lvl2pPr marL="685800" lvl="1" indent="-285750" algn="l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1800">
                <a:solidFill>
                  <a:srgbClr val="07336F"/>
                </a:solidFill>
              </a:defRPr>
            </a:lvl2pPr>
            <a:lvl3pPr marL="1028700" lvl="2" indent="-26670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1500">
                <a:solidFill>
                  <a:srgbClr val="07336F"/>
                </a:solidFill>
              </a:defRPr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400">
                <a:solidFill>
                  <a:srgbClr val="07336F"/>
                </a:solidFill>
              </a:defRPr>
            </a:lvl4pPr>
            <a:lvl5pPr marL="1714500" lvl="4" indent="-247650" algn="l">
              <a:spcBef>
                <a:spcPts val="24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200">
                <a:solidFill>
                  <a:srgbClr val="07336F"/>
                </a:solidFill>
              </a:defRPr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78161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, 3 Pic">
  <p:cSld name="3 Column, 3 Pic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4"/>
          <p:cNvSpPr txBox="1">
            <a:spLocks noGrp="1"/>
          </p:cNvSpPr>
          <p:nvPr>
            <p:ph type="title"/>
          </p:nvPr>
        </p:nvSpPr>
        <p:spPr>
          <a:xfrm>
            <a:off x="562404" y="212328"/>
            <a:ext cx="5550384" cy="59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Source Sans Pro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4"/>
          <p:cNvSpPr>
            <a:spLocks noGrp="1"/>
          </p:cNvSpPr>
          <p:nvPr>
            <p:ph type="pic" idx="2"/>
          </p:nvPr>
        </p:nvSpPr>
        <p:spPr>
          <a:xfrm>
            <a:off x="571500" y="914400"/>
            <a:ext cx="1826579" cy="12001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2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24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14"/>
          <p:cNvSpPr>
            <a:spLocks noGrp="1"/>
          </p:cNvSpPr>
          <p:nvPr>
            <p:ph type="pic" idx="3"/>
          </p:nvPr>
        </p:nvSpPr>
        <p:spPr>
          <a:xfrm>
            <a:off x="2631121" y="914400"/>
            <a:ext cx="1826579" cy="12001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2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24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14"/>
          <p:cNvSpPr>
            <a:spLocks noGrp="1"/>
          </p:cNvSpPr>
          <p:nvPr>
            <p:ph type="pic" idx="4"/>
          </p:nvPr>
        </p:nvSpPr>
        <p:spPr>
          <a:xfrm>
            <a:off x="4688521" y="914400"/>
            <a:ext cx="1826579" cy="12001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2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24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body" idx="1"/>
          </p:nvPr>
        </p:nvSpPr>
        <p:spPr>
          <a:xfrm>
            <a:off x="564666" y="2286000"/>
            <a:ext cx="1835634" cy="234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2900" lvl="0" indent="-304800" algn="l">
              <a:spcBef>
                <a:spcPts val="42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100" b="0">
                <a:solidFill>
                  <a:srgbClr val="07336F"/>
                </a:solidFill>
              </a:defRPr>
            </a:lvl1pPr>
            <a:lvl2pPr marL="685800" lvl="1" indent="-285750" algn="l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1800">
                <a:solidFill>
                  <a:srgbClr val="07336F"/>
                </a:solidFill>
              </a:defRPr>
            </a:lvl2pPr>
            <a:lvl3pPr marL="1028700" lvl="2" indent="-26670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1500">
                <a:solidFill>
                  <a:srgbClr val="07336F"/>
                </a:solidFill>
              </a:defRPr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400">
                <a:solidFill>
                  <a:srgbClr val="07336F"/>
                </a:solidFill>
              </a:defRPr>
            </a:lvl4pPr>
            <a:lvl5pPr marL="1714500" lvl="4" indent="-247650" algn="l">
              <a:spcBef>
                <a:spcPts val="24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200">
                <a:solidFill>
                  <a:srgbClr val="07336F"/>
                </a:solidFill>
              </a:defRPr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body" idx="5"/>
          </p:nvPr>
        </p:nvSpPr>
        <p:spPr>
          <a:xfrm>
            <a:off x="4686300" y="2286000"/>
            <a:ext cx="1835634" cy="234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2900" lvl="0" indent="-304800" algn="l">
              <a:spcBef>
                <a:spcPts val="42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100" b="0">
                <a:solidFill>
                  <a:srgbClr val="07336F"/>
                </a:solidFill>
              </a:defRPr>
            </a:lvl1pPr>
            <a:lvl2pPr marL="685800" lvl="1" indent="-285750" algn="l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1800">
                <a:solidFill>
                  <a:srgbClr val="07336F"/>
                </a:solidFill>
              </a:defRPr>
            </a:lvl2pPr>
            <a:lvl3pPr marL="1028700" lvl="2" indent="-26670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1500">
                <a:solidFill>
                  <a:srgbClr val="07336F"/>
                </a:solidFill>
              </a:defRPr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400">
                <a:solidFill>
                  <a:srgbClr val="07336F"/>
                </a:solidFill>
              </a:defRPr>
            </a:lvl4pPr>
            <a:lvl5pPr marL="1714500" lvl="4" indent="-247650" algn="l">
              <a:spcBef>
                <a:spcPts val="24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200">
                <a:solidFill>
                  <a:srgbClr val="07336F"/>
                </a:solidFill>
              </a:defRPr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14"/>
          <p:cNvSpPr txBox="1">
            <a:spLocks noGrp="1"/>
          </p:cNvSpPr>
          <p:nvPr>
            <p:ph type="body" idx="6"/>
          </p:nvPr>
        </p:nvSpPr>
        <p:spPr>
          <a:xfrm>
            <a:off x="2625483" y="2286000"/>
            <a:ext cx="1835634" cy="234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2900" lvl="0" indent="-304800" algn="l">
              <a:spcBef>
                <a:spcPts val="42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100" b="0">
                <a:solidFill>
                  <a:srgbClr val="07336F"/>
                </a:solidFill>
              </a:defRPr>
            </a:lvl1pPr>
            <a:lvl2pPr marL="685800" lvl="1" indent="-285750" algn="l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1800">
                <a:solidFill>
                  <a:srgbClr val="07336F"/>
                </a:solidFill>
              </a:defRPr>
            </a:lvl2pPr>
            <a:lvl3pPr marL="1028700" lvl="2" indent="-26670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1500">
                <a:solidFill>
                  <a:srgbClr val="07336F"/>
                </a:solidFill>
              </a:defRPr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400">
                <a:solidFill>
                  <a:srgbClr val="07336F"/>
                </a:solidFill>
              </a:defRPr>
            </a:lvl4pPr>
            <a:lvl5pPr marL="1714500" lvl="4" indent="-247650" algn="l">
              <a:spcBef>
                <a:spcPts val="24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200">
                <a:solidFill>
                  <a:srgbClr val="07336F"/>
                </a:solidFill>
              </a:defRPr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6935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Lg Pic">
  <p:cSld name="1 Lg Pic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562404" y="212328"/>
            <a:ext cx="5550384" cy="59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Source Sans Pro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>
            <a:spLocks noGrp="1"/>
          </p:cNvSpPr>
          <p:nvPr>
            <p:ph type="pic" idx="2"/>
          </p:nvPr>
        </p:nvSpPr>
        <p:spPr>
          <a:xfrm>
            <a:off x="571500" y="914400"/>
            <a:ext cx="5943600" cy="37147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2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27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24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1142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8AAF-CE24-3542-9ED6-E4EE86624496}" type="datetimeFigureOut">
              <a:rPr lang="en-US" smtClean="0"/>
              <a:t>2/15/19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7F34-962E-5C46-A517-BC8DD47DC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379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900113"/>
            <a:ext cx="3028950" cy="25455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900113"/>
            <a:ext cx="3028950" cy="25455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8AAF-CE24-3542-9ED6-E4EE86624496}" type="datetimeFigureOut">
              <a:rPr lang="en-US" smtClean="0"/>
              <a:t>2/15/19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7F34-962E-5C46-A517-BC8DD47DC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85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1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1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8AAF-CE24-3542-9ED6-E4EE86624496}" type="datetimeFigureOut">
              <a:rPr lang="en-US" smtClean="0"/>
              <a:t>2/15/19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7F34-962E-5C46-A517-BC8DD47DC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746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8AAF-CE24-3542-9ED6-E4EE86624496}" type="datetimeFigureOut">
              <a:rPr lang="en-US" smtClean="0"/>
              <a:t>2/15/19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7F34-962E-5C46-A517-BC8DD47DC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37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8AAF-CE24-3542-9ED6-E4EE86624496}" type="datetimeFigureOut">
              <a:rPr lang="en-US" smtClean="0"/>
              <a:t>2/15/19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7F34-962E-5C46-A517-BC8DD47DC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069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204791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076328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8AAF-CE24-3542-9ED6-E4EE86624496}" type="datetimeFigureOut">
              <a:rPr lang="en-US" smtClean="0"/>
              <a:t>2/15/19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7F34-962E-5C46-A517-BC8DD47DC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824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6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8AAF-CE24-3542-9ED6-E4EE86624496}" type="datetimeFigureOut">
              <a:rPr lang="en-US" smtClean="0"/>
              <a:t>2/15/19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7F34-962E-5C46-A517-BC8DD47DC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691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20" Type="http://schemas.openxmlformats.org/officeDocument/2006/relationships/hyperlink" Target="http://www.noaa.gov/satellites" TargetMode="External"/><Relationship Id="rId21" Type="http://schemas.openxmlformats.org/officeDocument/2006/relationships/image" Target="../media/image7.png"/><Relationship Id="rId22" Type="http://schemas.openxmlformats.org/officeDocument/2006/relationships/hyperlink" Target="http://www.noaa.gov/fisheries" TargetMode="External"/><Relationship Id="rId23" Type="http://schemas.openxmlformats.org/officeDocument/2006/relationships/image" Target="../media/image8.png"/><Relationship Id="rId24" Type="http://schemas.openxmlformats.org/officeDocument/2006/relationships/hyperlink" Target="http://www.noaa.gov/oceans-coasts" TargetMode="External"/><Relationship Id="rId25" Type="http://schemas.openxmlformats.org/officeDocument/2006/relationships/image" Target="../media/image9.png"/><Relationship Id="rId26" Type="http://schemas.openxmlformats.org/officeDocument/2006/relationships/hyperlink" Target="http://www.noaa.gov/weather" TargetMode="External"/><Relationship Id="rId27" Type="http://schemas.openxmlformats.org/officeDocument/2006/relationships/image" Target="../media/image10.png"/><Relationship Id="rId28" Type="http://schemas.openxmlformats.org/officeDocument/2006/relationships/hyperlink" Target="https://www.commerce.gov/" TargetMode="External"/><Relationship Id="rId29" Type="http://schemas.openxmlformats.org/officeDocument/2006/relationships/image" Target="../media/image11.png"/><Relationship Id="rId30" Type="http://schemas.openxmlformats.org/officeDocument/2006/relationships/hyperlink" Target="http://www.noaa.gov/" TargetMode="External"/><Relationship Id="rId31" Type="http://schemas.openxmlformats.org/officeDocument/2006/relationships/image" Target="../media/image12.png"/><Relationship Id="rId32" Type="http://schemas.openxmlformats.org/officeDocument/2006/relationships/image" Target="../media/image13.jpg"/><Relationship Id="rId10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theme" Target="../theme/theme2.xml"/><Relationship Id="rId16" Type="http://schemas.openxmlformats.org/officeDocument/2006/relationships/hyperlink" Target="http://www.noaa.gov/marine-aviation" TargetMode="External"/><Relationship Id="rId17" Type="http://schemas.openxmlformats.org/officeDocument/2006/relationships/image" Target="../media/image5.png"/><Relationship Id="rId18" Type="http://schemas.openxmlformats.org/officeDocument/2006/relationships/hyperlink" Target="http://www.noaa.gov/research" TargetMode="External"/><Relationship Id="rId19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241392" y="4"/>
            <a:ext cx="4616609" cy="10970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" y="4"/>
            <a:ext cx="4616612" cy="109708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5701" y="122549"/>
            <a:ext cx="382400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18AAF-CE24-3542-9ED6-E4EE86624496}" type="datetimeFigureOut">
              <a:rPr lang="en-US" smtClean="0"/>
              <a:t>2/15/19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C7F34-962E-5C46-A517-BC8DD47DC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68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342900" rtl="0" eaLnBrk="1" latinLnBrk="0" hangingPunct="1">
        <a:spcBef>
          <a:spcPct val="0"/>
        </a:spcBef>
        <a:buNone/>
        <a:defRPr sz="1800" kern="1200">
          <a:solidFill>
            <a:srgbClr val="FFFFFF"/>
          </a:solidFill>
          <a:latin typeface="Helvetica"/>
          <a:ea typeface="+mj-ea"/>
          <a:cs typeface="Helvetica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2569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rgbClr val="002569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002569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002569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002569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8;p1"/>
          <p:cNvGrpSpPr/>
          <p:nvPr/>
        </p:nvGrpSpPr>
        <p:grpSpPr>
          <a:xfrm>
            <a:off x="-22791" y="0"/>
            <a:ext cx="354330" cy="5143500"/>
            <a:chOff x="-15240" y="0"/>
            <a:chExt cx="472440" cy="6858000"/>
          </a:xfrm>
        </p:grpSpPr>
        <p:sp>
          <p:nvSpPr>
            <p:cNvPr id="9" name="Google Shape;9;p1"/>
            <p:cNvSpPr/>
            <p:nvPr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" name="Google Shape;11;p1" descr="C:\Users\jacqui.fenner\Desktop\PTT templates\images\noaa icons\noaa_icons-04.png">
              <a:hlinkClick r:id="rId16"/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2;p1" descr="C:\Users\jacqui.fenner\Desktop\PTT templates\images\noaa icons\noaa_icons-05.png">
              <a:hlinkClick r:id="rId18"/>
            </p:cNvPr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1" descr="C:\Users\jacqui.fenner\Desktop\PTT templates\images\noaa icons\noaa_icons-06.png">
              <a:hlinkClick r:id="rId20"/>
            </p:cNvPr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1" descr="C:\Users\jacqui.fenner\Desktop\PTT templates\images\noaa icons\noaa_icons-07.png">
              <a:hlinkClick r:id="rId22"/>
            </p:cNvPr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1" descr="C:\Users\jacqui.fenner\Desktop\PTT templates\images\noaa icons\noaa_icons-08.png">
              <a:hlinkClick r:id="rId24"/>
            </p:cNvPr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1" descr="C:\Users\jacqui.fenner\Desktop\PTT templates\images\noaa icons\noaa_icons-10.png">
              <a:hlinkClick r:id="rId26"/>
            </p:cNvPr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" name="Google Shape;17;p1"/>
            <p:cNvGrpSpPr/>
            <p:nvPr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18" name="Google Shape;18;p1"/>
              <p:cNvGrpSpPr/>
              <p:nvPr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19" name="Google Shape;19;p1"/>
                <p:cNvCxnSpPr/>
                <p:nvPr/>
              </p:nvCxnSpPr>
              <p:spPr>
                <a:xfrm>
                  <a:off x="15148" y="42672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0" name="Google Shape;20;p1"/>
                <p:cNvCxnSpPr/>
                <p:nvPr/>
              </p:nvCxnSpPr>
              <p:spPr>
                <a:xfrm>
                  <a:off x="15148" y="32004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1" name="Google Shape;21;p1"/>
                <p:cNvCxnSpPr/>
                <p:nvPr/>
              </p:nvCxnSpPr>
              <p:spPr>
                <a:xfrm>
                  <a:off x="15148" y="21336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" name="Google Shape;22;p1"/>
                <p:cNvCxnSpPr/>
                <p:nvPr/>
              </p:nvCxnSpPr>
              <p:spPr>
                <a:xfrm>
                  <a:off x="15148" y="53340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" name="Google Shape;23;p1"/>
                <p:cNvCxnSpPr/>
                <p:nvPr/>
              </p:nvCxnSpPr>
              <p:spPr>
                <a:xfrm>
                  <a:off x="15148" y="10668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" name="Google Shape;24;p1"/>
                <p:cNvCxnSpPr/>
                <p:nvPr/>
              </p:nvCxnSpPr>
              <p:spPr>
                <a:xfrm>
                  <a:off x="15148" y="64008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25" name="Google Shape;25;p1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26" name="Google Shape;26;p1"/>
          <p:cNvSpPr/>
          <p:nvPr/>
        </p:nvSpPr>
        <p:spPr>
          <a:xfrm>
            <a:off x="0" y="4800601"/>
            <a:ext cx="6858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1"/>
          <p:cNvSpPr txBox="1">
            <a:spLocks noGrp="1"/>
          </p:cNvSpPr>
          <p:nvPr>
            <p:ph type="title"/>
          </p:nvPr>
        </p:nvSpPr>
        <p:spPr>
          <a:xfrm>
            <a:off x="562404" y="212328"/>
            <a:ext cx="5550384" cy="59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Source Sans Pro"/>
              <a:buNone/>
              <a:defRPr sz="3200" b="1" i="0" u="none" strike="noStrike" cap="none">
                <a:solidFill>
                  <a:srgbClr val="0099D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1"/>
          <p:cNvSpPr txBox="1">
            <a:spLocks noGrp="1"/>
          </p:cNvSpPr>
          <p:nvPr>
            <p:ph type="body" idx="1"/>
          </p:nvPr>
        </p:nvSpPr>
        <p:spPr>
          <a:xfrm>
            <a:off x="564666" y="914400"/>
            <a:ext cx="5950434" cy="371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9" name="Google Shape;29;p1" descr="G:\STALL\ST Comms\Templates &amp; Resources\Logos\Other Emblems\DOC Logo\DOC Color.png">
            <a:hlinkClick r:id="rId28"/>
          </p:cNvPr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171450" y="4832593"/>
            <a:ext cx="278916" cy="278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1">
            <a:hlinkClick r:id="rId30"/>
          </p:cNvPr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479870" y="4836939"/>
            <a:ext cx="270224" cy="27022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1"/>
          <p:cNvSpPr txBox="1"/>
          <p:nvPr/>
        </p:nvSpPr>
        <p:spPr>
          <a:xfrm>
            <a:off x="1085850" y="4913784"/>
            <a:ext cx="5429250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 defTabSz="914400">
              <a:buClr>
                <a:srgbClr val="000000"/>
              </a:buClr>
              <a:buFont typeface="Arial"/>
              <a:buNone/>
            </a:pPr>
            <a:r>
              <a:rPr lang="en-US" sz="800" kern="0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Department of Commerce  //  National Oceanic and Atmospheric Administration  //  </a:t>
            </a:r>
            <a:fld id="{00000000-1234-1234-1234-123412341234}" type="slidenum">
              <a:rPr lang="en-US" sz="800" kern="0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pPr algn="r" defTabSz="914400">
                <a:buClr>
                  <a:srgbClr val="000000"/>
                </a:buClr>
                <a:buFont typeface="Arial"/>
                <a:buNone/>
              </a:pPr>
              <a:t>‹#›</a:t>
            </a:fld>
            <a:endParaRPr sz="800" kern="0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2" name="Google Shape;32;p1">
            <a:hlinkClick r:id="rId20"/>
          </p:cNvPr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6229350" y="31216"/>
            <a:ext cx="571500" cy="57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12747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68">
          <p15:clr>
            <a:srgbClr val="F26B43"/>
          </p15:clr>
        </p15:guide>
        <p15:guide id="2" pos="4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5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"/>
          <a:stretch/>
        </p:blipFill>
        <p:spPr bwMode="auto">
          <a:xfrm>
            <a:off x="0" y="1074070"/>
            <a:ext cx="6922620" cy="40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357082"/>
            <a:ext cx="5143500" cy="445592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NOAA Recent and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 Upcoming Launches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65366" y="2937374"/>
            <a:ext cx="1612432" cy="1081536"/>
            <a:chOff x="0" y="3583427"/>
            <a:chExt cx="2866545" cy="19227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599403"/>
              <a:ext cx="2866545" cy="1906754"/>
            </a:xfrm>
            <a:prstGeom prst="rect">
              <a:avLst/>
            </a:prstGeom>
            <a:ln w="22225">
              <a:solidFill>
                <a:schemeClr val="bg1"/>
              </a:solidFill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0" y="3583427"/>
              <a:ext cx="2866545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prstClr val="white"/>
                  </a:solidFill>
                </a:rPr>
                <a:t>GOES-R Launch Nov 2016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64436" y="3852376"/>
            <a:ext cx="1609053" cy="1097218"/>
            <a:chOff x="1621135" y="4319170"/>
            <a:chExt cx="2860539" cy="19506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1135" y="4319170"/>
              <a:ext cx="2860539" cy="1906754"/>
            </a:xfrm>
            <a:prstGeom prst="rect">
              <a:avLst/>
            </a:prstGeom>
            <a:ln w="22225">
              <a:solidFill>
                <a:schemeClr val="bg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665000" y="5859411"/>
              <a:ext cx="2360192" cy="4103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prstClr val="white"/>
                  </a:solidFill>
                </a:rPr>
                <a:t>JPSS-1 Launch Nov 2017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378111" y="2929224"/>
            <a:ext cx="1530899" cy="1106822"/>
            <a:chOff x="3982987" y="4951246"/>
            <a:chExt cx="2721598" cy="196768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2987" y="4951246"/>
              <a:ext cx="2721598" cy="1906754"/>
            </a:xfrm>
            <a:prstGeom prst="rect">
              <a:avLst/>
            </a:prstGeom>
            <a:ln w="25400">
              <a:solidFill>
                <a:schemeClr val="bg1"/>
              </a:solidFill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4020150" y="6508560"/>
              <a:ext cx="2626951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prstClr val="white"/>
                  </a:solidFill>
                </a:rPr>
                <a:t>GOES-S Launch Mar 2018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-523702" y="-738795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214848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1"/>
          <p:cNvSpPr txBox="1"/>
          <p:nvPr/>
        </p:nvSpPr>
        <p:spPr>
          <a:xfrm>
            <a:off x="457200" y="126421"/>
            <a:ext cx="5550384" cy="59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685800">
              <a:buClr>
                <a:srgbClr val="002060"/>
              </a:buClr>
              <a:buSzPts val="2800"/>
            </a:pPr>
            <a:r>
              <a:rPr lang="en-US" sz="2100" b="1" kern="0">
                <a:solidFill>
                  <a:srgbClr val="00206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Planning for the Future</a:t>
            </a:r>
            <a:endParaRPr sz="2100" b="1" kern="0">
              <a:solidFill>
                <a:srgbClr val="00206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3" name="Google Shape;223;p21"/>
          <p:cNvSpPr txBox="1"/>
          <p:nvPr/>
        </p:nvSpPr>
        <p:spPr>
          <a:xfrm>
            <a:off x="264766" y="698792"/>
            <a:ext cx="6421784" cy="1575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74" rIns="68567" bIns="34274" anchor="t" anchorCtr="0">
            <a:noAutofit/>
          </a:bodyPr>
          <a:lstStyle/>
          <a:p>
            <a:pPr marL="385754" lvl="1" indent="-214308" defTabSz="685800">
              <a:buClr>
                <a:srgbClr val="083763"/>
              </a:buClr>
              <a:buSzPts val="1800"/>
              <a:buFont typeface="Arial"/>
              <a:buChar char="•"/>
            </a:pPr>
            <a:r>
              <a:rPr lang="en-US" sz="1400" kern="0" dirty="0">
                <a:solidFill>
                  <a:srgbClr val="083763"/>
                </a:solidFill>
                <a:latin typeface="Calibri"/>
                <a:ea typeface="Calibri"/>
                <a:cs typeface="Calibri"/>
                <a:sym typeface="Calibri"/>
              </a:rPr>
              <a:t>Evolving to a more mission-effective, integrated, adaptable and affordable portfolio</a:t>
            </a:r>
            <a:endParaRPr sz="11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5754" lvl="1" indent="-185733" defTabSz="685800">
              <a:spcBef>
                <a:spcPts val="23"/>
              </a:spcBef>
              <a:buClr>
                <a:srgbClr val="0A4595"/>
              </a:buClr>
              <a:buSzPts val="600"/>
            </a:pPr>
            <a:endParaRPr sz="500" kern="0" dirty="0">
              <a:solidFill>
                <a:srgbClr val="08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5754" lvl="1" indent="-214308" defTabSz="685800">
              <a:spcBef>
                <a:spcPts val="68"/>
              </a:spcBef>
              <a:buClr>
                <a:srgbClr val="083763"/>
              </a:buClr>
              <a:buSzPts val="1800"/>
              <a:buFont typeface="Arial"/>
              <a:buChar char="•"/>
            </a:pPr>
            <a:r>
              <a:rPr lang="en-US" sz="1400" kern="0" dirty="0">
                <a:solidFill>
                  <a:srgbClr val="083763"/>
                </a:solidFill>
                <a:latin typeface="Calibri"/>
                <a:ea typeface="Calibri"/>
                <a:cs typeface="Calibri"/>
                <a:sym typeface="Calibri"/>
              </a:rPr>
              <a:t>Responding to changing technology, emerging partnerships and evolving observation requirements</a:t>
            </a:r>
            <a:endParaRPr sz="11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5754" lvl="1" indent="-185733" defTabSz="685800">
              <a:spcBef>
                <a:spcPts val="23"/>
              </a:spcBef>
              <a:buClr>
                <a:srgbClr val="0A4595"/>
              </a:buClr>
              <a:buSzPts val="600"/>
            </a:pPr>
            <a:endParaRPr sz="500" kern="0" dirty="0">
              <a:solidFill>
                <a:srgbClr val="08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5754" lvl="1" indent="-214308" defTabSz="685800">
              <a:spcBef>
                <a:spcPts val="68"/>
              </a:spcBef>
              <a:buClr>
                <a:srgbClr val="083763"/>
              </a:buClr>
              <a:buSzPts val="1800"/>
              <a:buFont typeface="Arial"/>
              <a:buChar char="•"/>
            </a:pPr>
            <a:r>
              <a:rPr lang="en-US" sz="1400" kern="0" dirty="0">
                <a:solidFill>
                  <a:srgbClr val="083763"/>
                </a:solidFill>
                <a:latin typeface="Calibri"/>
                <a:ea typeface="Calibri"/>
                <a:cs typeface="Calibri"/>
                <a:sym typeface="Calibri"/>
              </a:rPr>
              <a:t>Why start now?</a:t>
            </a:r>
            <a:endParaRPr sz="11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8645" lvl="2" indent="-214308" defTabSz="685800">
              <a:spcBef>
                <a:spcPts val="68"/>
              </a:spcBef>
              <a:buClr>
                <a:srgbClr val="083763"/>
              </a:buClr>
              <a:buSzPts val="1800"/>
              <a:buFont typeface="Arial"/>
              <a:buChar char="•"/>
            </a:pPr>
            <a:r>
              <a:rPr lang="en-US" sz="1400" kern="0" dirty="0">
                <a:solidFill>
                  <a:srgbClr val="083763"/>
                </a:solidFill>
                <a:latin typeface="Calibri"/>
                <a:ea typeface="Calibri"/>
                <a:cs typeface="Calibri"/>
                <a:sym typeface="Calibri"/>
              </a:rPr>
              <a:t>10-15+ year development timeline for space assets</a:t>
            </a:r>
            <a:endParaRPr sz="11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8645" lvl="2" indent="-214308" defTabSz="685800">
              <a:spcBef>
                <a:spcPts val="68"/>
              </a:spcBef>
              <a:buClr>
                <a:srgbClr val="083763"/>
              </a:buClr>
              <a:buSzPts val="1800"/>
              <a:buFont typeface="Arial"/>
              <a:buChar char="•"/>
            </a:pPr>
            <a:r>
              <a:rPr lang="en-US" sz="1400" kern="0" dirty="0">
                <a:solidFill>
                  <a:srgbClr val="083763"/>
                </a:solidFill>
                <a:latin typeface="Calibri"/>
                <a:ea typeface="Calibri"/>
                <a:cs typeface="Calibri"/>
                <a:sym typeface="Calibri"/>
              </a:rPr>
              <a:t>Current constellation (GOES-R/S/T/U and JPSS-1/2/3/4) fly-outs 2026-2035</a:t>
            </a:r>
            <a:endParaRPr sz="11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5754" lvl="1" indent="-185733" defTabSz="685800">
              <a:spcBef>
                <a:spcPts val="23"/>
              </a:spcBef>
              <a:buClr>
                <a:srgbClr val="0A4595"/>
              </a:buClr>
              <a:buSzPts val="600"/>
            </a:pPr>
            <a:endParaRPr sz="500" kern="0" dirty="0">
              <a:solidFill>
                <a:srgbClr val="08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1"/>
          <p:cNvSpPr txBox="1"/>
          <p:nvPr/>
        </p:nvSpPr>
        <p:spPr>
          <a:xfrm>
            <a:off x="914401" y="4935975"/>
            <a:ext cx="1534315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74" rIns="68567" bIns="34274" anchor="t" anchorCtr="0">
            <a:noAutofit/>
          </a:bodyPr>
          <a:lstStyle/>
          <a:p>
            <a:pPr defTabSz="685800">
              <a:buClr>
                <a:srgbClr val="000000"/>
              </a:buClr>
            </a:pPr>
            <a:r>
              <a:rPr lang="en-US" sz="800" kern="0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rPr>
              <a:t>Pre-decisional Deliberative Material</a:t>
            </a:r>
            <a:endParaRPr sz="800" kern="0">
              <a:solidFill>
                <a:srgbClr val="0A459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4200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9739" y="3989407"/>
            <a:ext cx="1215135" cy="445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911979" y="352219"/>
            <a:ext cx="5143500" cy="4455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99D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New Capabilities Possible and Under Consideration</a:t>
            </a:r>
            <a:endParaRPr lang="en-US" sz="2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966" y="1504800"/>
            <a:ext cx="321376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tx2"/>
                </a:solidFill>
                <a:latin typeface="+mj-lt"/>
              </a:rPr>
              <a:t>LEO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2"/>
                </a:solidFill>
                <a:latin typeface="+mj-lt"/>
              </a:rPr>
              <a:t>Next generation &amp; additional sounders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2"/>
                </a:solidFill>
                <a:latin typeface="+mj-lt"/>
              </a:rPr>
              <a:t>Much higher density GNSS-RO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2"/>
                </a:solidFill>
                <a:latin typeface="+mj-lt"/>
              </a:rPr>
              <a:t>Precipitation &amp; wind measurements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2"/>
                </a:solidFill>
                <a:latin typeface="+mj-lt"/>
              </a:rPr>
              <a:t>Mixed update/rate/data quality vertical </a:t>
            </a:r>
            <a:br>
              <a:rPr lang="en-US" sz="1050" dirty="0">
                <a:solidFill>
                  <a:schemeClr val="tx2"/>
                </a:solidFill>
                <a:latin typeface="+mj-lt"/>
              </a:rPr>
            </a:br>
            <a:r>
              <a:rPr lang="en-US" sz="1050" dirty="0">
                <a:solidFill>
                  <a:schemeClr val="tx2"/>
                </a:solidFill>
                <a:latin typeface="+mj-lt"/>
              </a:rPr>
              <a:t>sounding data set</a:t>
            </a:r>
          </a:p>
          <a:p>
            <a:r>
              <a:rPr lang="en-US" sz="1050" b="1" dirty="0">
                <a:solidFill>
                  <a:schemeClr val="tx2"/>
                </a:solidFill>
                <a:latin typeface="+mj-lt"/>
              </a:rPr>
              <a:t>GEO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2"/>
                </a:solidFill>
                <a:latin typeface="+mj-lt"/>
              </a:rPr>
              <a:t>Diverse quality imaging from three locations </a:t>
            </a:r>
            <a:br>
              <a:rPr lang="en-US" sz="1050" dirty="0">
                <a:solidFill>
                  <a:schemeClr val="tx2"/>
                </a:solidFill>
                <a:latin typeface="+mj-lt"/>
              </a:rPr>
            </a:br>
            <a:r>
              <a:rPr lang="en-US" sz="1050" dirty="0">
                <a:solidFill>
                  <a:schemeClr val="tx2"/>
                </a:solidFill>
                <a:latin typeface="+mj-lt"/>
              </a:rPr>
              <a:t>(east, west, center)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2"/>
                </a:solidFill>
                <a:latin typeface="+mj-lt"/>
              </a:rPr>
              <a:t>Includes mixture of qualities, </a:t>
            </a:r>
            <a:r>
              <a:rPr lang="en-US" sz="1050" dirty="0" err="1">
                <a:solidFill>
                  <a:schemeClr val="tx2"/>
                </a:solidFill>
                <a:latin typeface="+mj-lt"/>
              </a:rPr>
              <a:t>taskable</a:t>
            </a:r>
            <a:r>
              <a:rPr lang="en-US" sz="1050" dirty="0">
                <a:solidFill>
                  <a:schemeClr val="tx2"/>
                </a:solidFill>
                <a:latin typeface="+mj-lt"/>
              </a:rPr>
              <a:t> update</a:t>
            </a:r>
            <a:br>
              <a:rPr lang="en-US" sz="1050" dirty="0">
                <a:solidFill>
                  <a:schemeClr val="tx2"/>
                </a:solidFill>
                <a:latin typeface="+mj-lt"/>
              </a:rPr>
            </a:br>
            <a:r>
              <a:rPr lang="en-US" sz="1050" dirty="0">
                <a:solidFill>
                  <a:schemeClr val="tx2"/>
                </a:solidFill>
                <a:latin typeface="+mj-lt"/>
              </a:rPr>
              <a:t>rates, and spectrum content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2"/>
                </a:solidFill>
                <a:latin typeface="+mj-lt"/>
              </a:rPr>
              <a:t>Higher quality lightning mapper in center</a:t>
            </a:r>
          </a:p>
          <a:p>
            <a:r>
              <a:rPr lang="en-US" sz="1050" b="1" dirty="0">
                <a:solidFill>
                  <a:schemeClr val="tx2"/>
                </a:solidFill>
                <a:latin typeface="+mj-lt"/>
              </a:rPr>
              <a:t>Tundra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2"/>
                </a:solidFill>
                <a:latin typeface="+mj-lt"/>
              </a:rPr>
              <a:t>Imaging over North Pole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050" dirty="0" err="1">
                <a:solidFill>
                  <a:schemeClr val="tx2"/>
                </a:solidFill>
                <a:latin typeface="+mj-lt"/>
              </a:rPr>
              <a:t>Auroral</a:t>
            </a:r>
            <a:r>
              <a:rPr lang="en-US" sz="1050" dirty="0">
                <a:solidFill>
                  <a:schemeClr val="tx2"/>
                </a:solidFill>
                <a:latin typeface="+mj-lt"/>
              </a:rPr>
              <a:t> imaging</a:t>
            </a:r>
          </a:p>
          <a:p>
            <a:r>
              <a:rPr lang="en-US" sz="1050" b="1" dirty="0">
                <a:solidFill>
                  <a:schemeClr val="tx2"/>
                </a:solidFill>
                <a:latin typeface="+mj-lt"/>
              </a:rPr>
              <a:t>Space Weather 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2"/>
                </a:solidFill>
                <a:latin typeface="+mj-lt"/>
              </a:rPr>
              <a:t>Operational and improved on-Earth-Sun-Axis </a:t>
            </a:r>
            <a:br>
              <a:rPr lang="en-US" sz="1050" dirty="0">
                <a:solidFill>
                  <a:schemeClr val="tx2"/>
                </a:solidFill>
                <a:latin typeface="+mj-lt"/>
              </a:rPr>
            </a:br>
            <a:r>
              <a:rPr lang="en-US" sz="1050" dirty="0">
                <a:solidFill>
                  <a:schemeClr val="tx2"/>
                </a:solidFill>
                <a:latin typeface="+mj-lt"/>
              </a:rPr>
              <a:t>solar observation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2"/>
                </a:solidFill>
                <a:latin typeface="+mj-lt"/>
              </a:rPr>
              <a:t>Off-axis solar observation and situ space </a:t>
            </a:r>
            <a:br>
              <a:rPr lang="en-US" sz="1050" dirty="0">
                <a:solidFill>
                  <a:schemeClr val="tx2"/>
                </a:solidFill>
                <a:latin typeface="+mj-lt"/>
              </a:rPr>
            </a:br>
            <a:r>
              <a:rPr lang="en-US" sz="1050" dirty="0">
                <a:solidFill>
                  <a:schemeClr val="tx2"/>
                </a:solidFill>
                <a:latin typeface="+mj-lt"/>
              </a:rPr>
              <a:t>weather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358" y="1450867"/>
            <a:ext cx="2099335" cy="1857878"/>
          </a:xfrm>
          <a:prstGeom prst="rect">
            <a:avLst/>
          </a:prstGeom>
          <a:ln w="22225">
            <a:solidFill>
              <a:srgbClr val="0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9753"/>
          <a:stretch/>
        </p:blipFill>
        <p:spPr>
          <a:xfrm>
            <a:off x="3891860" y="3402997"/>
            <a:ext cx="2410152" cy="1087913"/>
          </a:xfrm>
          <a:prstGeom prst="rect">
            <a:avLst/>
          </a:prstGeom>
          <a:ln w="2222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98991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292407" y="1273677"/>
            <a:ext cx="2882663" cy="3603825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 indent="-228600">
              <a:spcBef>
                <a:spcPts val="0"/>
              </a:spcBef>
              <a:spcAft>
                <a:spcPts val="75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 sz="1350" dirty="0"/>
              <a:t>Satellite-based Services</a:t>
            </a:r>
          </a:p>
          <a:p>
            <a:pPr lvl="1" indent="-185738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Char char="○"/>
            </a:pPr>
            <a:r>
              <a:rPr lang="en-US" sz="1350" dirty="0"/>
              <a:t>GRB (GOES-R series)</a:t>
            </a:r>
          </a:p>
          <a:p>
            <a:pPr lvl="1" indent="-185738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Char char="○"/>
            </a:pPr>
            <a:r>
              <a:rPr lang="en-US" sz="1350" dirty="0"/>
              <a:t>HRD (JPSS)</a:t>
            </a:r>
          </a:p>
          <a:p>
            <a:pPr marL="685800" indent="0">
              <a:spcBef>
                <a:spcPts val="0"/>
              </a:spcBef>
              <a:buNone/>
            </a:pPr>
            <a:endParaRPr sz="1350" dirty="0"/>
          </a:p>
          <a:p>
            <a:pPr indent="-228600">
              <a:spcBef>
                <a:spcPts val="0"/>
              </a:spcBef>
              <a:spcAft>
                <a:spcPts val="75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 sz="1350" dirty="0"/>
              <a:t>Terrestrial-based Systems</a:t>
            </a:r>
          </a:p>
          <a:p>
            <a:pPr lvl="1" indent="-185738">
              <a:spcBef>
                <a:spcPts val="0"/>
              </a:spcBef>
              <a:spcAft>
                <a:spcPts val="75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en-US" sz="1350" dirty="0"/>
              <a:t>Direct Interface to NWS (GOES to AWIPS/SBN)</a:t>
            </a:r>
          </a:p>
          <a:p>
            <a:pPr lvl="1" indent="-185738">
              <a:spcBef>
                <a:spcPts val="0"/>
              </a:spcBef>
              <a:spcAft>
                <a:spcPts val="75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en-US" sz="1350" b="1" dirty="0"/>
              <a:t>Near Real-time Interface for authorized users (PDA)</a:t>
            </a:r>
          </a:p>
          <a:p>
            <a:pPr lvl="1" indent="-185738">
              <a:spcBef>
                <a:spcPts val="0"/>
              </a:spcBef>
              <a:spcAft>
                <a:spcPts val="75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en-US" sz="1350" dirty="0"/>
              <a:t>Long Term Archive and community access (CLASS)</a:t>
            </a:r>
          </a:p>
          <a:p>
            <a:pPr lvl="1" indent="-185738">
              <a:spcBef>
                <a:spcPts val="0"/>
              </a:spcBef>
              <a:spcAft>
                <a:spcPts val="75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en-US" sz="1350" dirty="0"/>
              <a:t>Cloud Services </a:t>
            </a:r>
          </a:p>
          <a:p>
            <a:pPr lvl="2" indent="-185738">
              <a:spcBef>
                <a:spcPts val="0"/>
              </a:spcBef>
              <a:spcAft>
                <a:spcPts val="75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en-US" sz="1350" dirty="0"/>
              <a:t>Big Data Project</a:t>
            </a:r>
          </a:p>
          <a:p>
            <a:pPr lvl="2" indent="-185738">
              <a:spcBef>
                <a:spcPts val="0"/>
              </a:spcBef>
              <a:spcAft>
                <a:spcPts val="75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en-US" sz="1350" dirty="0"/>
              <a:t>Other Cloud Initiatives</a:t>
            </a:r>
          </a:p>
          <a:p>
            <a:pPr marL="671513" lvl="2" indent="0">
              <a:spcBef>
                <a:spcPts val="0"/>
              </a:spcBef>
              <a:spcAft>
                <a:spcPts val="750"/>
              </a:spcAft>
              <a:buClr>
                <a:schemeClr val="dk1"/>
              </a:buClr>
              <a:buSzPts val="1800"/>
              <a:buNone/>
            </a:pPr>
            <a:endParaRPr lang="en-US" sz="1350" dirty="0"/>
          </a:p>
          <a:p>
            <a:pPr marL="0" indent="0">
              <a:spcBef>
                <a:spcPts val="0"/>
              </a:spcBef>
              <a:buNone/>
            </a:pPr>
            <a:endParaRPr sz="1350" dirty="0"/>
          </a:p>
        </p:txBody>
      </p:sp>
      <p:sp>
        <p:nvSpPr>
          <p:cNvPr id="232" name="Shape 232"/>
          <p:cNvSpPr txBox="1">
            <a:spLocks noGrp="1"/>
          </p:cNvSpPr>
          <p:nvPr>
            <p:ph type="title"/>
          </p:nvPr>
        </p:nvSpPr>
        <p:spPr>
          <a:xfrm>
            <a:off x="318112" y="124611"/>
            <a:ext cx="5887139" cy="644625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indent="-209550">
              <a:spcBef>
                <a:spcPts val="0"/>
              </a:spcBef>
              <a:buClr>
                <a:srgbClr val="3D7499"/>
              </a:buClr>
              <a:buSzPts val="4400"/>
            </a:pPr>
            <a:r>
              <a:rPr lang="en-US" sz="2700" dirty="0">
                <a:latin typeface="+mn-lt"/>
              </a:rPr>
              <a:t>NESDIS Data </a:t>
            </a:r>
            <a:r>
              <a:rPr lang="en-US" sz="2700" dirty="0" smtClean="0">
                <a:latin typeface="+mn-lt"/>
              </a:rPr>
              <a:t>Processing</a:t>
            </a:r>
            <a:br>
              <a:rPr lang="en-US" sz="27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 </a:t>
            </a:r>
            <a:r>
              <a:rPr lang="en-US" sz="2700" dirty="0">
                <a:latin typeface="+mn-lt"/>
              </a:rPr>
              <a:t>and Distribution</a:t>
            </a:r>
          </a:p>
        </p:txBody>
      </p:sp>
      <p:pic>
        <p:nvPicPr>
          <p:cNvPr id="233" name="Shape 233"/>
          <p:cNvPicPr preferRelativeResize="0"/>
          <p:nvPr/>
        </p:nvPicPr>
        <p:blipFill rotWithShape="1">
          <a:blip r:embed="rId3">
            <a:alphaModFix/>
          </a:blip>
          <a:srcRect r="21160"/>
          <a:stretch/>
        </p:blipFill>
        <p:spPr>
          <a:xfrm>
            <a:off x="5290044" y="3468815"/>
            <a:ext cx="1492388" cy="14155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34" name="Shape 234"/>
          <p:cNvSpPr txBox="1"/>
          <p:nvPr/>
        </p:nvSpPr>
        <p:spPr>
          <a:xfrm>
            <a:off x="5290043" y="4948988"/>
            <a:ext cx="1492425" cy="146475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ctr" anchorCtr="0">
            <a:noAutofit/>
          </a:bodyPr>
          <a:lstStyle/>
          <a:p>
            <a:pPr algn="ctr"/>
            <a:r>
              <a:rPr lang="en-US" sz="750"/>
              <a:t>National Hurricane Center </a:t>
            </a:r>
          </a:p>
          <a:p>
            <a:pPr algn="ctr"/>
            <a:r>
              <a:rPr lang="en-US" sz="750"/>
              <a:t>GRB Receivers</a:t>
            </a:r>
          </a:p>
        </p:txBody>
      </p:sp>
      <p:pic>
        <p:nvPicPr>
          <p:cNvPr id="235" name="Shape 2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9131" y="3468815"/>
            <a:ext cx="1892944" cy="14155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36" name="Shape 236"/>
          <p:cNvSpPr txBox="1"/>
          <p:nvPr/>
        </p:nvSpPr>
        <p:spPr>
          <a:xfrm>
            <a:off x="3209037" y="4946127"/>
            <a:ext cx="1892925" cy="146475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ctr" anchorCtr="0">
            <a:noAutofit/>
          </a:bodyPr>
          <a:lstStyle/>
          <a:p>
            <a:pPr algn="ctr"/>
            <a:r>
              <a:rPr lang="en-US" sz="750"/>
              <a:t>Storm Prediction Center </a:t>
            </a:r>
          </a:p>
          <a:p>
            <a:pPr algn="ctr"/>
            <a:r>
              <a:rPr lang="en-US" sz="750"/>
              <a:t>GRB Receivers</a:t>
            </a:r>
          </a:p>
        </p:txBody>
      </p:sp>
      <p:pic>
        <p:nvPicPr>
          <p:cNvPr id="237" name="Shape 237"/>
          <p:cNvPicPr preferRelativeResize="0"/>
          <p:nvPr/>
        </p:nvPicPr>
        <p:blipFill rotWithShape="1">
          <a:blip r:embed="rId5">
            <a:alphaModFix/>
          </a:blip>
          <a:srcRect l="802" t="1586" r="1350" b="14485"/>
          <a:stretch/>
        </p:blipFill>
        <p:spPr>
          <a:xfrm>
            <a:off x="3269055" y="1258249"/>
            <a:ext cx="3496238" cy="190201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81799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868" y="173733"/>
            <a:ext cx="4436269" cy="745629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NOAA Big Data CRADA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51" y="1341119"/>
            <a:ext cx="6183085" cy="355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85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6"/>
          <p:cNvSpPr txBox="1">
            <a:spLocks noGrp="1"/>
          </p:cNvSpPr>
          <p:nvPr>
            <p:ph type="title"/>
          </p:nvPr>
        </p:nvSpPr>
        <p:spPr>
          <a:xfrm>
            <a:off x="562404" y="212328"/>
            <a:ext cx="5550384" cy="59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SzPts val="2800"/>
            </a:pPr>
            <a:r>
              <a:rPr lang="en-US" sz="2100" dirty="0" smtClean="0">
                <a:latin typeface="Arial"/>
                <a:ea typeface="Arial"/>
                <a:cs typeface="Arial"/>
                <a:sym typeface="Arial"/>
              </a:rPr>
              <a:t>               NESDIS </a:t>
            </a:r>
            <a:r>
              <a:rPr lang="en-US" sz="2100" dirty="0">
                <a:latin typeface="Arial"/>
                <a:ea typeface="Arial"/>
                <a:cs typeface="Arial"/>
                <a:sym typeface="Arial"/>
              </a:rPr>
              <a:t>Cloud Strategy</a:t>
            </a:r>
            <a:endParaRPr dirty="0"/>
          </a:p>
        </p:txBody>
      </p:sp>
      <p:sp>
        <p:nvSpPr>
          <p:cNvPr id="371" name="Google Shape;371;p26"/>
          <p:cNvSpPr txBox="1">
            <a:spLocks noGrp="1"/>
          </p:cNvSpPr>
          <p:nvPr>
            <p:ph type="body" idx="1"/>
          </p:nvPr>
        </p:nvSpPr>
        <p:spPr>
          <a:xfrm>
            <a:off x="648129" y="3943350"/>
            <a:ext cx="6112828" cy="3793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Pts val="2400"/>
              <a:buNone/>
            </a:pPr>
            <a:r>
              <a:rPr lang="en-US" sz="1800">
                <a:latin typeface="Candara"/>
                <a:ea typeface="Candara"/>
                <a:cs typeface="Candara"/>
                <a:sym typeface="Candara"/>
              </a:rPr>
              <a:t/>
            </a:r>
            <a:br>
              <a:rPr lang="en-US" sz="1800">
                <a:latin typeface="Candara"/>
                <a:ea typeface="Candara"/>
                <a:cs typeface="Candara"/>
                <a:sym typeface="Candara"/>
              </a:rPr>
            </a:br>
            <a:endParaRPr sz="1800" i="1">
              <a:latin typeface="Candara"/>
              <a:ea typeface="Candara"/>
              <a:cs typeface="Candara"/>
              <a:sym typeface="Candara"/>
            </a:endParaRPr>
          </a:p>
          <a:p>
            <a:pPr marL="0" indent="0">
              <a:lnSpc>
                <a:spcPct val="90000"/>
              </a:lnSpc>
              <a:spcBef>
                <a:spcPts val="1500"/>
              </a:spcBef>
              <a:buSzPts val="2200"/>
              <a:buNone/>
            </a:pPr>
            <a:endParaRPr sz="17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72" name="Google Shape;372;p26"/>
          <p:cNvSpPr txBox="1"/>
          <p:nvPr/>
        </p:nvSpPr>
        <p:spPr>
          <a:xfrm>
            <a:off x="907566" y="1114425"/>
            <a:ext cx="5717930" cy="3368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7336F"/>
              </a:buClr>
              <a:buSzPts val="1850"/>
            </a:pPr>
            <a:r>
              <a:rPr lang="en-US" sz="1400" dirty="0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rPr>
              <a:t>Vision:  </a:t>
            </a: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Implement cloud-enabled end-to-end ground service capabilities that are secure, scalable, life-cycle cost effective, and data source agnostic</a:t>
            </a:r>
            <a:endParaRPr sz="1400" dirty="0"/>
          </a:p>
          <a:p>
            <a:pPr>
              <a:lnSpc>
                <a:spcPct val="90000"/>
              </a:lnSpc>
              <a:spcBef>
                <a:spcPts val="900"/>
              </a:spcBef>
              <a:buClr>
                <a:schemeClr val="dk1"/>
              </a:buClr>
              <a:buSzPts val="1665"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Strategic goals for NESDIS Cloud Computing:</a:t>
            </a:r>
            <a:endParaRPr dirty="0"/>
          </a:p>
          <a:p>
            <a:pPr marL="685800" indent="-233363">
              <a:lnSpc>
                <a:spcPct val="90000"/>
              </a:lnSpc>
              <a:spcBef>
                <a:spcPts val="900"/>
              </a:spcBef>
              <a:buClr>
                <a:schemeClr val="dk1"/>
              </a:buClr>
              <a:buSzPts val="1300"/>
              <a:buFont typeface="Arial"/>
              <a:buAutoNum type="arabicPeriod"/>
            </a:pPr>
            <a:r>
              <a:rPr lang="en-US" sz="1200" b="1" dirty="0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Continuity of operations</a:t>
            </a:r>
            <a:r>
              <a:rPr lang="en-US" sz="1200" dirty="0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, products, and services </a:t>
            </a:r>
            <a:endParaRPr dirty="0"/>
          </a:p>
          <a:p>
            <a:pPr marL="685800" indent="-233363">
              <a:lnSpc>
                <a:spcPct val="90000"/>
              </a:lnSpc>
              <a:spcBef>
                <a:spcPts val="675"/>
              </a:spcBef>
              <a:buClr>
                <a:schemeClr val="dk1"/>
              </a:buClr>
              <a:buSzPts val="1300"/>
              <a:buFont typeface="Arial"/>
              <a:buAutoNum type="arabicPeriod"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Evaluate the benefits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migrating the end-to-end ground architecture to the cloud based on trade studies, cost-benefit analysis and enterprise risk assessment</a:t>
            </a:r>
            <a:endParaRPr dirty="0"/>
          </a:p>
          <a:p>
            <a:pPr marL="685800" indent="-233363">
              <a:lnSpc>
                <a:spcPct val="90000"/>
              </a:lnSpc>
              <a:spcBef>
                <a:spcPts val="675"/>
              </a:spcBef>
              <a:buClr>
                <a:schemeClr val="dk1"/>
              </a:buClr>
              <a:buSzPts val="1300"/>
              <a:buFont typeface="Arial"/>
              <a:buAutoNum type="arabicPeriod"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Maximize use of cloud-native capabilities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indent="-233363">
              <a:lnSpc>
                <a:spcPct val="90000"/>
              </a:lnSpc>
              <a:spcBef>
                <a:spcPts val="675"/>
              </a:spcBef>
              <a:buClr>
                <a:schemeClr val="dk1"/>
              </a:buClr>
              <a:buSzPts val="1300"/>
              <a:buFont typeface="Arial"/>
              <a:buAutoNum type="arabicPeriod"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Implement clear governance by </a:t>
            </a: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defining roles and responsibilities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685800" indent="-233363">
              <a:lnSpc>
                <a:spcPct val="90000"/>
              </a:lnSpc>
              <a:spcBef>
                <a:spcPts val="675"/>
              </a:spcBef>
              <a:buClr>
                <a:schemeClr val="dk1"/>
              </a:buClr>
              <a:buSzPts val="1300"/>
              <a:buFont typeface="Arial"/>
              <a:buAutoNum type="arabicPeriod"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Define requirements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the cloud architecture to </a:t>
            </a: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include confidentiality, integrity and availability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685800" indent="-233363">
              <a:lnSpc>
                <a:spcPct val="90000"/>
              </a:lnSpc>
              <a:spcBef>
                <a:spcPts val="675"/>
              </a:spcBef>
              <a:buClr>
                <a:schemeClr val="dk1"/>
              </a:buClr>
              <a:buSzPts val="1300"/>
              <a:buFont typeface="Arial"/>
              <a:buAutoNum type="arabicPeriod"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Compliant with security, data and acquisition regulations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685800" indent="-233363">
              <a:lnSpc>
                <a:spcPct val="90000"/>
              </a:lnSpc>
              <a:spcBef>
                <a:spcPts val="675"/>
              </a:spcBef>
              <a:buClr>
                <a:schemeClr val="dk1"/>
              </a:buClr>
              <a:buSzPts val="1300"/>
              <a:buFont typeface="Arial"/>
              <a:buAutoNum type="arabicPeriod"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Collaborate with NOAA OCIO and Line Offices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develop a NOAA cloud utility contract</a:t>
            </a:r>
            <a:endParaRPr dirty="0"/>
          </a:p>
          <a:p>
            <a:pPr marL="429816" indent="-176689">
              <a:lnSpc>
                <a:spcPct val="90000"/>
              </a:lnSpc>
              <a:spcBef>
                <a:spcPts val="675"/>
              </a:spcBef>
              <a:buClr>
                <a:schemeClr val="dk1"/>
              </a:buClr>
              <a:buSzPts val="1665"/>
            </a:pP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  <a:spcBef>
                <a:spcPts val="900"/>
              </a:spcBef>
              <a:buClr>
                <a:schemeClr val="dk1"/>
              </a:buClr>
              <a:buSzPts val="1665"/>
            </a:pP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  <a:spcBef>
                <a:spcPts val="900"/>
              </a:spcBef>
              <a:buClr>
                <a:schemeClr val="dk1"/>
              </a:buClr>
              <a:buSzPts val="1665"/>
            </a:pPr>
            <a:endParaRPr sz="1200" dirty="0">
              <a:solidFill>
                <a:srgbClr val="07336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263604">
              <a:lnSpc>
                <a:spcPct val="90000"/>
              </a:lnSpc>
              <a:spcBef>
                <a:spcPts val="700"/>
              </a:spcBef>
              <a:buClr>
                <a:schemeClr val="dk1"/>
              </a:buClr>
              <a:buSzPts val="1665"/>
            </a:pPr>
            <a:endParaRPr sz="1200" dirty="0">
              <a:solidFill>
                <a:srgbClr val="07336F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  <a:spcBef>
                <a:spcPts val="250"/>
              </a:spcBef>
              <a:buClr>
                <a:schemeClr val="dk1"/>
              </a:buClr>
              <a:buSzPts val="1665"/>
            </a:pP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6"/>
          <p:cNvSpPr/>
          <p:nvPr/>
        </p:nvSpPr>
        <p:spPr>
          <a:xfrm>
            <a:off x="470962" y="1068954"/>
            <a:ext cx="169469" cy="2269809"/>
          </a:xfrm>
          <a:custGeom>
            <a:avLst/>
            <a:gdLst/>
            <a:ahLst/>
            <a:cxnLst/>
            <a:rect l="l" t="t" r="r" b="b"/>
            <a:pathLst>
              <a:path w="1594" h="3017" extrusionOk="0">
                <a:moveTo>
                  <a:pt x="0" y="3017"/>
                </a:moveTo>
                <a:cubicBezTo>
                  <a:pt x="880" y="3017"/>
                  <a:pt x="1594" y="2342"/>
                  <a:pt x="1594" y="1509"/>
                </a:cubicBezTo>
                <a:cubicBezTo>
                  <a:pt x="1594" y="676"/>
                  <a:pt x="880" y="0"/>
                  <a:pt x="0" y="0"/>
                </a:cubicBezTo>
              </a:path>
            </a:pathLst>
          </a:custGeom>
          <a:noFill/>
          <a:ln w="5715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13" rIns="91425" bIns="45713" anchor="t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4" name="Google Shape;374;p26"/>
          <p:cNvCxnSpPr/>
          <p:nvPr/>
        </p:nvCxnSpPr>
        <p:spPr>
          <a:xfrm>
            <a:off x="598980" y="1205962"/>
            <a:ext cx="246888" cy="0"/>
          </a:xfrm>
          <a:prstGeom prst="straightConnector1">
            <a:avLst/>
          </a:prstGeom>
          <a:noFill/>
          <a:ln w="127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5" name="Google Shape;375;p26"/>
          <p:cNvCxnSpPr/>
          <p:nvPr/>
        </p:nvCxnSpPr>
        <p:spPr>
          <a:xfrm>
            <a:off x="985268" y="3200399"/>
            <a:ext cx="40582" cy="0"/>
          </a:xfrm>
          <a:prstGeom prst="straightConnector1">
            <a:avLst/>
          </a:prstGeom>
          <a:noFill/>
          <a:ln w="127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6" name="Google Shape;376;p26"/>
          <p:cNvCxnSpPr/>
          <p:nvPr/>
        </p:nvCxnSpPr>
        <p:spPr>
          <a:xfrm>
            <a:off x="657009" y="1709831"/>
            <a:ext cx="149861" cy="0"/>
          </a:xfrm>
          <a:prstGeom prst="straightConnector1">
            <a:avLst/>
          </a:prstGeom>
          <a:noFill/>
          <a:ln w="127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862804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7"/>
          <p:cNvSpPr txBox="1">
            <a:spLocks noGrp="1"/>
          </p:cNvSpPr>
          <p:nvPr>
            <p:ph type="title"/>
          </p:nvPr>
        </p:nvSpPr>
        <p:spPr>
          <a:xfrm>
            <a:off x="387034" y="57474"/>
            <a:ext cx="5873656" cy="59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SzPts val="2800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NESDIS Cloud Pilot Projects</a:t>
            </a:r>
            <a:endParaRPr/>
          </a:p>
        </p:txBody>
      </p:sp>
      <p:sp>
        <p:nvSpPr>
          <p:cNvPr id="383" name="Google Shape;383;p27"/>
          <p:cNvSpPr txBox="1">
            <a:spLocks noGrp="1"/>
          </p:cNvSpPr>
          <p:nvPr>
            <p:ph type="body" idx="1"/>
          </p:nvPr>
        </p:nvSpPr>
        <p:spPr>
          <a:xfrm>
            <a:off x="648129" y="3943350"/>
            <a:ext cx="6112828" cy="3793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Pts val="2400"/>
              <a:buNone/>
            </a:pPr>
            <a:r>
              <a:rPr lang="en-US" sz="1800">
                <a:latin typeface="Candara"/>
                <a:ea typeface="Candara"/>
                <a:cs typeface="Candara"/>
                <a:sym typeface="Candara"/>
              </a:rPr>
              <a:t/>
            </a:r>
            <a:br>
              <a:rPr lang="en-US" sz="1800">
                <a:latin typeface="Candara"/>
                <a:ea typeface="Candara"/>
                <a:cs typeface="Candara"/>
                <a:sym typeface="Candara"/>
              </a:rPr>
            </a:br>
            <a:endParaRPr sz="1800" i="1">
              <a:latin typeface="Candara"/>
              <a:ea typeface="Candara"/>
              <a:cs typeface="Candara"/>
              <a:sym typeface="Candara"/>
            </a:endParaRPr>
          </a:p>
          <a:p>
            <a:pPr marL="0" indent="0">
              <a:lnSpc>
                <a:spcPct val="90000"/>
              </a:lnSpc>
              <a:spcBef>
                <a:spcPts val="1500"/>
              </a:spcBef>
              <a:buSzPts val="2200"/>
              <a:buNone/>
            </a:pPr>
            <a:endParaRPr sz="1700"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384" name="Google Shape;384;p27"/>
          <p:cNvCxnSpPr/>
          <p:nvPr/>
        </p:nvCxnSpPr>
        <p:spPr>
          <a:xfrm>
            <a:off x="985268" y="3200399"/>
            <a:ext cx="40582" cy="0"/>
          </a:xfrm>
          <a:prstGeom prst="straightConnector1">
            <a:avLst/>
          </a:prstGeom>
          <a:noFill/>
          <a:ln w="127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5" name="Google Shape;385;p27"/>
          <p:cNvSpPr/>
          <p:nvPr/>
        </p:nvSpPr>
        <p:spPr>
          <a:xfrm>
            <a:off x="2039542" y="5250632"/>
            <a:ext cx="6923705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86" name="Google Shape;386;p27"/>
          <p:cNvGraphicFramePr/>
          <p:nvPr>
            <p:extLst>
              <p:ext uri="{D42A27DB-BD31-4B8C-83A1-F6EECF244321}">
                <p14:modId xmlns:p14="http://schemas.microsoft.com/office/powerpoint/2010/main" val="921431012"/>
              </p:ext>
            </p:extLst>
          </p:nvPr>
        </p:nvGraphicFramePr>
        <p:xfrm>
          <a:off x="492540" y="1208717"/>
          <a:ext cx="5873644" cy="326034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1300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165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270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Feasibility Areas</a:t>
                      </a:r>
                      <a:endParaRPr sz="900" b="1" i="0" u="none" strike="noStrike" cap="none">
                        <a:solidFill>
                          <a:srgbClr val="0A459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44" marR="1744" marT="1744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Description</a:t>
                      </a:r>
                      <a:endParaRPr sz="900" b="1" i="0" u="none" strike="noStrike" cap="none">
                        <a:solidFill>
                          <a:srgbClr val="0A459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44" marR="1744" marT="1744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Duration</a:t>
                      </a:r>
                      <a:endParaRPr sz="900" b="1" i="0" u="none" strike="noStrike" cap="none">
                        <a:solidFill>
                          <a:srgbClr val="0A459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44" marR="1744" marT="1744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518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Security in the Commercial Cloud</a:t>
                      </a:r>
                      <a:endParaRPr sz="900" b="1" i="0" u="none" strike="noStrike" cap="none">
                        <a:solidFill>
                          <a:srgbClr val="0A459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44" marR="1744" marT="1744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Develop NESDIS methodology for how security </a:t>
                      </a:r>
                      <a:b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process will function at their current level within </a:t>
                      </a:r>
                      <a:b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the commercial cloud</a:t>
                      </a:r>
                      <a:endParaRPr sz="900" b="1" i="0" u="none" strike="noStrike" cap="none">
                        <a:solidFill>
                          <a:srgbClr val="0A459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44" marR="1744" marT="1744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r>
                        <a:rPr lang="en-US" sz="900" u="none" strike="noStrike" cap="none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9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Months</a:t>
                      </a:r>
                      <a:endParaRPr sz="900" b="0" i="0" u="none" strike="noStrike" cap="none" dirty="0">
                        <a:solidFill>
                          <a:srgbClr val="0A459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44" marR="1744" marT="1744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304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Cloud Consolidation of Mission Services</a:t>
                      </a:r>
                      <a:endParaRPr sz="900" b="1" i="0" u="none" strike="noStrike" cap="none">
                        <a:solidFill>
                          <a:srgbClr val="0A459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44" marR="1744" marT="1744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Demonstrate the feasibility of consolidating all NESDIS mission services using cloud-enabled tools</a:t>
                      </a:r>
                      <a:endParaRPr sz="900" b="1" i="0" u="none" strike="noStrike" cap="none">
                        <a:solidFill>
                          <a:srgbClr val="0A459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44" marR="1744" marT="1744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 Months</a:t>
                      </a:r>
                      <a:endParaRPr sz="900" b="0" i="0" u="none" strike="noStrike" cap="none">
                        <a:solidFill>
                          <a:srgbClr val="0A459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44" marR="1744" marT="1744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213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Common Data Ingest and on-boarding</a:t>
                      </a:r>
                      <a:endParaRPr sz="900" b="1" i="0" u="none" strike="noStrike" cap="none">
                        <a:solidFill>
                          <a:srgbClr val="0A459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44" marR="1744" marT="1744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Demonstrate that common ingest capability is feasible </a:t>
                      </a:r>
                      <a:b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for all NESDIS business functions through enhanced cloud interoperability</a:t>
                      </a:r>
                      <a:endParaRPr sz="900" b="1" i="0" u="none" strike="noStrike" cap="none">
                        <a:solidFill>
                          <a:srgbClr val="0A459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44" marR="1744" marT="1744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 cap="none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17 </a:t>
                      </a:r>
                      <a:r>
                        <a:rPr lang="en-US" sz="9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Months</a:t>
                      </a:r>
                      <a:endParaRPr sz="900" b="0" i="0" u="none" strike="noStrike" cap="none" dirty="0">
                        <a:solidFill>
                          <a:srgbClr val="0A459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44" marR="1744" marT="1744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725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Cloud-Optimized Algorithms and Production</a:t>
                      </a:r>
                      <a:endParaRPr sz="900" b="1" i="0" u="none" strike="noStrike" cap="none">
                        <a:solidFill>
                          <a:srgbClr val="0A459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44" marR="1744" marT="1744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Demonstrate optimized methodology for algorithm deployment and product generation in the cloud and </a:t>
                      </a:r>
                      <a:b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meet current JPSS/GOES performance requirement</a:t>
                      </a:r>
                      <a:endParaRPr sz="900" b="1" i="0" u="none" strike="noStrike" cap="none">
                        <a:solidFill>
                          <a:srgbClr val="0A459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44" marR="1744" marT="1744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 cap="none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15 </a:t>
                      </a:r>
                      <a:r>
                        <a:rPr lang="en-US" sz="9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Months</a:t>
                      </a:r>
                      <a:endParaRPr sz="900" b="0" i="0" u="none" strike="noStrike" cap="none" dirty="0">
                        <a:solidFill>
                          <a:srgbClr val="0A459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44" marR="1744" marT="1744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3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Data Access in the Commercial Cloud</a:t>
                      </a:r>
                      <a:endParaRPr sz="900" b="1" i="0" u="none" strike="noStrike" cap="none">
                        <a:solidFill>
                          <a:srgbClr val="0A459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44" marR="1744" marT="1744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Demonstrations of common distribution approaches </a:t>
                      </a:r>
                      <a:b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and data visualization tools to enhance collaboration </a:t>
                      </a:r>
                      <a:b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 the cloud environment</a:t>
                      </a:r>
                      <a:endParaRPr sz="900" b="1" i="0" u="none" strike="noStrike" cap="none">
                        <a:solidFill>
                          <a:srgbClr val="0A459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44" marR="1744" marT="1744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20 Months*</a:t>
                      </a:r>
                      <a:endParaRPr sz="900" b="0" i="0" u="none" strike="noStrike" cap="none" dirty="0">
                        <a:solidFill>
                          <a:srgbClr val="0A459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44" marR="1744" marT="1744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360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114"/>
          <p:cNvGrpSpPr/>
          <p:nvPr/>
        </p:nvGrpSpPr>
        <p:grpSpPr>
          <a:xfrm>
            <a:off x="673869" y="2309024"/>
            <a:ext cx="1844694" cy="1378933"/>
            <a:chOff x="443363" y="995810"/>
            <a:chExt cx="4175457" cy="3451082"/>
          </a:xfrm>
        </p:grpSpPr>
        <p:grpSp>
          <p:nvGrpSpPr>
            <p:cNvPr id="106" name="Group 105"/>
            <p:cNvGrpSpPr>
              <a:grpSpLocks noChangeAspect="1"/>
            </p:cNvGrpSpPr>
            <p:nvPr/>
          </p:nvGrpSpPr>
          <p:grpSpPr>
            <a:xfrm>
              <a:off x="1612732" y="995810"/>
              <a:ext cx="1410320" cy="1317583"/>
              <a:chOff x="1659466" y="-58247"/>
              <a:chExt cx="1681528" cy="1570958"/>
            </a:xfrm>
          </p:grpSpPr>
          <p:sp>
            <p:nvSpPr>
              <p:cNvPr id="107" name="Trapezoid 106"/>
              <p:cNvSpPr/>
              <p:nvPr/>
            </p:nvSpPr>
            <p:spPr>
              <a:xfrm>
                <a:off x="1659466" y="0"/>
                <a:ext cx="1659466" cy="1512711"/>
              </a:xfrm>
              <a:prstGeom prst="trapezoid">
                <a:avLst>
                  <a:gd name="adj" fmla="val 54851"/>
                </a:avLst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8" name="Trapezoid 4"/>
              <p:cNvSpPr/>
              <p:nvPr/>
            </p:nvSpPr>
            <p:spPr>
              <a:xfrm>
                <a:off x="1659466" y="0"/>
                <a:ext cx="1659466" cy="151271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6435" tIns="46435" rIns="46435" bIns="46435" numCol="1" spcCol="1270" anchor="ctr" anchorCtr="0">
                <a:noAutofit/>
              </a:bodyPr>
              <a:lstStyle/>
              <a:p>
                <a:pPr algn="ctr" defTabSz="162520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3656"/>
              </a:p>
            </p:txBody>
          </p:sp>
          <p:sp>
            <p:nvSpPr>
              <p:cNvPr id="116" name="Trapezoid 115"/>
              <p:cNvSpPr/>
              <p:nvPr/>
            </p:nvSpPr>
            <p:spPr>
              <a:xfrm>
                <a:off x="1681528" y="-58247"/>
                <a:ext cx="1659466" cy="1512711"/>
              </a:xfrm>
              <a:prstGeom prst="trapezoid">
                <a:avLst>
                  <a:gd name="adj" fmla="val 54851"/>
                </a:avLst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grpSp>
          <p:nvGrpSpPr>
            <p:cNvPr id="109" name="Group 108"/>
            <p:cNvGrpSpPr>
              <a:grpSpLocks noChangeAspect="1"/>
            </p:cNvGrpSpPr>
            <p:nvPr/>
          </p:nvGrpSpPr>
          <p:grpSpPr>
            <a:xfrm>
              <a:off x="1025748" y="2053086"/>
              <a:ext cx="2802138" cy="1317583"/>
              <a:chOff x="829733" y="1454464"/>
              <a:chExt cx="3340995" cy="1570958"/>
            </a:xfrm>
          </p:grpSpPr>
          <p:sp>
            <p:nvSpPr>
              <p:cNvPr id="110" name="Trapezoid 109"/>
              <p:cNvSpPr/>
              <p:nvPr/>
            </p:nvSpPr>
            <p:spPr>
              <a:xfrm>
                <a:off x="829733" y="1512711"/>
                <a:ext cx="3318933" cy="1512711"/>
              </a:xfrm>
              <a:prstGeom prst="trapezoid">
                <a:avLst>
                  <a:gd name="adj" fmla="val 54851"/>
                </a:avLst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11" name="Trapezoid 6"/>
              <p:cNvSpPr/>
              <p:nvPr/>
            </p:nvSpPr>
            <p:spPr>
              <a:xfrm>
                <a:off x="1410546" y="1512711"/>
                <a:ext cx="2157306" cy="151271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6435" tIns="46435" rIns="46435" bIns="46435" numCol="1" spcCol="1270" anchor="ctr" anchorCtr="0">
                <a:noAutofit/>
              </a:bodyPr>
              <a:lstStyle/>
              <a:p>
                <a:pPr algn="ctr" defTabSz="162520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3656"/>
              </a:p>
            </p:txBody>
          </p:sp>
          <p:sp>
            <p:nvSpPr>
              <p:cNvPr id="117" name="Trapezoid 116"/>
              <p:cNvSpPr/>
              <p:nvPr/>
            </p:nvSpPr>
            <p:spPr>
              <a:xfrm>
                <a:off x="851795" y="1454464"/>
                <a:ext cx="3318933" cy="1512711"/>
              </a:xfrm>
              <a:prstGeom prst="trapezoid">
                <a:avLst>
                  <a:gd name="adj" fmla="val 56345"/>
                </a:avLst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grpSp>
          <p:nvGrpSpPr>
            <p:cNvPr id="112" name="Group 111"/>
            <p:cNvGrpSpPr>
              <a:grpSpLocks noChangeAspect="1"/>
            </p:cNvGrpSpPr>
            <p:nvPr/>
          </p:nvGrpSpPr>
          <p:grpSpPr>
            <a:xfrm>
              <a:off x="443363" y="3159213"/>
              <a:ext cx="4175457" cy="1287679"/>
              <a:chOff x="-22714" y="3025422"/>
              <a:chExt cx="4978400" cy="1535304"/>
            </a:xfrm>
          </p:grpSpPr>
          <p:sp>
            <p:nvSpPr>
              <p:cNvPr id="113" name="Trapezoid 112"/>
              <p:cNvSpPr/>
              <p:nvPr/>
            </p:nvSpPr>
            <p:spPr>
              <a:xfrm>
                <a:off x="-22714" y="3276347"/>
                <a:ext cx="4978400" cy="1284379"/>
              </a:xfrm>
              <a:prstGeom prst="trapezoid">
                <a:avLst>
                  <a:gd name="adj" fmla="val 54851"/>
                </a:avLst>
              </a:prstGeom>
              <a:solidFill>
                <a:schemeClr val="bg2">
                  <a:lumMod val="25000"/>
                  <a:alpha val="66000"/>
                </a:schemeClr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14" name="Trapezoid 8"/>
              <p:cNvSpPr/>
              <p:nvPr/>
            </p:nvSpPr>
            <p:spPr>
              <a:xfrm>
                <a:off x="871219" y="3025422"/>
                <a:ext cx="3235960" cy="151271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6435" tIns="46435" rIns="46435" bIns="46435" numCol="1" spcCol="1270" anchor="ctr" anchorCtr="0">
                <a:noAutofit/>
              </a:bodyPr>
              <a:lstStyle/>
              <a:p>
                <a:pPr algn="ctr" defTabSz="162520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3656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6075" y="1496055"/>
            <a:ext cx="3987737" cy="2630749"/>
          </a:xfrm>
          <a:noFill/>
        </p:spPr>
        <p:txBody>
          <a:bodyPr anchor="b">
            <a:noAutofit/>
          </a:bodyPr>
          <a:lstStyle/>
          <a:p>
            <a:pPr marL="195560" indent="-97334" fontAlgn="base"/>
            <a:endParaRPr lang="en-US" sz="788" b="1" dirty="0">
              <a:solidFill>
                <a:schemeClr val="tx1">
                  <a:lumMod val="75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  <a:p>
            <a:pPr marL="195560" indent="-97334" fontAlgn="base"/>
            <a:endParaRPr lang="en-US" sz="788" b="1" dirty="0">
              <a:solidFill>
                <a:schemeClr val="tx1">
                  <a:lumMod val="75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  <a:p>
            <a:pPr marL="195560" indent="-97334" fontAlgn="base"/>
            <a:endParaRPr lang="en-US" sz="788" b="1" dirty="0">
              <a:solidFill>
                <a:schemeClr val="tx1">
                  <a:lumMod val="75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  <a:p>
            <a:pPr marL="195560" indent="-97334" fontAlgn="base"/>
            <a:endParaRPr lang="en-US" sz="788" b="1" dirty="0">
              <a:solidFill>
                <a:schemeClr val="tx1">
                  <a:lumMod val="75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  <a:p>
            <a:pPr marL="98227" indent="0" fontAlgn="base">
              <a:spcAft>
                <a:spcPts val="675"/>
              </a:spcAft>
              <a:buNone/>
            </a:pPr>
            <a:endParaRPr lang="en-US" sz="788" dirty="0">
              <a:solidFill>
                <a:schemeClr val="tx1">
                  <a:lumMod val="75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159" y="304262"/>
            <a:ext cx="5143500" cy="445592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" panose="020B0604020202020204" pitchFamily="34" charset="0"/>
                <a:ea typeface="Candara" charset="0"/>
                <a:cs typeface="Helvetica" panose="020B0604020202020204" pitchFamily="34" charset="0"/>
              </a:rPr>
              <a:t>NESDIS Cloud Migration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1447742" y="2172002"/>
            <a:ext cx="4436070" cy="1841197"/>
            <a:chOff x="1769391" y="715097"/>
            <a:chExt cx="6967102" cy="3100343"/>
          </a:xfrm>
        </p:grpSpPr>
        <p:grpSp>
          <p:nvGrpSpPr>
            <p:cNvPr id="38" name="Group 37"/>
            <p:cNvGrpSpPr/>
            <p:nvPr/>
          </p:nvGrpSpPr>
          <p:grpSpPr>
            <a:xfrm>
              <a:off x="1769391" y="1451334"/>
              <a:ext cx="6967102" cy="2364106"/>
              <a:chOff x="1800118" y="1407258"/>
              <a:chExt cx="6967102" cy="2364106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800118" y="1407258"/>
                <a:ext cx="6967102" cy="458718"/>
                <a:chOff x="1464170" y="2387161"/>
                <a:chExt cx="6197600" cy="479792"/>
              </a:xfrm>
            </p:grpSpPr>
            <p:sp>
              <p:nvSpPr>
                <p:cNvPr id="5" name="Pentagon 4"/>
                <p:cNvSpPr/>
                <p:nvPr/>
              </p:nvSpPr>
              <p:spPr>
                <a:xfrm>
                  <a:off x="1464170" y="2387161"/>
                  <a:ext cx="2135698" cy="479792"/>
                </a:xfrm>
                <a:prstGeom prst="homePlate">
                  <a:avLst/>
                </a:prstGeom>
                <a:solidFill>
                  <a:schemeClr val="tx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13" b="1">
                      <a:latin typeface="Candara" panose="020E0502030303020204" pitchFamily="34" charset="0"/>
                    </a:rPr>
                    <a:t>Experimentation</a:t>
                  </a:r>
                </a:p>
              </p:txBody>
            </p:sp>
            <p:sp>
              <p:nvSpPr>
                <p:cNvPr id="12" name="Chevron 11"/>
                <p:cNvSpPr/>
                <p:nvPr/>
              </p:nvSpPr>
              <p:spPr>
                <a:xfrm>
                  <a:off x="3458070" y="2387161"/>
                  <a:ext cx="2162904" cy="479792"/>
                </a:xfrm>
                <a:prstGeom prst="chevron">
                  <a:avLst/>
                </a:prstGeom>
                <a:solidFill>
                  <a:srgbClr val="FFCA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13" b="1" dirty="0">
                      <a:solidFill>
                        <a:schemeClr val="bg1"/>
                      </a:solidFill>
                      <a:latin typeface="Candara" panose="020E0502030303020204" pitchFamily="34" charset="0"/>
                    </a:rPr>
                    <a:t>Migration</a:t>
                  </a:r>
                </a:p>
              </p:txBody>
            </p:sp>
            <p:sp>
              <p:nvSpPr>
                <p:cNvPr id="13" name="Chevron 12"/>
                <p:cNvSpPr/>
                <p:nvPr/>
              </p:nvSpPr>
              <p:spPr>
                <a:xfrm>
                  <a:off x="5498866" y="2387161"/>
                  <a:ext cx="2162904" cy="479792"/>
                </a:xfrm>
                <a:prstGeom prst="chevron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13" b="1">
                      <a:solidFill>
                        <a:schemeClr val="bg1"/>
                      </a:solidFill>
                      <a:latin typeface="Candara" panose="020E0502030303020204" pitchFamily="34" charset="0"/>
                    </a:rPr>
                    <a:t>Transformation</a:t>
                  </a:r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1818059" y="1921475"/>
                <a:ext cx="6894141" cy="1427059"/>
                <a:chOff x="715032" y="2246973"/>
                <a:chExt cx="8173265" cy="1856941"/>
              </a:xfrm>
            </p:grpSpPr>
            <p:sp>
              <p:nvSpPr>
                <p:cNvPr id="15" name="Rounded Rectangle 14"/>
                <p:cNvSpPr/>
                <p:nvPr/>
              </p:nvSpPr>
              <p:spPr>
                <a:xfrm>
                  <a:off x="715032" y="2261043"/>
                  <a:ext cx="1280160" cy="1828800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sz="788" b="1">
                      <a:latin typeface="Candara" panose="020E0502030303020204" pitchFamily="34" charset="0"/>
                    </a:rPr>
                    <a:t>Initiation</a:t>
                  </a:r>
                  <a:r>
                    <a:rPr lang="en-US" sz="675" b="1">
                      <a:latin typeface="Candara" panose="020E0502030303020204" pitchFamily="34" charset="0"/>
                    </a:rPr>
                    <a:t> &amp; </a:t>
                  </a:r>
                  <a:r>
                    <a:rPr lang="en-US" sz="788" b="1">
                      <a:latin typeface="Candara" panose="020E0502030303020204" pitchFamily="34" charset="0"/>
                    </a:rPr>
                    <a:t>Assess-ment</a:t>
                  </a:r>
                  <a:endParaRPr lang="en-US" sz="675" b="1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17" name="Rounded Rectangle 16"/>
                <p:cNvSpPr/>
                <p:nvPr/>
              </p:nvSpPr>
              <p:spPr>
                <a:xfrm>
                  <a:off x="2075767" y="2261043"/>
                  <a:ext cx="1166406" cy="1828800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sz="788" b="1">
                      <a:latin typeface="Candara" panose="020E0502030303020204" pitchFamily="34" charset="0"/>
                    </a:rPr>
                    <a:t>Proof of Concept</a:t>
                  </a:r>
                </a:p>
              </p:txBody>
            </p:sp>
            <p:sp>
              <p:nvSpPr>
                <p:cNvPr id="18" name="Rounded Rectangle 17"/>
                <p:cNvSpPr/>
                <p:nvPr/>
              </p:nvSpPr>
              <p:spPr>
                <a:xfrm>
                  <a:off x="3299414" y="2246973"/>
                  <a:ext cx="1436960" cy="1828800"/>
                </a:xfrm>
                <a:prstGeom prst="roundRect">
                  <a:avLst/>
                </a:prstGeom>
                <a:solidFill>
                  <a:srgbClr val="FFCA29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sz="788" b="1">
                      <a:latin typeface="Candara" panose="020E0502030303020204" pitchFamily="34" charset="0"/>
                    </a:rPr>
                    <a:t>Implemen-tation</a:t>
                  </a:r>
                </a:p>
              </p:txBody>
            </p:sp>
            <p:sp>
              <p:nvSpPr>
                <p:cNvPr id="19" name="Rounded Rectangle 18"/>
                <p:cNvSpPr/>
                <p:nvPr/>
              </p:nvSpPr>
              <p:spPr>
                <a:xfrm>
                  <a:off x="4797237" y="2261043"/>
                  <a:ext cx="1280160" cy="1828800"/>
                </a:xfrm>
                <a:prstGeom prst="roundRect">
                  <a:avLst/>
                </a:prstGeom>
                <a:solidFill>
                  <a:srgbClr val="A4A3A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sz="675" b="1">
                      <a:latin typeface="Candara" panose="020E0502030303020204" pitchFamily="34" charset="0"/>
                    </a:rPr>
                    <a:t>Cloud Migration</a:t>
                  </a:r>
                </a:p>
              </p:txBody>
            </p:sp>
            <p:sp>
              <p:nvSpPr>
                <p:cNvPr id="20" name="Rounded Rectangle 19"/>
                <p:cNvSpPr/>
                <p:nvPr/>
              </p:nvSpPr>
              <p:spPr>
                <a:xfrm>
                  <a:off x="6157972" y="2261043"/>
                  <a:ext cx="1280160" cy="1828800"/>
                </a:xfrm>
                <a:prstGeom prst="roundRect">
                  <a:avLst/>
                </a:prstGeom>
                <a:solidFill>
                  <a:srgbClr val="2796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sz="675" b="1">
                      <a:latin typeface="Candara" panose="020E0502030303020204" pitchFamily="34" charset="0"/>
                    </a:rPr>
                    <a:t>Leverage Cloud</a:t>
                  </a:r>
                </a:p>
              </p:txBody>
            </p:sp>
            <p:sp>
              <p:nvSpPr>
                <p:cNvPr id="21" name="Rounded Rectangle 20"/>
                <p:cNvSpPr/>
                <p:nvPr/>
              </p:nvSpPr>
              <p:spPr>
                <a:xfrm>
                  <a:off x="7518708" y="2261043"/>
                  <a:ext cx="1369589" cy="1828800"/>
                </a:xfrm>
                <a:prstGeom prst="roundRect">
                  <a:avLst/>
                </a:prstGeom>
                <a:solidFill>
                  <a:schemeClr val="tx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sz="675" b="1">
                      <a:latin typeface="Candara" panose="020E0502030303020204" pitchFamily="34" charset="0"/>
                    </a:rPr>
                    <a:t>Optimization</a:t>
                  </a:r>
                </a:p>
              </p:txBody>
            </p:sp>
            <p:sp>
              <p:nvSpPr>
                <p:cNvPr id="39" name="Rounded Rectangle 38"/>
                <p:cNvSpPr/>
                <p:nvPr/>
              </p:nvSpPr>
              <p:spPr>
                <a:xfrm>
                  <a:off x="715032" y="2275114"/>
                  <a:ext cx="1280160" cy="1828800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sz="675" b="1">
                      <a:latin typeface="Candara" panose="020E0502030303020204" pitchFamily="34" charset="0"/>
                    </a:rPr>
                    <a:t>Initiation</a:t>
                  </a:r>
                  <a:r>
                    <a:rPr lang="en-US" sz="619" b="1">
                      <a:latin typeface="Candara" panose="020E0502030303020204" pitchFamily="34" charset="0"/>
                    </a:rPr>
                    <a:t> &amp; </a:t>
                  </a:r>
                  <a:r>
                    <a:rPr lang="en-US" sz="675" b="1">
                      <a:latin typeface="Candara" panose="020E0502030303020204" pitchFamily="34" charset="0"/>
                    </a:rPr>
                    <a:t>Assessment</a:t>
                  </a:r>
                  <a:endParaRPr lang="en-US" sz="619" b="1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40" name="Rounded Rectangle 39"/>
                <p:cNvSpPr/>
                <p:nvPr/>
              </p:nvSpPr>
              <p:spPr>
                <a:xfrm>
                  <a:off x="2075767" y="2275114"/>
                  <a:ext cx="1166406" cy="1828800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sz="675" b="1">
                      <a:latin typeface="Candara" panose="020E0502030303020204" pitchFamily="34" charset="0"/>
                    </a:rPr>
                    <a:t>Proof of Concept</a:t>
                  </a:r>
                </a:p>
              </p:txBody>
            </p:sp>
            <p:sp>
              <p:nvSpPr>
                <p:cNvPr id="41" name="Rounded Rectangle 40"/>
                <p:cNvSpPr/>
                <p:nvPr/>
              </p:nvSpPr>
              <p:spPr>
                <a:xfrm>
                  <a:off x="3299414" y="2261043"/>
                  <a:ext cx="1436960" cy="1828800"/>
                </a:xfrm>
                <a:prstGeom prst="roundRect">
                  <a:avLst/>
                </a:prstGeom>
                <a:solidFill>
                  <a:srgbClr val="FFCA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sz="675" b="1">
                      <a:latin typeface="Candara" panose="020E0502030303020204" pitchFamily="34" charset="0"/>
                    </a:rPr>
                    <a:t>Implemen-tation</a:t>
                  </a:r>
                </a:p>
              </p:txBody>
            </p:sp>
          </p:grpSp>
          <p:sp>
            <p:nvSpPr>
              <p:cNvPr id="24" name="Rounded Rectangle 23"/>
              <p:cNvSpPr/>
              <p:nvPr/>
            </p:nvSpPr>
            <p:spPr>
              <a:xfrm>
                <a:off x="4024839" y="2430709"/>
                <a:ext cx="1267715" cy="130468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CA2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64294" indent="-64294">
                  <a:buFont typeface="Arial" panose="020B0604020202020204" pitchFamily="34" charset="0"/>
                  <a:buChar char="•"/>
                </a:pPr>
                <a:r>
                  <a:rPr lang="en-US" sz="563" dirty="0">
                    <a:solidFill>
                      <a:schemeClr val="tx1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Develop </a:t>
                </a:r>
                <a:r>
                  <a:rPr lang="en-US" sz="563" dirty="0" err="1">
                    <a:solidFill>
                      <a:schemeClr val="tx1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implementa-tion</a:t>
                </a:r>
                <a:r>
                  <a:rPr lang="en-US" sz="563" dirty="0">
                    <a:solidFill>
                      <a:schemeClr val="tx1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 and Phasing Plan</a:t>
                </a:r>
              </a:p>
              <a:p>
                <a:pPr marL="64294" indent="-64294">
                  <a:buFont typeface="Arial" panose="020B0604020202020204" pitchFamily="34" charset="0"/>
                  <a:buChar char="•"/>
                </a:pPr>
                <a:r>
                  <a:rPr lang="en-US" sz="563" dirty="0">
                    <a:solidFill>
                      <a:schemeClr val="tx1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Trades</a:t>
                </a:r>
              </a:p>
              <a:p>
                <a:pPr marL="64294" indent="-64294">
                  <a:buFont typeface="Arial" panose="020B0604020202020204" pitchFamily="34" charset="0"/>
                  <a:buChar char="•"/>
                </a:pPr>
                <a:r>
                  <a:rPr lang="en-US" sz="563" dirty="0">
                    <a:solidFill>
                      <a:schemeClr val="tx1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Cloud orchestration</a:t>
                </a: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5271361" y="2449807"/>
                <a:ext cx="1069848" cy="130468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A4A3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64294" indent="-64294">
                  <a:buFont typeface="Arial" panose="020B0604020202020204" pitchFamily="34" charset="0"/>
                  <a:buChar char="•"/>
                </a:pPr>
                <a:r>
                  <a:rPr lang="en-US" sz="563">
                    <a:solidFill>
                      <a:schemeClr val="tx1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Consolida-tion of activities</a:t>
                </a:r>
              </a:p>
              <a:p>
                <a:pPr marL="64294" indent="-64294">
                  <a:buFont typeface="Arial" panose="020B0604020202020204" pitchFamily="34" charset="0"/>
                  <a:buChar char="•"/>
                </a:pPr>
                <a:r>
                  <a:rPr lang="en-US" sz="563">
                    <a:solidFill>
                      <a:schemeClr val="tx1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Migrate services to cloud</a:t>
                </a: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6428824" y="2449806"/>
                <a:ext cx="1069848" cy="130468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2796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64294" indent="-64294">
                  <a:buFont typeface="Arial" panose="020B0604020202020204" pitchFamily="34" charset="0"/>
                  <a:buChar char="•"/>
                </a:pPr>
                <a:r>
                  <a:rPr lang="en-US" sz="563">
                    <a:solidFill>
                      <a:schemeClr val="tx1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Cloud provisioning</a:t>
                </a:r>
              </a:p>
              <a:p>
                <a:pPr marL="64294" indent="-64294">
                  <a:buFont typeface="Arial" panose="020B0604020202020204" pitchFamily="34" charset="0"/>
                  <a:buChar char="•"/>
                </a:pPr>
                <a:r>
                  <a:rPr lang="en-US" sz="563">
                    <a:solidFill>
                      <a:schemeClr val="tx1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Cloud manage-ment and monitoring</a:t>
                </a: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7566636" y="2466681"/>
                <a:ext cx="1200584" cy="130468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3A88F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64294" indent="-64294">
                  <a:buFont typeface="Arial" panose="020B0604020202020204" pitchFamily="34" charset="0"/>
                  <a:buChar char="•"/>
                </a:pPr>
                <a:r>
                  <a:rPr lang="en-US" sz="563" dirty="0">
                    <a:solidFill>
                      <a:schemeClr val="tx1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Service, architecture, cost optimization</a:t>
                </a:r>
              </a:p>
              <a:p>
                <a:pPr marL="64294" indent="-64294">
                  <a:buFont typeface="Arial" panose="020B0604020202020204" pitchFamily="34" charset="0"/>
                  <a:buChar char="•"/>
                </a:pPr>
                <a:r>
                  <a:rPr lang="en-US" sz="563" dirty="0">
                    <a:solidFill>
                      <a:schemeClr val="tx1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Evolution of the service-based architecture</a:t>
                </a: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1826037" y="2447031"/>
                <a:ext cx="1133139" cy="130468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99D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64294" indent="-64294">
                  <a:buFont typeface="Arial" panose="020B0604020202020204" pitchFamily="34" charset="0"/>
                  <a:buChar char="•"/>
                </a:pPr>
                <a:r>
                  <a:rPr lang="en-US" sz="563" dirty="0">
                    <a:solidFill>
                      <a:schemeClr val="tx1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NESDIS Cloud Strategy</a:t>
                </a:r>
              </a:p>
              <a:p>
                <a:pPr marL="64294" indent="-64294">
                  <a:buFont typeface="Arial" panose="020B0604020202020204" pitchFamily="34" charset="0"/>
                  <a:buChar char="•"/>
                </a:pPr>
                <a:r>
                  <a:rPr lang="en-US" sz="563" dirty="0">
                    <a:solidFill>
                      <a:schemeClr val="tx1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IPTs</a:t>
                </a:r>
              </a:p>
              <a:p>
                <a:pPr marL="64294" indent="-64294">
                  <a:buFont typeface="Arial" panose="020B0604020202020204" pitchFamily="34" charset="0"/>
                  <a:buChar char="•"/>
                </a:pPr>
                <a:r>
                  <a:rPr lang="en-US" sz="563" dirty="0">
                    <a:solidFill>
                      <a:schemeClr val="tx1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Readiness Assessment</a:t>
                </a:r>
              </a:p>
              <a:p>
                <a:pPr marL="64294" indent="-64294">
                  <a:buFont typeface="Arial" panose="020B0604020202020204" pitchFamily="34" charset="0"/>
                  <a:buChar char="•"/>
                </a:pPr>
                <a:r>
                  <a:rPr lang="en-US" sz="563" dirty="0" err="1">
                    <a:solidFill>
                      <a:schemeClr val="tx1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ConOPS</a:t>
                </a:r>
                <a:endParaRPr lang="en-US" sz="563" dirty="0">
                  <a:solidFill>
                    <a:schemeClr val="tx1">
                      <a:lumMod val="50000"/>
                    </a:schemeClr>
                  </a:solidFill>
                  <a:latin typeface="Candara" panose="020E0502030303020204" pitchFamily="34" charset="0"/>
                </a:endParaRPr>
              </a:p>
              <a:p>
                <a:pPr marL="64294" indent="-64294">
                  <a:buFont typeface="Arial" panose="020B0604020202020204" pitchFamily="34" charset="0"/>
                  <a:buChar char="•"/>
                </a:pPr>
                <a:r>
                  <a:rPr lang="en-US" sz="563" dirty="0">
                    <a:solidFill>
                      <a:schemeClr val="tx1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KADP</a:t>
                </a:r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2973883" y="2447031"/>
                <a:ext cx="1034099" cy="130468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64294" indent="-64294">
                  <a:buFont typeface="Arial" panose="020B0604020202020204" pitchFamily="34" charset="0"/>
                  <a:buChar char="•"/>
                </a:pPr>
                <a:r>
                  <a:rPr lang="en-US" sz="563" dirty="0">
                    <a:solidFill>
                      <a:schemeClr val="tx1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Build and Evaluate </a:t>
                </a:r>
                <a:r>
                  <a:rPr lang="en-US" sz="563" b="1" dirty="0">
                    <a:solidFill>
                      <a:schemeClr val="tx1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Prototype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5778146" y="715097"/>
              <a:ext cx="1122555" cy="1890681"/>
              <a:chOff x="5207975" y="514102"/>
              <a:chExt cx="1513460" cy="257633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2" name="Circular Arrow 31"/>
              <p:cNvSpPr/>
              <p:nvPr/>
            </p:nvSpPr>
            <p:spPr>
              <a:xfrm>
                <a:off x="5207975" y="989076"/>
                <a:ext cx="1499867" cy="2101365"/>
              </a:xfrm>
              <a:prstGeom prst="circularArrow">
                <a:avLst>
                  <a:gd name="adj1" fmla="val 7723"/>
                  <a:gd name="adj2" fmla="val 740757"/>
                  <a:gd name="adj3" fmla="val 19319523"/>
                  <a:gd name="adj4" fmla="val 12869869"/>
                  <a:gd name="adj5" fmla="val 10813"/>
                </a:avLst>
              </a:prstGeom>
              <a:solidFill>
                <a:schemeClr val="tx1">
                  <a:lumMod val="75000"/>
                </a:schemeClr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4" name="Circular Arrow 33"/>
              <p:cNvSpPr/>
              <p:nvPr/>
            </p:nvSpPr>
            <p:spPr>
              <a:xfrm rot="10800000">
                <a:off x="5221569" y="514102"/>
                <a:ext cx="1499866" cy="2026086"/>
              </a:xfrm>
              <a:prstGeom prst="circularArrow">
                <a:avLst>
                  <a:gd name="adj1" fmla="val 7723"/>
                  <a:gd name="adj2" fmla="val 838399"/>
                  <a:gd name="adj3" fmla="val 19319523"/>
                  <a:gd name="adj4" fmla="val 12869869"/>
                  <a:gd name="adj5" fmla="val 10813"/>
                </a:avLst>
              </a:prstGeom>
              <a:solidFill>
                <a:schemeClr val="tx1">
                  <a:lumMod val="75000"/>
                </a:schemeClr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</p:grpSp>
      <p:sp>
        <p:nvSpPr>
          <p:cNvPr id="119" name="Freeform 20"/>
          <p:cNvSpPr>
            <a:spLocks/>
          </p:cNvSpPr>
          <p:nvPr/>
        </p:nvSpPr>
        <p:spPr bwMode="auto">
          <a:xfrm>
            <a:off x="839159" y="2379597"/>
            <a:ext cx="508993" cy="538862"/>
          </a:xfrm>
          <a:custGeom>
            <a:avLst/>
            <a:gdLst>
              <a:gd name="T0" fmla="*/ 62 w 184"/>
              <a:gd name="T1" fmla="*/ 129 h 181"/>
              <a:gd name="T2" fmla="*/ 26 w 184"/>
              <a:gd name="T3" fmla="*/ 93 h 181"/>
              <a:gd name="T4" fmla="*/ 0 w 184"/>
              <a:gd name="T5" fmla="*/ 120 h 181"/>
              <a:gd name="T6" fmla="*/ 62 w 184"/>
              <a:gd name="T7" fmla="*/ 181 h 181"/>
              <a:gd name="T8" fmla="*/ 88 w 184"/>
              <a:gd name="T9" fmla="*/ 155 h 181"/>
              <a:gd name="T10" fmla="*/ 178 w 184"/>
              <a:gd name="T11" fmla="*/ 5 h 181"/>
              <a:gd name="T12" fmla="*/ 62 w 184"/>
              <a:gd name="T13" fmla="*/ 129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4" h="181">
                <a:moveTo>
                  <a:pt x="62" y="129"/>
                </a:moveTo>
                <a:cubicBezTo>
                  <a:pt x="26" y="93"/>
                  <a:pt x="26" y="93"/>
                  <a:pt x="26" y="93"/>
                </a:cubicBezTo>
                <a:cubicBezTo>
                  <a:pt x="0" y="120"/>
                  <a:pt x="0" y="120"/>
                  <a:pt x="0" y="120"/>
                </a:cubicBezTo>
                <a:cubicBezTo>
                  <a:pt x="62" y="181"/>
                  <a:pt x="62" y="181"/>
                  <a:pt x="62" y="181"/>
                </a:cubicBezTo>
                <a:cubicBezTo>
                  <a:pt x="88" y="155"/>
                  <a:pt x="88" y="155"/>
                  <a:pt x="88" y="155"/>
                </a:cubicBezTo>
                <a:cubicBezTo>
                  <a:pt x="88" y="155"/>
                  <a:pt x="134" y="37"/>
                  <a:pt x="178" y="5"/>
                </a:cubicBezTo>
                <a:cubicBezTo>
                  <a:pt x="184" y="0"/>
                  <a:pt x="111" y="47"/>
                  <a:pt x="62" y="129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92D050"/>
            </a:solidFill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sp>
        <p:nvSpPr>
          <p:cNvPr id="56" name="Content Placeholder 2"/>
          <p:cNvSpPr txBox="1">
            <a:spLocks/>
          </p:cNvSpPr>
          <p:nvPr/>
        </p:nvSpPr>
        <p:spPr>
          <a:xfrm>
            <a:off x="1283970" y="4301213"/>
            <a:ext cx="1015489" cy="845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2350" indent="0" fontAlgn="base">
              <a:buNone/>
            </a:pPr>
            <a:r>
              <a:rPr lang="en-US" sz="563" b="1" dirty="0">
                <a:latin typeface="Candara" charset="0"/>
                <a:ea typeface="Candara" charset="0"/>
                <a:cs typeface="Candara" charset="0"/>
              </a:rPr>
              <a:t>Where we are Today</a:t>
            </a:r>
          </a:p>
        </p:txBody>
      </p:sp>
      <p:sp>
        <p:nvSpPr>
          <p:cNvPr id="57" name="Up Arrow 56"/>
          <p:cNvSpPr/>
          <p:nvPr/>
        </p:nvSpPr>
        <p:spPr>
          <a:xfrm>
            <a:off x="1674512" y="4091480"/>
            <a:ext cx="169253" cy="221870"/>
          </a:xfrm>
          <a:prstGeom prst="upArrow">
            <a:avLst>
              <a:gd name="adj1" fmla="val 33999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Rectangle 3"/>
          <p:cNvSpPr/>
          <p:nvPr/>
        </p:nvSpPr>
        <p:spPr>
          <a:xfrm>
            <a:off x="982959" y="1169170"/>
            <a:ext cx="4858652" cy="750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38"/>
              </a:spcBef>
              <a:spcAft>
                <a:spcPts val="675"/>
              </a:spcAft>
            </a:pPr>
            <a:r>
              <a:rPr lang="en-US" sz="1575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Candara" charset="0"/>
                <a:cs typeface="Arial" panose="020B0604020202020204" pitchFamily="34" charset="0"/>
              </a:rPr>
              <a:t>Vision</a:t>
            </a:r>
            <a:r>
              <a:rPr lang="en-US" sz="1575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Candara" charset="0"/>
                <a:cs typeface="Arial" panose="020B0604020202020204" pitchFamily="34" charset="0"/>
              </a:rPr>
              <a:t>: 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Implement cloud-enabled end-to-end ground service capabilities that are </a:t>
            </a:r>
            <a:r>
              <a:rPr lang="en-US" sz="13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35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scalable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35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lifecycle cost effective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135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source agnostic</a:t>
            </a:r>
          </a:p>
        </p:txBody>
      </p:sp>
    </p:spTree>
    <p:extLst>
      <p:ext uri="{BB962C8B-B14F-4D97-AF65-F5344CB8AC3E}">
        <p14:creationId xmlns:p14="http://schemas.microsoft.com/office/powerpoint/2010/main" val="1603135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. Content Slide - with icon">
  <a:themeElements>
    <a:clrScheme name="PTT 1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3770</TotalTime>
  <Words>544</Words>
  <Application>Microsoft Macintosh PowerPoint</Application>
  <PresentationFormat>Custom</PresentationFormat>
  <Paragraphs>118</Paragraphs>
  <Slides>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4. Content Slide - with icon</vt:lpstr>
      <vt:lpstr>NOAA Recent and  Upcoming Launches</vt:lpstr>
      <vt:lpstr>PowerPoint Presentation</vt:lpstr>
      <vt:lpstr>PowerPoint Presentation</vt:lpstr>
      <vt:lpstr>NESDIS Data Processing  and Distribution</vt:lpstr>
      <vt:lpstr>NOAA Big Data CRADA</vt:lpstr>
      <vt:lpstr>               NESDIS Cloud Strategy</vt:lpstr>
      <vt:lpstr>NESDIS Cloud Pilot Projects</vt:lpstr>
      <vt:lpstr>NESDIS Cloud Migration</vt:lpstr>
    </vt:vector>
  </TitlesOfParts>
  <Company>ESA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Pascal Lecomte</dc:creator>
  <cp:lastModifiedBy>Charles Wooldridge</cp:lastModifiedBy>
  <cp:revision>25</cp:revision>
  <cp:lastPrinted>2019-02-08T17:31:53Z</cp:lastPrinted>
  <dcterms:created xsi:type="dcterms:W3CDTF">2016-11-10T19:18:14Z</dcterms:created>
  <dcterms:modified xsi:type="dcterms:W3CDTF">2019-02-15T05:30:00Z</dcterms:modified>
</cp:coreProperties>
</file>