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3"/>
  </p:notesMasterIdLst>
  <p:handoutMasterIdLst>
    <p:handoutMasterId r:id="rId24"/>
  </p:handoutMasterIdLst>
  <p:sldIdLst>
    <p:sldId id="283" r:id="rId5"/>
    <p:sldId id="320" r:id="rId6"/>
    <p:sldId id="321" r:id="rId7"/>
    <p:sldId id="352" r:id="rId8"/>
    <p:sldId id="353" r:id="rId9"/>
    <p:sldId id="354" r:id="rId10"/>
    <p:sldId id="355" r:id="rId11"/>
    <p:sldId id="356" r:id="rId12"/>
    <p:sldId id="323" r:id="rId13"/>
    <p:sldId id="359" r:id="rId14"/>
    <p:sldId id="324" r:id="rId15"/>
    <p:sldId id="325" r:id="rId16"/>
    <p:sldId id="326" r:id="rId17"/>
    <p:sldId id="327" r:id="rId18"/>
    <p:sldId id="357" r:id="rId19"/>
    <p:sldId id="358" r:id="rId20"/>
    <p:sldId id="360" r:id="rId21"/>
    <p:sldId id="361" r:id="rId22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8748" autoAdjust="0"/>
  </p:normalViewPr>
  <p:slideViewPr>
    <p:cSldViewPr snapToGrid="0">
      <p:cViewPr varScale="1">
        <p:scale>
          <a:sx n="136" d="100"/>
          <a:sy n="136" d="100"/>
        </p:scale>
        <p:origin x="-12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150219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3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3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2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85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24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71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2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6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6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8407742" y="4580702"/>
            <a:ext cx="593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Slide  </a:t>
            </a:r>
            <a:fld id="{538811D7-0C21-4038-AA0D-BABCC2DAA7EC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microsoft.com/office/2007/relationships/hdphoto" Target="../media/hdphoto2.wdp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jpg"/><Relationship Id="rId16" Type="http://schemas.openxmlformats.org/officeDocument/2006/relationships/image" Target="../media/image66.jpg"/><Relationship Id="rId17" Type="http://schemas.openxmlformats.org/officeDocument/2006/relationships/image" Target="../media/image67.jpg"/><Relationship Id="rId1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gif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916462"/>
            <a:ext cx="79724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update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f</a:t>
            </a: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or </a:t>
            </a:r>
            <a:r>
              <a:rPr lang="en-GB" sz="44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</a:t>
            </a: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       LSI-VC</a:t>
            </a:r>
            <a:endParaRPr lang="en-GB" sz="44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29887" y="3338958"/>
            <a:ext cx="2052177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Ferran Gascon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29887" y="3889827"/>
            <a:ext cx="6752682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LSI-VC-7, VNSC, Hanoi (Vietnam), 14-15 February 2019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62" y="1631461"/>
            <a:ext cx="1770875" cy="7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086" y="98350"/>
            <a:ext cx="7174846" cy="430887"/>
          </a:xfrm>
        </p:spPr>
        <p:txBody>
          <a:bodyPr/>
          <a:lstStyle/>
          <a:p>
            <a:r>
              <a:rPr lang="en-US" dirty="0" smtClean="0"/>
              <a:t>S2 Mission Next Steps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6980" y="561868"/>
            <a:ext cx="8748000" cy="4311920"/>
          </a:xfrm>
        </p:spPr>
        <p:txBody>
          <a:bodyPr/>
          <a:lstStyle/>
          <a:p>
            <a:pPr>
              <a:lnSpc>
                <a:spcPct val="200000"/>
              </a:lnSpc>
              <a:buFont typeface="Wingdings" charset="2"/>
              <a:buChar char="²"/>
            </a:pPr>
            <a:r>
              <a:rPr lang="en-GB" sz="1400" dirty="0" smtClean="0">
                <a:solidFill>
                  <a:srgbClr val="0098DB"/>
                </a:solidFill>
              </a:rPr>
              <a:t>2019 Q1</a:t>
            </a:r>
            <a:r>
              <a:rPr lang="en-GB" sz="1400" dirty="0" smtClean="0"/>
              <a:t>: Completion of the conversion of the archive into single-tile format.</a:t>
            </a:r>
          </a:p>
          <a:p>
            <a:pPr>
              <a:lnSpc>
                <a:spcPct val="200000"/>
              </a:lnSpc>
              <a:buFont typeface="Wingdings" charset="2"/>
              <a:buChar char="²"/>
            </a:pPr>
            <a:r>
              <a:rPr lang="en-GB" sz="1400" dirty="0">
                <a:solidFill>
                  <a:schemeClr val="accent1"/>
                </a:solidFill>
              </a:rPr>
              <a:t>2019 </a:t>
            </a:r>
            <a:r>
              <a:rPr lang="en-GB" sz="1400" dirty="0" smtClean="0">
                <a:solidFill>
                  <a:schemeClr val="accent1"/>
                </a:solidFill>
              </a:rPr>
              <a:t>Q2</a:t>
            </a:r>
            <a:r>
              <a:rPr lang="en-GB" sz="1400" dirty="0" smtClean="0"/>
              <a:t>: </a:t>
            </a:r>
            <a:r>
              <a:rPr lang="en-GB" sz="1400" dirty="0"/>
              <a:t>L2A on-demand service </a:t>
            </a:r>
            <a:r>
              <a:rPr lang="en-GB" sz="1400" dirty="0" smtClean="0"/>
              <a:t>open to Copernicus Services.</a:t>
            </a:r>
          </a:p>
          <a:p>
            <a:pPr>
              <a:lnSpc>
                <a:spcPct val="200000"/>
              </a:lnSpc>
              <a:buFont typeface="Wingdings" charset="2"/>
              <a:buChar char="²"/>
            </a:pPr>
            <a:r>
              <a:rPr lang="en-GB" sz="1400" dirty="0" smtClean="0">
                <a:solidFill>
                  <a:srgbClr val="0098DB"/>
                </a:solidFill>
              </a:rPr>
              <a:t>2019 Q2</a:t>
            </a:r>
            <a:r>
              <a:rPr lang="en-GB" sz="1400" dirty="0" smtClean="0"/>
              <a:t>: Start of the geometry-refined production using Global Reference Image (GRI).</a:t>
            </a:r>
          </a:p>
          <a:p>
            <a:pPr>
              <a:lnSpc>
                <a:spcPct val="200000"/>
              </a:lnSpc>
              <a:buFont typeface="Wingdings" charset="2"/>
              <a:buChar char="²"/>
            </a:pPr>
            <a:r>
              <a:rPr lang="en-GB" sz="1400" dirty="0" smtClean="0">
                <a:solidFill>
                  <a:schemeClr val="accent1"/>
                </a:solidFill>
              </a:rPr>
              <a:t>2019 Q2</a:t>
            </a:r>
            <a:r>
              <a:rPr lang="en-GB" sz="1400" dirty="0" smtClean="0"/>
              <a:t>: Usage of improved DEM for L1C and L2A productions.</a:t>
            </a:r>
          </a:p>
          <a:p>
            <a:pPr>
              <a:lnSpc>
                <a:spcPct val="200000"/>
              </a:lnSpc>
              <a:buFont typeface="Wingdings" charset="2"/>
              <a:buChar char="²"/>
            </a:pPr>
            <a:r>
              <a:rPr lang="en-GB" sz="1400" dirty="0">
                <a:solidFill>
                  <a:schemeClr val="accent1"/>
                </a:solidFill>
              </a:rPr>
              <a:t>2019 </a:t>
            </a:r>
            <a:r>
              <a:rPr lang="en-GB" sz="1400" dirty="0" smtClean="0">
                <a:solidFill>
                  <a:schemeClr val="accent1"/>
                </a:solidFill>
              </a:rPr>
              <a:t>Q3-Q4</a:t>
            </a:r>
            <a:r>
              <a:rPr lang="en-GB" sz="1400" dirty="0" smtClean="0"/>
              <a:t>: </a:t>
            </a:r>
            <a:r>
              <a:rPr lang="en-GB" sz="1400" dirty="0"/>
              <a:t>L2A on-demand </a:t>
            </a:r>
            <a:r>
              <a:rPr lang="en-GB" sz="1400" dirty="0" smtClean="0"/>
              <a:t>service to all users.</a:t>
            </a:r>
            <a:endParaRPr lang="en-GB" sz="1400" dirty="0"/>
          </a:p>
          <a:p>
            <a:pPr>
              <a:lnSpc>
                <a:spcPct val="200000"/>
              </a:lnSpc>
              <a:buFont typeface="Wingdings" charset="2"/>
              <a:buChar char="²"/>
            </a:pPr>
            <a:endParaRPr lang="en-GB" sz="1400" dirty="0" smtClean="0"/>
          </a:p>
          <a:p>
            <a:pPr>
              <a:lnSpc>
                <a:spcPct val="200000"/>
              </a:lnSpc>
              <a:buFont typeface="Wingdings" charset="2"/>
              <a:buChar char="²"/>
            </a:pPr>
            <a:endParaRPr lang="en-GB" sz="1400" dirty="0" smtClean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endParaRPr lang="en-GB" sz="1400" dirty="0" smtClean="0"/>
          </a:p>
          <a:p>
            <a:pPr>
              <a:lnSpc>
                <a:spcPct val="20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947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entinel-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5" y="454648"/>
            <a:ext cx="1254440" cy="3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74" y="1134448"/>
            <a:ext cx="2909498" cy="3352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194786" y="770149"/>
            <a:ext cx="488148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Sentinel-3A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mission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operations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nominal 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en-GB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synergy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released in October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implementation of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core data products,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Aerosol Optical Depth (AOD)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Radiative Power (FRP)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on-going with sample products expected to be available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indent="-8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Reprocessing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are on-going: </a:t>
            </a:r>
          </a:p>
          <a:p>
            <a:pPr marL="268288" indent="-17938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GB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SRAL, a full mission reprocessing (starting from </a:t>
            </a: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</a:t>
            </a:r>
            <a:r>
              <a:rPr lang="en-GB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2016) has been completed for both the Land and the Marine products. The Land products release is scheduled for </a:t>
            </a: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Q4 2018.</a:t>
            </a:r>
          </a:p>
          <a:p>
            <a:pPr marL="268288" indent="-17938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GB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SLSTR, Level 1 and 2 data reprocessing started in June 2018 and was completed in September 2018, including an updated cloud masking. The release is planned for Q4 2018. </a:t>
            </a:r>
          </a:p>
          <a:p>
            <a:pPr marL="268288" indent="-17938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GB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OLCI a full mission reprocessing from </a:t>
            </a:r>
            <a:r>
              <a:rPr lang="en-GB" sz="1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</a:t>
            </a:r>
            <a:r>
              <a:rPr lang="en-GB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has been carried out and made available to users in September 2018.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434" y="732892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Land Surface Temperature, Central Europe, 13 October 2018</a:t>
            </a:r>
          </a:p>
          <a:p>
            <a:pPr algn="ctr"/>
            <a:r>
              <a:rPr lang="en-US" sz="1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from Infra-Red </a:t>
            </a:r>
            <a:r>
              <a:rPr lang="en-US" sz="1000" dirty="0">
                <a:solidFill>
                  <a:srgbClr val="0070C0"/>
                </a:solidFill>
                <a:latin typeface="Calibri" panose="020F0502020204030204" pitchFamily="34" charset="0"/>
              </a:rPr>
              <a:t>12µm </a:t>
            </a:r>
            <a:r>
              <a:rPr lang="en-US" sz="1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channel of SLSTR </a:t>
            </a:r>
            <a:r>
              <a:rPr lang="en-US" sz="1000" dirty="0">
                <a:solidFill>
                  <a:srgbClr val="0070C0"/>
                </a:solidFill>
                <a:latin typeface="Calibri" panose="020F0502020204030204" pitchFamily="34" charset="0"/>
              </a:rPr>
              <a:t>sensor</a:t>
            </a:r>
            <a:r>
              <a:rPr lang="en-US" sz="1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(1km resolution)</a:t>
            </a:r>
            <a:endParaRPr lang="en-US" sz="1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3675" y="1281793"/>
            <a:ext cx="546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Baltic</a:t>
            </a:r>
            <a:endParaRPr lang="en-GB" sz="12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7396" y="4051375"/>
            <a:ext cx="68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Adriatic</a:t>
            </a:r>
            <a:endParaRPr lang="en-GB" sz="12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651" y="4453009"/>
            <a:ext cx="30963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i="1" dirty="0" smtClean="0">
                <a:latin typeface="Calibri" panose="020F0502020204030204" pitchFamily="34" charset="0"/>
              </a:rPr>
              <a:t>Copyright</a:t>
            </a:r>
            <a:r>
              <a:rPr lang="en-US" sz="800" i="1" dirty="0">
                <a:latin typeface="Calibri" panose="020F0502020204030204" pitchFamily="34" charset="0"/>
              </a:rPr>
              <a:t>: Contains modified Copernicus Sentinel data </a:t>
            </a:r>
            <a:r>
              <a:rPr lang="en-US" sz="800" i="1" dirty="0" smtClean="0">
                <a:latin typeface="Calibri" panose="020F0502020204030204" pitchFamily="34" charset="0"/>
              </a:rPr>
              <a:t>(2018)</a:t>
            </a:r>
            <a:endParaRPr lang="en-US" sz="800" i="1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Image result for eumetsat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832" y="209636"/>
            <a:ext cx="1299544" cy="3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18336" y="134011"/>
            <a:ext cx="2829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Sentinel-3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6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 rot="10800000">
            <a:off x="5710519" y="3066993"/>
            <a:ext cx="2301887" cy="151394"/>
          </a:xfrm>
          <a:prstGeom prst="rightArrow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22520" y="2441482"/>
            <a:ext cx="1152128" cy="68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614645" y="579618"/>
            <a:ext cx="3365097" cy="6937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192C67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192C67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192C67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192C67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192C67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92C67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92C67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92C67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92C67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Sentinel-3B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Spacecraft and all </a:t>
            </a:r>
            <a:r>
              <a:rPr lang="en-GB" altLang="en-US" sz="1400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instruments </a:t>
            </a:r>
            <a:r>
              <a:rPr lang="en-GB" altLang="en-US" sz="1400" b="1" i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in nominal operational mode and </a:t>
            </a:r>
            <a:r>
              <a:rPr lang="en-GB" altLang="en-US" sz="1400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functioning </a:t>
            </a:r>
            <a:r>
              <a:rPr lang="en-GB" altLang="en-US" sz="1400" b="1" i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well</a:t>
            </a:r>
            <a:endParaRPr lang="en-GB" altLang="en-US" sz="1400" b="1" i="1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6229" y="1500575"/>
            <a:ext cx="2122238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Tandem phase </a:t>
            </a:r>
            <a:b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between S-3B and S3-A </a:t>
            </a:r>
            <a:b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 cal/val</a:t>
            </a:r>
            <a:endParaRPr lang="en-GB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8969" t="16367" r="6800" b="8060"/>
          <a:stretch/>
        </p:blipFill>
        <p:spPr>
          <a:xfrm>
            <a:off x="93794" y="595005"/>
            <a:ext cx="1409580" cy="340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617" b="32108"/>
          <a:stretch/>
        </p:blipFill>
        <p:spPr>
          <a:xfrm>
            <a:off x="222520" y="2147317"/>
            <a:ext cx="7965122" cy="914230"/>
          </a:xfrm>
          <a:prstGeom prst="rect">
            <a:avLst/>
          </a:prstGeom>
        </p:spPr>
      </p:pic>
      <p:pic>
        <p:nvPicPr>
          <p:cNvPr id="24" name="Picture 23" descr="Image result for eumetsat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832" y="209636"/>
            <a:ext cx="1299544" cy="3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18336" y="134011"/>
            <a:ext cx="2829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Sentinel-3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624" y="1685652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Launch</a:t>
            </a:r>
          </a:p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25 Apr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0400701">
            <a:off x="3179854" y="3831430"/>
            <a:ext cx="2187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Orbit Commissioning Review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0278" y="3220474"/>
            <a:ext cx="633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28 Nov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0444" y="3218387"/>
            <a:ext cx="8397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 Q1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6237" y="3224694"/>
            <a:ext cx="5982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17 Oct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20314932">
            <a:off x="4526471" y="3947119"/>
            <a:ext cx="2604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Routine Operations Readiness Review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50497" y="3021627"/>
            <a:ext cx="948831" cy="22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 E2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 rot="16200000">
            <a:off x="2604785" y="1278261"/>
            <a:ext cx="162686" cy="3717565"/>
          </a:xfrm>
          <a:prstGeom prst="upDownArrow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Up-Down Arrow 29"/>
          <p:cNvSpPr/>
          <p:nvPr/>
        </p:nvSpPr>
        <p:spPr>
          <a:xfrm rot="16200000">
            <a:off x="5046372" y="2581413"/>
            <a:ext cx="162686" cy="1123777"/>
          </a:xfrm>
          <a:prstGeom prst="upDownArrow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>
            <a:off x="6411845" y="1491883"/>
            <a:ext cx="1674104" cy="655023"/>
          </a:xfrm>
          <a:prstGeom prst="rightArrow">
            <a:avLst>
              <a:gd name="adj1" fmla="val 100000"/>
              <a:gd name="adj2" fmla="val 6071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S-3B </a:t>
            </a:r>
            <a:br>
              <a:rPr lang="en-GB" sz="1200" b="1" i="1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1200" b="1" i="1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nominal phase </a:t>
            </a:r>
            <a:br>
              <a:rPr lang="en-GB" sz="1200" b="1" i="1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1200" b="1" i="1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(140 deg.) </a:t>
            </a:r>
            <a:endParaRPr lang="en-GB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303380" y="2077009"/>
            <a:ext cx="6773" cy="10460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689604" y="1491844"/>
            <a:ext cx="620549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S-3B drift phase</a:t>
            </a:r>
            <a:endParaRPr lang="en-GB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255931" y="3455901"/>
            <a:ext cx="391575" cy="173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990444" y="3440401"/>
            <a:ext cx="419873" cy="2063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78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368" y="1255364"/>
            <a:ext cx="4516304" cy="31928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1902"/>
            <a:ext cx="1512168" cy="395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4465" y="4442060"/>
            <a:ext cx="44142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i="1" dirty="0" smtClean="0">
                <a:latin typeface="Calibri" panose="020F0502020204030204" pitchFamily="34" charset="0"/>
              </a:rPr>
              <a:t>Copyright</a:t>
            </a:r>
            <a:r>
              <a:rPr lang="en-US" sz="800" i="1" dirty="0">
                <a:latin typeface="Calibri" panose="020F0502020204030204" pitchFamily="34" charset="0"/>
              </a:rPr>
              <a:t>: Contains modified Copernicus Sentinel data </a:t>
            </a:r>
            <a:r>
              <a:rPr lang="en-US" sz="800" i="1" dirty="0" smtClean="0">
                <a:latin typeface="Calibri" panose="020F0502020204030204" pitchFamily="34" charset="0"/>
              </a:rPr>
              <a:t>(2018) / processed </a:t>
            </a:r>
            <a:r>
              <a:rPr lang="en-US" sz="800" i="1" dirty="0">
                <a:latin typeface="Calibri" panose="020F0502020204030204" pitchFamily="34" charset="0"/>
              </a:rPr>
              <a:t>by </a:t>
            </a:r>
            <a:r>
              <a:rPr lang="en-US" sz="800" i="1" dirty="0" smtClean="0">
                <a:latin typeface="Calibri" panose="020F0502020204030204" pitchFamily="34" charset="0"/>
              </a:rPr>
              <a:t>BIRA–IASB/DLR</a:t>
            </a:r>
            <a:endParaRPr lang="en-US" sz="800" i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588" y="794752"/>
            <a:ext cx="79952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Sentinel-5 Precursor 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mission operations </a:t>
            </a:r>
            <a:r>
              <a:rPr lang="en-US" sz="14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 </a:t>
            </a:r>
            <a:r>
              <a:rPr lang="en-US" sz="1400" b="1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nominal</a:t>
            </a:r>
            <a:r>
              <a:rPr lang="en-US" sz="14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, with on-going ramp-up of data availability to users</a:t>
            </a:r>
            <a:endParaRPr lang="en-US" sz="1400" dirty="0" smtClean="0">
              <a:latin typeface="Calibri" panose="020F0502020204030204" pitchFamily="34" charset="0"/>
              <a:cs typeface="Calibri"/>
            </a:endParaRPr>
          </a:p>
          <a:p>
            <a:pPr marL="180975" indent="-180975">
              <a:spcBef>
                <a:spcPts val="1200"/>
              </a:spcBef>
              <a:buFont typeface="Arial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/>
              </a:rPr>
              <a:t>First data released </a:t>
            </a: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in July </a:t>
            </a:r>
            <a:r>
              <a:rPr lang="en-US" sz="1400" b="1" dirty="0">
                <a:latin typeface="Calibri" panose="020F0502020204030204" pitchFamily="34" charset="0"/>
                <a:cs typeface="Calibri"/>
              </a:rPr>
              <a:t>2018: </a:t>
            </a:r>
          </a:p>
          <a:p>
            <a:pPr marL="357188" indent="-174625">
              <a:spcBef>
                <a:spcPts val="3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cs typeface="Calibri"/>
              </a:rPr>
              <a:t>Total </a:t>
            </a:r>
            <a:r>
              <a:rPr lang="en-US" sz="1400" dirty="0">
                <a:latin typeface="Calibri" panose="020F0502020204030204" pitchFamily="34" charset="0"/>
                <a:cs typeface="Calibri"/>
              </a:rPr>
              <a:t>Columns of 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Ozone (O3), </a:t>
            </a:r>
          </a:p>
          <a:p>
            <a:pPr marL="357188" indent="-174625">
              <a:spcBef>
                <a:spcPts val="3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cs typeface="Calibri"/>
              </a:rPr>
              <a:t>Nitrogen Dioxide (NO2), </a:t>
            </a:r>
            <a:endParaRPr lang="en-US" sz="1400" dirty="0">
              <a:latin typeface="Calibri" panose="020F0502020204030204" pitchFamily="34" charset="0"/>
              <a:cs typeface="Calibri"/>
            </a:endParaRPr>
          </a:p>
          <a:p>
            <a:pPr marL="357188" indent="-174625">
              <a:spcBef>
                <a:spcPts val="3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cs typeface="Calibri"/>
              </a:rPr>
              <a:t>Carbon Monoxide (CO),</a:t>
            </a:r>
          </a:p>
          <a:p>
            <a:pPr marL="357188" indent="-174625">
              <a:spcBef>
                <a:spcPts val="3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cs typeface="Calibri"/>
              </a:rPr>
              <a:t>Cloud </a:t>
            </a:r>
            <a:r>
              <a:rPr lang="en-US" sz="1400" dirty="0">
                <a:latin typeface="Calibri" panose="020F0502020204030204" pitchFamily="34" charset="0"/>
                <a:cs typeface="Calibri"/>
              </a:rPr>
              <a:t>&amp; Aerosol 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information</a:t>
            </a:r>
          </a:p>
          <a:p>
            <a:pPr marL="180975" indent="-180975">
              <a:spcBef>
                <a:spcPts val="1200"/>
              </a:spcBef>
              <a:buFont typeface="Arial"/>
              <a:buChar char="•"/>
            </a:pP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New data released in October 2018</a:t>
            </a:r>
            <a:r>
              <a:rPr lang="en-US" sz="1400" b="1" dirty="0">
                <a:latin typeface="Calibri" panose="020F0502020204030204" pitchFamily="34" charset="0"/>
                <a:cs typeface="Calibri"/>
              </a:rPr>
              <a:t>: </a:t>
            </a:r>
            <a:endParaRPr lang="en-US" sz="1400" b="1" dirty="0" smtClean="0">
              <a:latin typeface="Calibri" panose="020F0502020204030204" pitchFamily="34" charset="0"/>
              <a:cs typeface="Calibri"/>
            </a:endParaRPr>
          </a:p>
          <a:p>
            <a:pPr marL="357188" indent="-174625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Sulfur </a:t>
            </a:r>
            <a:r>
              <a:rPr lang="en-US" sz="1400" b="1" dirty="0">
                <a:latin typeface="Calibri" panose="020F0502020204030204" pitchFamily="34" charset="0"/>
                <a:cs typeface="Calibri"/>
              </a:rPr>
              <a:t>Dioxide 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(SO2, </a:t>
            </a:r>
            <a:r>
              <a:rPr lang="en-US" sz="1200" dirty="0" smtClean="0">
                <a:latin typeface="Calibri" panose="020F0502020204030204" pitchFamily="34" charset="0"/>
                <a:cs typeface="Calibri"/>
              </a:rPr>
              <a:t>in NRT</a:t>
            </a:r>
            <a:r>
              <a:rPr lang="en-US" sz="1400" dirty="0">
                <a:latin typeface="Calibri" panose="020F0502020204030204" pitchFamily="34" charset="0"/>
                <a:cs typeface="Calibri"/>
              </a:rPr>
              <a:t>), </a:t>
            </a:r>
            <a:endParaRPr lang="en-US" sz="1400" dirty="0" smtClean="0">
              <a:latin typeface="Calibri" panose="020F0502020204030204" pitchFamily="34" charset="0"/>
              <a:cs typeface="Calibri"/>
            </a:endParaRPr>
          </a:p>
          <a:p>
            <a:pPr marL="357188" indent="-174625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Formaldehyde 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(CH2O, </a:t>
            </a:r>
            <a:r>
              <a:rPr lang="en-US" sz="1200" dirty="0" smtClean="0">
                <a:latin typeface="Calibri" panose="020F0502020204030204" pitchFamily="34" charset="0"/>
                <a:cs typeface="Calibri"/>
              </a:rPr>
              <a:t>in NRT</a:t>
            </a:r>
            <a:r>
              <a:rPr lang="en-US" sz="1400" dirty="0" smtClean="0">
                <a:latin typeface="Calibri" panose="020F0502020204030204" pitchFamily="34" charset="0"/>
                <a:cs typeface="Calibri"/>
              </a:rPr>
              <a:t>)</a:t>
            </a:r>
            <a:endParaRPr lang="en-US" sz="1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0727" y="1318857"/>
            <a:ext cx="4170419" cy="2616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b="1" i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S-5p </a:t>
            </a:r>
            <a:r>
              <a:rPr lang="en-US" sz="11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Sulfur Dioxide (SO2) measurement</a:t>
            </a:r>
            <a:r>
              <a:rPr lang="en-GB" sz="1100" b="1" i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 </a:t>
            </a:r>
            <a:r>
              <a:rPr lang="en-GB" sz="11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November 2017 – July 2018</a:t>
            </a:r>
            <a:endParaRPr lang="en-GB" sz="1100" b="1" i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064" y="3617193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Sulphur </a:t>
            </a:r>
            <a:r>
              <a:rPr lang="en-US" sz="1200" b="1" i="1" dirty="0">
                <a:solidFill>
                  <a:srgbClr val="0070C0"/>
                </a:solidFill>
                <a:latin typeface="Calibri" panose="020F0502020204030204" pitchFamily="34" charset="0"/>
              </a:rPr>
              <a:t>dioxide</a:t>
            </a:r>
            <a:r>
              <a:rPr lang="en-US" sz="1200" i="1" dirty="0">
                <a:solidFill>
                  <a:srgbClr val="0070C0"/>
                </a:solidFill>
                <a:latin typeface="Calibri" panose="020F0502020204030204" pitchFamily="34" charset="0"/>
              </a:rPr>
              <a:t>, which mainly comes from industrial processes and motor vehicle emissions, can result in breathing problems and is a precursor to acid </a:t>
            </a:r>
            <a:r>
              <a:rPr lang="en-US" sz="12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rain</a:t>
            </a:r>
            <a:endParaRPr lang="en-GB" sz="12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870" y="155222"/>
            <a:ext cx="478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</a:t>
            </a:r>
            <a:r>
              <a:rPr lang="en-GB" sz="2000" b="1" dirty="0">
                <a:latin typeface="Calibri" panose="020F0502020204030204" pitchFamily="34" charset="0"/>
              </a:rPr>
              <a:t>5</a:t>
            </a:r>
            <a:r>
              <a:rPr lang="en-GB" sz="2000" b="1" dirty="0" smtClean="0">
                <a:latin typeface="Calibri" panose="020F0502020204030204" pitchFamily="34" charset="0"/>
              </a:rPr>
              <a:t> Precursor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 rot="16200000">
            <a:off x="3496993" y="2579694"/>
            <a:ext cx="236863" cy="80812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26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1" t="1865" r="1399" b="2095"/>
          <a:stretch/>
        </p:blipFill>
        <p:spPr>
          <a:xfrm>
            <a:off x="1835829" y="705862"/>
            <a:ext cx="6977642" cy="377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" y="520948"/>
            <a:ext cx="1512168" cy="3950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61" y="1345149"/>
            <a:ext cx="1819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Example of </a:t>
            </a:r>
            <a:r>
              <a:rPr lang="en-GB" sz="1400" b="1" i="1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diffusion of </a:t>
            </a:r>
            <a:r>
              <a:rPr lang="en-GB" sz="1400" b="1" i="1" dirty="0" smtClean="0">
                <a:latin typeface="Calibri" panose="020F0502020204030204" pitchFamily="34" charset="0"/>
              </a:rPr>
              <a:t>information provided by Copernicus </a:t>
            </a:r>
            <a:br>
              <a:rPr lang="en-GB" sz="1400" b="1" i="1" dirty="0" smtClean="0">
                <a:latin typeface="Calibri" panose="020F0502020204030204" pitchFamily="34" charset="0"/>
              </a:rPr>
            </a:br>
            <a:r>
              <a:rPr lang="en-GB" sz="1400" b="1" i="1" dirty="0" smtClean="0">
                <a:latin typeface="Calibri" panose="020F0502020204030204" pitchFamily="34" charset="0"/>
              </a:rPr>
              <a:t>Sentinel-5p</a:t>
            </a:r>
            <a:endParaRPr lang="en-GB" sz="1400" b="1" i="1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5567" y="4446901"/>
            <a:ext cx="44781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i="1" dirty="0" smtClean="0">
                <a:latin typeface="Calibri" panose="020F0502020204030204" pitchFamily="34" charset="0"/>
              </a:rPr>
              <a:t>Copyright</a:t>
            </a:r>
            <a:r>
              <a:rPr lang="en-US" sz="800" i="1" dirty="0">
                <a:latin typeface="Calibri" panose="020F0502020204030204" pitchFamily="34" charset="0"/>
              </a:rPr>
              <a:t>: Contains modified Copernicus Sentinel data (</a:t>
            </a:r>
            <a:r>
              <a:rPr lang="en-US" sz="800" i="1" dirty="0" smtClean="0">
                <a:latin typeface="Calibri" panose="020F0502020204030204" pitchFamily="34" charset="0"/>
              </a:rPr>
              <a:t>2018) / </a:t>
            </a:r>
            <a:r>
              <a:rPr lang="en-US" sz="800" i="1" dirty="0">
                <a:latin typeface="Calibri" panose="020F0502020204030204" pitchFamily="34" charset="0"/>
              </a:rPr>
              <a:t>processed </a:t>
            </a:r>
            <a:r>
              <a:rPr lang="en-US" sz="800" i="1" dirty="0" smtClean="0">
                <a:latin typeface="Calibri" panose="020F0502020204030204" pitchFamily="34" charset="0"/>
              </a:rPr>
              <a:t>by KNMI and Greenpeace</a:t>
            </a:r>
            <a:endParaRPr lang="en-US" sz="800" i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8895" y="760599"/>
            <a:ext cx="4053930" cy="553998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Nitrogen Dioxide (NO2) hotspots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https://</a:t>
            </a:r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unearthed.greenpeace.org/category/energy</a:t>
            </a:r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40" y="2721817"/>
            <a:ext cx="866775" cy="13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0870" y="155222"/>
            <a:ext cx="478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</a:t>
            </a:r>
            <a:r>
              <a:rPr lang="en-GB" sz="2000" b="1" dirty="0">
                <a:latin typeface="Calibri" panose="020F0502020204030204" pitchFamily="34" charset="0"/>
              </a:rPr>
              <a:t>5</a:t>
            </a:r>
            <a:r>
              <a:rPr lang="en-GB" sz="2000" b="1" dirty="0" smtClean="0">
                <a:latin typeface="Calibri" panose="020F0502020204030204" pitchFamily="34" charset="0"/>
              </a:rPr>
              <a:t> Precursor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8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277901" y="666582"/>
            <a:ext cx="3674712" cy="14953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086" y="98350"/>
            <a:ext cx="7174846" cy="430887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64424" y="605768"/>
            <a:ext cx="3307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solidFill>
                  <a:srgbClr val="FFFFFF"/>
                </a:solidFill>
                <a:latin typeface="Calibri"/>
              </a:rPr>
              <a:t>Private companies </a:t>
            </a:r>
            <a:r>
              <a:rPr lang="en-GB" sz="1600" kern="0" dirty="0" smtClean="0">
                <a:solidFill>
                  <a:srgbClr val="FFFFFF"/>
                </a:solidFill>
                <a:latin typeface="Calibri"/>
              </a:rPr>
              <a:t>re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-distributing Sentinel </a:t>
            </a:r>
            <a:r>
              <a:rPr lang="en-GB" sz="1600" kern="0" dirty="0" smtClean="0">
                <a:solidFill>
                  <a:srgbClr val="FFFFFF"/>
                </a:solidFill>
                <a:latin typeface="Calibri"/>
              </a:rPr>
              <a:t>products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GB" sz="1600" kern="0" dirty="0" smtClean="0">
                <a:solidFill>
                  <a:srgbClr val="FFFFFF"/>
                </a:solidFill>
                <a:latin typeface="Calibri"/>
              </a:rPr>
              <a:t>through free 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and pay-per-use </a:t>
            </a:r>
            <a:r>
              <a:rPr lang="en-GB" sz="1600" kern="0" dirty="0" smtClean="0">
                <a:solidFill>
                  <a:srgbClr val="FFFFFF"/>
                </a:solidFill>
                <a:latin typeface="Calibri"/>
              </a:rPr>
              <a:t>schemes</a:t>
            </a:r>
            <a:endParaRPr lang="en-GB" sz="16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4704" y="2307523"/>
            <a:ext cx="3307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>
                <a:solidFill>
                  <a:schemeClr val="bg2"/>
                </a:solidFill>
                <a:latin typeface="Calibri"/>
              </a:rPr>
              <a:t>International partners </a:t>
            </a:r>
            <a:r>
              <a:rPr lang="en-GB" sz="1600" kern="0" dirty="0">
                <a:solidFill>
                  <a:schemeClr val="bg2"/>
                </a:solidFill>
                <a:latin typeface="Calibri"/>
              </a:rPr>
              <a:t>mirror sites </a:t>
            </a:r>
            <a:r>
              <a:rPr lang="en-GB" sz="1600" kern="0" dirty="0" smtClean="0">
                <a:solidFill>
                  <a:schemeClr val="bg2"/>
                </a:solidFill>
                <a:latin typeface="Calibri"/>
              </a:rPr>
              <a:t>disseminating </a:t>
            </a:r>
            <a:r>
              <a:rPr lang="en-GB" sz="1600" kern="0" dirty="0">
                <a:solidFill>
                  <a:schemeClr val="bg2"/>
                </a:solidFill>
                <a:latin typeface="Calibri"/>
              </a:rPr>
              <a:t>towards own national communities</a:t>
            </a:r>
          </a:p>
        </p:txBody>
      </p:sp>
      <p:pic>
        <p:nvPicPr>
          <p:cNvPr id="15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04" y="3168299"/>
            <a:ext cx="863743" cy="2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62" y="3187981"/>
            <a:ext cx="1031377" cy="29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6" descr="imag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52" y="3136031"/>
            <a:ext cx="409627" cy="32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4" descr="Unknow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87" y="3133969"/>
            <a:ext cx="391818" cy="3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526967" y="3657972"/>
            <a:ext cx="33071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solidFill>
                  <a:schemeClr val="bg2"/>
                </a:solidFill>
                <a:latin typeface="Calibri"/>
              </a:rPr>
              <a:t>Collaborative mirror sites </a:t>
            </a:r>
          </a:p>
        </p:txBody>
      </p:sp>
      <p:pic>
        <p:nvPicPr>
          <p:cNvPr id="23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42" y="4039937"/>
            <a:ext cx="462004" cy="4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53" y="4112129"/>
            <a:ext cx="708612" cy="3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4843517" y="1837105"/>
            <a:ext cx="385380" cy="1640064"/>
          </a:xfrm>
          <a:prstGeom prst="rightArrow">
            <a:avLst>
              <a:gd name="adj1" fmla="val 747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5307724" y="2260243"/>
            <a:ext cx="3635882" cy="134290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5316483" y="3711495"/>
            <a:ext cx="3634827" cy="84600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78300" y="796218"/>
            <a:ext cx="3307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chemeClr val="bg2"/>
                </a:solidFill>
                <a:latin typeface="Calibri"/>
              </a:rPr>
              <a:t>Copernicus Data Hubs</a:t>
            </a:r>
            <a:endParaRPr lang="en-GB" kern="0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16378" y="730921"/>
            <a:ext cx="4665830" cy="3757022"/>
          </a:xfrm>
          <a:prstGeom prst="roundRect">
            <a:avLst>
              <a:gd name="adj" fmla="val 926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creodias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42" y="1366344"/>
            <a:ext cx="840826" cy="472965"/>
          </a:xfrm>
          <a:prstGeom prst="rect">
            <a:avLst/>
          </a:prstGeom>
        </p:spPr>
      </p:pic>
      <p:pic>
        <p:nvPicPr>
          <p:cNvPr id="3" name="Picture 2" descr="logo_dias_airbu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37" y="1795518"/>
            <a:ext cx="988130" cy="306551"/>
          </a:xfrm>
          <a:prstGeom prst="rect">
            <a:avLst/>
          </a:prstGeom>
        </p:spPr>
      </p:pic>
      <p:pic>
        <p:nvPicPr>
          <p:cNvPr id="7" name="Picture 6" descr="Mundi-Logo-color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0" y="1359060"/>
            <a:ext cx="910897" cy="455709"/>
          </a:xfrm>
          <a:prstGeom prst="rect">
            <a:avLst/>
          </a:prstGeom>
        </p:spPr>
      </p:pic>
      <p:pic>
        <p:nvPicPr>
          <p:cNvPr id="10" name="Picture 9" descr="logo_ond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48" y="1818567"/>
            <a:ext cx="856155" cy="234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8454" y="1427655"/>
            <a:ext cx="1743931" cy="367861"/>
          </a:xfrm>
          <a:prstGeom prst="rect">
            <a:avLst/>
          </a:prstGeom>
        </p:spPr>
      </p:pic>
      <p:pic>
        <p:nvPicPr>
          <p:cNvPr id="12" name="Picture 11" descr="2000px-Amazon_Web_Services_Logo.sv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1753134"/>
            <a:ext cx="601306" cy="359882"/>
          </a:xfrm>
          <a:prstGeom prst="rect">
            <a:avLst/>
          </a:prstGeom>
        </p:spPr>
      </p:pic>
      <p:pic>
        <p:nvPicPr>
          <p:cNvPr id="20" name="Picture 19" descr="PEPS-log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64" y="4023498"/>
            <a:ext cx="499235" cy="445151"/>
          </a:xfrm>
          <a:prstGeom prst="rect">
            <a:avLst/>
          </a:prstGeom>
        </p:spPr>
      </p:pic>
      <p:pic>
        <p:nvPicPr>
          <p:cNvPr id="21" name="Picture 20" descr="Terrascope-logo_tm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67" y="4011449"/>
            <a:ext cx="542216" cy="483476"/>
          </a:xfrm>
          <a:prstGeom prst="rect">
            <a:avLst/>
          </a:prstGeom>
        </p:spPr>
      </p:pic>
      <p:pic>
        <p:nvPicPr>
          <p:cNvPr id="34" name="Picture 33" descr="CODE-DE-log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7" y="4135380"/>
            <a:ext cx="630621" cy="262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454" y="1186136"/>
            <a:ext cx="4524113" cy="30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086" y="98350"/>
            <a:ext cx="7174846" cy="430887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Distribution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42" y="674078"/>
            <a:ext cx="8599728" cy="39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7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824" y="4660067"/>
            <a:ext cx="244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Hanoi, 13/02/2019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5381" y="4650272"/>
            <a:ext cx="239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Hanoi, </a:t>
            </a:r>
            <a:r>
              <a:rPr lang="en-GB" dirty="0" smtClean="0">
                <a:solidFill>
                  <a:schemeClr val="bg1"/>
                </a:solidFill>
              </a:rPr>
              <a:t>08/</a:t>
            </a:r>
            <a:r>
              <a:rPr lang="en-GB" dirty="0">
                <a:solidFill>
                  <a:schemeClr val="bg1"/>
                </a:solidFill>
              </a:rPr>
              <a:t>02/2019</a:t>
            </a:r>
          </a:p>
        </p:txBody>
      </p:sp>
    </p:spTree>
    <p:extLst>
      <p:ext uri="{BB962C8B-B14F-4D97-AF65-F5344CB8AC3E}">
        <p14:creationId xmlns:p14="http://schemas.microsoft.com/office/powerpoint/2010/main" val="137072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8336" y="146583"/>
            <a:ext cx="2829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Sentinel-1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pic>
        <p:nvPicPr>
          <p:cNvPr id="12" name="Picture 2" descr="Sentinel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7" y="498952"/>
            <a:ext cx="1339944" cy="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75406" y="3939924"/>
            <a:ext cx="3699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Wind field of Typhoon </a:t>
            </a:r>
            <a:r>
              <a:rPr lang="en-GB" sz="1400" i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Mangkhut</a:t>
            </a:r>
            <a:r>
              <a:rPr lang="en-GB" sz="1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1400" i="1" dirty="0">
                <a:solidFill>
                  <a:srgbClr val="0070C0"/>
                </a:solidFill>
                <a:latin typeface="Calibri" panose="020F0502020204030204" pitchFamily="34" charset="0"/>
              </a:rPr>
              <a:t>(11 Sep 2018) </a:t>
            </a:r>
          </a:p>
          <a:p>
            <a:pPr algn="r">
              <a:spcBef>
                <a:spcPts val="600"/>
              </a:spcBef>
            </a:pPr>
            <a:r>
              <a:rPr lang="en-GB" sz="1050" i="1" dirty="0">
                <a:solidFill>
                  <a:srgbClr val="0070C0"/>
                </a:solidFill>
                <a:latin typeface="Calibri" panose="020F0502020204030204" pitchFamily="34" charset="0"/>
              </a:rPr>
              <a:t>SAR is the only sensor able to characterize extreme winds (greater than 70 m/s) at very high </a:t>
            </a:r>
            <a:r>
              <a:rPr lang="en-GB" sz="105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resolution</a:t>
            </a:r>
            <a:endParaRPr lang="en-GB" sz="14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490" y="881397"/>
            <a:ext cx="521349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Sentinel-1A and Sentinel-1B mission operations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nominal 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Sentinel-1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contribution to emergency activations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, in particular from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sym typeface="Wingdings" pitchFamily="2" charset="2"/>
              </a:rPr>
              <a:t>the Copernicus Emergency Management Service,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continues to be very high, for flood monitoring in particular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A dedicated campaign aiming at demonstrating the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monitoring of hurricanes over seas / oceans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 has been successfully conducted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Sentinel-1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is operated close to its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full mission capacity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     (i.e. difficulty to accommodate additional observations)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A slight increase of the SAR operating time duty cycle constraint has started (outside 3-month eclipse season), mainly allowing to further stabilise the observation scenario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808711-7A77-0045-8D4F-DCE9E968E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37" y="584174"/>
            <a:ext cx="2928983" cy="36722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18521" y="4252042"/>
            <a:ext cx="295927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>
                <a:latin typeface="Calibri" panose="020F0502020204030204" pitchFamily="34" charset="0"/>
              </a:rPr>
              <a:t>Copyright: </a:t>
            </a:r>
            <a:r>
              <a:rPr lang="en-GB" sz="700" i="1" dirty="0">
                <a:latin typeface="Calibri" panose="020F0502020204030204" pitchFamily="34" charset="0"/>
              </a:rPr>
              <a:t>Contains modified Copernicus Sentinel data (2018) / CLS-</a:t>
            </a:r>
            <a:r>
              <a:rPr lang="en-GB" sz="700" i="1" dirty="0" err="1">
                <a:latin typeface="Calibri" panose="020F0502020204030204" pitchFamily="34" charset="0"/>
              </a:rPr>
              <a:t>Ifremer</a:t>
            </a:r>
            <a:endParaRPr lang="en-GB" sz="7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3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5820" y="119379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Oil Spill North of Corsica, 8 </a:t>
            </a:r>
            <a:r>
              <a:rPr lang="en-GB" sz="16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September 2018</a:t>
            </a:r>
            <a:endParaRPr lang="en-GB" sz="1600" b="1" i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5468" y="4356556"/>
            <a:ext cx="45686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i="1" dirty="0">
                <a:latin typeface="Calibri" panose="020F0502020204030204" pitchFamily="34" charset="0"/>
              </a:rPr>
              <a:t>Copyright: Contains modified Copernicus Sentinel data (2018) / processed by ESA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8F207F-3162-194C-BA18-348DCC76C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467" y="708092"/>
            <a:ext cx="4568682" cy="3678510"/>
          </a:xfrm>
          <a:prstGeom prst="rect">
            <a:avLst/>
          </a:prstGeom>
        </p:spPr>
      </p:pic>
      <p:pic>
        <p:nvPicPr>
          <p:cNvPr id="10" name="Picture 2" descr="Sentinel-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12" y="588533"/>
            <a:ext cx="1339944" cy="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7F8C8B-9685-2544-90BC-8C8FCF9619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4111"/>
          <a:stretch/>
        </p:blipFill>
        <p:spPr>
          <a:xfrm>
            <a:off x="1240413" y="1983673"/>
            <a:ext cx="2868650" cy="18612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918336" y="146583"/>
            <a:ext cx="2829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Sentinel-1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6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8411" y="1821544"/>
            <a:ext cx="87079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charset="2"/>
              <a:buChar char="ü"/>
            </a:pPr>
            <a:r>
              <a:rPr lang="en-GB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Nominal Sentinel-2 constellation operations with Sentinel-2A and Sentinel-2B.</a:t>
            </a:r>
          </a:p>
          <a:p>
            <a:pPr marL="285750" indent="-285750" algn="just">
              <a:spcBef>
                <a:spcPts val="600"/>
              </a:spcBef>
              <a:buFont typeface="Wingdings" charset="2"/>
              <a:buChar char="ü"/>
            </a:pPr>
            <a:endParaRPr lang="en-GB" sz="2000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charset="2"/>
              <a:buChar char="ü"/>
            </a:pPr>
            <a:r>
              <a:rPr lang="en-GB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Performing global and systematic acquisitions (5</a:t>
            </a:r>
            <a:r>
              <a:rPr lang="en-GB" sz="2000" dirty="0">
                <a:solidFill>
                  <a:schemeClr val="bg2"/>
                </a:solidFill>
                <a:latin typeface="Calibri" panose="020F0502020204030204" pitchFamily="34" charset="0"/>
              </a:rPr>
              <a:t>-day </a:t>
            </a:r>
            <a:r>
              <a:rPr lang="en-GB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revisit) </a:t>
            </a:r>
            <a:r>
              <a:rPr lang="en-GB" sz="2000" dirty="0">
                <a:solidFill>
                  <a:schemeClr val="bg2"/>
                </a:solidFill>
                <a:latin typeface="Calibri" panose="020F0502020204030204" pitchFamily="34" charset="0"/>
              </a:rPr>
              <a:t>since </a:t>
            </a:r>
            <a:r>
              <a:rPr lang="en-GB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17 </a:t>
            </a:r>
            <a:r>
              <a:rPr lang="en-GB" sz="2000" dirty="0">
                <a:solidFill>
                  <a:schemeClr val="bg2"/>
                </a:solidFill>
                <a:latin typeface="Calibri" panose="020F0502020204030204" pitchFamily="34" charset="0"/>
              </a:rPr>
              <a:t>February </a:t>
            </a:r>
            <a:r>
              <a:rPr lang="en-GB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2018.</a:t>
            </a:r>
          </a:p>
          <a:p>
            <a:pPr marL="285750" indent="-285750" algn="just">
              <a:spcBef>
                <a:spcPts val="600"/>
              </a:spcBef>
              <a:buFont typeface="Wingdings" charset="2"/>
              <a:buChar char="ü"/>
            </a:pPr>
            <a:endParaRPr lang="en-GB" sz="20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charset="2"/>
              <a:buChar char="ü"/>
            </a:pPr>
            <a:r>
              <a:rPr lang="en-GB" sz="2000" dirty="0" smtClean="0">
                <a:solidFill>
                  <a:srgbClr val="4D4F53"/>
                </a:solidFill>
                <a:latin typeface="Calibri" panose="020F0502020204030204" pitchFamily="34" charset="0"/>
              </a:rPr>
              <a:t>New core product </a:t>
            </a:r>
            <a:r>
              <a:rPr lang="en-GB" sz="2000" dirty="0">
                <a:solidFill>
                  <a:srgbClr val="4D4F53"/>
                </a:solidFill>
                <a:latin typeface="Calibri" panose="020F0502020204030204" pitchFamily="34" charset="0"/>
              </a:rPr>
              <a:t>(Level-2A surface reflectance) generated and distributed </a:t>
            </a:r>
            <a:r>
              <a:rPr lang="en-GB" sz="2000" dirty="0" smtClean="0">
                <a:solidFill>
                  <a:srgbClr val="4D4F53"/>
                </a:solidFill>
                <a:latin typeface="Calibri" panose="020F0502020204030204" pitchFamily="34" charset="0"/>
              </a:rPr>
              <a:t>globally since 13 December 2018 (Europe since 28 March 2018).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3086" y="98350"/>
            <a:ext cx="7174846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Copernicus Sentinel-2 Mission Status</a:t>
            </a:r>
            <a:endParaRPr lang="en-US" dirty="0"/>
          </a:p>
        </p:txBody>
      </p:sp>
      <p:pic>
        <p:nvPicPr>
          <p:cNvPr id="8" name="Picture 7" descr="S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28" y="671285"/>
            <a:ext cx="2591835" cy="925285"/>
          </a:xfrm>
          <a:prstGeom prst="rect">
            <a:avLst/>
          </a:prstGeom>
        </p:spPr>
      </p:pic>
      <p:pic>
        <p:nvPicPr>
          <p:cNvPr id="10" name="Picture 2" descr="Image result for copernicus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758" y="883936"/>
            <a:ext cx="1507853" cy="5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2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086" y="229778"/>
            <a:ext cx="7526888" cy="430887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Level-1C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-344698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086" y="229778"/>
            <a:ext cx="7526888" cy="430887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Level-2A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-344698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086" y="229778"/>
            <a:ext cx="7526888" cy="430887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Level-2A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-344698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58036"/>
            <a:ext cx="7174846" cy="430887"/>
          </a:xfrm>
        </p:spPr>
        <p:txBody>
          <a:bodyPr/>
          <a:lstStyle/>
          <a:p>
            <a:r>
              <a:rPr lang="en-US" dirty="0" smtClean="0"/>
              <a:t>Revisit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7" y="563600"/>
            <a:ext cx="7938210" cy="3912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5313" y="2222501"/>
            <a:ext cx="174625" cy="158750"/>
          </a:xfrm>
          <a:prstGeom prst="rect">
            <a:avLst/>
          </a:prstGeom>
          <a:solidFill>
            <a:srgbClr val="F85F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216900" y="2509839"/>
            <a:ext cx="174625" cy="158750"/>
          </a:xfrm>
          <a:prstGeom prst="rect">
            <a:avLst/>
          </a:prstGeom>
          <a:solidFill>
            <a:srgbClr val="F4FF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361773" y="2141022"/>
            <a:ext cx="592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5-day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8355421" y="2420422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  <a:latin typeface="Calibri" panose="020F0502020204030204" pitchFamily="34" charset="0"/>
              </a:rPr>
              <a:t>10-day</a:t>
            </a:r>
            <a:endParaRPr lang="en-GB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8112126" y="2039938"/>
            <a:ext cx="936625" cy="8255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04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8" y="1338229"/>
            <a:ext cx="7831078" cy="32440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62636" y="598269"/>
            <a:ext cx="4136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Indonesia Palu earthquake </a:t>
            </a:r>
            <a:r>
              <a:rPr lang="en-US" sz="14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(28 September 2018) :</a:t>
            </a:r>
          </a:p>
          <a:p>
            <a:pPr algn="ctr"/>
            <a:r>
              <a:rPr lang="en-US" sz="14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North – South ground displacement </a:t>
            </a:r>
            <a:br>
              <a:rPr lang="en-US" sz="14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</a:br>
            <a:r>
              <a:rPr lang="en-US" sz="1400" b="1" i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derived from Copernicus Sentinel-2 data</a:t>
            </a:r>
            <a:endParaRPr lang="en-US" sz="1400" b="1" i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15375" y="4466858"/>
            <a:ext cx="49190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00" i="1" dirty="0" smtClean="0">
                <a:latin typeface="Calibri" panose="020F0502020204030204" pitchFamily="34" charset="0"/>
              </a:rPr>
              <a:t>Copyright</a:t>
            </a:r>
            <a:r>
              <a:rPr lang="en-US" sz="900" i="1" dirty="0">
                <a:latin typeface="Calibri" panose="020F0502020204030204" pitchFamily="34" charset="0"/>
              </a:rPr>
              <a:t>: Contains modified Copernicus Sentinel data </a:t>
            </a:r>
            <a:r>
              <a:rPr lang="en-US" sz="900" i="1" dirty="0" smtClean="0">
                <a:latin typeface="Calibri" panose="020F0502020204030204" pitchFamily="34" charset="0"/>
              </a:rPr>
              <a:t>(2018) /  </a:t>
            </a:r>
            <a:r>
              <a:rPr lang="en-US" sz="900" i="1" dirty="0">
                <a:latin typeface="Calibri" panose="020F0502020204030204" pitchFamily="34" charset="0"/>
              </a:rPr>
              <a:t>processed by </a:t>
            </a:r>
            <a:r>
              <a:rPr lang="en-US" sz="900" i="1" dirty="0" smtClean="0">
                <a:latin typeface="Calibri" panose="020F0502020204030204" pitchFamily="34" charset="0"/>
              </a:rPr>
              <a:t>V. Sotiris</a:t>
            </a:r>
            <a:endParaRPr lang="en-US" sz="900" i="1" dirty="0"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6397" y="890909"/>
            <a:ext cx="2900329" cy="2448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ight Arrow 1"/>
          <p:cNvSpPr/>
          <p:nvPr/>
        </p:nvSpPr>
        <p:spPr>
          <a:xfrm rot="20306550">
            <a:off x="6362317" y="2469292"/>
            <a:ext cx="936180" cy="494275"/>
          </a:xfrm>
          <a:prstGeom prst="rightArrow">
            <a:avLst/>
          </a:prstGeom>
          <a:solidFill>
            <a:srgbClr val="89240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9597508">
            <a:off x="6788650" y="1145228"/>
            <a:ext cx="1039549" cy="552061"/>
          </a:xfrm>
          <a:prstGeom prst="rightArrow">
            <a:avLst/>
          </a:prstGeom>
          <a:solidFill>
            <a:schemeClr val="accent3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94348" y="112778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Sentinel-2 mission status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pic>
        <p:nvPicPr>
          <p:cNvPr id="11" name="Picture 2" descr="Sentinel-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/>
          <a:stretch/>
        </p:blipFill>
        <p:spPr bwMode="auto">
          <a:xfrm>
            <a:off x="11470" y="474830"/>
            <a:ext cx="1472126" cy="4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6260" y="651550"/>
            <a:ext cx="60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Palu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1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f2760952-b3bb-408f-ace6-eb1e07642b86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432</TotalTime>
  <Words>855</Words>
  <Application>Microsoft Macintosh PowerPoint</Application>
  <PresentationFormat>On-screen Show (16:9)</PresentationFormat>
  <Paragraphs>105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Esa presentation</vt:lpstr>
      <vt:lpstr>PowerPoint Presentation</vt:lpstr>
      <vt:lpstr>PowerPoint Presentation</vt:lpstr>
      <vt:lpstr>PowerPoint Presentation</vt:lpstr>
      <vt:lpstr>PowerPoint Presentation</vt:lpstr>
      <vt:lpstr>Level-1C</vt:lpstr>
      <vt:lpstr>Level-2A</vt:lpstr>
      <vt:lpstr>Level-2A</vt:lpstr>
      <vt:lpstr>Revisit Time</vt:lpstr>
      <vt:lpstr>PowerPoint Presentation</vt:lpstr>
      <vt:lpstr>S2 Mission Next Steps</vt:lpstr>
      <vt:lpstr>PowerPoint Presentation</vt:lpstr>
      <vt:lpstr>PowerPoint Presentation</vt:lpstr>
      <vt:lpstr>PowerPoint Presentation</vt:lpstr>
      <vt:lpstr>PowerPoint Presentation</vt:lpstr>
      <vt:lpstr>Data Distribution</vt:lpstr>
      <vt:lpstr>Data Distribution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Ferran Gascon</dc:creator>
  <cp:keywords/>
  <dc:description/>
  <cp:lastModifiedBy>Ferran Gascon</cp:lastModifiedBy>
  <cp:revision>118</cp:revision>
  <cp:lastPrinted>2008-08-26T16:26:23Z</cp:lastPrinted>
  <dcterms:created xsi:type="dcterms:W3CDTF">2018-09-02T16:37:47Z</dcterms:created>
  <dcterms:modified xsi:type="dcterms:W3CDTF">2019-02-15T02:19:04Z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Susanne Mecklenburg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lpwstr>14022019</vt:lpwstr>
  </property>
  <property fmtid="{D5CDD505-2E9C-101B-9397-08002B2CF9AE}" pid="30" name="Organisational_x0020_entity">
    <vt:lpwstr/>
  </property>
</Properties>
</file>