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8"/>
  </p:notesMasterIdLst>
  <p:sldIdLst>
    <p:sldId id="256" r:id="rId2"/>
    <p:sldId id="605" r:id="rId3"/>
    <p:sldId id="611" r:id="rId4"/>
    <p:sldId id="612" r:id="rId5"/>
    <p:sldId id="613" r:id="rId6"/>
    <p:sldId id="614" r:id="rId7"/>
    <p:sldId id="615" r:id="rId8"/>
    <p:sldId id="616" r:id="rId9"/>
    <p:sldId id="617" r:id="rId10"/>
    <p:sldId id="263" r:id="rId11"/>
    <p:sldId id="264" r:id="rId12"/>
    <p:sldId id="265" r:id="rId13"/>
    <p:sldId id="266" r:id="rId14"/>
    <p:sldId id="267" r:id="rId15"/>
    <p:sldId id="618" r:id="rId16"/>
    <p:sldId id="619"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id="{A997DCAC-1378-4C66-90F7-088CDEBE61D6}">
          <p14:sldIdLst>
            <p14:sldId id="256"/>
            <p14:sldId id="605"/>
            <p14:sldId id="611"/>
            <p14:sldId id="612"/>
            <p14:sldId id="613"/>
            <p14:sldId id="614"/>
            <p14:sldId id="615"/>
            <p14:sldId id="616"/>
            <p14:sldId id="617"/>
            <p14:sldId id="263"/>
            <p14:sldId id="264"/>
            <p14:sldId id="265"/>
            <p14:sldId id="266"/>
            <p14:sldId id="267"/>
            <p14:sldId id="618"/>
            <p14:sldId id="619"/>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256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343" autoAdjust="0"/>
  </p:normalViewPr>
  <p:slideViewPr>
    <p:cSldViewPr snapToGrid="0" snapToObjects="1" showGuides="1">
      <p:cViewPr varScale="1">
        <p:scale>
          <a:sx n="81" d="100"/>
          <a:sy n="81" d="100"/>
        </p:scale>
        <p:origin x="420" y="7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07256F-CE19-B045-966B-849EA7F16953}" type="datetimeFigureOut">
              <a:rPr lang="en-US" smtClean="0"/>
              <a:t>2/14/2019</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211BCD-6F5B-C84D-8005-0C8CF2D2BA52}" type="slidenum">
              <a:rPr lang="en-GB" smtClean="0"/>
              <a:t>‹#›</a:t>
            </a:fld>
            <a:endParaRPr lang="en-GB"/>
          </a:p>
        </p:txBody>
      </p:sp>
    </p:spTree>
    <p:extLst>
      <p:ext uri="{BB962C8B-B14F-4D97-AF65-F5344CB8AC3E}">
        <p14:creationId xmlns:p14="http://schemas.microsoft.com/office/powerpoint/2010/main" val="133454155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211BCD-6F5B-C84D-8005-0C8CF2D2BA52}" type="slidenum">
              <a:rPr lang="en-GB" smtClean="0"/>
              <a:t>1</a:t>
            </a:fld>
            <a:endParaRPr lang="en-GB"/>
          </a:p>
        </p:txBody>
      </p:sp>
    </p:spTree>
    <p:extLst>
      <p:ext uri="{BB962C8B-B14F-4D97-AF65-F5344CB8AC3E}">
        <p14:creationId xmlns:p14="http://schemas.microsoft.com/office/powerpoint/2010/main" val="321044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auto" latinLnBrk="0" hangingPunct="1">
              <a:lnSpc>
                <a:spcPct val="100000"/>
              </a:lnSpc>
              <a:spcBef>
                <a:spcPts val="0"/>
              </a:spcBef>
              <a:spcAft>
                <a:spcPts val="0"/>
              </a:spcAft>
              <a:buClrTx/>
              <a:buSzTx/>
              <a:buFontTx/>
              <a:buNone/>
              <a:tabLst/>
              <a:defRPr/>
            </a:pPr>
            <a:fld id="{D046BBE0-5903-8148-8103-7D7D6F9BA880}" type="slidenum">
              <a:rPr kumimoji="0" lang="en-US" sz="1000" b="0" i="0" u="none" strike="noStrike" kern="0" cap="none" spc="0" normalizeH="0" baseline="0" noProof="0">
                <a:ln>
                  <a:noFill/>
                </a:ln>
                <a:solidFill>
                  <a:srgbClr val="000000"/>
                </a:solidFill>
                <a:effectLst/>
                <a:uLnTx/>
                <a:uFillTx/>
                <a:latin typeface="Calibri" charset="0"/>
                <a:ea typeface="ＭＳ Ｐゴシック" charset="0"/>
                <a:cs typeface="Arial" charset="0"/>
              </a:rPr>
              <a:pPr marL="0" marR="0" lvl="0" indent="0" defTabSz="977881" eaLnBrk="1" fontAlgn="auto" latinLnBrk="0" hangingPunct="1">
                <a:lnSpc>
                  <a:spcPct val="100000"/>
                </a:lnSpc>
                <a:spcBef>
                  <a:spcPts val="0"/>
                </a:spcBef>
                <a:spcAft>
                  <a:spcPts val="0"/>
                </a:spcAft>
                <a:buClrTx/>
                <a:buSzTx/>
                <a:buFontTx/>
                <a:buNone/>
                <a:tabLst/>
                <a:defRPr/>
              </a:pPr>
              <a:t>2</a:t>
            </a:fld>
            <a:endParaRPr kumimoji="0" lang="en-US" sz="1000" b="0" i="0" u="none" strike="noStrike" kern="0" cap="none" spc="0" normalizeH="0" baseline="0" noProof="0" dirty="0">
              <a:ln>
                <a:noFill/>
              </a:ln>
              <a:solidFill>
                <a:srgbClr val="000000"/>
              </a:solidFill>
              <a:effectLst/>
              <a:uLnTx/>
              <a:uFillTx/>
              <a:latin typeface="Calibri" charset="0"/>
              <a:ea typeface="ＭＳ Ｐゴシック"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Times New Roman" charset="0"/>
              <a:ea typeface="ＭＳ Ｐゴシック" charset="0"/>
            </a:endParaRPr>
          </a:p>
        </p:txBody>
      </p:sp>
    </p:spTree>
    <p:extLst>
      <p:ext uri="{BB962C8B-B14F-4D97-AF65-F5344CB8AC3E}">
        <p14:creationId xmlns:p14="http://schemas.microsoft.com/office/powerpoint/2010/main" val="3961602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auto" latinLnBrk="0" hangingPunct="1">
              <a:lnSpc>
                <a:spcPct val="100000"/>
              </a:lnSpc>
              <a:spcBef>
                <a:spcPts val="0"/>
              </a:spcBef>
              <a:spcAft>
                <a:spcPts val="0"/>
              </a:spcAft>
              <a:buClrTx/>
              <a:buSzTx/>
              <a:buFontTx/>
              <a:buNone/>
              <a:tabLst/>
              <a:defRPr/>
            </a:pPr>
            <a:fld id="{D046BBE0-5903-8148-8103-7D7D6F9BA880}" type="slidenum">
              <a:rPr kumimoji="0" lang="en-US" sz="1000" b="0" i="0" u="none" strike="noStrike" kern="0" cap="none" spc="0" normalizeH="0" baseline="0" noProof="0">
                <a:ln>
                  <a:noFill/>
                </a:ln>
                <a:solidFill>
                  <a:srgbClr val="000000"/>
                </a:solidFill>
                <a:effectLst/>
                <a:uLnTx/>
                <a:uFillTx/>
                <a:latin typeface="Calibri" charset="0"/>
                <a:ea typeface="ＭＳ Ｐゴシック" charset="0"/>
                <a:cs typeface="Arial" charset="0"/>
              </a:rPr>
              <a:pPr marL="0" marR="0" lvl="0" indent="0" defTabSz="977881" eaLnBrk="1" fontAlgn="auto" latinLnBrk="0" hangingPunct="1">
                <a:lnSpc>
                  <a:spcPct val="100000"/>
                </a:lnSpc>
                <a:spcBef>
                  <a:spcPts val="0"/>
                </a:spcBef>
                <a:spcAft>
                  <a:spcPts val="0"/>
                </a:spcAft>
                <a:buClrTx/>
                <a:buSzTx/>
                <a:buFontTx/>
                <a:buNone/>
                <a:tabLst/>
                <a:defRPr/>
              </a:pPr>
              <a:t>3</a:t>
            </a:fld>
            <a:endParaRPr kumimoji="0" lang="en-US" sz="1000" b="0" i="0" u="none" strike="noStrike" kern="0" cap="none" spc="0" normalizeH="0" baseline="0" noProof="0" dirty="0">
              <a:ln>
                <a:noFill/>
              </a:ln>
              <a:solidFill>
                <a:srgbClr val="000000"/>
              </a:solidFill>
              <a:effectLst/>
              <a:uLnTx/>
              <a:uFillTx/>
              <a:latin typeface="Calibri" charset="0"/>
              <a:ea typeface="ＭＳ Ｐゴシック"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Times New Roman" charset="0"/>
              <a:ea typeface="ＭＳ Ｐゴシック" charset="0"/>
            </a:endParaRPr>
          </a:p>
        </p:txBody>
      </p:sp>
    </p:spTree>
    <p:extLst>
      <p:ext uri="{BB962C8B-B14F-4D97-AF65-F5344CB8AC3E}">
        <p14:creationId xmlns:p14="http://schemas.microsoft.com/office/powerpoint/2010/main" val="2343875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auto" latinLnBrk="0" hangingPunct="1">
              <a:lnSpc>
                <a:spcPct val="100000"/>
              </a:lnSpc>
              <a:spcBef>
                <a:spcPts val="0"/>
              </a:spcBef>
              <a:spcAft>
                <a:spcPts val="0"/>
              </a:spcAft>
              <a:buClrTx/>
              <a:buSzTx/>
              <a:buFontTx/>
              <a:buNone/>
              <a:tabLst/>
              <a:defRPr/>
            </a:pPr>
            <a:fld id="{D046BBE0-5903-8148-8103-7D7D6F9BA880}" type="slidenum">
              <a:rPr kumimoji="0" lang="en-US" sz="1000" b="0" i="0" u="none" strike="noStrike" kern="0" cap="none" spc="0" normalizeH="0" baseline="0" noProof="0">
                <a:ln>
                  <a:noFill/>
                </a:ln>
                <a:solidFill>
                  <a:srgbClr val="000000"/>
                </a:solidFill>
                <a:effectLst/>
                <a:uLnTx/>
                <a:uFillTx/>
                <a:latin typeface="Calibri" charset="0"/>
                <a:ea typeface="ＭＳ Ｐゴシック" charset="0"/>
                <a:cs typeface="Arial" charset="0"/>
              </a:rPr>
              <a:pPr marL="0" marR="0" lvl="0" indent="0" defTabSz="977881" eaLnBrk="1" fontAlgn="auto" latinLnBrk="0" hangingPunct="1">
                <a:lnSpc>
                  <a:spcPct val="100000"/>
                </a:lnSpc>
                <a:spcBef>
                  <a:spcPts val="0"/>
                </a:spcBef>
                <a:spcAft>
                  <a:spcPts val="0"/>
                </a:spcAft>
                <a:buClrTx/>
                <a:buSzTx/>
                <a:buFontTx/>
                <a:buNone/>
                <a:tabLst/>
                <a:defRPr/>
              </a:pPr>
              <a:t>4</a:t>
            </a:fld>
            <a:endParaRPr kumimoji="0" lang="en-US" sz="1000" b="0" i="0" u="none" strike="noStrike" kern="0" cap="none" spc="0" normalizeH="0" baseline="0" noProof="0" dirty="0">
              <a:ln>
                <a:noFill/>
              </a:ln>
              <a:solidFill>
                <a:srgbClr val="000000"/>
              </a:solidFill>
              <a:effectLst/>
              <a:uLnTx/>
              <a:uFillTx/>
              <a:latin typeface="Calibri" charset="0"/>
              <a:ea typeface="ＭＳ Ｐゴシック"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Times New Roman" charset="0"/>
              <a:ea typeface="ＭＳ Ｐゴシック" charset="0"/>
            </a:endParaRPr>
          </a:p>
        </p:txBody>
      </p:sp>
    </p:spTree>
    <p:extLst>
      <p:ext uri="{BB962C8B-B14F-4D97-AF65-F5344CB8AC3E}">
        <p14:creationId xmlns:p14="http://schemas.microsoft.com/office/powerpoint/2010/main" val="1218782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auto" latinLnBrk="0" hangingPunct="1">
              <a:lnSpc>
                <a:spcPct val="100000"/>
              </a:lnSpc>
              <a:spcBef>
                <a:spcPts val="0"/>
              </a:spcBef>
              <a:spcAft>
                <a:spcPts val="0"/>
              </a:spcAft>
              <a:buClrTx/>
              <a:buSzTx/>
              <a:buFontTx/>
              <a:buNone/>
              <a:tabLst/>
              <a:defRPr/>
            </a:pPr>
            <a:fld id="{D046BBE0-5903-8148-8103-7D7D6F9BA880}" type="slidenum">
              <a:rPr kumimoji="0" lang="en-US" sz="1000" b="0" i="0" u="none" strike="noStrike" kern="0" cap="none" spc="0" normalizeH="0" baseline="0" noProof="0">
                <a:ln>
                  <a:noFill/>
                </a:ln>
                <a:solidFill>
                  <a:srgbClr val="000000"/>
                </a:solidFill>
                <a:effectLst/>
                <a:uLnTx/>
                <a:uFillTx/>
                <a:latin typeface="Calibri" charset="0"/>
                <a:ea typeface="ＭＳ Ｐゴシック" charset="0"/>
                <a:cs typeface="Arial" charset="0"/>
              </a:rPr>
              <a:pPr marL="0" marR="0" lvl="0" indent="0" defTabSz="977881" eaLnBrk="1" fontAlgn="auto" latinLnBrk="0" hangingPunct="1">
                <a:lnSpc>
                  <a:spcPct val="100000"/>
                </a:lnSpc>
                <a:spcBef>
                  <a:spcPts val="0"/>
                </a:spcBef>
                <a:spcAft>
                  <a:spcPts val="0"/>
                </a:spcAft>
                <a:buClrTx/>
                <a:buSzTx/>
                <a:buFontTx/>
                <a:buNone/>
                <a:tabLst/>
                <a:defRPr/>
              </a:pPr>
              <a:t>5</a:t>
            </a:fld>
            <a:endParaRPr kumimoji="0" lang="en-US" sz="1000" b="0" i="0" u="none" strike="noStrike" kern="0" cap="none" spc="0" normalizeH="0" baseline="0" noProof="0" dirty="0">
              <a:ln>
                <a:noFill/>
              </a:ln>
              <a:solidFill>
                <a:srgbClr val="000000"/>
              </a:solidFill>
              <a:effectLst/>
              <a:uLnTx/>
              <a:uFillTx/>
              <a:latin typeface="Calibri" charset="0"/>
              <a:ea typeface="ＭＳ Ｐゴシック"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Times New Roman" charset="0"/>
              <a:ea typeface="ＭＳ Ｐゴシック" charset="0"/>
            </a:endParaRPr>
          </a:p>
        </p:txBody>
      </p:sp>
    </p:spTree>
    <p:extLst>
      <p:ext uri="{BB962C8B-B14F-4D97-AF65-F5344CB8AC3E}">
        <p14:creationId xmlns:p14="http://schemas.microsoft.com/office/powerpoint/2010/main" val="3191510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auto" latinLnBrk="0" hangingPunct="1">
              <a:lnSpc>
                <a:spcPct val="100000"/>
              </a:lnSpc>
              <a:spcBef>
                <a:spcPts val="0"/>
              </a:spcBef>
              <a:spcAft>
                <a:spcPts val="0"/>
              </a:spcAft>
              <a:buClrTx/>
              <a:buSzTx/>
              <a:buFontTx/>
              <a:buNone/>
              <a:tabLst/>
              <a:defRPr/>
            </a:pPr>
            <a:fld id="{D046BBE0-5903-8148-8103-7D7D6F9BA880}" type="slidenum">
              <a:rPr kumimoji="0" lang="en-US" sz="1000" b="0" i="0" u="none" strike="noStrike" kern="0" cap="none" spc="0" normalizeH="0" baseline="0" noProof="0">
                <a:ln>
                  <a:noFill/>
                </a:ln>
                <a:solidFill>
                  <a:srgbClr val="000000"/>
                </a:solidFill>
                <a:effectLst/>
                <a:uLnTx/>
                <a:uFillTx/>
                <a:latin typeface="Calibri" charset="0"/>
                <a:ea typeface="ＭＳ Ｐゴシック" charset="0"/>
                <a:cs typeface="Arial" charset="0"/>
              </a:rPr>
              <a:pPr marL="0" marR="0" lvl="0" indent="0" defTabSz="977881" eaLnBrk="1" fontAlgn="auto" latinLnBrk="0" hangingPunct="1">
                <a:lnSpc>
                  <a:spcPct val="100000"/>
                </a:lnSpc>
                <a:spcBef>
                  <a:spcPts val="0"/>
                </a:spcBef>
                <a:spcAft>
                  <a:spcPts val="0"/>
                </a:spcAft>
                <a:buClrTx/>
                <a:buSzTx/>
                <a:buFontTx/>
                <a:buNone/>
                <a:tabLst/>
                <a:defRPr/>
              </a:pPr>
              <a:t>6</a:t>
            </a:fld>
            <a:endParaRPr kumimoji="0" lang="en-US" sz="1000" b="0" i="0" u="none" strike="noStrike" kern="0" cap="none" spc="0" normalizeH="0" baseline="0" noProof="0" dirty="0">
              <a:ln>
                <a:noFill/>
              </a:ln>
              <a:solidFill>
                <a:srgbClr val="000000"/>
              </a:solidFill>
              <a:effectLst/>
              <a:uLnTx/>
              <a:uFillTx/>
              <a:latin typeface="Calibri" charset="0"/>
              <a:ea typeface="ＭＳ Ｐゴシック"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Times New Roman" charset="0"/>
              <a:ea typeface="ＭＳ Ｐゴシック" charset="0"/>
            </a:endParaRPr>
          </a:p>
        </p:txBody>
      </p:sp>
    </p:spTree>
    <p:extLst>
      <p:ext uri="{BB962C8B-B14F-4D97-AF65-F5344CB8AC3E}">
        <p14:creationId xmlns:p14="http://schemas.microsoft.com/office/powerpoint/2010/main" val="3770225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auto" latinLnBrk="0" hangingPunct="1">
              <a:lnSpc>
                <a:spcPct val="100000"/>
              </a:lnSpc>
              <a:spcBef>
                <a:spcPts val="0"/>
              </a:spcBef>
              <a:spcAft>
                <a:spcPts val="0"/>
              </a:spcAft>
              <a:buClrTx/>
              <a:buSzTx/>
              <a:buFontTx/>
              <a:buNone/>
              <a:tabLst/>
              <a:defRPr/>
            </a:pPr>
            <a:fld id="{D046BBE0-5903-8148-8103-7D7D6F9BA880}" type="slidenum">
              <a:rPr kumimoji="0" lang="en-US" sz="1000" b="0" i="0" u="none" strike="noStrike" kern="0" cap="none" spc="0" normalizeH="0" baseline="0" noProof="0">
                <a:ln>
                  <a:noFill/>
                </a:ln>
                <a:solidFill>
                  <a:srgbClr val="000000"/>
                </a:solidFill>
                <a:effectLst/>
                <a:uLnTx/>
                <a:uFillTx/>
                <a:latin typeface="Calibri" charset="0"/>
                <a:ea typeface="ＭＳ Ｐゴシック" charset="0"/>
                <a:cs typeface="Arial" charset="0"/>
              </a:rPr>
              <a:pPr marL="0" marR="0" lvl="0" indent="0" defTabSz="977881" eaLnBrk="1" fontAlgn="auto" latinLnBrk="0" hangingPunct="1">
                <a:lnSpc>
                  <a:spcPct val="100000"/>
                </a:lnSpc>
                <a:spcBef>
                  <a:spcPts val="0"/>
                </a:spcBef>
                <a:spcAft>
                  <a:spcPts val="0"/>
                </a:spcAft>
                <a:buClrTx/>
                <a:buSzTx/>
                <a:buFontTx/>
                <a:buNone/>
                <a:tabLst/>
                <a:defRPr/>
              </a:pPr>
              <a:t>7</a:t>
            </a:fld>
            <a:endParaRPr kumimoji="0" lang="en-US" sz="1000" b="0" i="0" u="none" strike="noStrike" kern="0" cap="none" spc="0" normalizeH="0" baseline="0" noProof="0" dirty="0">
              <a:ln>
                <a:noFill/>
              </a:ln>
              <a:solidFill>
                <a:srgbClr val="000000"/>
              </a:solidFill>
              <a:effectLst/>
              <a:uLnTx/>
              <a:uFillTx/>
              <a:latin typeface="Calibri" charset="0"/>
              <a:ea typeface="ＭＳ Ｐゴシック"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Times New Roman" charset="0"/>
              <a:ea typeface="ＭＳ Ｐゴシック" charset="0"/>
            </a:endParaRPr>
          </a:p>
        </p:txBody>
      </p:sp>
    </p:spTree>
    <p:extLst>
      <p:ext uri="{BB962C8B-B14F-4D97-AF65-F5344CB8AC3E}">
        <p14:creationId xmlns:p14="http://schemas.microsoft.com/office/powerpoint/2010/main" val="3937945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auto" latinLnBrk="0" hangingPunct="1">
              <a:lnSpc>
                <a:spcPct val="100000"/>
              </a:lnSpc>
              <a:spcBef>
                <a:spcPts val="0"/>
              </a:spcBef>
              <a:spcAft>
                <a:spcPts val="0"/>
              </a:spcAft>
              <a:buClrTx/>
              <a:buSzTx/>
              <a:buFontTx/>
              <a:buNone/>
              <a:tabLst/>
              <a:defRPr/>
            </a:pPr>
            <a:fld id="{D046BBE0-5903-8148-8103-7D7D6F9BA880}" type="slidenum">
              <a:rPr kumimoji="0" lang="en-US" sz="1000" b="0" i="0" u="none" strike="noStrike" kern="0" cap="none" spc="0" normalizeH="0" baseline="0" noProof="0">
                <a:ln>
                  <a:noFill/>
                </a:ln>
                <a:solidFill>
                  <a:srgbClr val="000000"/>
                </a:solidFill>
                <a:effectLst/>
                <a:uLnTx/>
                <a:uFillTx/>
                <a:latin typeface="Calibri" charset="0"/>
                <a:ea typeface="ＭＳ Ｐゴシック" charset="0"/>
                <a:cs typeface="Arial" charset="0"/>
              </a:rPr>
              <a:pPr marL="0" marR="0" lvl="0" indent="0" defTabSz="977881" eaLnBrk="1" fontAlgn="auto" latinLnBrk="0" hangingPunct="1">
                <a:lnSpc>
                  <a:spcPct val="100000"/>
                </a:lnSpc>
                <a:spcBef>
                  <a:spcPts val="0"/>
                </a:spcBef>
                <a:spcAft>
                  <a:spcPts val="0"/>
                </a:spcAft>
                <a:buClrTx/>
                <a:buSzTx/>
                <a:buFontTx/>
                <a:buNone/>
                <a:tabLst/>
                <a:defRPr/>
              </a:pPr>
              <a:t>8</a:t>
            </a:fld>
            <a:endParaRPr kumimoji="0" lang="en-US" sz="1000" b="0" i="0" u="none" strike="noStrike" kern="0" cap="none" spc="0" normalizeH="0" baseline="0" noProof="0" dirty="0">
              <a:ln>
                <a:noFill/>
              </a:ln>
              <a:solidFill>
                <a:srgbClr val="000000"/>
              </a:solidFill>
              <a:effectLst/>
              <a:uLnTx/>
              <a:uFillTx/>
              <a:latin typeface="Calibri" charset="0"/>
              <a:ea typeface="ＭＳ Ｐゴシック"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Times New Roman" charset="0"/>
              <a:ea typeface="ＭＳ Ｐゴシック" charset="0"/>
            </a:endParaRPr>
          </a:p>
        </p:txBody>
      </p:sp>
    </p:spTree>
    <p:extLst>
      <p:ext uri="{BB962C8B-B14F-4D97-AF65-F5344CB8AC3E}">
        <p14:creationId xmlns:p14="http://schemas.microsoft.com/office/powerpoint/2010/main" val="6939116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srcRect r="70665"/>
          <a:stretch/>
        </p:blipFill>
        <p:spPr>
          <a:xfrm>
            <a:off x="579057" y="693"/>
            <a:ext cx="2011743" cy="5143500"/>
          </a:xfrm>
          <a:prstGeom prst="rect">
            <a:avLst/>
          </a:prstGeom>
        </p:spPr>
      </p:pic>
      <p:pic>
        <p:nvPicPr>
          <p:cNvPr id="9" name="Picture 8"/>
          <p:cNvPicPr>
            <a:picLocks noChangeAspect="1"/>
          </p:cNvPicPr>
          <p:nvPr userDrawn="1"/>
        </p:nvPicPr>
        <p:blipFill rotWithShape="1">
          <a:blip r:embed="rId2"/>
          <a:srcRect r="70665"/>
          <a:stretch/>
        </p:blipFill>
        <p:spPr>
          <a:xfrm>
            <a:off x="0" y="0"/>
            <a:ext cx="2011743" cy="5143500"/>
          </a:xfrm>
          <a:prstGeom prst="rect">
            <a:avLst/>
          </a:prstGeom>
        </p:spPr>
      </p:pic>
      <p:pic>
        <p:nvPicPr>
          <p:cNvPr id="8" name="Picture 7"/>
          <p:cNvPicPr>
            <a:picLocks noChangeAspect="1"/>
          </p:cNvPicPr>
          <p:nvPr userDrawn="1"/>
        </p:nvPicPr>
        <p:blipFill>
          <a:blip r:embed="rId2"/>
          <a:stretch>
            <a:fillRect/>
          </a:stretch>
        </p:blipFill>
        <p:spPr>
          <a:xfrm>
            <a:off x="2299716" y="0"/>
            <a:ext cx="6858000" cy="5143500"/>
          </a:xfrm>
          <a:prstGeom prst="rect">
            <a:avLst/>
          </a:prstGeom>
        </p:spPr>
      </p:pic>
      <p:sp>
        <p:nvSpPr>
          <p:cNvPr id="2" name="Title 1"/>
          <p:cNvSpPr>
            <a:spLocks noGrp="1"/>
          </p:cNvSpPr>
          <p:nvPr>
            <p:ph type="ctrTitle"/>
          </p:nvPr>
        </p:nvSpPr>
        <p:spPr>
          <a:xfrm>
            <a:off x="493009" y="1601258"/>
            <a:ext cx="6060191" cy="845932"/>
          </a:xfrm>
          <a:ln>
            <a:noFill/>
          </a:ln>
        </p:spPr>
        <p:txBody>
          <a:bodyPr>
            <a:noAutofit/>
          </a:bodyPr>
          <a:lstStyle>
            <a:lvl1pPr algn="l">
              <a:defRPr sz="3600">
                <a:solidFill>
                  <a:schemeClr val="bg1"/>
                </a:solidFill>
                <a:latin typeface="Helvetica"/>
                <a:cs typeface="Helvetica"/>
              </a:defRPr>
            </a:lvl1pPr>
          </a:lstStyle>
          <a:p>
            <a:r>
              <a:rPr lang="en-GB" dirty="0"/>
              <a:t>Click to edit Master title style</a:t>
            </a:r>
          </a:p>
        </p:txBody>
      </p:sp>
      <p:sp>
        <p:nvSpPr>
          <p:cNvPr id="3" name="Subtitle 2"/>
          <p:cNvSpPr>
            <a:spLocks noGrp="1"/>
          </p:cNvSpPr>
          <p:nvPr>
            <p:ph type="subTitle" idx="1"/>
          </p:nvPr>
        </p:nvSpPr>
        <p:spPr>
          <a:xfrm>
            <a:off x="493009" y="2729257"/>
            <a:ext cx="5634665" cy="1859222"/>
          </a:xfrm>
          <a:ln>
            <a:noFill/>
          </a:ln>
        </p:spPr>
        <p:txBody>
          <a:bodyPr>
            <a:normAutofit/>
          </a:bodyPr>
          <a:lstStyle>
            <a:lvl1pPr marL="0" indent="0" algn="l">
              <a:buNone/>
              <a:defRPr lang="en-AU" sz="1400" dirty="0">
                <a:solidFill>
                  <a:srgbClr val="FFFFFF"/>
                </a:solidFill>
                <a:ea typeface="Arial Bold"/>
                <a:cs typeface="Arial Bold"/>
                <a:sym typeface="Arial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defTabSz="914400">
              <a:lnSpc>
                <a:spcPct val="150000"/>
              </a:lnSpc>
              <a:defRPr>
                <a:solidFill>
                  <a:srgbClr val="000000"/>
                </a:solidFill>
              </a:defRPr>
            </a:pPr>
            <a:endParaRPr lang="en-AU" dirty="0">
              <a:solidFill>
                <a:srgbClr val="FFFFFF"/>
              </a:solidFill>
              <a:latin typeface="+mj-lt"/>
              <a:ea typeface="Arial Bold"/>
              <a:cs typeface="Arial Bold"/>
              <a:sym typeface="Arial Bold"/>
            </a:endParaRPr>
          </a:p>
        </p:txBody>
      </p:sp>
      <p:sp>
        <p:nvSpPr>
          <p:cNvPr id="4" name="Date Placeholder 3"/>
          <p:cNvSpPr>
            <a:spLocks noGrp="1"/>
          </p:cNvSpPr>
          <p:nvPr>
            <p:ph type="dt" sz="half" idx="10"/>
          </p:nvPr>
        </p:nvSpPr>
        <p:spPr>
          <a:ln>
            <a:noFill/>
          </a:ln>
        </p:spPr>
        <p:txBody>
          <a:bodyPr/>
          <a:lstStyle>
            <a:lvl1pPr>
              <a:defRPr>
                <a:solidFill>
                  <a:srgbClr val="FFFFFF"/>
                </a:solidFill>
              </a:defRPr>
            </a:lvl1pPr>
          </a:lstStyle>
          <a:p>
            <a:fld id="{D1C7AFB8-BFB9-4624-A05C-778C62E492F1}" type="datetime1">
              <a:rPr lang="en-US" smtClean="0"/>
              <a:t>2/14/2019</a:t>
            </a:fld>
            <a:endParaRPr lang="en-GB" dirty="0"/>
          </a:p>
        </p:txBody>
      </p:sp>
      <p:sp>
        <p:nvSpPr>
          <p:cNvPr id="5" name="Footer Placeholder 4"/>
          <p:cNvSpPr>
            <a:spLocks noGrp="1"/>
          </p:cNvSpPr>
          <p:nvPr>
            <p:ph type="ftr" sz="quarter" idx="11"/>
          </p:nvPr>
        </p:nvSpPr>
        <p:spPr>
          <a:ln>
            <a:noFill/>
          </a:ln>
        </p:spPr>
        <p:txBody>
          <a:bodyPr/>
          <a:lstStyle>
            <a:lvl1pPr>
              <a:defRPr>
                <a:solidFill>
                  <a:srgbClr val="FFFFFF"/>
                </a:solidFill>
              </a:defRPr>
            </a:lvl1pPr>
          </a:lstStyle>
          <a:p>
            <a:endParaRPr lang="en-GB" dirty="0"/>
          </a:p>
        </p:txBody>
      </p:sp>
      <p:pic>
        <p:nvPicPr>
          <p:cNvPr id="13" name="ceos_logo.png"/>
          <p:cNvPicPr/>
          <p:nvPr userDrawn="1"/>
        </p:nvPicPr>
        <p:blipFill>
          <a:blip r:embed="rId3">
            <a:extLst/>
          </a:blip>
          <a:stretch>
            <a:fillRect/>
          </a:stretch>
        </p:blipFill>
        <p:spPr>
          <a:xfrm>
            <a:off x="493009" y="234785"/>
            <a:ext cx="2507906" cy="993132"/>
          </a:xfrm>
          <a:prstGeom prst="rect">
            <a:avLst/>
          </a:prstGeom>
          <a:ln w="12700">
            <a:miter lim="400000"/>
          </a:ln>
        </p:spPr>
      </p:pic>
      <p:sp>
        <p:nvSpPr>
          <p:cNvPr id="14" name="Shape 10"/>
          <p:cNvSpPr txBox="1">
            <a:spLocks/>
          </p:cNvSpPr>
          <p:nvPr userDrawn="1"/>
        </p:nvSpPr>
        <p:spPr>
          <a:xfrm>
            <a:off x="493009" y="1264014"/>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extLst>
      <p:ext uri="{BB962C8B-B14F-4D97-AF65-F5344CB8AC3E}">
        <p14:creationId xmlns:p14="http://schemas.microsoft.com/office/powerpoint/2010/main" val="470899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95655B09-09DB-480C-BB6B-FEF888E9F7EC}" type="datetime1">
              <a:rPr lang="en-US" smtClean="0"/>
              <a:t>2/14/2019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2077656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1805B61A-5CF3-43CF-8DC1-2FED92085D37}" type="datetime1">
              <a:rPr lang="en-US" smtClean="0"/>
              <a:t>2/14/2019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108426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4972050"/>
            <a:ext cx="304800" cy="140464"/>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825" i="1" smtClean="0">
                <a:solidFill>
                  <a:schemeClr val="tx2"/>
                </a:solidFill>
                <a:latin typeface="+mj-lt"/>
                <a:ea typeface="+mj-ea"/>
                <a:cs typeface="Proxima Nova Regular"/>
              </a:defRPr>
            </a:lvl1pPr>
          </a:lstStyle>
          <a:p>
            <a:pPr defTabSz="685800"/>
            <a:fld id="{86CB4B4D-7CA3-9044-876B-883B54F8677D}" type="slidenum">
              <a:rPr lang="en-US" smtClean="0"/>
              <a:pPr defTabSz="685800"/>
              <a:t>‹#›</a:t>
            </a:fld>
            <a:endParaRPr lang="en-US" dirty="0"/>
          </a:p>
        </p:txBody>
      </p:sp>
      <p:sp>
        <p:nvSpPr>
          <p:cNvPr id="3" name="Content Placeholder 2"/>
          <p:cNvSpPr>
            <a:spLocks noGrp="1"/>
          </p:cNvSpPr>
          <p:nvPr>
            <p:ph sz="quarter" idx="10"/>
          </p:nvPr>
        </p:nvSpPr>
        <p:spPr>
          <a:xfrm>
            <a:off x="457200" y="1200150"/>
            <a:ext cx="8153400" cy="3543300"/>
          </a:xfrm>
          <a:prstGeom prst="rect">
            <a:avLst/>
          </a:prstGeom>
        </p:spPr>
        <p:txBody>
          <a:bodyPr/>
          <a:lstStyle>
            <a:lvl1pPr>
              <a:defRPr sz="1500">
                <a:latin typeface="+mj-lt"/>
                <a:cs typeface="Arial" panose="020B0604020202020204" pitchFamily="34" charset="0"/>
              </a:defRPr>
            </a:lvl1pPr>
            <a:lvl2pPr marL="576695" indent="-233795">
              <a:buFont typeface="Courier New" panose="02070309020205020404" pitchFamily="49" charset="0"/>
              <a:buChar char="o"/>
              <a:defRPr sz="1500">
                <a:latin typeface="+mj-lt"/>
                <a:cs typeface="Arial" panose="020B0604020202020204" pitchFamily="34" charset="0"/>
              </a:defRPr>
            </a:lvl2pPr>
            <a:lvl3pPr marL="891539" indent="-205739">
              <a:buFont typeface="Wingdings" panose="05000000000000000000" pitchFamily="2" charset="2"/>
              <a:buChar char="§"/>
              <a:defRPr sz="1500">
                <a:latin typeface="+mj-lt"/>
                <a:cs typeface="Arial" panose="020B0604020202020204" pitchFamily="34" charset="0"/>
              </a:defRPr>
            </a:lvl3pPr>
            <a:lvl4pPr>
              <a:defRPr sz="1500">
                <a:latin typeface="+mj-lt"/>
                <a:cs typeface="Arial" panose="020B0604020202020204" pitchFamily="34" charset="0"/>
              </a:defRPr>
            </a:lvl4pPr>
            <a:lvl5pPr>
              <a:defRPr sz="15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4972050"/>
            <a:ext cx="2362200" cy="140464"/>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685800">
              <a:defRPr>
                <a:solidFill>
                  <a:srgbClr val="000000"/>
                </a:solidFill>
              </a:defRPr>
            </a:pPr>
            <a:r>
              <a:rPr lang="en-AU" sz="825" i="1" dirty="0">
                <a:solidFill>
                  <a:schemeClr val="tx2"/>
                </a:solidFill>
                <a:latin typeface="+mj-ea"/>
                <a:ea typeface="+mj-ea"/>
                <a:cs typeface="Proxima Nova Regular"/>
                <a:sym typeface="Proxima Nova Regular"/>
              </a:rPr>
              <a:t>TW2018, 13-14 Sept 2018</a:t>
            </a:r>
            <a:endParaRPr sz="825"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228600"/>
            <a:ext cx="4953000" cy="400050"/>
          </a:xfrm>
          <a:prstGeom prst="rect">
            <a:avLst/>
          </a:prstGeom>
        </p:spPr>
        <p:txBody>
          <a:bodyPr/>
          <a:lstStyle>
            <a:lvl1pPr marL="0" indent="0">
              <a:buNone/>
              <a:defRPr>
                <a:solidFill>
                  <a:schemeClr val="bg1"/>
                </a:solidFill>
                <a:latin typeface="+mj-lt"/>
              </a:defRPr>
            </a:lvl1pPr>
          </a:lstStyle>
          <a:p>
            <a:pPr marL="257175" marR="0" lvl="0" indent="-257175" defTabSz="685800" eaLnBrk="1" fontAlgn="auto" latinLnBrk="0" hangingPunct="1">
              <a:lnSpc>
                <a:spcPct val="100000"/>
              </a:lnSpc>
              <a:spcBef>
                <a:spcPts val="375"/>
              </a:spcBef>
              <a:spcAft>
                <a:spcPts val="0"/>
              </a:spcAft>
              <a:buClrTx/>
              <a:buSzPct val="100000"/>
              <a:tabLst/>
              <a:defRPr/>
            </a:pPr>
            <a:r>
              <a:rPr lang="en-US" dirty="0"/>
              <a:t>Title TBA</a:t>
            </a:r>
          </a:p>
        </p:txBody>
      </p:sp>
    </p:spTree>
    <p:extLst>
      <p:ext uri="{BB962C8B-B14F-4D97-AF65-F5344CB8AC3E}">
        <p14:creationId xmlns:p14="http://schemas.microsoft.com/office/powerpoint/2010/main" val="3646779211"/>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2_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4972050"/>
            <a:ext cx="304800" cy="140464"/>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825" i="1" smtClean="0">
                <a:solidFill>
                  <a:schemeClr val="tx2"/>
                </a:solidFill>
                <a:latin typeface="+mj-lt"/>
                <a:ea typeface="+mj-ea"/>
                <a:cs typeface="Proxima Nova Regular"/>
              </a:defRPr>
            </a:lvl1pPr>
          </a:lstStyle>
          <a:p>
            <a:pPr defTabSz="685800"/>
            <a:fld id="{86CB4B4D-7CA3-9044-876B-883B54F8677D}" type="slidenum">
              <a:rPr lang="en-US" smtClean="0"/>
              <a:pPr defTabSz="685800"/>
              <a:t>‹#›</a:t>
            </a:fld>
            <a:endParaRPr lang="en-US" dirty="0"/>
          </a:p>
        </p:txBody>
      </p:sp>
      <p:sp>
        <p:nvSpPr>
          <p:cNvPr id="3" name="Content Placeholder 2"/>
          <p:cNvSpPr>
            <a:spLocks noGrp="1"/>
          </p:cNvSpPr>
          <p:nvPr>
            <p:ph sz="quarter" idx="10"/>
          </p:nvPr>
        </p:nvSpPr>
        <p:spPr>
          <a:xfrm>
            <a:off x="457200" y="1200150"/>
            <a:ext cx="8153400" cy="3543300"/>
          </a:xfrm>
          <a:prstGeom prst="rect">
            <a:avLst/>
          </a:prstGeom>
        </p:spPr>
        <p:txBody>
          <a:bodyPr/>
          <a:lstStyle>
            <a:lvl1pPr>
              <a:defRPr sz="1500">
                <a:latin typeface="+mj-lt"/>
                <a:cs typeface="Arial" panose="020B0604020202020204" pitchFamily="34" charset="0"/>
              </a:defRPr>
            </a:lvl1pPr>
            <a:lvl2pPr marL="576695" indent="-233795">
              <a:buFont typeface="Courier New" panose="02070309020205020404" pitchFamily="49" charset="0"/>
              <a:buChar char="o"/>
              <a:defRPr sz="1500">
                <a:latin typeface="+mj-lt"/>
                <a:cs typeface="Arial" panose="020B0604020202020204" pitchFamily="34" charset="0"/>
              </a:defRPr>
            </a:lvl2pPr>
            <a:lvl3pPr marL="891539" indent="-205739">
              <a:buFont typeface="Wingdings" panose="05000000000000000000" pitchFamily="2" charset="2"/>
              <a:buChar char="§"/>
              <a:defRPr sz="1500">
                <a:latin typeface="+mj-lt"/>
                <a:cs typeface="Arial" panose="020B0604020202020204" pitchFamily="34" charset="0"/>
              </a:defRPr>
            </a:lvl3pPr>
            <a:lvl4pPr>
              <a:defRPr sz="1500">
                <a:latin typeface="+mj-lt"/>
                <a:cs typeface="Arial" panose="020B0604020202020204" pitchFamily="34" charset="0"/>
              </a:defRPr>
            </a:lvl4pPr>
            <a:lvl5pPr>
              <a:defRPr sz="15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4972050"/>
            <a:ext cx="2362200" cy="140464"/>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685800">
              <a:defRPr>
                <a:solidFill>
                  <a:srgbClr val="000000"/>
                </a:solidFill>
              </a:defRPr>
            </a:pPr>
            <a:r>
              <a:rPr lang="en-AU" sz="825" i="1" dirty="0">
                <a:solidFill>
                  <a:schemeClr val="tx2"/>
                </a:solidFill>
                <a:latin typeface="+mj-ea"/>
                <a:ea typeface="+mj-ea"/>
                <a:cs typeface="Proxima Nova Regular"/>
                <a:sym typeface="Proxima Nova Regular"/>
              </a:rPr>
              <a:t>TW2018, 13-14 Sept 2018</a:t>
            </a:r>
            <a:endParaRPr sz="825"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228600"/>
            <a:ext cx="4953000" cy="400050"/>
          </a:xfrm>
          <a:prstGeom prst="rect">
            <a:avLst/>
          </a:prstGeom>
        </p:spPr>
        <p:txBody>
          <a:bodyPr/>
          <a:lstStyle>
            <a:lvl1pPr marL="0" indent="0">
              <a:buNone/>
              <a:defRPr>
                <a:solidFill>
                  <a:schemeClr val="bg1"/>
                </a:solidFill>
                <a:latin typeface="+mj-lt"/>
              </a:defRPr>
            </a:lvl1pPr>
          </a:lstStyle>
          <a:p>
            <a:pPr marL="257175" marR="0" lvl="0" indent="-257175" defTabSz="685800" eaLnBrk="1" fontAlgn="auto" latinLnBrk="0" hangingPunct="1">
              <a:lnSpc>
                <a:spcPct val="100000"/>
              </a:lnSpc>
              <a:spcBef>
                <a:spcPts val="375"/>
              </a:spcBef>
              <a:spcAft>
                <a:spcPts val="0"/>
              </a:spcAft>
              <a:buClrTx/>
              <a:buSzPct val="100000"/>
              <a:tabLst/>
              <a:defRPr/>
            </a:pPr>
            <a:r>
              <a:rPr lang="en-US" dirty="0"/>
              <a:t>Title TBA</a:t>
            </a:r>
          </a:p>
        </p:txBody>
      </p:sp>
    </p:spTree>
    <p:extLst>
      <p:ext uri="{BB962C8B-B14F-4D97-AF65-F5344CB8AC3E}">
        <p14:creationId xmlns:p14="http://schemas.microsoft.com/office/powerpoint/2010/main" val="403392005"/>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4" name="Content Placeholder 2"/>
          <p:cNvSpPr>
            <a:spLocks noGrp="1"/>
          </p:cNvSpPr>
          <p:nvPr>
            <p:ph sz="half" idx="1"/>
          </p:nvPr>
        </p:nvSpPr>
        <p:spPr>
          <a:xfrm>
            <a:off x="0" y="857250"/>
            <a:ext cx="8305800" cy="571500"/>
          </a:xfrm>
          <a:prstGeom prst="rect">
            <a:avLst/>
          </a:prstGeom>
        </p:spPr>
        <p:txBody>
          <a:bodyPr/>
          <a:lstStyle>
            <a:lvl1pPr algn="just">
              <a:buNone/>
              <a:defRPr sz="1650">
                <a:solidFill>
                  <a:schemeClr val="tx1"/>
                </a:solidFill>
              </a:defRPr>
            </a:lvl1pPr>
            <a:lvl2pPr>
              <a:buNone/>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dirty="0"/>
              <a:t>Click to edit Master text styles</a:t>
            </a:r>
          </a:p>
        </p:txBody>
      </p:sp>
      <p:sp>
        <p:nvSpPr>
          <p:cNvPr id="5" name="Content Placeholder 3"/>
          <p:cNvSpPr>
            <a:spLocks noGrp="1"/>
          </p:cNvSpPr>
          <p:nvPr>
            <p:ph sz="half" idx="11"/>
          </p:nvPr>
        </p:nvSpPr>
        <p:spPr>
          <a:xfrm>
            <a:off x="0" y="1428750"/>
            <a:ext cx="8839200" cy="3429000"/>
          </a:xfrm>
          <a:prstGeom prst="rect">
            <a:avLst/>
          </a:prstGeom>
        </p:spPr>
        <p:txBody>
          <a:bodyPr/>
          <a:lstStyle>
            <a:lvl1pPr>
              <a:buSzPct val="90000"/>
              <a:defRPr sz="1500" baseline="0">
                <a:solidFill>
                  <a:schemeClr val="tx1"/>
                </a:solidFill>
                <a:latin typeface="Century Gothic" pitchFamily="34" charset="0"/>
              </a:defRPr>
            </a:lvl1pPr>
            <a:lvl2pPr marL="576695" indent="-233795">
              <a:buClr>
                <a:srgbClr val="005426"/>
              </a:buClr>
              <a:buSzPct val="80000"/>
              <a:buFont typeface="Wingdings" panose="05000000000000000000" pitchFamily="2" charset="2"/>
              <a:buChar char="§"/>
              <a:defRPr sz="1500" baseline="0">
                <a:solidFill>
                  <a:schemeClr val="tx1"/>
                </a:solidFill>
                <a:latin typeface="Century Gothic" pitchFamily="34" charset="0"/>
              </a:defRPr>
            </a:lvl2pPr>
            <a:lvl3pPr>
              <a:buSzPct val="60000"/>
              <a:defRPr sz="1500" baseline="0">
                <a:solidFill>
                  <a:schemeClr val="tx1"/>
                </a:solidFill>
                <a:latin typeface="Century Gothic" pitchFamily="34" charset="0"/>
              </a:defRPr>
            </a:lvl3pPr>
            <a:lvl4pPr>
              <a:defRPr sz="1800">
                <a:solidFill>
                  <a:srgbClr val="C00000"/>
                </a:solidFill>
              </a:defRPr>
            </a:lvl4pPr>
            <a:lvl5pPr>
              <a:defRPr sz="1800">
                <a:solidFill>
                  <a:schemeClr val="tx1"/>
                </a:solidFill>
              </a:defRPr>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p:txBody>
      </p:sp>
      <p:sp>
        <p:nvSpPr>
          <p:cNvPr id="6" name="Shape 3"/>
          <p:cNvSpPr/>
          <p:nvPr userDrawn="1"/>
        </p:nvSpPr>
        <p:spPr>
          <a:xfrm>
            <a:off x="1981200" y="57151"/>
            <a:ext cx="3581400" cy="761747"/>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marL="0" marR="0" lvl="0" indent="0" defTabSz="685800" eaLnBrk="1" fontAlgn="auto" latinLnBrk="0" hangingPunct="1">
              <a:lnSpc>
                <a:spcPct val="100000"/>
              </a:lnSpc>
              <a:spcBef>
                <a:spcPts val="0"/>
              </a:spcBef>
              <a:spcAft>
                <a:spcPts val="0"/>
              </a:spcAft>
              <a:buClrTx/>
              <a:buSzTx/>
              <a:buFontTx/>
              <a:buNone/>
              <a:tabLst/>
              <a:defRPr>
                <a:solidFill>
                  <a:srgbClr val="000000"/>
                </a:solidFill>
              </a:defRPr>
            </a:pPr>
            <a:r>
              <a:rPr lang="en-US" sz="1650" dirty="0">
                <a:solidFill>
                  <a:srgbClr val="FFFFFF"/>
                </a:solidFill>
                <a:latin typeface="Proxima Nova Regular"/>
                <a:ea typeface="Proxima Nova Regular"/>
                <a:cs typeface="Proxima Nova Regular"/>
                <a:sym typeface="Proxima Nova Regular"/>
              </a:rPr>
              <a:t>Proposed WGCV CARD4L assessment process </a:t>
            </a:r>
          </a:p>
          <a:p>
            <a:pPr lvl="0" defTabSz="685800">
              <a:defRPr>
                <a:solidFill>
                  <a:srgbClr val="000000"/>
                </a:solidFill>
              </a:defRPr>
            </a:pPr>
            <a:r>
              <a:rPr lang="en-US" sz="1650" dirty="0">
                <a:solidFill>
                  <a:srgbClr val="FFFFFF"/>
                </a:solidFill>
                <a:latin typeface="Proxima Nova Regular"/>
                <a:ea typeface="Proxima Nova Regular"/>
                <a:cs typeface="Proxima Nova Regular"/>
                <a:sym typeface="Proxima Nova Regular"/>
              </a:rPr>
              <a:t>WGCV-44</a:t>
            </a:r>
          </a:p>
        </p:txBody>
      </p:sp>
    </p:spTree>
    <p:extLst>
      <p:ext uri="{BB962C8B-B14F-4D97-AF65-F5344CB8AC3E}">
        <p14:creationId xmlns:p14="http://schemas.microsoft.com/office/powerpoint/2010/main" val="2250118931"/>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3_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4972050"/>
            <a:ext cx="304800" cy="140464"/>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825" i="1" smtClean="0">
                <a:solidFill>
                  <a:schemeClr val="tx2"/>
                </a:solidFill>
                <a:latin typeface="+mj-lt"/>
                <a:ea typeface="+mj-ea"/>
                <a:cs typeface="Proxima Nova Regular"/>
              </a:defRPr>
            </a:lvl1pPr>
          </a:lstStyle>
          <a:p>
            <a:pPr defTabSz="685800"/>
            <a:fld id="{86CB4B4D-7CA3-9044-876B-883B54F8677D}" type="slidenum">
              <a:rPr lang="en-US" smtClean="0"/>
              <a:pPr defTabSz="685800"/>
              <a:t>‹#›</a:t>
            </a:fld>
            <a:endParaRPr lang="en-US" dirty="0"/>
          </a:p>
        </p:txBody>
      </p:sp>
      <p:sp>
        <p:nvSpPr>
          <p:cNvPr id="3" name="Content Placeholder 2"/>
          <p:cNvSpPr>
            <a:spLocks noGrp="1"/>
          </p:cNvSpPr>
          <p:nvPr>
            <p:ph sz="quarter" idx="10"/>
          </p:nvPr>
        </p:nvSpPr>
        <p:spPr>
          <a:xfrm>
            <a:off x="457200" y="1200150"/>
            <a:ext cx="8153400" cy="3543300"/>
          </a:xfrm>
          <a:prstGeom prst="rect">
            <a:avLst/>
          </a:prstGeom>
        </p:spPr>
        <p:txBody>
          <a:bodyPr/>
          <a:lstStyle>
            <a:lvl1pPr>
              <a:defRPr sz="1500">
                <a:latin typeface="+mj-lt"/>
                <a:cs typeface="Arial" panose="020B0604020202020204" pitchFamily="34" charset="0"/>
              </a:defRPr>
            </a:lvl1pPr>
            <a:lvl2pPr marL="576695" indent="-233795">
              <a:buFont typeface="Courier New" panose="02070309020205020404" pitchFamily="49" charset="0"/>
              <a:buChar char="o"/>
              <a:defRPr sz="1500">
                <a:latin typeface="+mj-lt"/>
                <a:cs typeface="Arial" panose="020B0604020202020204" pitchFamily="34" charset="0"/>
              </a:defRPr>
            </a:lvl2pPr>
            <a:lvl3pPr marL="891539" indent="-205739">
              <a:buFont typeface="Wingdings" panose="05000000000000000000" pitchFamily="2" charset="2"/>
              <a:buChar char="§"/>
              <a:defRPr sz="1500">
                <a:latin typeface="+mj-lt"/>
                <a:cs typeface="Arial" panose="020B0604020202020204" pitchFamily="34" charset="0"/>
              </a:defRPr>
            </a:lvl3pPr>
            <a:lvl4pPr>
              <a:defRPr sz="1500">
                <a:latin typeface="+mj-lt"/>
                <a:cs typeface="Arial" panose="020B0604020202020204" pitchFamily="34" charset="0"/>
              </a:defRPr>
            </a:lvl4pPr>
            <a:lvl5pPr>
              <a:defRPr sz="15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4972050"/>
            <a:ext cx="2362200" cy="140464"/>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685800">
              <a:defRPr>
                <a:solidFill>
                  <a:srgbClr val="000000"/>
                </a:solidFill>
              </a:defRPr>
            </a:pPr>
            <a:r>
              <a:rPr lang="en-AU" sz="825" i="1" dirty="0">
                <a:solidFill>
                  <a:schemeClr val="tx2"/>
                </a:solidFill>
                <a:latin typeface="+mj-ea"/>
                <a:ea typeface="+mj-ea"/>
                <a:cs typeface="Proxima Nova Regular"/>
                <a:sym typeface="Proxima Nova Regular"/>
              </a:rPr>
              <a:t>TW2018, 13-14 Sept 2018</a:t>
            </a:r>
            <a:endParaRPr sz="825"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228600"/>
            <a:ext cx="4953000" cy="400050"/>
          </a:xfrm>
          <a:prstGeom prst="rect">
            <a:avLst/>
          </a:prstGeom>
        </p:spPr>
        <p:txBody>
          <a:bodyPr/>
          <a:lstStyle>
            <a:lvl1pPr marL="0" indent="0">
              <a:buNone/>
              <a:defRPr>
                <a:solidFill>
                  <a:schemeClr val="bg1"/>
                </a:solidFill>
                <a:latin typeface="+mj-lt"/>
              </a:defRPr>
            </a:lvl1pPr>
          </a:lstStyle>
          <a:p>
            <a:pPr marL="257175" marR="0" lvl="0" indent="-257175" defTabSz="685800" eaLnBrk="1" fontAlgn="auto" latinLnBrk="0" hangingPunct="1">
              <a:lnSpc>
                <a:spcPct val="100000"/>
              </a:lnSpc>
              <a:spcBef>
                <a:spcPts val="375"/>
              </a:spcBef>
              <a:spcAft>
                <a:spcPts val="0"/>
              </a:spcAft>
              <a:buClrTx/>
              <a:buSzPct val="100000"/>
              <a:tabLst/>
              <a:defRPr/>
            </a:pPr>
            <a:r>
              <a:rPr lang="en-US" dirty="0"/>
              <a:t>Title TBA</a:t>
            </a:r>
          </a:p>
        </p:txBody>
      </p:sp>
    </p:spTree>
    <p:extLst>
      <p:ext uri="{BB962C8B-B14F-4D97-AF65-F5344CB8AC3E}">
        <p14:creationId xmlns:p14="http://schemas.microsoft.com/office/powerpoint/2010/main" val="2240470345"/>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4_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4972050"/>
            <a:ext cx="304800" cy="140464"/>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825" i="1" smtClean="0">
                <a:solidFill>
                  <a:schemeClr val="tx2"/>
                </a:solidFill>
                <a:latin typeface="+mj-lt"/>
                <a:ea typeface="+mj-ea"/>
                <a:cs typeface="Proxima Nova Regular"/>
              </a:defRPr>
            </a:lvl1pPr>
          </a:lstStyle>
          <a:p>
            <a:pPr defTabSz="685800"/>
            <a:fld id="{86CB4B4D-7CA3-9044-876B-883B54F8677D}" type="slidenum">
              <a:rPr lang="en-US" smtClean="0"/>
              <a:pPr defTabSz="685800"/>
              <a:t>‹#›</a:t>
            </a:fld>
            <a:endParaRPr lang="en-US" dirty="0"/>
          </a:p>
        </p:txBody>
      </p:sp>
      <p:sp>
        <p:nvSpPr>
          <p:cNvPr id="3" name="Content Placeholder 2"/>
          <p:cNvSpPr>
            <a:spLocks noGrp="1"/>
          </p:cNvSpPr>
          <p:nvPr>
            <p:ph sz="quarter" idx="10"/>
          </p:nvPr>
        </p:nvSpPr>
        <p:spPr>
          <a:xfrm>
            <a:off x="457200" y="1200150"/>
            <a:ext cx="8153400" cy="3543300"/>
          </a:xfrm>
          <a:prstGeom prst="rect">
            <a:avLst/>
          </a:prstGeom>
        </p:spPr>
        <p:txBody>
          <a:bodyPr/>
          <a:lstStyle>
            <a:lvl1pPr>
              <a:defRPr sz="1500">
                <a:latin typeface="+mj-lt"/>
                <a:cs typeface="Arial" panose="020B0604020202020204" pitchFamily="34" charset="0"/>
              </a:defRPr>
            </a:lvl1pPr>
            <a:lvl2pPr marL="576695" indent="-233795">
              <a:buFont typeface="Courier New" panose="02070309020205020404" pitchFamily="49" charset="0"/>
              <a:buChar char="o"/>
              <a:defRPr sz="1500">
                <a:latin typeface="+mj-lt"/>
                <a:cs typeface="Arial" panose="020B0604020202020204" pitchFamily="34" charset="0"/>
              </a:defRPr>
            </a:lvl2pPr>
            <a:lvl3pPr marL="891539" indent="-205739">
              <a:buFont typeface="Wingdings" panose="05000000000000000000" pitchFamily="2" charset="2"/>
              <a:buChar char="§"/>
              <a:defRPr sz="1500">
                <a:latin typeface="+mj-lt"/>
                <a:cs typeface="Arial" panose="020B0604020202020204" pitchFamily="34" charset="0"/>
              </a:defRPr>
            </a:lvl3pPr>
            <a:lvl4pPr>
              <a:defRPr sz="1500">
                <a:latin typeface="+mj-lt"/>
                <a:cs typeface="Arial" panose="020B0604020202020204" pitchFamily="34" charset="0"/>
              </a:defRPr>
            </a:lvl4pPr>
            <a:lvl5pPr>
              <a:defRPr sz="15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4972050"/>
            <a:ext cx="2362200" cy="140464"/>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685800">
              <a:defRPr>
                <a:solidFill>
                  <a:srgbClr val="000000"/>
                </a:solidFill>
              </a:defRPr>
            </a:pPr>
            <a:r>
              <a:rPr lang="en-AU" sz="825" i="1" dirty="0">
                <a:solidFill>
                  <a:schemeClr val="tx2"/>
                </a:solidFill>
                <a:latin typeface="+mj-ea"/>
                <a:ea typeface="+mj-ea"/>
                <a:cs typeface="Proxima Nova Regular"/>
                <a:sym typeface="Proxima Nova Regular"/>
              </a:rPr>
              <a:t>TW2018, 13-14 Sept 2018</a:t>
            </a:r>
            <a:endParaRPr sz="825"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228600"/>
            <a:ext cx="4953000" cy="400050"/>
          </a:xfrm>
          <a:prstGeom prst="rect">
            <a:avLst/>
          </a:prstGeom>
        </p:spPr>
        <p:txBody>
          <a:bodyPr/>
          <a:lstStyle>
            <a:lvl1pPr marL="0" indent="0">
              <a:buNone/>
              <a:defRPr>
                <a:solidFill>
                  <a:schemeClr val="bg1"/>
                </a:solidFill>
                <a:latin typeface="+mj-lt"/>
              </a:defRPr>
            </a:lvl1pPr>
          </a:lstStyle>
          <a:p>
            <a:pPr marL="257175" marR="0" lvl="0" indent="-257175" defTabSz="685800" eaLnBrk="1" fontAlgn="auto" latinLnBrk="0" hangingPunct="1">
              <a:lnSpc>
                <a:spcPct val="100000"/>
              </a:lnSpc>
              <a:spcBef>
                <a:spcPts val="375"/>
              </a:spcBef>
              <a:spcAft>
                <a:spcPts val="0"/>
              </a:spcAft>
              <a:buClrTx/>
              <a:buSzPct val="100000"/>
              <a:tabLst/>
              <a:defRPr/>
            </a:pPr>
            <a:r>
              <a:rPr lang="en-US" dirty="0"/>
              <a:t>Title TBA</a:t>
            </a:r>
          </a:p>
        </p:txBody>
      </p:sp>
    </p:spTree>
    <p:extLst>
      <p:ext uri="{BB962C8B-B14F-4D97-AF65-F5344CB8AC3E}">
        <p14:creationId xmlns:p14="http://schemas.microsoft.com/office/powerpoint/2010/main" val="251658377"/>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5_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4972050"/>
            <a:ext cx="304800" cy="140464"/>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825" i="1" smtClean="0">
                <a:solidFill>
                  <a:schemeClr val="tx2"/>
                </a:solidFill>
                <a:latin typeface="+mj-lt"/>
                <a:ea typeface="+mj-ea"/>
                <a:cs typeface="Proxima Nova Regular"/>
              </a:defRPr>
            </a:lvl1pPr>
          </a:lstStyle>
          <a:p>
            <a:pPr defTabSz="685800"/>
            <a:fld id="{86CB4B4D-7CA3-9044-876B-883B54F8677D}" type="slidenum">
              <a:rPr lang="en-US" smtClean="0"/>
              <a:pPr defTabSz="685800"/>
              <a:t>‹#›</a:t>
            </a:fld>
            <a:endParaRPr lang="en-US" dirty="0"/>
          </a:p>
        </p:txBody>
      </p:sp>
      <p:sp>
        <p:nvSpPr>
          <p:cNvPr id="3" name="Content Placeholder 2"/>
          <p:cNvSpPr>
            <a:spLocks noGrp="1"/>
          </p:cNvSpPr>
          <p:nvPr>
            <p:ph sz="quarter" idx="10"/>
          </p:nvPr>
        </p:nvSpPr>
        <p:spPr>
          <a:xfrm>
            <a:off x="457200" y="1200150"/>
            <a:ext cx="8153400" cy="3543300"/>
          </a:xfrm>
          <a:prstGeom prst="rect">
            <a:avLst/>
          </a:prstGeom>
        </p:spPr>
        <p:txBody>
          <a:bodyPr/>
          <a:lstStyle>
            <a:lvl1pPr>
              <a:defRPr sz="1500">
                <a:latin typeface="+mj-lt"/>
                <a:cs typeface="Arial" panose="020B0604020202020204" pitchFamily="34" charset="0"/>
              </a:defRPr>
            </a:lvl1pPr>
            <a:lvl2pPr marL="576695" indent="-233795">
              <a:buFont typeface="Courier New" panose="02070309020205020404" pitchFamily="49" charset="0"/>
              <a:buChar char="o"/>
              <a:defRPr sz="1500">
                <a:latin typeface="+mj-lt"/>
                <a:cs typeface="Arial" panose="020B0604020202020204" pitchFamily="34" charset="0"/>
              </a:defRPr>
            </a:lvl2pPr>
            <a:lvl3pPr marL="891539" indent="-205739">
              <a:buFont typeface="Wingdings" panose="05000000000000000000" pitchFamily="2" charset="2"/>
              <a:buChar char="§"/>
              <a:defRPr sz="1500">
                <a:latin typeface="+mj-lt"/>
                <a:cs typeface="Arial" panose="020B0604020202020204" pitchFamily="34" charset="0"/>
              </a:defRPr>
            </a:lvl3pPr>
            <a:lvl4pPr>
              <a:defRPr sz="1500">
                <a:latin typeface="+mj-lt"/>
                <a:cs typeface="Arial" panose="020B0604020202020204" pitchFamily="34" charset="0"/>
              </a:defRPr>
            </a:lvl4pPr>
            <a:lvl5pPr>
              <a:defRPr sz="15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4972050"/>
            <a:ext cx="2362200" cy="140464"/>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685800">
              <a:defRPr>
                <a:solidFill>
                  <a:srgbClr val="000000"/>
                </a:solidFill>
              </a:defRPr>
            </a:pPr>
            <a:r>
              <a:rPr lang="en-AU" sz="825" i="1" dirty="0">
                <a:solidFill>
                  <a:schemeClr val="tx2"/>
                </a:solidFill>
                <a:latin typeface="+mj-ea"/>
                <a:ea typeface="+mj-ea"/>
                <a:cs typeface="Proxima Nova Regular"/>
                <a:sym typeface="Proxima Nova Regular"/>
              </a:rPr>
              <a:t>TW2018, 13-14 Sept 2018</a:t>
            </a:r>
            <a:endParaRPr sz="825"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228600"/>
            <a:ext cx="4953000" cy="400050"/>
          </a:xfrm>
          <a:prstGeom prst="rect">
            <a:avLst/>
          </a:prstGeom>
        </p:spPr>
        <p:txBody>
          <a:bodyPr/>
          <a:lstStyle>
            <a:lvl1pPr marL="0" indent="0">
              <a:buNone/>
              <a:defRPr>
                <a:solidFill>
                  <a:schemeClr val="bg1"/>
                </a:solidFill>
                <a:latin typeface="+mj-lt"/>
              </a:defRPr>
            </a:lvl1pPr>
          </a:lstStyle>
          <a:p>
            <a:pPr marL="257175" marR="0" lvl="0" indent="-257175" defTabSz="685800" eaLnBrk="1" fontAlgn="auto" latinLnBrk="0" hangingPunct="1">
              <a:lnSpc>
                <a:spcPct val="100000"/>
              </a:lnSpc>
              <a:spcBef>
                <a:spcPts val="375"/>
              </a:spcBef>
              <a:spcAft>
                <a:spcPts val="0"/>
              </a:spcAft>
              <a:buClrTx/>
              <a:buSzPct val="100000"/>
              <a:tabLst/>
              <a:defRPr/>
            </a:pPr>
            <a:r>
              <a:rPr lang="en-US" dirty="0"/>
              <a:t>Title TBA</a:t>
            </a:r>
          </a:p>
        </p:txBody>
      </p:sp>
    </p:spTree>
    <p:extLst>
      <p:ext uri="{BB962C8B-B14F-4D97-AF65-F5344CB8AC3E}">
        <p14:creationId xmlns:p14="http://schemas.microsoft.com/office/powerpoint/2010/main" val="198896080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49FA9E7F-9FEA-42CA-841A-D4F93C816EDF}" type="datetime1">
              <a:rPr lang="en-US" smtClean="0"/>
              <a:t>2/14/2019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C7F34-962E-5C46-A517-BC8DD47DCCA6}" type="slidenum">
              <a:rPr lang="en-GB" smtClean="0"/>
              <a:t>‹#›</a:t>
            </a:fld>
            <a:endParaRPr lang="en-GB" dirty="0"/>
          </a:p>
        </p:txBody>
      </p:sp>
    </p:spTree>
    <p:extLst>
      <p:ext uri="{BB962C8B-B14F-4D97-AF65-F5344CB8AC3E}">
        <p14:creationId xmlns:p14="http://schemas.microsoft.com/office/powerpoint/2010/main" val="1206528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GB"/>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C6D7012-B0F8-4552-A1D1-2BE7E7EAF153}" type="datetime1">
              <a:rPr lang="en-US" smtClean="0"/>
              <a:t>2/14/2019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2978379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p:txBody>
          <a:bodyPr/>
          <a:lstStyle/>
          <a:p>
            <a:fld id="{51FF13E2-1DCD-47DD-BCA4-0A5C3B02B07A}" type="datetime1">
              <a:rPr lang="en-US" smtClean="0"/>
              <a:t>2/14/2019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133985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GB"/>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p:txBody>
          <a:bodyPr/>
          <a:lstStyle/>
          <a:p>
            <a:fld id="{2C2CD935-6DA6-44F6-B43E-8954B3D8B7A4}" type="datetime1">
              <a:rPr lang="en-US" smtClean="0"/>
              <a:t>2/14/2019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1391746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p:txBody>
          <a:bodyPr/>
          <a:lstStyle/>
          <a:p>
            <a:fld id="{C5CC554A-D3DE-4E55-8F69-CAA8BFCBA09D}" type="datetime1">
              <a:rPr lang="en-US" smtClean="0"/>
              <a:t>2/14/2019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2803376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BC02D9-FC4C-4938-B9A6-C70F2895EE9D}" type="datetime1">
              <a:rPr lang="en-US" smtClean="0"/>
              <a:t>2/14/2019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1290069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GB"/>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0D5BC104-888C-45B8-8D83-E8293CB5A6A1}" type="datetime1">
              <a:rPr lang="en-US" smtClean="0"/>
              <a:t>2/14/2019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2404824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GB"/>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26A998D-3CD4-47FE-B883-7AB7A1AA92EC}" type="datetime1">
              <a:rPr lang="en-US" smtClean="0"/>
              <a:t>2/14/2019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2382691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19"/>
          <a:stretch>
            <a:fillRect/>
          </a:stretch>
        </p:blipFill>
        <p:spPr>
          <a:xfrm>
            <a:off x="2988521" y="1"/>
            <a:ext cx="6155478" cy="1097089"/>
          </a:xfrm>
          <a:prstGeom prst="rect">
            <a:avLst/>
          </a:prstGeom>
        </p:spPr>
      </p:pic>
      <p:pic>
        <p:nvPicPr>
          <p:cNvPr id="8" name="Picture 7"/>
          <p:cNvPicPr>
            <a:picLocks noChangeAspect="1"/>
          </p:cNvPicPr>
          <p:nvPr userDrawn="1"/>
        </p:nvPicPr>
        <p:blipFill>
          <a:blip r:embed="rId20"/>
          <a:stretch>
            <a:fillRect/>
          </a:stretch>
        </p:blipFill>
        <p:spPr>
          <a:xfrm>
            <a:off x="1" y="1"/>
            <a:ext cx="6155483" cy="1097089"/>
          </a:xfrm>
          <a:prstGeom prst="rect">
            <a:avLst/>
          </a:prstGeom>
        </p:spPr>
      </p:pic>
      <p:sp>
        <p:nvSpPr>
          <p:cNvPr id="2" name="Title Placeholder 1"/>
          <p:cNvSpPr>
            <a:spLocks noGrp="1"/>
          </p:cNvSpPr>
          <p:nvPr>
            <p:ph type="title"/>
          </p:nvPr>
        </p:nvSpPr>
        <p:spPr>
          <a:xfrm>
            <a:off x="2020932" y="122549"/>
            <a:ext cx="5098671" cy="857250"/>
          </a:xfrm>
          <a:prstGeom prst="rect">
            <a:avLst/>
          </a:prstGeom>
        </p:spPr>
        <p:txBody>
          <a:bodyPr vert="horz" lIns="91440" tIns="45720" rIns="91440" bIns="45720" rtlCol="0" anchor="ctr">
            <a:normAutofit/>
          </a:bodyPr>
          <a:lstStyle/>
          <a:p>
            <a:r>
              <a:rPr lang="en-GB" dirty="0"/>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A8DF3EE-E27B-426D-A771-1C84FB90F810}" type="datetime1">
              <a:rPr lang="en-US" smtClean="0"/>
              <a:t>2/14/2019</a:t>
            </a:fld>
            <a:endParaRPr lang="en-GB"/>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B8C7F34-962E-5C46-A517-BC8DD47DCCA6}" type="slidenum">
              <a:rPr lang="en-GB" smtClean="0"/>
              <a:t>‹#›</a:t>
            </a:fld>
            <a:endParaRPr lang="en-GB" dirty="0"/>
          </a:p>
        </p:txBody>
      </p:sp>
    </p:spTree>
    <p:extLst>
      <p:ext uri="{BB962C8B-B14F-4D97-AF65-F5344CB8AC3E}">
        <p14:creationId xmlns:p14="http://schemas.microsoft.com/office/powerpoint/2010/main" val="2839687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hdr="0" ftr="0" dt="0"/>
  <p:txStyles>
    <p:titleStyle>
      <a:lvl1pPr algn="ctr" defTabSz="457200" rtl="0" eaLnBrk="1" latinLnBrk="0" hangingPunct="1">
        <a:spcBef>
          <a:spcPct val="0"/>
        </a:spcBef>
        <a:buNone/>
        <a:defRPr sz="2400" kern="1200">
          <a:solidFill>
            <a:srgbClr val="FFFFFF"/>
          </a:solidFill>
          <a:latin typeface="Helvetica"/>
          <a:ea typeface="+mj-ea"/>
          <a:cs typeface="Helvetica"/>
        </a:defRPr>
      </a:lvl1pPr>
    </p:titleStyle>
    <p:bodyStyle>
      <a:lvl1pPr marL="342900" indent="-342900" algn="l" defTabSz="457200" rtl="0" eaLnBrk="1" latinLnBrk="0" hangingPunct="1">
        <a:spcBef>
          <a:spcPct val="20000"/>
        </a:spcBef>
        <a:buFont typeface="Arial"/>
        <a:buChar char="•"/>
        <a:defRPr sz="3200" kern="1200">
          <a:solidFill>
            <a:srgbClr val="002569"/>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rgbClr val="002569"/>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rgbClr val="002569"/>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2569"/>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256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1669" y="1601508"/>
            <a:ext cx="8632331" cy="1689514"/>
          </a:xfrm>
        </p:spPr>
        <p:txBody>
          <a:bodyPr anchor="ctr">
            <a:normAutofit/>
          </a:bodyPr>
          <a:lstStyle/>
          <a:p>
            <a:pPr lvl="0"/>
            <a:r>
              <a:rPr lang="en-US" sz="2800" b="1" dirty="0"/>
              <a:t>Proposed Way Forward </a:t>
            </a:r>
            <a:br>
              <a:rPr lang="en-US" sz="2800" b="1" dirty="0"/>
            </a:br>
            <a:r>
              <a:rPr lang="en-US" sz="2800" b="1" dirty="0"/>
              <a:t>LSI-VC, SDCG for GFOI, and GEOGLAM</a:t>
            </a:r>
            <a:endParaRPr lang="fr-FR" sz="2000" b="1" dirty="0"/>
          </a:p>
        </p:txBody>
      </p:sp>
      <p:sp>
        <p:nvSpPr>
          <p:cNvPr id="3" name="Subtitle 2"/>
          <p:cNvSpPr>
            <a:spLocks noGrp="1"/>
          </p:cNvSpPr>
          <p:nvPr>
            <p:ph type="subTitle" idx="1"/>
          </p:nvPr>
        </p:nvSpPr>
        <p:spPr>
          <a:xfrm>
            <a:off x="493010" y="3271520"/>
            <a:ext cx="5754172" cy="1654361"/>
          </a:xfrm>
        </p:spPr>
        <p:txBody>
          <a:bodyPr anchor="ctr">
            <a:normAutofit/>
          </a:bodyPr>
          <a:lstStyle/>
          <a:p>
            <a:r>
              <a:rPr lang="en-GB" dirty="0">
                <a:latin typeface="Helvetica" panose="020B0604020202020204" pitchFamily="34" charset="0"/>
                <a:cs typeface="Helvetica" panose="020B0604020202020204" pitchFamily="34" charset="0"/>
              </a:rPr>
              <a:t>Jenn Lacey</a:t>
            </a:r>
          </a:p>
          <a:p>
            <a:r>
              <a:rPr lang="en-GB" dirty="0">
                <a:latin typeface="Helvetica" panose="020B0604020202020204" pitchFamily="34" charset="0"/>
                <a:cs typeface="Helvetica" panose="020B0604020202020204" pitchFamily="34" charset="0"/>
              </a:rPr>
              <a:t>LSI-VC 7</a:t>
            </a:r>
          </a:p>
          <a:p>
            <a:r>
              <a:rPr lang="en-GB" dirty="0">
                <a:latin typeface="Helvetica" panose="020B0604020202020204" pitchFamily="34" charset="0"/>
                <a:cs typeface="Helvetica" panose="020B0604020202020204" pitchFamily="34" charset="0"/>
              </a:rPr>
              <a:t>Agenda Item 6.1</a:t>
            </a:r>
          </a:p>
          <a:p>
            <a:r>
              <a:rPr lang="en-GB" dirty="0">
                <a:latin typeface="Helvetica" panose="020B0604020202020204" pitchFamily="34" charset="0"/>
                <a:cs typeface="Helvetica" panose="020B0604020202020204" pitchFamily="34" charset="0"/>
              </a:rPr>
              <a:t>Hanoi, Vietnam</a:t>
            </a:r>
          </a:p>
          <a:p>
            <a:r>
              <a:rPr lang="en-GB" dirty="0">
                <a:latin typeface="Helvetica" panose="020B0604020202020204" pitchFamily="34" charset="0"/>
                <a:cs typeface="Helvetica" panose="020B0604020202020204" pitchFamily="34" charset="0"/>
              </a:rPr>
              <a:t>15 February 2019</a:t>
            </a:r>
          </a:p>
        </p:txBody>
      </p:sp>
    </p:spTree>
    <p:extLst>
      <p:ext uri="{BB962C8B-B14F-4D97-AF65-F5344CB8AC3E}">
        <p14:creationId xmlns:p14="http://schemas.microsoft.com/office/powerpoint/2010/main" val="1161938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E7A76-DD8E-4ADF-B9F9-EA6555E066EE}"/>
              </a:ext>
            </a:extLst>
          </p:cNvPr>
          <p:cNvSpPr>
            <a:spLocks noGrp="1"/>
          </p:cNvSpPr>
          <p:nvPr>
            <p:ph type="title"/>
          </p:nvPr>
        </p:nvSpPr>
        <p:spPr/>
        <p:txBody>
          <a:bodyPr/>
          <a:lstStyle/>
          <a:p>
            <a:r>
              <a:rPr lang="en-US" dirty="0"/>
              <a:t>Terms of Reference</a:t>
            </a:r>
          </a:p>
        </p:txBody>
      </p:sp>
      <p:sp>
        <p:nvSpPr>
          <p:cNvPr id="14" name="Shape 14"/>
          <p:cNvSpPr>
            <a:spLocks noGrp="1"/>
          </p:cNvSpPr>
          <p:nvPr>
            <p:ph type="sldNum" sz="quarter" idx="12"/>
          </p:nvPr>
        </p:nvSpPr>
        <p:spPr/>
        <p:txBody>
          <a:bodyPr/>
          <a:lstStyle>
            <a:lvl1pPr>
              <a:spcBef>
                <a:spcPts val="0"/>
              </a:spcBef>
            </a:lvl1pPr>
          </a:lstStyle>
          <a:p>
            <a:pPr defTabSz="342900"/>
            <a:fld id="{86CB4B4D-7CA3-9044-876B-883B54F8677D}" type="slidenum">
              <a:rPr lang="en-US" kern="0">
                <a:solidFill>
                  <a:srgbClr val="002569"/>
                </a:solidFill>
              </a:rPr>
              <a:pPr defTabSz="342900"/>
              <a:t>10</a:t>
            </a:fld>
            <a:endParaRPr lang="en-US" kern="0">
              <a:solidFill>
                <a:srgbClr val="002569"/>
              </a:solidFill>
            </a:endParaRPr>
          </a:p>
        </p:txBody>
      </p:sp>
      <p:sp>
        <p:nvSpPr>
          <p:cNvPr id="15" name="Shape 15"/>
          <p:cNvSpPr/>
          <p:nvPr/>
        </p:nvSpPr>
        <p:spPr>
          <a:xfrm>
            <a:off x="1299124" y="1124788"/>
            <a:ext cx="6532988" cy="2608406"/>
          </a:xfrm>
          <a:prstGeom prst="rect">
            <a:avLst/>
          </a:prstGeom>
          <a:ln w="12700">
            <a:miter lim="400000"/>
          </a:ln>
          <a:extLst>
            <a:ext uri="{C572A759-6A51-4108-AA02-DFA0A04FC94B}">
              <ma14:wrappingTextBoxFlag xmlns="" xmlns:ma14="http://schemas.microsoft.com/office/mac/drawingml/2011/main" val="1"/>
            </a:ext>
          </a:extLst>
        </p:spPr>
        <p:txBody>
          <a:bodyPr lIns="34289" rIns="34289">
            <a:spAutoFit/>
          </a:bodyPr>
          <a:lstStyle/>
          <a:p>
            <a:pPr defTabSz="342900">
              <a:defRPr>
                <a:solidFill>
                  <a:srgbClr val="000000"/>
                </a:solidFill>
              </a:defRPr>
            </a:pPr>
            <a:r>
              <a:rPr lang="en-US" sz="1500" b="1" kern="0" dirty="0">
                <a:solidFill>
                  <a:srgbClr val="002569"/>
                </a:solidFill>
                <a:latin typeface="Arial Bold"/>
                <a:ea typeface="Arial Bold"/>
                <a:cs typeface="Arial Bold"/>
                <a:sym typeface="Arial Bold"/>
              </a:rPr>
              <a:t>LSI-VC Terms of Reference – Mission Statement</a:t>
            </a:r>
          </a:p>
          <a:p>
            <a:pPr defTabSz="342900">
              <a:defRPr>
                <a:solidFill>
                  <a:srgbClr val="000000"/>
                </a:solidFill>
              </a:defRPr>
            </a:pPr>
            <a:endParaRPr sz="1350" b="1" kern="0" dirty="0">
              <a:solidFill>
                <a:srgbClr val="002569"/>
              </a:solidFill>
              <a:latin typeface="Arial"/>
              <a:ea typeface="Arial"/>
              <a:cs typeface="Arial"/>
              <a:sym typeface="Arial"/>
            </a:endParaRPr>
          </a:p>
          <a:p>
            <a:pPr defTabSz="342900"/>
            <a:r>
              <a:rPr lang="en-US" sz="1500" kern="0" dirty="0">
                <a:solidFill>
                  <a:srgbClr val="002569"/>
                </a:solidFill>
              </a:rPr>
              <a:t>The Land Surface Imaging Virtual Constellation exists to </a:t>
            </a:r>
            <a:r>
              <a:rPr lang="en-US" sz="1500" b="1" i="1" kern="0" dirty="0">
                <a:solidFill>
                  <a:srgbClr val="002569"/>
                </a:solidFill>
              </a:rPr>
              <a:t>maximize</a:t>
            </a:r>
            <a:r>
              <a:rPr lang="en-US" sz="1500" kern="0" dirty="0">
                <a:solidFill>
                  <a:srgbClr val="002569"/>
                </a:solidFill>
              </a:rPr>
              <a:t> the value derived from </a:t>
            </a:r>
            <a:r>
              <a:rPr lang="en-US" sz="1500" b="1" i="1" kern="0" dirty="0">
                <a:solidFill>
                  <a:srgbClr val="002569"/>
                </a:solidFill>
              </a:rPr>
              <a:t>CEOS agency land surface imaging assets and activities</a:t>
            </a:r>
            <a:r>
              <a:rPr lang="en-US" sz="1500" b="1" kern="0" dirty="0">
                <a:solidFill>
                  <a:srgbClr val="002569"/>
                </a:solidFill>
              </a:rPr>
              <a:t> </a:t>
            </a:r>
            <a:r>
              <a:rPr lang="en-US" sz="1500" kern="0" dirty="0">
                <a:solidFill>
                  <a:srgbClr val="002569"/>
                </a:solidFill>
              </a:rPr>
              <a:t>by providing an </a:t>
            </a:r>
            <a:r>
              <a:rPr lang="en-US" sz="1500" b="1" i="1" kern="0" dirty="0">
                <a:solidFill>
                  <a:srgbClr val="002569"/>
                </a:solidFill>
              </a:rPr>
              <a:t>overarching coordination </a:t>
            </a:r>
            <a:r>
              <a:rPr lang="en-US" sz="1500" kern="0" dirty="0">
                <a:solidFill>
                  <a:srgbClr val="002569"/>
                </a:solidFill>
              </a:rPr>
              <a:t>role.</a:t>
            </a:r>
          </a:p>
          <a:p>
            <a:pPr defTabSz="342900"/>
            <a:r>
              <a:rPr lang="en-US" sz="1500" kern="0" dirty="0">
                <a:solidFill>
                  <a:srgbClr val="002569"/>
                </a:solidFill>
              </a:rPr>
              <a:t> </a:t>
            </a:r>
          </a:p>
          <a:p>
            <a:pPr defTabSz="342900"/>
            <a:r>
              <a:rPr lang="en-US" sz="1500" kern="0" dirty="0">
                <a:solidFill>
                  <a:srgbClr val="002569"/>
                </a:solidFill>
              </a:rPr>
              <a:t>The responsibility of the LSI-VC is to facilitate coordinated and optimized land surface imaging contributions from CEOS agencies to </a:t>
            </a:r>
            <a:r>
              <a:rPr lang="en-US" sz="1500" b="1" i="1" kern="0" dirty="0">
                <a:solidFill>
                  <a:srgbClr val="002569"/>
                </a:solidFill>
              </a:rPr>
              <a:t>enable access to fundamental measurement products in support of confirmed/validated requirements linked to adopted CEOS priorities</a:t>
            </a:r>
            <a:r>
              <a:rPr lang="en-US" sz="1500" kern="0" dirty="0">
                <a:solidFill>
                  <a:srgbClr val="002569"/>
                </a:solidFill>
              </a:rPr>
              <a:t>.  These priorities are typically derived from key stakeholders, such as UN agencies/programs and GEO. </a:t>
            </a:r>
            <a:endParaRPr sz="1500" kern="0" dirty="0">
              <a:solidFill>
                <a:srgbClr val="002569"/>
              </a:solidFill>
              <a:latin typeface="Arial"/>
              <a:ea typeface="Arial"/>
              <a:cs typeface="Arial"/>
              <a:sym typeface="Arial"/>
            </a:endParaRPr>
          </a:p>
        </p:txBody>
      </p:sp>
      <p:sp>
        <p:nvSpPr>
          <p:cNvPr id="4" name="TextBox 3">
            <a:extLst>
              <a:ext uri="{FF2B5EF4-FFF2-40B4-BE49-F238E27FC236}">
                <a16:creationId xmlns:a16="http://schemas.microsoft.com/office/drawing/2014/main" id="{B847E80A-5467-4721-8351-0657DE610EB0}"/>
              </a:ext>
            </a:extLst>
          </p:cNvPr>
          <p:cNvSpPr txBox="1"/>
          <p:nvPr/>
        </p:nvSpPr>
        <p:spPr>
          <a:xfrm>
            <a:off x="1588502" y="4245935"/>
            <a:ext cx="5954232" cy="369332"/>
          </a:xfrm>
          <a:prstGeom prst="rect">
            <a:avLst/>
          </a:prstGeom>
          <a:noFill/>
          <a:ln>
            <a:solidFill>
              <a:schemeClr val="tx1"/>
            </a:solidFill>
          </a:ln>
        </p:spPr>
        <p:txBody>
          <a:bodyPr wrap="square" rtlCol="0">
            <a:spAutoFit/>
          </a:bodyPr>
          <a:lstStyle/>
          <a:p>
            <a:pPr algn="ctr"/>
            <a:r>
              <a:rPr lang="en-US" dirty="0"/>
              <a:t>Mission statement – suggest no changes needed </a:t>
            </a:r>
          </a:p>
        </p:txBody>
      </p:sp>
    </p:spTree>
    <p:extLst>
      <p:ext uri="{BB962C8B-B14F-4D97-AF65-F5344CB8AC3E}">
        <p14:creationId xmlns:p14="http://schemas.microsoft.com/office/powerpoint/2010/main" val="924353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29AD0-9E91-414B-B496-F80E4F8D1F33}"/>
              </a:ext>
            </a:extLst>
          </p:cNvPr>
          <p:cNvSpPr>
            <a:spLocks noGrp="1"/>
          </p:cNvSpPr>
          <p:nvPr>
            <p:ph type="title"/>
          </p:nvPr>
        </p:nvSpPr>
        <p:spPr/>
        <p:txBody>
          <a:bodyPr/>
          <a:lstStyle/>
          <a:p>
            <a:r>
              <a:rPr lang="en-US" dirty="0"/>
              <a:t>Objectives</a:t>
            </a:r>
          </a:p>
        </p:txBody>
      </p:sp>
      <p:sp>
        <p:nvSpPr>
          <p:cNvPr id="14" name="Shape 14"/>
          <p:cNvSpPr>
            <a:spLocks noGrp="1"/>
          </p:cNvSpPr>
          <p:nvPr>
            <p:ph type="sldNum" sz="quarter" idx="12"/>
          </p:nvPr>
        </p:nvSpPr>
        <p:spPr/>
        <p:txBody>
          <a:bodyPr/>
          <a:lstStyle>
            <a:lvl1pPr>
              <a:spcBef>
                <a:spcPts val="0"/>
              </a:spcBef>
            </a:lvl1pPr>
          </a:lstStyle>
          <a:p>
            <a:pPr defTabSz="342900"/>
            <a:fld id="{86CB4B4D-7CA3-9044-876B-883B54F8677D}" type="slidenum">
              <a:rPr lang="en-US" kern="0">
                <a:solidFill>
                  <a:srgbClr val="002569"/>
                </a:solidFill>
              </a:rPr>
              <a:pPr defTabSz="342900"/>
              <a:t>11</a:t>
            </a:fld>
            <a:endParaRPr lang="en-US" kern="0">
              <a:solidFill>
                <a:srgbClr val="002569"/>
              </a:solidFill>
            </a:endParaRPr>
          </a:p>
        </p:txBody>
      </p:sp>
      <p:sp>
        <p:nvSpPr>
          <p:cNvPr id="15" name="Shape 15"/>
          <p:cNvSpPr/>
          <p:nvPr/>
        </p:nvSpPr>
        <p:spPr>
          <a:xfrm>
            <a:off x="591879" y="1211323"/>
            <a:ext cx="7390238" cy="3370153"/>
          </a:xfrm>
          <a:prstGeom prst="rect">
            <a:avLst/>
          </a:prstGeom>
          <a:ln w="12700">
            <a:miter lim="400000"/>
          </a:ln>
          <a:extLst>
            <a:ext uri="{C572A759-6A51-4108-AA02-DFA0A04FC94B}">
              <ma14:wrappingTextBoxFlag xmlns="" xmlns:ma14="http://schemas.microsoft.com/office/mac/drawingml/2011/main" val="1"/>
            </a:ext>
          </a:extLst>
        </p:spPr>
        <p:txBody>
          <a:bodyPr wrap="square" lIns="34289" rIns="34289">
            <a:spAutoFit/>
          </a:bodyPr>
          <a:lstStyle/>
          <a:p>
            <a:pPr defTabSz="342900">
              <a:defRPr>
                <a:solidFill>
                  <a:srgbClr val="000000"/>
                </a:solidFill>
              </a:defRPr>
            </a:pPr>
            <a:r>
              <a:rPr lang="en-US" sz="1500" b="1" kern="0" dirty="0">
                <a:solidFill>
                  <a:srgbClr val="002569"/>
                </a:solidFill>
                <a:latin typeface="Arial Bold"/>
                <a:ea typeface="Arial Bold"/>
                <a:cs typeface="Arial Bold"/>
                <a:sym typeface="Arial Bold"/>
              </a:rPr>
              <a:t>LSI-VC Terms of Reference – Objectives</a:t>
            </a:r>
          </a:p>
          <a:p>
            <a:pPr defTabSz="342900">
              <a:defRPr>
                <a:solidFill>
                  <a:srgbClr val="000000"/>
                </a:solidFill>
              </a:defRPr>
            </a:pPr>
            <a:endParaRPr sz="1350" b="1" kern="0" dirty="0">
              <a:solidFill>
                <a:srgbClr val="002569"/>
              </a:solidFill>
              <a:latin typeface="Arial"/>
              <a:ea typeface="Arial"/>
              <a:cs typeface="Arial"/>
              <a:sym typeface="Arial"/>
            </a:endParaRPr>
          </a:p>
          <a:p>
            <a:pPr marL="214313" indent="-214313" defTabSz="342900">
              <a:buFontTx/>
              <a:buChar char="-"/>
            </a:pPr>
            <a:r>
              <a:rPr lang="en-US" sz="1350" kern="0" dirty="0">
                <a:solidFill>
                  <a:srgbClr val="002569"/>
                </a:solidFill>
              </a:rPr>
              <a:t>Promoting sustained and systematic collection of satellite-derived land surface imaging observations by sharing information on future mission development</a:t>
            </a:r>
          </a:p>
          <a:p>
            <a:pPr defTabSz="342900"/>
            <a:endParaRPr lang="en-US" sz="1350" kern="0" dirty="0">
              <a:solidFill>
                <a:srgbClr val="002569"/>
              </a:solidFill>
            </a:endParaRPr>
          </a:p>
          <a:p>
            <a:pPr marL="214313" indent="-214313" defTabSz="342900">
              <a:buFontTx/>
              <a:buChar char="-"/>
            </a:pPr>
            <a:r>
              <a:rPr lang="en-US" sz="1350" kern="0" dirty="0">
                <a:solidFill>
                  <a:srgbClr val="002569"/>
                </a:solidFill>
              </a:rPr>
              <a:t>Drawing together validated requirements identified by downstream user communities to:</a:t>
            </a:r>
          </a:p>
          <a:p>
            <a:pPr marL="0" lvl="1" indent="342900" defTabSz="342900"/>
            <a:r>
              <a:rPr lang="en-US" sz="1200" kern="0" dirty="0">
                <a:solidFill>
                  <a:srgbClr val="002569"/>
                </a:solidFill>
              </a:rPr>
              <a:t>    - Identify opportunities to better optimize, and increase resilience of, land surface imaging programs</a:t>
            </a:r>
          </a:p>
          <a:p>
            <a:pPr marL="0" lvl="1" indent="342900" defTabSz="342900"/>
            <a:r>
              <a:rPr lang="en-US" sz="1200" kern="0" dirty="0">
                <a:solidFill>
                  <a:srgbClr val="002569"/>
                </a:solidFill>
              </a:rPr>
              <a:t>    - Identify current and potential data gaps (both in terms of geographic and temporal coverage, and in land monitoring requirements)</a:t>
            </a:r>
          </a:p>
          <a:p>
            <a:pPr defTabSz="342900"/>
            <a:r>
              <a:rPr lang="en-US" sz="1350" kern="0" dirty="0">
                <a:solidFill>
                  <a:srgbClr val="002569"/>
                </a:solidFill>
              </a:rPr>
              <a:t> </a:t>
            </a:r>
          </a:p>
          <a:p>
            <a:pPr marL="214313" indent="-214313" defTabSz="342900">
              <a:buFontTx/>
              <a:buChar char="-"/>
            </a:pPr>
            <a:r>
              <a:rPr lang="en-US" sz="1350" kern="0" dirty="0">
                <a:solidFill>
                  <a:srgbClr val="002569"/>
                </a:solidFill>
              </a:rPr>
              <a:t>Coordinating production and distribution of, and ability to analyze, fundamental, non-domain specific, measurements derived from land surface imaging observations </a:t>
            </a:r>
          </a:p>
          <a:p>
            <a:pPr defTabSz="342900"/>
            <a:endParaRPr lang="en-US" sz="1350" kern="0" dirty="0">
              <a:solidFill>
                <a:srgbClr val="002569"/>
              </a:solidFill>
            </a:endParaRPr>
          </a:p>
          <a:p>
            <a:pPr marL="214313" indent="-214313" defTabSz="342900">
              <a:buFontTx/>
              <a:buChar char="-"/>
            </a:pPr>
            <a:r>
              <a:rPr lang="en-US" sz="1350" kern="0" dirty="0">
                <a:solidFill>
                  <a:srgbClr val="002569"/>
                </a:solidFill>
              </a:rPr>
              <a:t> Facilitating maximum utilization of land surface imaging observations through the promotion of common standards making land surface image products more easily discovered and ready for analysis</a:t>
            </a:r>
          </a:p>
          <a:p>
            <a:pPr marL="214313" indent="-214313" defTabSz="342900">
              <a:buFontTx/>
              <a:buChar char="-"/>
            </a:pPr>
            <a:endParaRPr lang="en-US" sz="1350" kern="0" dirty="0">
              <a:solidFill>
                <a:srgbClr val="002569"/>
              </a:solidFill>
            </a:endParaRPr>
          </a:p>
        </p:txBody>
      </p:sp>
      <p:pic>
        <p:nvPicPr>
          <p:cNvPr id="5" name="Graphic 4" descr="Checkmark">
            <a:extLst>
              <a:ext uri="{FF2B5EF4-FFF2-40B4-BE49-F238E27FC236}">
                <a16:creationId xmlns:a16="http://schemas.microsoft.com/office/drawing/2014/main" id="{333F1FB9-24DA-462A-9021-99C90414114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4637" y="1657350"/>
            <a:ext cx="334483" cy="334483"/>
          </a:xfrm>
          <a:prstGeom prst="rect">
            <a:avLst/>
          </a:prstGeom>
        </p:spPr>
      </p:pic>
      <p:pic>
        <p:nvPicPr>
          <p:cNvPr id="8" name="Graphic 7" descr="Checkmark">
            <a:extLst>
              <a:ext uri="{FF2B5EF4-FFF2-40B4-BE49-F238E27FC236}">
                <a16:creationId xmlns:a16="http://schemas.microsoft.com/office/drawing/2014/main" id="{2F7BCE84-58FB-4406-BB89-FC4A0D5B7E7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4637" y="2208914"/>
            <a:ext cx="334483" cy="334483"/>
          </a:xfrm>
          <a:prstGeom prst="rect">
            <a:avLst/>
          </a:prstGeom>
        </p:spPr>
      </p:pic>
      <p:pic>
        <p:nvPicPr>
          <p:cNvPr id="9" name="Graphic 8" descr="Checkmark">
            <a:extLst>
              <a:ext uri="{FF2B5EF4-FFF2-40B4-BE49-F238E27FC236}">
                <a16:creationId xmlns:a16="http://schemas.microsoft.com/office/drawing/2014/main" id="{C0800430-F37D-434A-977E-7B4D95919AF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4637" y="3135498"/>
            <a:ext cx="334483" cy="334483"/>
          </a:xfrm>
          <a:prstGeom prst="rect">
            <a:avLst/>
          </a:prstGeom>
        </p:spPr>
      </p:pic>
      <p:pic>
        <p:nvPicPr>
          <p:cNvPr id="10" name="Graphic 9" descr="Checkmark">
            <a:extLst>
              <a:ext uri="{FF2B5EF4-FFF2-40B4-BE49-F238E27FC236}">
                <a16:creationId xmlns:a16="http://schemas.microsoft.com/office/drawing/2014/main" id="{D260D4D1-298F-44E1-8505-A35FD1A880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4636" y="3856361"/>
            <a:ext cx="334483" cy="334483"/>
          </a:xfrm>
          <a:prstGeom prst="rect">
            <a:avLst/>
          </a:prstGeom>
        </p:spPr>
      </p:pic>
      <p:sp>
        <p:nvSpPr>
          <p:cNvPr id="11" name="TextBox 10">
            <a:extLst>
              <a:ext uri="{FF2B5EF4-FFF2-40B4-BE49-F238E27FC236}">
                <a16:creationId xmlns:a16="http://schemas.microsoft.com/office/drawing/2014/main" id="{21A24268-61E1-4157-8DFD-04ADDFA4C1EE}"/>
              </a:ext>
            </a:extLst>
          </p:cNvPr>
          <p:cNvSpPr txBox="1"/>
          <p:nvPr/>
        </p:nvSpPr>
        <p:spPr>
          <a:xfrm>
            <a:off x="1588502" y="4412845"/>
            <a:ext cx="5954232" cy="369332"/>
          </a:xfrm>
          <a:prstGeom prst="rect">
            <a:avLst/>
          </a:prstGeom>
          <a:noFill/>
          <a:ln>
            <a:solidFill>
              <a:schemeClr val="tx1"/>
            </a:solidFill>
          </a:ln>
        </p:spPr>
        <p:txBody>
          <a:bodyPr wrap="square" rtlCol="0">
            <a:spAutoFit/>
          </a:bodyPr>
          <a:lstStyle/>
          <a:p>
            <a:pPr algn="ctr"/>
            <a:r>
              <a:rPr lang="en-US" dirty="0"/>
              <a:t>Objectives – keep but add for SDCG and GEOGLAM </a:t>
            </a:r>
          </a:p>
        </p:txBody>
      </p:sp>
    </p:spTree>
    <p:extLst>
      <p:ext uri="{BB962C8B-B14F-4D97-AF65-F5344CB8AC3E}">
        <p14:creationId xmlns:p14="http://schemas.microsoft.com/office/powerpoint/2010/main" val="1994118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4931F-69FF-4ABD-8807-C2F7114F9AED}"/>
              </a:ext>
            </a:extLst>
          </p:cNvPr>
          <p:cNvSpPr>
            <a:spLocks noGrp="1"/>
          </p:cNvSpPr>
          <p:nvPr>
            <p:ph type="title"/>
          </p:nvPr>
        </p:nvSpPr>
        <p:spPr/>
        <p:txBody>
          <a:bodyPr/>
          <a:lstStyle/>
          <a:p>
            <a:r>
              <a:rPr lang="en-US" dirty="0"/>
              <a:t>Scope</a:t>
            </a:r>
          </a:p>
        </p:txBody>
      </p:sp>
      <p:sp>
        <p:nvSpPr>
          <p:cNvPr id="14" name="Shape 14"/>
          <p:cNvSpPr>
            <a:spLocks noGrp="1"/>
          </p:cNvSpPr>
          <p:nvPr>
            <p:ph type="sldNum" sz="quarter" idx="12"/>
          </p:nvPr>
        </p:nvSpPr>
        <p:spPr/>
        <p:txBody>
          <a:bodyPr/>
          <a:lstStyle>
            <a:lvl1pPr>
              <a:spcBef>
                <a:spcPts val="0"/>
              </a:spcBef>
            </a:lvl1pPr>
          </a:lstStyle>
          <a:p>
            <a:pPr defTabSz="342900"/>
            <a:fld id="{86CB4B4D-7CA3-9044-876B-883B54F8677D}" type="slidenum">
              <a:rPr lang="en-US" kern="0">
                <a:solidFill>
                  <a:srgbClr val="002569"/>
                </a:solidFill>
              </a:rPr>
              <a:pPr defTabSz="342900"/>
              <a:t>12</a:t>
            </a:fld>
            <a:endParaRPr lang="en-US" kern="0">
              <a:solidFill>
                <a:srgbClr val="002569"/>
              </a:solidFill>
            </a:endParaRPr>
          </a:p>
        </p:txBody>
      </p:sp>
      <p:sp>
        <p:nvSpPr>
          <p:cNvPr id="15" name="Shape 15"/>
          <p:cNvSpPr/>
          <p:nvPr/>
        </p:nvSpPr>
        <p:spPr>
          <a:xfrm>
            <a:off x="786809" y="1280573"/>
            <a:ext cx="7060629" cy="3231654"/>
          </a:xfrm>
          <a:prstGeom prst="rect">
            <a:avLst/>
          </a:prstGeom>
          <a:ln w="12700">
            <a:miter lim="400000"/>
          </a:ln>
          <a:extLst>
            <a:ext uri="{C572A759-6A51-4108-AA02-DFA0A04FC94B}">
              <ma14:wrappingTextBoxFlag xmlns="" xmlns:ma14="http://schemas.microsoft.com/office/mac/drawingml/2011/main" val="1"/>
            </a:ext>
          </a:extLst>
        </p:spPr>
        <p:txBody>
          <a:bodyPr wrap="square" lIns="34289" rIns="34289">
            <a:spAutoFit/>
          </a:bodyPr>
          <a:lstStyle/>
          <a:p>
            <a:pPr defTabSz="342900">
              <a:defRPr>
                <a:solidFill>
                  <a:srgbClr val="000000"/>
                </a:solidFill>
              </a:defRPr>
            </a:pPr>
            <a:r>
              <a:rPr lang="en-US" sz="1500" b="1" kern="0" dirty="0">
                <a:solidFill>
                  <a:srgbClr val="002569"/>
                </a:solidFill>
                <a:latin typeface="Arial Bold"/>
                <a:ea typeface="Arial Bold"/>
                <a:cs typeface="Arial Bold"/>
                <a:sym typeface="Arial Bold"/>
              </a:rPr>
              <a:t>LSI-VC Terms of Reference – Scope</a:t>
            </a:r>
          </a:p>
          <a:p>
            <a:pPr defTabSz="342900">
              <a:defRPr>
                <a:solidFill>
                  <a:srgbClr val="000000"/>
                </a:solidFill>
              </a:defRPr>
            </a:pPr>
            <a:endParaRPr sz="1350" b="1" kern="0" dirty="0">
              <a:solidFill>
                <a:srgbClr val="002569"/>
              </a:solidFill>
              <a:latin typeface="Arial"/>
              <a:ea typeface="Arial"/>
              <a:cs typeface="Arial"/>
              <a:sym typeface="Arial"/>
            </a:endParaRPr>
          </a:p>
          <a:p>
            <a:pPr defTabSz="342900"/>
            <a:r>
              <a:rPr lang="en-US" sz="1350" kern="0" dirty="0">
                <a:solidFill>
                  <a:srgbClr val="002569"/>
                </a:solidFill>
              </a:rPr>
              <a:t>- Assessing </a:t>
            </a:r>
            <a:r>
              <a:rPr lang="en-US" sz="1350" b="1" i="1" kern="0" dirty="0">
                <a:solidFill>
                  <a:srgbClr val="002569"/>
                </a:solidFill>
              </a:rPr>
              <a:t>land surface imaging data requirements</a:t>
            </a:r>
            <a:r>
              <a:rPr lang="en-US" sz="1350" kern="0" dirty="0">
                <a:solidFill>
                  <a:srgbClr val="002569"/>
                </a:solidFill>
              </a:rPr>
              <a:t>, identifying the fundamental measurements that are required from land surface imaging assets to meet them, and undertaking gap analyses</a:t>
            </a:r>
          </a:p>
          <a:p>
            <a:pPr defTabSz="342900"/>
            <a:r>
              <a:rPr lang="en-US" sz="1350" kern="0" dirty="0">
                <a:solidFill>
                  <a:srgbClr val="002569"/>
                </a:solidFill>
              </a:rPr>
              <a:t> </a:t>
            </a:r>
          </a:p>
          <a:p>
            <a:pPr defTabSz="342900"/>
            <a:r>
              <a:rPr lang="en-US" sz="1350" kern="0" dirty="0">
                <a:solidFill>
                  <a:srgbClr val="002569"/>
                </a:solidFill>
              </a:rPr>
              <a:t>- Facilitating the coordination of mission development to ensure the overall set of </a:t>
            </a:r>
            <a:r>
              <a:rPr lang="en-US" sz="1350" b="1" i="1" kern="0" dirty="0">
                <a:solidFill>
                  <a:srgbClr val="002569"/>
                </a:solidFill>
              </a:rPr>
              <a:t>space assets </a:t>
            </a:r>
            <a:r>
              <a:rPr lang="en-US" sz="1350" kern="0" dirty="0">
                <a:solidFill>
                  <a:srgbClr val="002569"/>
                </a:solidFill>
              </a:rPr>
              <a:t>is </a:t>
            </a:r>
            <a:r>
              <a:rPr lang="en-US" sz="1350" b="1" i="1" kern="0" dirty="0">
                <a:solidFill>
                  <a:srgbClr val="002569"/>
                </a:solidFill>
              </a:rPr>
              <a:t>optimized</a:t>
            </a:r>
            <a:r>
              <a:rPr lang="en-US" sz="1350" kern="0" dirty="0">
                <a:solidFill>
                  <a:srgbClr val="002569"/>
                </a:solidFill>
              </a:rPr>
              <a:t>, within the supplying organizations’ abilities and constraints, to support the overall package of validated data requirements</a:t>
            </a:r>
          </a:p>
          <a:p>
            <a:pPr defTabSz="342900"/>
            <a:r>
              <a:rPr lang="en-US" sz="1350" kern="0" dirty="0">
                <a:solidFill>
                  <a:srgbClr val="002569"/>
                </a:solidFill>
              </a:rPr>
              <a:t> </a:t>
            </a:r>
          </a:p>
          <a:p>
            <a:pPr defTabSz="342900"/>
            <a:r>
              <a:rPr lang="en-US" sz="1350" kern="0" dirty="0">
                <a:solidFill>
                  <a:srgbClr val="002569"/>
                </a:solidFill>
              </a:rPr>
              <a:t>- </a:t>
            </a:r>
            <a:r>
              <a:rPr lang="en-US" sz="1350" b="1" i="1" kern="0" dirty="0">
                <a:solidFill>
                  <a:srgbClr val="002569"/>
                </a:solidFill>
              </a:rPr>
              <a:t>Harmonizing</a:t>
            </a:r>
            <a:r>
              <a:rPr lang="en-US" sz="1350" kern="0" dirty="0">
                <a:solidFill>
                  <a:srgbClr val="002569"/>
                </a:solidFill>
              </a:rPr>
              <a:t>, based on inputs received from CEOS Working Groups and ad hoc teams, </a:t>
            </a:r>
            <a:r>
              <a:rPr lang="en-US" sz="1350" b="1" i="1" kern="0" dirty="0">
                <a:solidFill>
                  <a:srgbClr val="002569"/>
                </a:solidFill>
              </a:rPr>
              <a:t>periodic acquisition planning </a:t>
            </a:r>
            <a:r>
              <a:rPr lang="en-US" sz="1350" kern="0" dirty="0">
                <a:solidFill>
                  <a:srgbClr val="002569"/>
                </a:solidFill>
              </a:rPr>
              <a:t>to optimize asset use and help facilitate the resolution of conflicts between competing requirements, while promoting resiliency and redundancy – reconcile the various sets of requirements by providing an overarching discussion forum among the various land surface domains</a:t>
            </a:r>
          </a:p>
          <a:p>
            <a:pPr defTabSz="342900"/>
            <a:r>
              <a:rPr lang="en-US" sz="1350" kern="0" dirty="0">
                <a:solidFill>
                  <a:srgbClr val="002569"/>
                </a:solidFill>
              </a:rPr>
              <a:t> </a:t>
            </a:r>
          </a:p>
        </p:txBody>
      </p:sp>
    </p:spTree>
    <p:extLst>
      <p:ext uri="{BB962C8B-B14F-4D97-AF65-F5344CB8AC3E}">
        <p14:creationId xmlns:p14="http://schemas.microsoft.com/office/powerpoint/2010/main" val="4210860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B26EE-EAE0-49CA-B269-F0ED02C88840}"/>
              </a:ext>
            </a:extLst>
          </p:cNvPr>
          <p:cNvSpPr>
            <a:spLocks noGrp="1"/>
          </p:cNvSpPr>
          <p:nvPr>
            <p:ph type="title"/>
          </p:nvPr>
        </p:nvSpPr>
        <p:spPr/>
        <p:txBody>
          <a:bodyPr/>
          <a:lstStyle/>
          <a:p>
            <a:r>
              <a:rPr lang="en-US" dirty="0"/>
              <a:t>Scope Continued</a:t>
            </a:r>
          </a:p>
        </p:txBody>
      </p:sp>
      <p:sp>
        <p:nvSpPr>
          <p:cNvPr id="14" name="Shape 14"/>
          <p:cNvSpPr>
            <a:spLocks noGrp="1"/>
          </p:cNvSpPr>
          <p:nvPr>
            <p:ph type="sldNum" sz="quarter" idx="12"/>
          </p:nvPr>
        </p:nvSpPr>
        <p:spPr/>
        <p:txBody>
          <a:bodyPr/>
          <a:lstStyle>
            <a:lvl1pPr>
              <a:spcBef>
                <a:spcPts val="0"/>
              </a:spcBef>
            </a:lvl1pPr>
          </a:lstStyle>
          <a:p>
            <a:pPr defTabSz="342900"/>
            <a:fld id="{86CB4B4D-7CA3-9044-876B-883B54F8677D}" type="slidenum">
              <a:rPr lang="en-US" kern="0">
                <a:solidFill>
                  <a:srgbClr val="002569"/>
                </a:solidFill>
              </a:rPr>
              <a:pPr defTabSz="342900"/>
              <a:t>13</a:t>
            </a:fld>
            <a:endParaRPr lang="en-US" kern="0">
              <a:solidFill>
                <a:srgbClr val="002569"/>
              </a:solidFill>
            </a:endParaRPr>
          </a:p>
        </p:txBody>
      </p:sp>
      <p:sp>
        <p:nvSpPr>
          <p:cNvPr id="15" name="Shape 15"/>
          <p:cNvSpPr/>
          <p:nvPr/>
        </p:nvSpPr>
        <p:spPr>
          <a:xfrm>
            <a:off x="723014" y="1257704"/>
            <a:ext cx="7124424" cy="3231654"/>
          </a:xfrm>
          <a:prstGeom prst="rect">
            <a:avLst/>
          </a:prstGeom>
          <a:ln w="12700">
            <a:miter lim="400000"/>
          </a:ln>
          <a:extLst>
            <a:ext uri="{C572A759-6A51-4108-AA02-DFA0A04FC94B}">
              <ma14:wrappingTextBoxFlag xmlns="" xmlns:ma14="http://schemas.microsoft.com/office/mac/drawingml/2011/main" val="1"/>
            </a:ext>
          </a:extLst>
        </p:spPr>
        <p:txBody>
          <a:bodyPr wrap="square" lIns="34289" rIns="34289">
            <a:spAutoFit/>
          </a:bodyPr>
          <a:lstStyle/>
          <a:p>
            <a:pPr defTabSz="342900">
              <a:defRPr>
                <a:solidFill>
                  <a:srgbClr val="000000"/>
                </a:solidFill>
              </a:defRPr>
            </a:pPr>
            <a:r>
              <a:rPr lang="en-US" sz="1500" b="1" kern="0" dirty="0">
                <a:solidFill>
                  <a:srgbClr val="002569"/>
                </a:solidFill>
                <a:latin typeface="Arial Bold"/>
                <a:ea typeface="Arial Bold"/>
                <a:cs typeface="Arial Bold"/>
                <a:sym typeface="Arial Bold"/>
              </a:rPr>
              <a:t>LSI-VC Terms of Reference – Scope </a:t>
            </a:r>
            <a:r>
              <a:rPr lang="en-US" sz="1350" b="1" kern="0" dirty="0">
                <a:solidFill>
                  <a:srgbClr val="002569"/>
                </a:solidFill>
                <a:latin typeface="Arial Bold"/>
                <a:ea typeface="Arial Bold"/>
                <a:cs typeface="Arial Bold"/>
                <a:sym typeface="Arial Bold"/>
              </a:rPr>
              <a:t>(continued)</a:t>
            </a:r>
          </a:p>
          <a:p>
            <a:pPr defTabSz="342900">
              <a:defRPr>
                <a:solidFill>
                  <a:srgbClr val="000000"/>
                </a:solidFill>
              </a:defRPr>
            </a:pPr>
            <a:endParaRPr sz="1350" b="1" kern="0" dirty="0">
              <a:solidFill>
                <a:srgbClr val="002569"/>
              </a:solidFill>
              <a:latin typeface="Arial"/>
              <a:ea typeface="Arial"/>
              <a:cs typeface="Arial"/>
              <a:sym typeface="Arial"/>
            </a:endParaRPr>
          </a:p>
          <a:p>
            <a:pPr defTabSz="342900"/>
            <a:r>
              <a:rPr lang="en-US" sz="1350" kern="0" dirty="0">
                <a:solidFill>
                  <a:srgbClr val="002569"/>
                </a:solidFill>
              </a:rPr>
              <a:t>- Support the coordination of the retrieval and reprocessing of </a:t>
            </a:r>
            <a:r>
              <a:rPr lang="en-US" sz="1350" b="1" i="1" kern="0" dirty="0">
                <a:solidFill>
                  <a:srgbClr val="002569"/>
                </a:solidFill>
              </a:rPr>
              <a:t>historical products </a:t>
            </a:r>
            <a:r>
              <a:rPr lang="en-US" sz="1350" kern="0" dirty="0">
                <a:solidFill>
                  <a:srgbClr val="002569"/>
                </a:solidFill>
              </a:rPr>
              <a:t>to fill gaps in archives where required to support validated time series analysis requirements</a:t>
            </a:r>
          </a:p>
          <a:p>
            <a:pPr defTabSz="342900"/>
            <a:r>
              <a:rPr lang="en-US" sz="1350" kern="0" dirty="0">
                <a:solidFill>
                  <a:srgbClr val="002569"/>
                </a:solidFill>
              </a:rPr>
              <a:t> </a:t>
            </a:r>
          </a:p>
          <a:p>
            <a:pPr defTabSz="342900"/>
            <a:r>
              <a:rPr lang="en-US" sz="1350" kern="0" dirty="0">
                <a:solidFill>
                  <a:srgbClr val="002569"/>
                </a:solidFill>
              </a:rPr>
              <a:t>- Support the coordination (along with the CEOS Working Group on Calibration and Validation (WGCV)) the implementation of consistent calibration and pre-processing approaches so that observation data are used to produce </a:t>
            </a:r>
            <a:r>
              <a:rPr lang="en-US" sz="1350" b="1" i="1" kern="0" dirty="0">
                <a:solidFill>
                  <a:srgbClr val="002569"/>
                </a:solidFill>
              </a:rPr>
              <a:t>comparable fundamental measurement products</a:t>
            </a:r>
            <a:r>
              <a:rPr lang="en-US" sz="1350" kern="0" dirty="0">
                <a:solidFill>
                  <a:srgbClr val="002569"/>
                </a:solidFill>
              </a:rPr>
              <a:t> for user benefit</a:t>
            </a:r>
          </a:p>
          <a:p>
            <a:pPr defTabSz="342900"/>
            <a:r>
              <a:rPr lang="en-US" sz="1350" kern="0" dirty="0">
                <a:solidFill>
                  <a:srgbClr val="002569"/>
                </a:solidFill>
              </a:rPr>
              <a:t> </a:t>
            </a:r>
          </a:p>
          <a:p>
            <a:pPr defTabSz="342900"/>
            <a:r>
              <a:rPr lang="en-US" sz="1350" kern="0" dirty="0">
                <a:solidFill>
                  <a:srgbClr val="002569"/>
                </a:solidFill>
              </a:rPr>
              <a:t>- Facilitate the coordination of the implementation of CEOS land surface imaging data processing, distribution and analysis capabilities (such as those being developed by the CEOS Systems Engineering Office (SEO) and the Working Group on Information Systems and Services (WGISS)), which enable the </a:t>
            </a:r>
            <a:r>
              <a:rPr lang="en-US" sz="1350" b="1" i="1" kern="0" dirty="0">
                <a:solidFill>
                  <a:srgbClr val="002569"/>
                </a:solidFill>
              </a:rPr>
              <a:t>broadest user access to fundamental measurement products</a:t>
            </a:r>
            <a:r>
              <a:rPr lang="en-US" sz="1350" kern="0" dirty="0">
                <a:solidFill>
                  <a:srgbClr val="002569"/>
                </a:solidFill>
              </a:rPr>
              <a:t> for generating derived products</a:t>
            </a:r>
          </a:p>
        </p:txBody>
      </p:sp>
      <p:sp>
        <p:nvSpPr>
          <p:cNvPr id="6" name="TextBox 5">
            <a:extLst>
              <a:ext uri="{FF2B5EF4-FFF2-40B4-BE49-F238E27FC236}">
                <a16:creationId xmlns:a16="http://schemas.microsoft.com/office/drawing/2014/main" id="{B34BF63C-E88E-4E2D-BABF-CB303FCF6A94}"/>
              </a:ext>
            </a:extLst>
          </p:cNvPr>
          <p:cNvSpPr txBox="1"/>
          <p:nvPr/>
        </p:nvSpPr>
        <p:spPr>
          <a:xfrm>
            <a:off x="1588502" y="4462461"/>
            <a:ext cx="5954232" cy="369332"/>
          </a:xfrm>
          <a:prstGeom prst="rect">
            <a:avLst/>
          </a:prstGeom>
          <a:noFill/>
          <a:ln>
            <a:solidFill>
              <a:schemeClr val="tx1"/>
            </a:solidFill>
          </a:ln>
        </p:spPr>
        <p:txBody>
          <a:bodyPr wrap="square" rtlCol="0">
            <a:spAutoFit/>
          </a:bodyPr>
          <a:lstStyle/>
          <a:p>
            <a:pPr algn="ctr"/>
            <a:r>
              <a:rPr lang="en-US" dirty="0"/>
              <a:t>Scope – add for SDCG and GEOGLAM </a:t>
            </a:r>
          </a:p>
        </p:txBody>
      </p:sp>
    </p:spTree>
    <p:extLst>
      <p:ext uri="{BB962C8B-B14F-4D97-AF65-F5344CB8AC3E}">
        <p14:creationId xmlns:p14="http://schemas.microsoft.com/office/powerpoint/2010/main" val="813931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C2B14-BC0A-4059-83FC-F2ECE8128AE1}"/>
              </a:ext>
            </a:extLst>
          </p:cNvPr>
          <p:cNvSpPr>
            <a:spLocks noGrp="1"/>
          </p:cNvSpPr>
          <p:nvPr>
            <p:ph type="title"/>
          </p:nvPr>
        </p:nvSpPr>
        <p:spPr/>
        <p:txBody>
          <a:bodyPr/>
          <a:lstStyle/>
          <a:p>
            <a:r>
              <a:rPr lang="en-US" dirty="0"/>
              <a:t>Implementation</a:t>
            </a:r>
          </a:p>
        </p:txBody>
      </p:sp>
      <p:sp>
        <p:nvSpPr>
          <p:cNvPr id="14" name="Shape 14"/>
          <p:cNvSpPr>
            <a:spLocks noGrp="1"/>
          </p:cNvSpPr>
          <p:nvPr>
            <p:ph type="sldNum" sz="quarter" idx="12"/>
          </p:nvPr>
        </p:nvSpPr>
        <p:spPr/>
        <p:txBody>
          <a:bodyPr/>
          <a:lstStyle>
            <a:lvl1pPr>
              <a:spcBef>
                <a:spcPts val="0"/>
              </a:spcBef>
            </a:lvl1pPr>
          </a:lstStyle>
          <a:p>
            <a:pPr defTabSz="342900"/>
            <a:fld id="{86CB4B4D-7CA3-9044-876B-883B54F8677D}" type="slidenum">
              <a:rPr lang="en-US" kern="0">
                <a:solidFill>
                  <a:srgbClr val="002569"/>
                </a:solidFill>
              </a:rPr>
              <a:pPr defTabSz="342900"/>
              <a:t>14</a:t>
            </a:fld>
            <a:endParaRPr lang="en-US" kern="0">
              <a:solidFill>
                <a:srgbClr val="002569"/>
              </a:solidFill>
            </a:endParaRPr>
          </a:p>
        </p:txBody>
      </p:sp>
      <p:sp>
        <p:nvSpPr>
          <p:cNvPr id="15" name="Shape 15"/>
          <p:cNvSpPr/>
          <p:nvPr/>
        </p:nvSpPr>
        <p:spPr>
          <a:xfrm>
            <a:off x="1314450" y="1230540"/>
            <a:ext cx="6532988" cy="530915"/>
          </a:xfrm>
          <a:prstGeom prst="rect">
            <a:avLst/>
          </a:prstGeom>
          <a:ln w="12700">
            <a:miter lim="400000"/>
          </a:ln>
          <a:extLst>
            <a:ext uri="{C572A759-6A51-4108-AA02-DFA0A04FC94B}">
              <ma14:wrappingTextBoxFlag xmlns="" xmlns:ma14="http://schemas.microsoft.com/office/mac/drawingml/2011/main" val="1"/>
            </a:ext>
          </a:extLst>
        </p:spPr>
        <p:txBody>
          <a:bodyPr lIns="34289" rIns="34289">
            <a:spAutoFit/>
          </a:bodyPr>
          <a:lstStyle/>
          <a:p>
            <a:pPr defTabSz="342900">
              <a:defRPr>
                <a:solidFill>
                  <a:srgbClr val="000000"/>
                </a:solidFill>
              </a:defRPr>
            </a:pPr>
            <a:r>
              <a:rPr lang="en-US" sz="1500" b="1" kern="0" dirty="0">
                <a:solidFill>
                  <a:srgbClr val="002569"/>
                </a:solidFill>
                <a:latin typeface="Arial Bold"/>
                <a:ea typeface="Arial Bold"/>
                <a:cs typeface="Arial Bold"/>
                <a:sym typeface="Arial Bold"/>
              </a:rPr>
              <a:t>LSI-VC Terms of Reference – Implementation Horizon</a:t>
            </a:r>
            <a:endParaRPr lang="en-US" sz="1350" b="1" kern="0" dirty="0">
              <a:solidFill>
                <a:srgbClr val="002569"/>
              </a:solidFill>
              <a:latin typeface="Arial Bold"/>
              <a:ea typeface="Arial Bold"/>
              <a:cs typeface="Arial Bold"/>
              <a:sym typeface="Arial Bold"/>
            </a:endParaRPr>
          </a:p>
          <a:p>
            <a:pPr defTabSz="342900">
              <a:defRPr>
                <a:solidFill>
                  <a:srgbClr val="000000"/>
                </a:solidFill>
              </a:defRPr>
            </a:pPr>
            <a:endParaRPr sz="1350" b="1" kern="0" dirty="0">
              <a:solidFill>
                <a:srgbClr val="002569"/>
              </a:solidFill>
              <a:latin typeface="Arial"/>
              <a:ea typeface="Arial"/>
              <a:cs typeface="Arial"/>
              <a:sym typeface="Arial"/>
            </a:endParaRPr>
          </a:p>
        </p:txBody>
      </p:sp>
      <p:graphicFrame>
        <p:nvGraphicFramePr>
          <p:cNvPr id="4" name="Table 3"/>
          <p:cNvGraphicFramePr>
            <a:graphicFrameLocks noGrp="1"/>
          </p:cNvGraphicFramePr>
          <p:nvPr>
            <p:extLst>
              <p:ext uri="{D42A27DB-BD31-4B8C-83A1-F6EECF244321}">
                <p14:modId xmlns:p14="http://schemas.microsoft.com/office/powerpoint/2010/main" val="759904569"/>
              </p:ext>
            </p:extLst>
          </p:nvPr>
        </p:nvGraphicFramePr>
        <p:xfrm>
          <a:off x="1943100" y="1584250"/>
          <a:ext cx="5086351" cy="3060187"/>
        </p:xfrm>
        <a:graphic>
          <a:graphicData uri="http://schemas.openxmlformats.org/drawingml/2006/table">
            <a:tbl>
              <a:tblPr firstRow="1" bandRow="1">
                <a:tableStyleId>{5940675A-B579-460E-94D1-54222C63F5DA}</a:tableStyleId>
              </a:tblPr>
              <a:tblGrid>
                <a:gridCol w="1271588">
                  <a:extLst>
                    <a:ext uri="{9D8B030D-6E8A-4147-A177-3AD203B41FA5}">
                      <a16:colId xmlns:a16="http://schemas.microsoft.com/office/drawing/2014/main" val="20000"/>
                    </a:ext>
                  </a:extLst>
                </a:gridCol>
                <a:gridCol w="2214563">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tblGrid>
              <a:tr h="202687">
                <a:tc>
                  <a:txBody>
                    <a:bodyPr/>
                    <a:lstStyle/>
                    <a:p>
                      <a:endParaRPr lang="en-US" sz="600"/>
                    </a:p>
                  </a:txBody>
                  <a:tcPr marL="68580" marR="68580" marT="34290" marB="34290"/>
                </a:tc>
                <a:tc>
                  <a:txBody>
                    <a:bodyPr/>
                    <a:lstStyle/>
                    <a:p>
                      <a:pPr algn="l"/>
                      <a:r>
                        <a:rPr lang="en-US" sz="800" b="1" dirty="0">
                          <a:solidFill>
                            <a:schemeClr val="tx1"/>
                          </a:solidFill>
                          <a:effectLst/>
                          <a:latin typeface="+mn-lt"/>
                          <a:ea typeface="+mn-ea"/>
                          <a:cs typeface="+mn-cs"/>
                          <a:sym typeface="Calibri"/>
                        </a:rPr>
                        <a:t>3-Year Horizon</a:t>
                      </a:r>
                      <a:r>
                        <a:rPr lang="en-US" sz="600" dirty="0">
                          <a:effectLst/>
                        </a:rPr>
                        <a:t> </a:t>
                      </a:r>
                      <a:endParaRPr lang="en-US" sz="600" dirty="0"/>
                    </a:p>
                  </a:txBody>
                  <a:tcPr marL="68580" marR="68580" marT="34290" marB="34290"/>
                </a:tc>
                <a:tc>
                  <a:txBody>
                    <a:bodyPr/>
                    <a:lstStyle/>
                    <a:p>
                      <a:pPr algn="l"/>
                      <a:r>
                        <a:rPr lang="en-US" sz="800" b="1" dirty="0">
                          <a:solidFill>
                            <a:schemeClr val="tx1"/>
                          </a:solidFill>
                          <a:effectLst/>
                          <a:latin typeface="+mn-lt"/>
                          <a:ea typeface="+mn-ea"/>
                          <a:cs typeface="+mn-cs"/>
                          <a:sym typeface="Calibri"/>
                        </a:rPr>
                        <a:t>5-Year Horizon</a:t>
                      </a:r>
                      <a:r>
                        <a:rPr lang="en-US" sz="600" dirty="0">
                          <a:effectLst/>
                        </a:rPr>
                        <a:t> </a:t>
                      </a:r>
                      <a:endParaRPr lang="en-US" sz="600" dirty="0"/>
                    </a:p>
                  </a:txBody>
                  <a:tcPr marL="68580" marR="68580" marT="34290" marB="34290"/>
                </a:tc>
                <a:extLst>
                  <a:ext uri="{0D108BD9-81ED-4DB2-BD59-A6C34878D82A}">
                    <a16:rowId xmlns:a16="http://schemas.microsoft.com/office/drawing/2014/main" val="10000"/>
                  </a:ext>
                </a:extLst>
              </a:tr>
              <a:tr h="916305">
                <a:tc>
                  <a:txBody>
                    <a:bodyPr/>
                    <a:lstStyle/>
                    <a:p>
                      <a:r>
                        <a:rPr lang="en-US" sz="800" b="1" dirty="0">
                          <a:solidFill>
                            <a:schemeClr val="tx1"/>
                          </a:solidFill>
                          <a:effectLst/>
                          <a:latin typeface="+mn-lt"/>
                          <a:ea typeface="+mn-ea"/>
                          <a:cs typeface="+mn-cs"/>
                          <a:sym typeface="Calibri"/>
                        </a:rPr>
                        <a:t>Space Segment</a:t>
                      </a:r>
                      <a:r>
                        <a:rPr lang="en-US" sz="600" dirty="0">
                          <a:effectLst/>
                        </a:rPr>
                        <a:t> </a:t>
                      </a:r>
                      <a:endParaRPr lang="en-US" sz="600" dirty="0"/>
                    </a:p>
                  </a:txBody>
                  <a:tcPr marL="68580" marR="68580" marT="34290" marB="34290"/>
                </a:tc>
                <a:tc>
                  <a:txBody>
                    <a:bodyPr/>
                    <a:lstStyle/>
                    <a:p>
                      <a:pPr algn="l"/>
                      <a:r>
                        <a:rPr lang="en-US" sz="800" b="1" dirty="0">
                          <a:solidFill>
                            <a:schemeClr val="tx1"/>
                          </a:solidFill>
                          <a:effectLst/>
                          <a:latin typeface="+mn-lt"/>
                          <a:ea typeface="+mn-ea"/>
                          <a:cs typeface="+mn-cs"/>
                          <a:sym typeface="Calibri"/>
                        </a:rPr>
                        <a:t>Multiple sets of validated domain-specific requirements aggregated and analyzed to identify gaps and opportunities for optimization – supporting the implementation of interoperability and complementarity </a:t>
                      </a:r>
                      <a:endParaRPr lang="en-US" sz="800" dirty="0">
                        <a:solidFill>
                          <a:schemeClr val="tx1"/>
                        </a:solidFill>
                        <a:effectLst/>
                        <a:latin typeface="+mn-lt"/>
                        <a:ea typeface="+mn-ea"/>
                        <a:cs typeface="+mn-cs"/>
                        <a:sym typeface="Calibri"/>
                      </a:endParaRPr>
                    </a:p>
                    <a:p>
                      <a:pPr algn="l"/>
                      <a:r>
                        <a:rPr lang="en-US" sz="800" b="1" dirty="0">
                          <a:solidFill>
                            <a:schemeClr val="tx1"/>
                          </a:solidFill>
                          <a:effectLst/>
                          <a:latin typeface="+mn-lt"/>
                          <a:ea typeface="+mn-ea"/>
                          <a:cs typeface="+mn-cs"/>
                          <a:sym typeface="Calibri"/>
                        </a:rPr>
                        <a:t>Optimize and harmonize where feasible the global data collections provided by CEOS member agencies</a:t>
                      </a:r>
                      <a:r>
                        <a:rPr lang="en-US" sz="600" dirty="0">
                          <a:effectLst/>
                        </a:rPr>
                        <a:t> </a:t>
                      </a:r>
                      <a:endParaRPr lang="en-US" sz="600" dirty="0"/>
                    </a:p>
                  </a:txBody>
                  <a:tcPr marL="68580" marR="68580" marT="34290" marB="34290"/>
                </a:tc>
                <a:tc>
                  <a:txBody>
                    <a:bodyPr/>
                    <a:lstStyle/>
                    <a:p>
                      <a:pPr algn="l"/>
                      <a:r>
                        <a:rPr lang="en-US" sz="800" b="1" dirty="0">
                          <a:solidFill>
                            <a:schemeClr val="tx1"/>
                          </a:solidFill>
                          <a:effectLst/>
                          <a:latin typeface="+mn-lt"/>
                          <a:ea typeface="+mn-ea"/>
                          <a:cs typeface="+mn-cs"/>
                          <a:sym typeface="Calibri"/>
                        </a:rPr>
                        <a:t>Acquisition plans across major international land surface imaging programs harmonized to best support validated domain-specific requirements</a:t>
                      </a:r>
                      <a:r>
                        <a:rPr lang="en-US" sz="600" dirty="0">
                          <a:effectLst/>
                        </a:rPr>
                        <a:t> </a:t>
                      </a:r>
                      <a:endParaRPr lang="en-US" sz="600" dirty="0"/>
                    </a:p>
                  </a:txBody>
                  <a:tcPr marL="68580" marR="68580" marT="34290" marB="34290"/>
                </a:tc>
                <a:extLst>
                  <a:ext uri="{0D108BD9-81ED-4DB2-BD59-A6C34878D82A}">
                    <a16:rowId xmlns:a16="http://schemas.microsoft.com/office/drawing/2014/main" val="10001"/>
                  </a:ext>
                </a:extLst>
              </a:tr>
              <a:tr h="1030605">
                <a:tc>
                  <a:txBody>
                    <a:bodyPr/>
                    <a:lstStyle/>
                    <a:p>
                      <a:r>
                        <a:rPr lang="en-US" sz="800" b="1" dirty="0">
                          <a:solidFill>
                            <a:schemeClr val="tx1"/>
                          </a:solidFill>
                          <a:effectLst/>
                          <a:latin typeface="+mn-lt"/>
                          <a:ea typeface="+mn-ea"/>
                          <a:cs typeface="+mn-cs"/>
                          <a:sym typeface="Calibri"/>
                        </a:rPr>
                        <a:t>Ground Segment and Information Systems</a:t>
                      </a:r>
                      <a:r>
                        <a:rPr lang="en-US" sz="600" dirty="0">
                          <a:effectLst/>
                        </a:rPr>
                        <a:t> </a:t>
                      </a:r>
                      <a:endParaRPr lang="en-US" sz="600" dirty="0"/>
                    </a:p>
                  </a:txBody>
                  <a:tcPr marL="68580" marR="68580" marT="34290" marB="34290"/>
                </a:tc>
                <a:tc>
                  <a:txBody>
                    <a:bodyPr/>
                    <a:lstStyle/>
                    <a:p>
                      <a:pPr algn="l"/>
                      <a:r>
                        <a:rPr lang="en-US" sz="800" b="1" dirty="0">
                          <a:solidFill>
                            <a:schemeClr val="tx1"/>
                          </a:solidFill>
                          <a:effectLst/>
                          <a:latin typeface="+mn-lt"/>
                          <a:ea typeface="+mn-ea"/>
                          <a:cs typeface="+mn-cs"/>
                          <a:sym typeface="Calibri"/>
                        </a:rPr>
                        <a:t>Explore architectures for future distribution that would potentially enable analysis of very large land surface imaging data sets trialed across at least 3 nations/regions</a:t>
                      </a:r>
                      <a:endParaRPr lang="en-US" sz="800" dirty="0">
                        <a:solidFill>
                          <a:schemeClr val="tx1"/>
                        </a:solidFill>
                        <a:effectLst/>
                        <a:latin typeface="+mn-lt"/>
                        <a:ea typeface="+mn-ea"/>
                        <a:cs typeface="+mn-cs"/>
                        <a:sym typeface="Calibri"/>
                      </a:endParaRPr>
                    </a:p>
                    <a:p>
                      <a:pPr algn="l"/>
                      <a:r>
                        <a:rPr lang="en-US" sz="800" b="1" dirty="0">
                          <a:solidFill>
                            <a:schemeClr val="tx1"/>
                          </a:solidFill>
                          <a:effectLst/>
                          <a:latin typeface="+mn-lt"/>
                          <a:ea typeface="+mn-ea"/>
                          <a:cs typeface="+mn-cs"/>
                          <a:sym typeface="Calibri"/>
                        </a:rPr>
                        <a:t>Stimulate an environment conducive to the creation of analysis ready data in support of enhanced usage and exploitation of the CEOS data portfolio for land surface imaging</a:t>
                      </a:r>
                      <a:r>
                        <a:rPr lang="en-US" sz="600" dirty="0">
                          <a:effectLst/>
                        </a:rPr>
                        <a:t> </a:t>
                      </a:r>
                      <a:endParaRPr lang="en-US" sz="600" dirty="0"/>
                    </a:p>
                  </a:txBody>
                  <a:tcPr marL="68580" marR="68580" marT="34290" marB="34290"/>
                </a:tc>
                <a:tc>
                  <a:txBody>
                    <a:bodyPr/>
                    <a:lstStyle/>
                    <a:p>
                      <a:pPr marL="0" marR="0" indent="0" algn="l" defTabSz="457200" eaLnBrk="1" fontAlgn="auto" latinLnBrk="0" hangingPunct="1">
                        <a:lnSpc>
                          <a:spcPct val="100000"/>
                        </a:lnSpc>
                        <a:spcBef>
                          <a:spcPts val="600"/>
                        </a:spcBef>
                        <a:spcAft>
                          <a:spcPts val="0"/>
                        </a:spcAft>
                        <a:buClrTx/>
                        <a:buSzTx/>
                        <a:buFontTx/>
                        <a:buNone/>
                        <a:tabLst/>
                        <a:defRPr/>
                      </a:pPr>
                      <a:r>
                        <a:rPr lang="en-US" sz="800" b="1" dirty="0">
                          <a:solidFill>
                            <a:schemeClr val="tx1"/>
                          </a:solidFill>
                          <a:effectLst/>
                          <a:latin typeface="+mn-lt"/>
                          <a:ea typeface="+mn-ea"/>
                          <a:cs typeface="+mn-cs"/>
                          <a:sym typeface="Calibri"/>
                        </a:rPr>
                        <a:t>Establish the framework for an architecture network  for analysis of very large land surface imaging data sets adopted</a:t>
                      </a:r>
                      <a:endParaRPr lang="en-US" sz="800" dirty="0">
                        <a:solidFill>
                          <a:schemeClr val="tx1"/>
                        </a:solidFill>
                        <a:effectLst/>
                        <a:latin typeface="+mn-lt"/>
                        <a:ea typeface="+mn-ea"/>
                        <a:cs typeface="+mn-cs"/>
                        <a:sym typeface="Calibri"/>
                      </a:endParaRPr>
                    </a:p>
                    <a:p>
                      <a:endParaRPr lang="en-US" sz="600" dirty="0"/>
                    </a:p>
                  </a:txBody>
                  <a:tcPr marL="68580" marR="68580" marT="34290" marB="34290"/>
                </a:tc>
                <a:extLst>
                  <a:ext uri="{0D108BD9-81ED-4DB2-BD59-A6C34878D82A}">
                    <a16:rowId xmlns:a16="http://schemas.microsoft.com/office/drawing/2014/main" val="10002"/>
                  </a:ext>
                </a:extLst>
              </a:tr>
              <a:tr h="659130">
                <a:tc>
                  <a:txBody>
                    <a:bodyPr/>
                    <a:lstStyle/>
                    <a:p>
                      <a:r>
                        <a:rPr lang="en-US" sz="800" b="1" dirty="0">
                          <a:solidFill>
                            <a:schemeClr val="tx1"/>
                          </a:solidFill>
                          <a:effectLst/>
                          <a:latin typeface="+mn-lt"/>
                          <a:ea typeface="+mn-ea"/>
                          <a:cs typeface="+mn-cs"/>
                          <a:sym typeface="Calibri"/>
                        </a:rPr>
                        <a:t>Products and Services</a:t>
                      </a:r>
                      <a:r>
                        <a:rPr lang="en-US" sz="600" dirty="0">
                          <a:effectLst/>
                        </a:rPr>
                        <a:t> </a:t>
                      </a:r>
                      <a:endParaRPr lang="en-US" sz="600" dirty="0"/>
                    </a:p>
                  </a:txBody>
                  <a:tcPr marL="68580" marR="68580" marT="34290" marB="34290"/>
                </a:tc>
                <a:tc>
                  <a:txBody>
                    <a:bodyPr/>
                    <a:lstStyle/>
                    <a:p>
                      <a:pPr marL="0" marR="0" indent="0" algn="l" defTabSz="457200" eaLnBrk="1" fontAlgn="auto" latinLnBrk="0" hangingPunct="1">
                        <a:lnSpc>
                          <a:spcPct val="100000"/>
                        </a:lnSpc>
                        <a:spcBef>
                          <a:spcPts val="600"/>
                        </a:spcBef>
                        <a:spcAft>
                          <a:spcPts val="0"/>
                        </a:spcAft>
                        <a:buClrTx/>
                        <a:buSzTx/>
                        <a:buFontTx/>
                        <a:buNone/>
                        <a:tabLst/>
                        <a:defRPr/>
                      </a:pPr>
                      <a:r>
                        <a:rPr lang="en-US" sz="800" b="1" dirty="0">
                          <a:solidFill>
                            <a:schemeClr val="tx1"/>
                          </a:solidFill>
                          <a:effectLst/>
                          <a:latin typeface="+mn-lt"/>
                          <a:ea typeface="+mn-ea"/>
                          <a:cs typeface="+mn-cs"/>
                          <a:sym typeface="Calibri"/>
                        </a:rPr>
                        <a:t>1-2 compatible non-domain specific measurement products, derived from 1 sensor, being produced by multiple Agency systems</a:t>
                      </a:r>
                      <a:endParaRPr lang="en-US" sz="800" dirty="0">
                        <a:solidFill>
                          <a:schemeClr val="tx1"/>
                        </a:solidFill>
                        <a:effectLst/>
                        <a:latin typeface="+mn-lt"/>
                        <a:ea typeface="+mn-ea"/>
                        <a:cs typeface="+mn-cs"/>
                        <a:sym typeface="Calibri"/>
                      </a:endParaRPr>
                    </a:p>
                    <a:p>
                      <a:pPr algn="l"/>
                      <a:endParaRPr lang="en-US" sz="600" dirty="0"/>
                    </a:p>
                  </a:txBody>
                  <a:tcPr marL="68580" marR="68580" marT="34290" marB="34290"/>
                </a:tc>
                <a:tc>
                  <a:txBody>
                    <a:bodyPr/>
                    <a:lstStyle/>
                    <a:p>
                      <a:pPr marL="0" marR="0" indent="0" algn="l" defTabSz="457200" eaLnBrk="1" fontAlgn="auto" latinLnBrk="0" hangingPunct="1">
                        <a:lnSpc>
                          <a:spcPct val="100000"/>
                        </a:lnSpc>
                        <a:spcBef>
                          <a:spcPts val="600"/>
                        </a:spcBef>
                        <a:spcAft>
                          <a:spcPts val="0"/>
                        </a:spcAft>
                        <a:buClrTx/>
                        <a:buSzTx/>
                        <a:buFontTx/>
                        <a:buNone/>
                        <a:tabLst/>
                        <a:defRPr/>
                      </a:pPr>
                      <a:r>
                        <a:rPr lang="en-US" sz="800" b="1" dirty="0">
                          <a:solidFill>
                            <a:schemeClr val="tx1"/>
                          </a:solidFill>
                          <a:effectLst/>
                          <a:latin typeface="+mn-lt"/>
                          <a:ea typeface="+mn-ea"/>
                          <a:cs typeface="+mn-cs"/>
                          <a:sym typeface="Calibri"/>
                        </a:rPr>
                        <a:t>4-5 compatible non-domain specific measurement products, derived from 3-4 sensors, being produced by multiple Agency systems</a:t>
                      </a:r>
                      <a:endParaRPr lang="en-US" sz="800" dirty="0">
                        <a:solidFill>
                          <a:schemeClr val="tx1"/>
                        </a:solidFill>
                        <a:effectLst/>
                        <a:latin typeface="+mn-lt"/>
                        <a:ea typeface="+mn-ea"/>
                        <a:cs typeface="+mn-cs"/>
                        <a:sym typeface="Calibri"/>
                      </a:endParaRPr>
                    </a:p>
                    <a:p>
                      <a:endParaRPr lang="en-US" sz="600" dirty="0"/>
                    </a:p>
                  </a:txBody>
                  <a:tcPr marL="68580" marR="68580" marT="34290" marB="34290"/>
                </a:tc>
                <a:extLst>
                  <a:ext uri="{0D108BD9-81ED-4DB2-BD59-A6C34878D82A}">
                    <a16:rowId xmlns:a16="http://schemas.microsoft.com/office/drawing/2014/main" val="10003"/>
                  </a:ext>
                </a:extLst>
              </a:tr>
            </a:tbl>
          </a:graphicData>
        </a:graphic>
      </p:graphicFrame>
      <p:sp>
        <p:nvSpPr>
          <p:cNvPr id="7" name="TextBox 6">
            <a:extLst>
              <a:ext uri="{FF2B5EF4-FFF2-40B4-BE49-F238E27FC236}">
                <a16:creationId xmlns:a16="http://schemas.microsoft.com/office/drawing/2014/main" id="{4F2DE8FC-A7E7-4815-8C5E-E394688BF7FC}"/>
              </a:ext>
            </a:extLst>
          </p:cNvPr>
          <p:cNvSpPr txBox="1"/>
          <p:nvPr/>
        </p:nvSpPr>
        <p:spPr>
          <a:xfrm>
            <a:off x="1588502" y="4719519"/>
            <a:ext cx="5954232" cy="369332"/>
          </a:xfrm>
          <a:prstGeom prst="rect">
            <a:avLst/>
          </a:prstGeom>
          <a:noFill/>
          <a:ln>
            <a:solidFill>
              <a:schemeClr val="tx1"/>
            </a:solidFill>
          </a:ln>
        </p:spPr>
        <p:txBody>
          <a:bodyPr wrap="square" rtlCol="0">
            <a:spAutoFit/>
          </a:bodyPr>
          <a:lstStyle/>
          <a:p>
            <a:pPr algn="ctr"/>
            <a:r>
              <a:rPr lang="en-US" dirty="0"/>
              <a:t>Implementation – delete and reference work plan</a:t>
            </a:r>
          </a:p>
        </p:txBody>
      </p:sp>
    </p:spTree>
    <p:extLst>
      <p:ext uri="{BB962C8B-B14F-4D97-AF65-F5344CB8AC3E}">
        <p14:creationId xmlns:p14="http://schemas.microsoft.com/office/powerpoint/2010/main" val="3548314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0B132-2636-4008-8C21-4431FEC9E174}"/>
              </a:ext>
            </a:extLst>
          </p:cNvPr>
          <p:cNvSpPr>
            <a:spLocks noGrp="1"/>
          </p:cNvSpPr>
          <p:nvPr>
            <p:ph type="title"/>
          </p:nvPr>
        </p:nvSpPr>
        <p:spPr/>
        <p:txBody>
          <a:bodyPr/>
          <a:lstStyle/>
          <a:p>
            <a:r>
              <a:rPr lang="en-US" dirty="0"/>
              <a:t>Remaining Sections of </a:t>
            </a:r>
            <a:r>
              <a:rPr lang="en-US" dirty="0" err="1"/>
              <a:t>ToR</a:t>
            </a:r>
            <a:endParaRPr lang="en-US" dirty="0"/>
          </a:p>
        </p:txBody>
      </p:sp>
      <p:sp>
        <p:nvSpPr>
          <p:cNvPr id="3" name="Content Placeholder 2">
            <a:extLst>
              <a:ext uri="{FF2B5EF4-FFF2-40B4-BE49-F238E27FC236}">
                <a16:creationId xmlns:a16="http://schemas.microsoft.com/office/drawing/2014/main" id="{E01773DC-268C-4361-9168-817BFC150A6B}"/>
              </a:ext>
            </a:extLst>
          </p:cNvPr>
          <p:cNvSpPr>
            <a:spLocks noGrp="1"/>
          </p:cNvSpPr>
          <p:nvPr>
            <p:ph idx="1"/>
          </p:nvPr>
        </p:nvSpPr>
        <p:spPr/>
        <p:txBody>
          <a:bodyPr>
            <a:normAutofit fontScale="70000" lnSpcReduction="20000"/>
          </a:bodyPr>
          <a:lstStyle/>
          <a:p>
            <a:r>
              <a:rPr lang="en-US" dirty="0"/>
              <a:t>Implementation and coordination issues to be addressed</a:t>
            </a:r>
          </a:p>
          <a:p>
            <a:pPr lvl="1"/>
            <a:r>
              <a:rPr lang="en-US" dirty="0"/>
              <a:t>Identifies role of LSI-VC and CEOS entity</a:t>
            </a:r>
          </a:p>
          <a:p>
            <a:pPr lvl="1"/>
            <a:r>
              <a:rPr lang="en-US" dirty="0"/>
              <a:t>Needs to be updated to include SDCG for GFOI and GEOGLAM at the top</a:t>
            </a:r>
          </a:p>
          <a:p>
            <a:r>
              <a:rPr lang="en-US" dirty="0"/>
              <a:t>Meetings – need to include reference to the joint meeting held annually.</a:t>
            </a:r>
          </a:p>
          <a:p>
            <a:r>
              <a:rPr lang="en-US" dirty="0"/>
              <a:t>Membership and leadership </a:t>
            </a:r>
          </a:p>
          <a:p>
            <a:pPr lvl="1"/>
            <a:r>
              <a:rPr lang="en-US" dirty="0"/>
              <a:t>Add information on process to update co-chairs</a:t>
            </a:r>
          </a:p>
          <a:p>
            <a:pPr lvl="1"/>
            <a:r>
              <a:rPr lang="en-US" dirty="0"/>
              <a:t>Add references to SDCG for GFOI and GEOGLAM membership/leadership, or point to documents that identify this</a:t>
            </a:r>
          </a:p>
          <a:p>
            <a:endParaRPr lang="en-US" dirty="0"/>
          </a:p>
        </p:txBody>
      </p:sp>
      <p:sp>
        <p:nvSpPr>
          <p:cNvPr id="4" name="Slide Number Placeholder 3">
            <a:extLst>
              <a:ext uri="{FF2B5EF4-FFF2-40B4-BE49-F238E27FC236}">
                <a16:creationId xmlns:a16="http://schemas.microsoft.com/office/drawing/2014/main" id="{D953D23D-5E10-47F6-A96E-E32DBB6B6208}"/>
              </a:ext>
            </a:extLst>
          </p:cNvPr>
          <p:cNvSpPr>
            <a:spLocks noGrp="1"/>
          </p:cNvSpPr>
          <p:nvPr>
            <p:ph type="sldNum" sz="quarter" idx="12"/>
          </p:nvPr>
        </p:nvSpPr>
        <p:spPr/>
        <p:txBody>
          <a:bodyPr/>
          <a:lstStyle/>
          <a:p>
            <a:fld id="{7B8C7F34-962E-5C46-A517-BC8DD47DCCA6}" type="slidenum">
              <a:rPr lang="en-GB" smtClean="0"/>
              <a:t>15</a:t>
            </a:fld>
            <a:endParaRPr lang="en-GB" dirty="0"/>
          </a:p>
        </p:txBody>
      </p:sp>
    </p:spTree>
    <p:extLst>
      <p:ext uri="{BB962C8B-B14F-4D97-AF65-F5344CB8AC3E}">
        <p14:creationId xmlns:p14="http://schemas.microsoft.com/office/powerpoint/2010/main" val="3841158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D5926-F7B9-42EB-B4E0-F111B27F7917}"/>
              </a:ext>
            </a:extLst>
          </p:cNvPr>
          <p:cNvSpPr>
            <a:spLocks noGrp="1"/>
          </p:cNvSpPr>
          <p:nvPr>
            <p:ph type="title"/>
          </p:nvPr>
        </p:nvSpPr>
        <p:spPr/>
        <p:txBody>
          <a:bodyPr/>
          <a:lstStyle/>
          <a:p>
            <a:r>
              <a:rPr lang="en-US" dirty="0"/>
              <a:t>Way Forward</a:t>
            </a:r>
          </a:p>
        </p:txBody>
      </p:sp>
      <p:sp>
        <p:nvSpPr>
          <p:cNvPr id="3" name="Content Placeholder 2">
            <a:extLst>
              <a:ext uri="{FF2B5EF4-FFF2-40B4-BE49-F238E27FC236}">
                <a16:creationId xmlns:a16="http://schemas.microsoft.com/office/drawing/2014/main" id="{B73AD277-A1A1-4365-8423-16875D1E91AC}"/>
              </a:ext>
            </a:extLst>
          </p:cNvPr>
          <p:cNvSpPr>
            <a:spLocks noGrp="1"/>
          </p:cNvSpPr>
          <p:nvPr>
            <p:ph idx="1"/>
          </p:nvPr>
        </p:nvSpPr>
        <p:spPr/>
        <p:txBody>
          <a:bodyPr>
            <a:normAutofit fontScale="92500" lnSpcReduction="10000"/>
          </a:bodyPr>
          <a:lstStyle/>
          <a:p>
            <a:r>
              <a:rPr lang="en-US" dirty="0"/>
              <a:t>28 February 2019 - Small team update the </a:t>
            </a:r>
            <a:r>
              <a:rPr lang="en-US" dirty="0" err="1"/>
              <a:t>ToR</a:t>
            </a:r>
            <a:r>
              <a:rPr lang="en-US" dirty="0"/>
              <a:t> and distribute to GEOGLAM and SDCG for GFOI chairs</a:t>
            </a:r>
          </a:p>
          <a:p>
            <a:r>
              <a:rPr lang="en-US" dirty="0"/>
              <a:t>15 March 2019 – Receive comments/edits</a:t>
            </a:r>
          </a:p>
          <a:p>
            <a:r>
              <a:rPr lang="en-US" dirty="0"/>
              <a:t>21 March 2019 - Make adjustments and review at LSI-VC telecon</a:t>
            </a:r>
          </a:p>
          <a:p>
            <a:r>
              <a:rPr lang="en-US" dirty="0"/>
              <a:t>2-4 April 2019 - Present updates at SIT-34</a:t>
            </a:r>
          </a:p>
        </p:txBody>
      </p:sp>
      <p:sp>
        <p:nvSpPr>
          <p:cNvPr id="4" name="Slide Number Placeholder 3">
            <a:extLst>
              <a:ext uri="{FF2B5EF4-FFF2-40B4-BE49-F238E27FC236}">
                <a16:creationId xmlns:a16="http://schemas.microsoft.com/office/drawing/2014/main" id="{690292C9-9541-40B9-8753-AFDE7BFFCD34}"/>
              </a:ext>
            </a:extLst>
          </p:cNvPr>
          <p:cNvSpPr>
            <a:spLocks noGrp="1"/>
          </p:cNvSpPr>
          <p:nvPr>
            <p:ph type="sldNum" sz="quarter" idx="12"/>
          </p:nvPr>
        </p:nvSpPr>
        <p:spPr/>
        <p:txBody>
          <a:bodyPr/>
          <a:lstStyle/>
          <a:p>
            <a:fld id="{7B8C7F34-962E-5C46-A517-BC8DD47DCCA6}" type="slidenum">
              <a:rPr lang="en-GB" smtClean="0"/>
              <a:t>16</a:t>
            </a:fld>
            <a:endParaRPr lang="en-GB" dirty="0"/>
          </a:p>
        </p:txBody>
      </p:sp>
    </p:spTree>
    <p:extLst>
      <p:ext uri="{BB962C8B-B14F-4D97-AF65-F5344CB8AC3E}">
        <p14:creationId xmlns:p14="http://schemas.microsoft.com/office/powerpoint/2010/main" val="4154487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9B225F5-C7C8-42C4-96E3-BAE44375C0AA}"/>
              </a:ext>
            </a:extLst>
          </p:cNvPr>
          <p:cNvSpPr>
            <a:spLocks noGrp="1"/>
          </p:cNvSpPr>
          <p:nvPr>
            <p:ph idx="1"/>
          </p:nvPr>
        </p:nvSpPr>
        <p:spPr>
          <a:xfrm>
            <a:off x="457200" y="1200151"/>
            <a:ext cx="8686800" cy="3394472"/>
          </a:xfrm>
        </p:spPr>
        <p:txBody>
          <a:bodyPr>
            <a:noAutofit/>
          </a:bodyPr>
          <a:lstStyle/>
          <a:p>
            <a:pPr defTabSz="685800">
              <a:buSzPct val="120000"/>
            </a:pPr>
            <a:r>
              <a:rPr lang="en-AU" sz="2000" dirty="0">
                <a:latin typeface="Helvetica" panose="020B0604020202020204" pitchFamily="34" charset="0"/>
                <a:ea typeface="ＭＳ Ｐゴシック" charset="0"/>
                <a:cs typeface="Helvetica" panose="020B0604020202020204" pitchFamily="34" charset="0"/>
              </a:rPr>
              <a:t>SDCG for GFOI and GEOGLAM teams are “Ad Hoc”, yet have existed for many years and have demonstrated significant contributions to </a:t>
            </a:r>
            <a:r>
              <a:rPr lang="en-AU" sz="2000" u="sng" dirty="0">
                <a:latin typeface="Helvetica" panose="020B0604020202020204" pitchFamily="34" charset="0"/>
                <a:ea typeface="ＭＳ Ｐゴシック" charset="0"/>
                <a:cs typeface="Helvetica" panose="020B0604020202020204" pitchFamily="34" charset="0"/>
              </a:rPr>
              <a:t>GEO flagships</a:t>
            </a:r>
            <a:r>
              <a:rPr lang="en-AU" sz="2000" dirty="0">
                <a:latin typeface="Helvetica" panose="020B0604020202020204" pitchFamily="34" charset="0"/>
                <a:ea typeface="ＭＳ Ｐゴシック" charset="0"/>
                <a:cs typeface="Helvetica" panose="020B0604020202020204" pitchFamily="34" charset="0"/>
              </a:rPr>
              <a:t>.</a:t>
            </a:r>
          </a:p>
          <a:p>
            <a:pPr lvl="1" defTabSz="685800">
              <a:buSzPct val="120000"/>
            </a:pPr>
            <a:r>
              <a:rPr lang="en-AU" sz="1600" dirty="0">
                <a:latin typeface="Helvetica" panose="020B0604020202020204" pitchFamily="34" charset="0"/>
                <a:ea typeface="ＭＳ Ｐゴシック" charset="0"/>
                <a:cs typeface="Helvetica" panose="020B0604020202020204" pitchFamily="34" charset="0"/>
              </a:rPr>
              <a:t>CEOS Ad Hoc SDCG for GFOI established in 2011 (7 years)</a:t>
            </a:r>
          </a:p>
          <a:p>
            <a:pPr lvl="1" defTabSz="685800">
              <a:buSzPct val="120000"/>
            </a:pPr>
            <a:r>
              <a:rPr lang="en-AU" sz="1600" dirty="0">
                <a:latin typeface="Helvetica" panose="020B0604020202020204" pitchFamily="34" charset="0"/>
                <a:ea typeface="ＭＳ Ｐゴシック" charset="0"/>
                <a:cs typeface="Helvetica" panose="020B0604020202020204" pitchFamily="34" charset="0"/>
              </a:rPr>
              <a:t>CEOS </a:t>
            </a:r>
            <a:r>
              <a:rPr lang="en-US" sz="1600" dirty="0">
                <a:latin typeface="Helvetica" panose="020B0604020202020204" pitchFamily="34" charset="0"/>
                <a:ea typeface="ＭＳ Ｐゴシック" charset="0"/>
                <a:cs typeface="Helvetica" panose="020B0604020202020204" pitchFamily="34" charset="0"/>
              </a:rPr>
              <a:t>Ad Hoc Working Group on GEOGLAM</a:t>
            </a:r>
            <a:r>
              <a:rPr lang="en-AU" sz="1600" dirty="0">
                <a:latin typeface="Helvetica" panose="020B0604020202020204" pitchFamily="34" charset="0"/>
                <a:ea typeface="ＭＳ Ｐゴシック" charset="0"/>
                <a:cs typeface="Helvetica" panose="020B0604020202020204" pitchFamily="34" charset="0"/>
              </a:rPr>
              <a:t> established in 2012 (6 years)</a:t>
            </a:r>
          </a:p>
          <a:p>
            <a:pPr defTabSz="685800">
              <a:buSzPct val="120000"/>
            </a:pPr>
            <a:endParaRPr lang="en-AU" sz="1000" dirty="0">
              <a:latin typeface="Helvetica" panose="020B0604020202020204" pitchFamily="34" charset="0"/>
              <a:ea typeface="ＭＳ Ｐゴシック" charset="0"/>
              <a:cs typeface="Helvetica" panose="020B0604020202020204" pitchFamily="34" charset="0"/>
            </a:endParaRPr>
          </a:p>
          <a:p>
            <a:pPr defTabSz="685800">
              <a:buSzPct val="120000"/>
            </a:pPr>
            <a:r>
              <a:rPr lang="en-AU" sz="2000" dirty="0">
                <a:latin typeface="Helvetica" panose="020B0604020202020204" pitchFamily="34" charset="0"/>
                <a:ea typeface="ＭＳ Ｐゴシック" charset="0"/>
                <a:cs typeface="Helvetica" panose="020B0604020202020204" pitchFamily="34" charset="0"/>
              </a:rPr>
              <a:t>Continued annual approvals create uncertainty in the CEOS support to GEO flagships. Most agree that a </a:t>
            </a:r>
            <a:r>
              <a:rPr lang="en-AU" sz="2000" u="sng" dirty="0">
                <a:latin typeface="Helvetica" panose="020B0604020202020204" pitchFamily="34" charset="0"/>
                <a:ea typeface="ＭＳ Ｐゴシック" charset="0"/>
                <a:cs typeface="Helvetica" panose="020B0604020202020204" pitchFamily="34" charset="0"/>
              </a:rPr>
              <a:t>permanent solution</a:t>
            </a:r>
            <a:r>
              <a:rPr lang="en-AU" sz="2000" dirty="0">
                <a:latin typeface="Helvetica" panose="020B0604020202020204" pitchFamily="34" charset="0"/>
                <a:ea typeface="ＭＳ Ｐゴシック" charset="0"/>
                <a:cs typeface="Helvetica" panose="020B0604020202020204" pitchFamily="34" charset="0"/>
              </a:rPr>
              <a:t> is needed.</a:t>
            </a:r>
          </a:p>
          <a:p>
            <a:pPr defTabSz="685800">
              <a:buSzPct val="120000"/>
            </a:pPr>
            <a:endParaRPr lang="en-AU" sz="1000" dirty="0">
              <a:latin typeface="Helvetica" panose="020B0604020202020204" pitchFamily="34" charset="0"/>
              <a:ea typeface="ＭＳ Ｐゴシック" charset="0"/>
              <a:cs typeface="Helvetica" panose="020B0604020202020204" pitchFamily="34" charset="0"/>
            </a:endParaRPr>
          </a:p>
          <a:p>
            <a:pPr defTabSz="685800">
              <a:buSzPct val="120000"/>
            </a:pPr>
            <a:r>
              <a:rPr lang="en-AU" sz="2000" u="sng" dirty="0">
                <a:latin typeface="Helvetica" panose="020B0604020202020204" pitchFamily="34" charset="0"/>
                <a:ea typeface="ＭＳ Ｐゴシック" charset="0"/>
                <a:cs typeface="Helvetica" panose="020B0604020202020204" pitchFamily="34" charset="0"/>
              </a:rPr>
              <a:t>Secretariat support</a:t>
            </a:r>
            <a:r>
              <a:rPr lang="en-AU" sz="2000" dirty="0">
                <a:latin typeface="Helvetica" panose="020B0604020202020204" pitchFamily="34" charset="0"/>
                <a:ea typeface="ＭＳ Ｐゴシック" charset="0"/>
                <a:cs typeface="Helvetica" panose="020B0604020202020204" pitchFamily="34" charset="0"/>
              </a:rPr>
              <a:t> is desired for LSI-VC and both Ad Hoc teams. An opportunity exists to optimize this support, while also addressing annual concern about funding this support.</a:t>
            </a:r>
          </a:p>
        </p:txBody>
      </p:sp>
      <p:cxnSp>
        <p:nvCxnSpPr>
          <p:cNvPr id="80905" name="Straight Arrow Connector 2"/>
          <p:cNvCxnSpPr>
            <a:cxnSpLocks noChangeShapeType="1"/>
          </p:cNvCxnSpPr>
          <p:nvPr/>
        </p:nvCxnSpPr>
        <p:spPr bwMode="auto">
          <a:xfrm flipH="1">
            <a:off x="2505075" y="4713685"/>
            <a:ext cx="711994" cy="25836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a:spLocks noGrp="1"/>
          </p:cNvSpPr>
          <p:nvPr>
            <p:ph type="title"/>
          </p:nvPr>
        </p:nvSpPr>
        <p:spPr>
          <a:xfrm>
            <a:off x="2020932" y="274175"/>
            <a:ext cx="5098671" cy="553998"/>
          </a:xfrm>
        </p:spPr>
        <p:txBody>
          <a:bodyPr wrap="square">
            <a:spAutoFit/>
          </a:bodyPr>
          <a:lstStyle/>
          <a:p>
            <a:pPr algn="ctr" eaLnBrk="1" hangingPunct="1"/>
            <a:r>
              <a:rPr lang="en-US" sz="3000" b="1" dirty="0">
                <a:latin typeface="Helvetica" panose="020B0604020202020204" pitchFamily="34" charset="0"/>
                <a:ea typeface="ＭＳ Ｐゴシック" charset="0"/>
                <a:cs typeface="Helvetica" panose="020B0604020202020204" pitchFamily="34" charset="0"/>
              </a:rPr>
              <a:t>Background</a:t>
            </a:r>
          </a:p>
        </p:txBody>
      </p:sp>
      <p:sp>
        <p:nvSpPr>
          <p:cNvPr id="5" name="Slide Number Placeholder 4">
            <a:extLst>
              <a:ext uri="{FF2B5EF4-FFF2-40B4-BE49-F238E27FC236}">
                <a16:creationId xmlns:a16="http://schemas.microsoft.com/office/drawing/2014/main" id="{8771340E-272D-4957-979B-9F287968AE68}"/>
              </a:ext>
            </a:extLst>
          </p:cNvPr>
          <p:cNvSpPr>
            <a:spLocks noGrp="1"/>
          </p:cNvSpPr>
          <p:nvPr>
            <p:ph type="sldNum" sz="quarter" idx="12"/>
          </p:nvPr>
        </p:nvSpPr>
        <p:spPr>
          <a:xfrm>
            <a:off x="8785012" y="4869656"/>
            <a:ext cx="358987" cy="273844"/>
          </a:xfrm>
        </p:spPr>
        <p:txBody>
          <a:bodyPr/>
          <a:lstStyle/>
          <a:p>
            <a:fld id="{7B8C7F34-962E-5C46-A517-BC8DD47DCCA6}" type="slidenum">
              <a:rPr lang="en-GB" smtClean="0">
                <a:latin typeface="Helvetica" panose="020B0604020202020204" pitchFamily="34" charset="0"/>
                <a:cs typeface="Helvetica" panose="020B0604020202020204" pitchFamily="34" charset="0"/>
              </a:rPr>
              <a:t>2</a:t>
            </a:fld>
            <a:endParaRPr lang="en-GB"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167346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9B225F5-C7C8-42C4-96E3-BAE44375C0AA}"/>
              </a:ext>
            </a:extLst>
          </p:cNvPr>
          <p:cNvSpPr>
            <a:spLocks noGrp="1"/>
          </p:cNvSpPr>
          <p:nvPr>
            <p:ph idx="1"/>
          </p:nvPr>
        </p:nvSpPr>
        <p:spPr>
          <a:xfrm>
            <a:off x="457200" y="1200151"/>
            <a:ext cx="8686800" cy="3394472"/>
          </a:xfrm>
        </p:spPr>
        <p:txBody>
          <a:bodyPr>
            <a:noAutofit/>
          </a:bodyPr>
          <a:lstStyle/>
          <a:p>
            <a:pPr marL="0" indent="0" defTabSz="685800">
              <a:spcBef>
                <a:spcPts val="375"/>
              </a:spcBef>
              <a:buSzPct val="120000"/>
              <a:buNone/>
              <a:defRPr/>
            </a:pPr>
            <a:r>
              <a:rPr lang="en-AU" sz="2800" b="1" dirty="0">
                <a:latin typeface="Helvetica" panose="020B0604020202020204" pitchFamily="34" charset="0"/>
                <a:ea typeface="ＭＳ Ｐゴシック" charset="0"/>
                <a:cs typeface="Helvetica" panose="020B0604020202020204" pitchFamily="34" charset="0"/>
              </a:rPr>
              <a:t>3 Options Considered</a:t>
            </a:r>
          </a:p>
          <a:p>
            <a:pPr marL="385330" indent="-385763" defTabSz="685800">
              <a:spcBef>
                <a:spcPts val="375"/>
              </a:spcBef>
              <a:buFont typeface="+mj-lt"/>
              <a:buAutoNum type="arabicPeriod"/>
              <a:defRPr/>
            </a:pPr>
            <a:r>
              <a:rPr lang="en-AU" sz="2000" dirty="0">
                <a:latin typeface="Helvetica" panose="020B0604020202020204" pitchFamily="34" charset="0"/>
                <a:ea typeface="ＭＳ Ｐゴシック" charset="0"/>
                <a:cs typeface="Helvetica" panose="020B0604020202020204" pitchFamily="34" charset="0"/>
              </a:rPr>
              <a:t>Status Quo – Continued annual renewal of Ad Hoc Teams</a:t>
            </a:r>
          </a:p>
          <a:p>
            <a:pPr marL="385330" indent="-385763" defTabSz="685800">
              <a:spcBef>
                <a:spcPts val="375"/>
              </a:spcBef>
              <a:buFont typeface="+mj-lt"/>
              <a:buAutoNum type="arabicPeriod"/>
              <a:defRPr/>
            </a:pPr>
            <a:r>
              <a:rPr lang="en-AU" sz="2000" dirty="0">
                <a:latin typeface="Helvetica" panose="020B0604020202020204" pitchFamily="34" charset="0"/>
                <a:ea typeface="ＭＳ Ｐゴシック" charset="0"/>
                <a:cs typeface="Helvetica" panose="020B0604020202020204" pitchFamily="34" charset="0"/>
              </a:rPr>
              <a:t>Create one (or more) new WGs or VCs to address Forests and Ag</a:t>
            </a:r>
          </a:p>
          <a:p>
            <a:pPr marL="385330" indent="-385763" defTabSz="685800">
              <a:spcBef>
                <a:spcPts val="375"/>
              </a:spcBef>
              <a:buFont typeface="+mj-lt"/>
              <a:buAutoNum type="arabicPeriod"/>
              <a:defRPr/>
            </a:pPr>
            <a:r>
              <a:rPr lang="en-AU" sz="2000" dirty="0">
                <a:latin typeface="Helvetica" panose="020B0604020202020204" pitchFamily="34" charset="0"/>
                <a:ea typeface="ＭＳ Ｐゴシック" charset="0"/>
                <a:cs typeface="Helvetica" panose="020B0604020202020204" pitchFamily="34" charset="0"/>
              </a:rPr>
              <a:t>Merge Forest/Ag groups into LSI-VC (now or later)</a:t>
            </a:r>
          </a:p>
        </p:txBody>
      </p:sp>
      <p:cxnSp>
        <p:nvCxnSpPr>
          <p:cNvPr id="80905" name="Straight Arrow Connector 2"/>
          <p:cNvCxnSpPr>
            <a:cxnSpLocks noChangeShapeType="1"/>
          </p:cNvCxnSpPr>
          <p:nvPr/>
        </p:nvCxnSpPr>
        <p:spPr bwMode="auto">
          <a:xfrm flipH="1">
            <a:off x="2505075" y="4713685"/>
            <a:ext cx="711994" cy="25836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a:spLocks noGrp="1"/>
          </p:cNvSpPr>
          <p:nvPr>
            <p:ph type="title"/>
          </p:nvPr>
        </p:nvSpPr>
        <p:spPr>
          <a:xfrm>
            <a:off x="2020932" y="274175"/>
            <a:ext cx="5098671" cy="553998"/>
          </a:xfrm>
        </p:spPr>
        <p:txBody>
          <a:bodyPr wrap="square">
            <a:spAutoFit/>
          </a:bodyPr>
          <a:lstStyle/>
          <a:p>
            <a:pPr algn="ctr" eaLnBrk="1" hangingPunct="1"/>
            <a:r>
              <a:rPr lang="en-US" sz="3000" b="1" dirty="0">
                <a:latin typeface="Helvetica" panose="020B0604020202020204" pitchFamily="34" charset="0"/>
                <a:ea typeface="ＭＳ Ｐゴシック" charset="0"/>
                <a:cs typeface="Helvetica" panose="020B0604020202020204" pitchFamily="34" charset="0"/>
              </a:rPr>
              <a:t>Options</a:t>
            </a:r>
          </a:p>
        </p:txBody>
      </p:sp>
      <p:sp>
        <p:nvSpPr>
          <p:cNvPr id="7" name="Slide Number Placeholder 4">
            <a:extLst>
              <a:ext uri="{FF2B5EF4-FFF2-40B4-BE49-F238E27FC236}">
                <a16:creationId xmlns:a16="http://schemas.microsoft.com/office/drawing/2014/main" id="{127E6D3C-447B-4328-B5A7-0F3726983321}"/>
              </a:ext>
            </a:extLst>
          </p:cNvPr>
          <p:cNvSpPr>
            <a:spLocks noGrp="1"/>
          </p:cNvSpPr>
          <p:nvPr>
            <p:ph type="sldNum" sz="quarter" idx="12"/>
          </p:nvPr>
        </p:nvSpPr>
        <p:spPr>
          <a:xfrm>
            <a:off x="8785012" y="4869656"/>
            <a:ext cx="358987" cy="273844"/>
          </a:xfrm>
        </p:spPr>
        <p:txBody>
          <a:bodyPr/>
          <a:lstStyle/>
          <a:p>
            <a:fld id="{7B8C7F34-962E-5C46-A517-BC8DD47DCCA6}" type="slidenum">
              <a:rPr lang="en-GB" smtClean="0">
                <a:latin typeface="Helvetica" panose="020B0604020202020204" pitchFamily="34" charset="0"/>
                <a:cs typeface="Helvetica" panose="020B0604020202020204" pitchFamily="34" charset="0"/>
              </a:rPr>
              <a:t>3</a:t>
            </a:fld>
            <a:endParaRPr lang="en-GB"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515265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905" name="Straight Arrow Connector 2"/>
          <p:cNvCxnSpPr>
            <a:cxnSpLocks noChangeShapeType="1"/>
          </p:cNvCxnSpPr>
          <p:nvPr/>
        </p:nvCxnSpPr>
        <p:spPr bwMode="auto">
          <a:xfrm flipH="1">
            <a:off x="2505075" y="4713685"/>
            <a:ext cx="711994" cy="25836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a:spLocks noGrp="1"/>
          </p:cNvSpPr>
          <p:nvPr>
            <p:ph type="title"/>
          </p:nvPr>
        </p:nvSpPr>
        <p:spPr>
          <a:xfrm>
            <a:off x="2020932" y="289563"/>
            <a:ext cx="5098671" cy="523220"/>
          </a:xfrm>
        </p:spPr>
        <p:txBody>
          <a:bodyPr wrap="square">
            <a:spAutoFit/>
          </a:bodyPr>
          <a:lstStyle/>
          <a:p>
            <a:r>
              <a:rPr lang="en-US" sz="2800" b="1" dirty="0">
                <a:latin typeface="Helvetica" panose="020B0604020202020204" pitchFamily="34" charset="0"/>
                <a:ea typeface="ＭＳ Ｐゴシック" charset="0"/>
                <a:cs typeface="Helvetica" panose="020B0604020202020204" pitchFamily="34" charset="0"/>
              </a:rPr>
              <a:t>Pros and Cons</a:t>
            </a:r>
          </a:p>
        </p:txBody>
      </p:sp>
      <p:sp>
        <p:nvSpPr>
          <p:cNvPr id="7" name="Slide Number Placeholder 4">
            <a:extLst>
              <a:ext uri="{FF2B5EF4-FFF2-40B4-BE49-F238E27FC236}">
                <a16:creationId xmlns:a16="http://schemas.microsoft.com/office/drawing/2014/main" id="{127E6D3C-447B-4328-B5A7-0F3726983321}"/>
              </a:ext>
            </a:extLst>
          </p:cNvPr>
          <p:cNvSpPr>
            <a:spLocks noGrp="1"/>
          </p:cNvSpPr>
          <p:nvPr>
            <p:ph type="sldNum" sz="quarter" idx="12"/>
          </p:nvPr>
        </p:nvSpPr>
        <p:spPr>
          <a:xfrm>
            <a:off x="8785012" y="4869656"/>
            <a:ext cx="358987" cy="273844"/>
          </a:xfrm>
        </p:spPr>
        <p:txBody>
          <a:bodyPr/>
          <a:lstStyle/>
          <a:p>
            <a:fld id="{7B8C7F34-962E-5C46-A517-BC8DD47DCCA6}" type="slidenum">
              <a:rPr lang="en-GB" smtClean="0">
                <a:latin typeface="Helvetica" panose="020B0604020202020204" pitchFamily="34" charset="0"/>
                <a:cs typeface="Helvetica" panose="020B0604020202020204" pitchFamily="34" charset="0"/>
              </a:rPr>
              <a:t>4</a:t>
            </a:fld>
            <a:endParaRPr lang="en-GB" dirty="0">
              <a:latin typeface="Helvetica" panose="020B0604020202020204" pitchFamily="34" charset="0"/>
              <a:cs typeface="Helvetica" panose="020B0604020202020204" pitchFamily="34" charset="0"/>
            </a:endParaRPr>
          </a:p>
        </p:txBody>
      </p:sp>
      <p:graphicFrame>
        <p:nvGraphicFramePr>
          <p:cNvPr id="8" name="Content Placeholder 4">
            <a:extLst>
              <a:ext uri="{FF2B5EF4-FFF2-40B4-BE49-F238E27FC236}">
                <a16:creationId xmlns:a16="http://schemas.microsoft.com/office/drawing/2014/main" id="{B283512C-220C-4C12-9B9C-1A4FCD237F0E}"/>
              </a:ext>
            </a:extLst>
          </p:cNvPr>
          <p:cNvGraphicFramePr>
            <a:graphicFrameLocks noGrp="1"/>
          </p:cNvGraphicFramePr>
          <p:nvPr>
            <p:ph idx="1"/>
            <p:extLst>
              <p:ext uri="{D42A27DB-BD31-4B8C-83A1-F6EECF244321}">
                <p14:modId xmlns:p14="http://schemas.microsoft.com/office/powerpoint/2010/main" val="1655468400"/>
              </p:ext>
            </p:extLst>
          </p:nvPr>
        </p:nvGraphicFramePr>
        <p:xfrm>
          <a:off x="292288" y="1180331"/>
          <a:ext cx="8576673" cy="3893820"/>
        </p:xfrm>
        <a:graphic>
          <a:graphicData uri="http://schemas.openxmlformats.org/drawingml/2006/table">
            <a:tbl>
              <a:tblPr firstRow="1" bandRow="1">
                <a:tableStyleId>{5940675A-B579-460E-94D1-54222C63F5DA}</a:tableStyleId>
              </a:tblPr>
              <a:tblGrid>
                <a:gridCol w="478473">
                  <a:extLst>
                    <a:ext uri="{9D8B030D-6E8A-4147-A177-3AD203B41FA5}">
                      <a16:colId xmlns:a16="http://schemas.microsoft.com/office/drawing/2014/main" val="3581163358"/>
                    </a:ext>
                  </a:extLst>
                </a:gridCol>
                <a:gridCol w="2699400">
                  <a:extLst>
                    <a:ext uri="{9D8B030D-6E8A-4147-A177-3AD203B41FA5}">
                      <a16:colId xmlns:a16="http://schemas.microsoft.com/office/drawing/2014/main" val="1334072882"/>
                    </a:ext>
                  </a:extLst>
                </a:gridCol>
                <a:gridCol w="2699400">
                  <a:extLst>
                    <a:ext uri="{9D8B030D-6E8A-4147-A177-3AD203B41FA5}">
                      <a16:colId xmlns:a16="http://schemas.microsoft.com/office/drawing/2014/main" val="1038990158"/>
                    </a:ext>
                  </a:extLst>
                </a:gridCol>
                <a:gridCol w="2699400">
                  <a:extLst>
                    <a:ext uri="{9D8B030D-6E8A-4147-A177-3AD203B41FA5}">
                      <a16:colId xmlns:a16="http://schemas.microsoft.com/office/drawing/2014/main" val="1341214809"/>
                    </a:ext>
                  </a:extLst>
                </a:gridCol>
              </a:tblGrid>
              <a:tr h="0">
                <a:tc>
                  <a:txBody>
                    <a:bodyPr/>
                    <a:lstStyle/>
                    <a:p>
                      <a:endParaRPr lang="en-GB" sz="900" dirty="0">
                        <a:solidFill>
                          <a:srgbClr val="002569"/>
                        </a:solidFill>
                        <a:latin typeface="Helvetica" panose="020B0604020202020204" pitchFamily="34" charset="0"/>
                        <a:cs typeface="Helvetica" panose="020B0604020202020204" pitchFamily="34" charset="0"/>
                      </a:endParaRPr>
                    </a:p>
                  </a:txBody>
                  <a:tcPr marL="68580" marR="68580" marT="34290" marB="34290">
                    <a:solidFill>
                      <a:schemeClr val="accent1">
                        <a:lumMod val="40000"/>
                        <a:lumOff val="60000"/>
                      </a:schemeClr>
                    </a:solidFill>
                  </a:tcPr>
                </a:tc>
                <a:tc>
                  <a:txBody>
                    <a:bodyPr/>
                    <a:lstStyle/>
                    <a:p>
                      <a:pPr algn="ctr"/>
                      <a:r>
                        <a:rPr lang="en-GB" sz="1100" b="1" dirty="0">
                          <a:solidFill>
                            <a:srgbClr val="002569"/>
                          </a:solidFill>
                          <a:latin typeface="Helvetica" panose="020B0604020202020204" pitchFamily="34" charset="0"/>
                          <a:cs typeface="Helvetica" panose="020B0604020202020204" pitchFamily="34" charset="0"/>
                        </a:rPr>
                        <a:t>Option 1</a:t>
                      </a:r>
                    </a:p>
                    <a:p>
                      <a:pPr algn="ctr"/>
                      <a:r>
                        <a:rPr kumimoji="0" lang="en-AU" sz="1100" b="1" i="0" u="none" strike="noStrike" kern="1200" cap="none" spc="0" normalizeH="0" baseline="0" noProof="0" dirty="0">
                          <a:ln>
                            <a:noFill/>
                          </a:ln>
                          <a:solidFill>
                            <a:srgbClr val="002569"/>
                          </a:solidFill>
                          <a:effectLst/>
                          <a:uLnTx/>
                          <a:uFillTx/>
                          <a:latin typeface="Helvetica" panose="020B0604020202020204" pitchFamily="34" charset="0"/>
                          <a:ea typeface="ＭＳ Ｐゴシック" charset="0"/>
                          <a:cs typeface="Helvetica" panose="020B0604020202020204" pitchFamily="34" charset="0"/>
                          <a:sym typeface="Arial Bold"/>
                        </a:rPr>
                        <a:t>Status Quo</a:t>
                      </a:r>
                      <a:endParaRPr lang="en-GB" sz="1100" b="1" dirty="0">
                        <a:solidFill>
                          <a:srgbClr val="002569"/>
                        </a:solidFill>
                        <a:latin typeface="Helvetica" panose="020B0604020202020204" pitchFamily="34" charset="0"/>
                        <a:cs typeface="Helvetica" panose="020B0604020202020204" pitchFamily="34" charset="0"/>
                      </a:endParaRPr>
                    </a:p>
                  </a:txBody>
                  <a:tcPr marL="68580" marR="68580" marT="34290" marB="34290">
                    <a:solidFill>
                      <a:schemeClr val="accent1">
                        <a:lumMod val="40000"/>
                        <a:lumOff val="60000"/>
                      </a:schemeClr>
                    </a:solidFill>
                  </a:tcPr>
                </a:tc>
                <a:tc>
                  <a:txBody>
                    <a:bodyPr/>
                    <a:lstStyle/>
                    <a:p>
                      <a:pPr algn="ctr"/>
                      <a:r>
                        <a:rPr lang="en-GB" sz="1100" b="1" dirty="0">
                          <a:solidFill>
                            <a:srgbClr val="002569"/>
                          </a:solidFill>
                          <a:latin typeface="Helvetica" panose="020B0604020202020204" pitchFamily="34" charset="0"/>
                          <a:cs typeface="Helvetica" panose="020B0604020202020204" pitchFamily="34" charset="0"/>
                        </a:rPr>
                        <a:t>Option 2</a:t>
                      </a:r>
                    </a:p>
                    <a:p>
                      <a:pPr algn="ctr"/>
                      <a:r>
                        <a:rPr lang="en-AU" sz="1100" b="1" kern="1200" dirty="0">
                          <a:solidFill>
                            <a:srgbClr val="002569"/>
                          </a:solidFill>
                          <a:latin typeface="Helvetica" panose="020B0604020202020204" pitchFamily="34" charset="0"/>
                          <a:ea typeface="ＭＳ Ｐゴシック" charset="0"/>
                          <a:cs typeface="Helvetica" panose="020B0604020202020204" pitchFamily="34" charset="0"/>
                        </a:rPr>
                        <a:t>New WGs / VCs</a:t>
                      </a:r>
                      <a:endParaRPr lang="en-GB" sz="1100" b="1" dirty="0">
                        <a:solidFill>
                          <a:srgbClr val="002569"/>
                        </a:solidFill>
                        <a:latin typeface="Helvetica" panose="020B0604020202020204" pitchFamily="34" charset="0"/>
                        <a:cs typeface="Helvetica" panose="020B0604020202020204" pitchFamily="34" charset="0"/>
                      </a:endParaRPr>
                    </a:p>
                  </a:txBody>
                  <a:tcPr marL="68580" marR="68580" marT="34290" marB="34290">
                    <a:solidFill>
                      <a:schemeClr val="accent1">
                        <a:lumMod val="40000"/>
                        <a:lumOff val="60000"/>
                      </a:schemeClr>
                    </a:solidFill>
                  </a:tcPr>
                </a:tc>
                <a:tc>
                  <a:txBody>
                    <a:bodyPr/>
                    <a:lstStyle/>
                    <a:p>
                      <a:pPr algn="ctr"/>
                      <a:r>
                        <a:rPr lang="en-GB" sz="1100" b="1" dirty="0">
                          <a:solidFill>
                            <a:srgbClr val="002569"/>
                          </a:solidFill>
                          <a:latin typeface="Helvetica" panose="020B0604020202020204" pitchFamily="34" charset="0"/>
                          <a:cs typeface="Helvetica" panose="020B0604020202020204" pitchFamily="34" charset="0"/>
                        </a:rPr>
                        <a:t>Option 3</a:t>
                      </a:r>
                    </a:p>
                    <a:p>
                      <a:pPr algn="ctr"/>
                      <a:r>
                        <a:rPr lang="en-GB" sz="1100" b="1" dirty="0">
                          <a:solidFill>
                            <a:srgbClr val="002569"/>
                          </a:solidFill>
                          <a:latin typeface="Helvetica" panose="020B0604020202020204" pitchFamily="34" charset="0"/>
                          <a:cs typeface="Helvetica" panose="020B0604020202020204" pitchFamily="34" charset="0"/>
                        </a:rPr>
                        <a:t>New LSI-VC Sub-groups</a:t>
                      </a:r>
                    </a:p>
                  </a:txBody>
                  <a:tcPr marL="68580" marR="68580" marT="34290" marB="34290">
                    <a:solidFill>
                      <a:schemeClr val="accent1">
                        <a:lumMod val="40000"/>
                        <a:lumOff val="60000"/>
                      </a:schemeClr>
                    </a:solidFill>
                  </a:tcPr>
                </a:tc>
                <a:extLst>
                  <a:ext uri="{0D108BD9-81ED-4DB2-BD59-A6C34878D82A}">
                    <a16:rowId xmlns:a16="http://schemas.microsoft.com/office/drawing/2014/main" val="4006469280"/>
                  </a:ext>
                </a:extLst>
              </a:tr>
              <a:tr h="871047">
                <a:tc>
                  <a:txBody>
                    <a:bodyPr/>
                    <a:lstStyle/>
                    <a:p>
                      <a:pPr algn="l"/>
                      <a:r>
                        <a:rPr lang="en-GB" sz="1000" b="1" dirty="0">
                          <a:solidFill>
                            <a:srgbClr val="002569"/>
                          </a:solidFill>
                          <a:latin typeface="Helvetica" panose="020B0604020202020204" pitchFamily="34" charset="0"/>
                          <a:cs typeface="Helvetica" panose="020B0604020202020204" pitchFamily="34" charset="0"/>
                        </a:rPr>
                        <a:t>Pros</a:t>
                      </a:r>
                    </a:p>
                  </a:txBody>
                  <a:tcPr marL="68580" marR="68580" marT="34290" marB="34290"/>
                </a:tc>
                <a:tc>
                  <a:txBody>
                    <a:bodyPr/>
                    <a:lstStyle/>
                    <a:p>
                      <a:pPr marL="171450" indent="-171450" algn="l">
                        <a:buFont typeface="Arial" panose="020B0604020202020204" pitchFamily="34" charset="0"/>
                        <a:buChar char="•"/>
                      </a:pPr>
                      <a:r>
                        <a:rPr lang="en-GB" sz="1000" b="0" dirty="0">
                          <a:solidFill>
                            <a:srgbClr val="002569"/>
                          </a:solidFill>
                          <a:latin typeface="Helvetica" panose="020B0604020202020204" pitchFamily="34" charset="0"/>
                          <a:cs typeface="Helvetica" panose="020B0604020202020204" pitchFamily="34" charset="0"/>
                        </a:rPr>
                        <a:t>Continued strong independent identity for SDCG for GFOI and GEOGLAM</a:t>
                      </a:r>
                    </a:p>
                  </a:txBody>
                  <a:tcPr marL="68580" marR="68580" marT="34290" marB="34290"/>
                </a:tc>
                <a:tc>
                  <a:txBody>
                    <a:bodyPr/>
                    <a:lstStyle/>
                    <a:p>
                      <a:pPr marL="171450" indent="-171450" algn="l">
                        <a:buFont typeface="Arial" panose="020B0604020202020204" pitchFamily="34" charset="0"/>
                        <a:buChar char="•"/>
                      </a:pPr>
                      <a:r>
                        <a:rPr lang="en-GB" sz="1000" b="0" dirty="0">
                          <a:solidFill>
                            <a:srgbClr val="002569"/>
                          </a:solidFill>
                          <a:latin typeface="Helvetica" panose="020B0604020202020204" pitchFamily="34" charset="0"/>
                          <a:cs typeface="Helvetica" panose="020B0604020202020204" pitchFamily="34" charset="0"/>
                        </a:rPr>
                        <a:t>Permanent existence</a:t>
                      </a:r>
                    </a:p>
                    <a:p>
                      <a:pPr marL="171450" indent="-171450" algn="l">
                        <a:buFont typeface="Arial" panose="020B0604020202020204" pitchFamily="34" charset="0"/>
                        <a:buChar char="•"/>
                      </a:pPr>
                      <a:r>
                        <a:rPr lang="en-GB" sz="1000" b="0" dirty="0">
                          <a:solidFill>
                            <a:srgbClr val="002569"/>
                          </a:solidFill>
                          <a:latin typeface="Helvetica" panose="020B0604020202020204" pitchFamily="34" charset="0"/>
                          <a:cs typeface="Helvetica" panose="020B0604020202020204" pitchFamily="34" charset="0"/>
                        </a:rPr>
                        <a:t>Continued strong independent identity for SDCG for GFOI and GEOGLAM</a:t>
                      </a:r>
                    </a:p>
                  </a:txBody>
                  <a:tcPr marL="68580" marR="68580" marT="34290" marB="34290"/>
                </a:tc>
                <a:tc>
                  <a:txBody>
                    <a:bodyPr/>
                    <a:lstStyle/>
                    <a:p>
                      <a:pPr marL="171450" indent="-171450" algn="l">
                        <a:buFont typeface="Arial" panose="020B0604020202020204" pitchFamily="34" charset="0"/>
                        <a:buChar char="•"/>
                      </a:pPr>
                      <a:r>
                        <a:rPr lang="en-US" sz="1000" b="0" dirty="0">
                          <a:solidFill>
                            <a:srgbClr val="002569"/>
                          </a:solidFill>
                          <a:latin typeface="Helvetica" panose="020B0604020202020204" pitchFamily="34" charset="0"/>
                          <a:cs typeface="Helvetica" panose="020B0604020202020204" pitchFamily="34" charset="0"/>
                        </a:rPr>
                        <a:t>Operational efficiencies – SEC support and combined meetings</a:t>
                      </a:r>
                    </a:p>
                    <a:p>
                      <a:pPr marL="171450" indent="-171450" algn="l">
                        <a:buFont typeface="Arial" panose="020B0604020202020204" pitchFamily="34" charset="0"/>
                        <a:buChar char="•"/>
                      </a:pPr>
                      <a:r>
                        <a:rPr lang="en-US" sz="1000" b="0" dirty="0">
                          <a:solidFill>
                            <a:srgbClr val="002569"/>
                          </a:solidFill>
                          <a:latin typeface="Helvetica" panose="020B0604020202020204" pitchFamily="34" charset="0"/>
                          <a:cs typeface="Helvetica" panose="020B0604020202020204" pitchFamily="34" charset="0"/>
                        </a:rPr>
                        <a:t>Technical efficiencies – ARD and interoperability, consolidated and optimized missions and measurements</a:t>
                      </a:r>
                    </a:p>
                    <a:p>
                      <a:pPr marL="171450" indent="-171450" algn="l">
                        <a:buFont typeface="Arial" panose="020B0604020202020204" pitchFamily="34" charset="0"/>
                        <a:buChar char="•"/>
                      </a:pPr>
                      <a:r>
                        <a:rPr lang="en-US" sz="1000" b="0" dirty="0">
                          <a:solidFill>
                            <a:srgbClr val="002569"/>
                          </a:solidFill>
                          <a:latin typeface="Helvetica" panose="020B0604020202020204" pitchFamily="34" charset="0"/>
                          <a:cs typeface="Helvetica" panose="020B0604020202020204" pitchFamily="34" charset="0"/>
                        </a:rPr>
                        <a:t>Strategic efficiencies – GEO, UN</a:t>
                      </a:r>
                    </a:p>
                  </a:txBody>
                  <a:tcPr marL="68580" marR="68580" marT="34290" marB="34290"/>
                </a:tc>
                <a:extLst>
                  <a:ext uri="{0D108BD9-81ED-4DB2-BD59-A6C34878D82A}">
                    <a16:rowId xmlns:a16="http://schemas.microsoft.com/office/drawing/2014/main" val="2363831182"/>
                  </a:ext>
                </a:extLst>
              </a:tr>
              <a:tr h="1457657">
                <a:tc>
                  <a:txBody>
                    <a:bodyPr/>
                    <a:lstStyle/>
                    <a:p>
                      <a:pPr algn="l"/>
                      <a:r>
                        <a:rPr lang="en-GB" sz="1000" b="1" dirty="0">
                          <a:solidFill>
                            <a:srgbClr val="002569"/>
                          </a:solidFill>
                          <a:latin typeface="Helvetica" panose="020B0604020202020204" pitchFamily="34" charset="0"/>
                          <a:cs typeface="Helvetica" panose="020B0604020202020204" pitchFamily="34" charset="0"/>
                        </a:rPr>
                        <a:t>Cons</a:t>
                      </a:r>
                    </a:p>
                  </a:txBody>
                  <a:tcPr marL="68580" marR="68580" marT="34290" marB="34290"/>
                </a:tc>
                <a:tc>
                  <a:txBody>
                    <a:bodyPr/>
                    <a:lstStyle/>
                    <a:p>
                      <a:pPr marL="171450" indent="-171450" algn="l">
                        <a:buFont typeface="Arial" panose="020B0604020202020204" pitchFamily="34" charset="0"/>
                        <a:buChar char="•"/>
                      </a:pPr>
                      <a:r>
                        <a:rPr lang="en-GB" sz="1000" b="0" dirty="0">
                          <a:solidFill>
                            <a:srgbClr val="002569"/>
                          </a:solidFill>
                          <a:latin typeface="Helvetica" panose="020B0604020202020204" pitchFamily="34" charset="0"/>
                          <a:cs typeface="Helvetica" panose="020B0604020202020204" pitchFamily="34" charset="0"/>
                        </a:rPr>
                        <a:t>Continued annual renewal and related uncertainty</a:t>
                      </a:r>
                    </a:p>
                    <a:p>
                      <a:pPr marL="171450" indent="-171450" algn="l">
                        <a:buFont typeface="Arial" panose="020B0604020202020204" pitchFamily="34" charset="0"/>
                        <a:buChar char="•"/>
                      </a:pPr>
                      <a:r>
                        <a:rPr lang="en-GB" sz="1000" b="0" dirty="0">
                          <a:solidFill>
                            <a:srgbClr val="002569"/>
                          </a:solidFill>
                          <a:latin typeface="Helvetica" panose="020B0604020202020204" pitchFamily="34" charset="0"/>
                          <a:cs typeface="Helvetica" panose="020B0604020202020204" pitchFamily="34" charset="0"/>
                        </a:rPr>
                        <a:t>Annual uncertainty with SEC support</a:t>
                      </a:r>
                    </a:p>
                  </a:txBody>
                  <a:tcPr marL="68580" marR="68580" marT="34290" marB="34290"/>
                </a:tc>
                <a:tc>
                  <a:txBody>
                    <a:bodyPr/>
                    <a:lstStyle/>
                    <a:p>
                      <a:pPr marL="171450" indent="-171450" algn="l">
                        <a:buFont typeface="Arial" panose="020B0604020202020204" pitchFamily="34" charset="0"/>
                        <a:buChar char="•"/>
                      </a:pPr>
                      <a:r>
                        <a:rPr lang="en-GB" sz="1000" b="0" dirty="0">
                          <a:solidFill>
                            <a:srgbClr val="002569"/>
                          </a:solidFill>
                          <a:latin typeface="Helvetica" panose="020B0604020202020204" pitchFamily="34" charset="0"/>
                          <a:cs typeface="Helvetica" panose="020B0604020202020204" pitchFamily="34" charset="0"/>
                        </a:rPr>
                        <a:t>Additional administrative overhead for the new WGs / VCs as well as for other CEOS organizational entities (Chair, SIT, CEO, SEO)</a:t>
                      </a:r>
                    </a:p>
                    <a:p>
                      <a:pPr marL="171450" indent="-171450" algn="l">
                        <a:buFont typeface="Arial" panose="020B0604020202020204" pitchFamily="34" charset="0"/>
                        <a:buChar char="•"/>
                      </a:pPr>
                      <a:r>
                        <a:rPr lang="en-GB" sz="1000" b="0" dirty="0">
                          <a:solidFill>
                            <a:srgbClr val="002569"/>
                          </a:solidFill>
                          <a:latin typeface="Helvetica" panose="020B0604020202020204" pitchFamily="34" charset="0"/>
                          <a:cs typeface="Helvetica" panose="020B0604020202020204" pitchFamily="34" charset="0"/>
                        </a:rPr>
                        <a:t>Additional SEC support</a:t>
                      </a:r>
                    </a:p>
                  </a:txBody>
                  <a:tcPr marL="68580" marR="68580" marT="34290" marB="34290"/>
                </a:tc>
                <a:tc>
                  <a:txBody>
                    <a:bodyPr/>
                    <a:lstStyle/>
                    <a:p>
                      <a:pPr marL="171450" indent="-171450" algn="l">
                        <a:buFont typeface="Arial" panose="020B0604020202020204" pitchFamily="34" charset="0"/>
                        <a:buChar char="•"/>
                      </a:pPr>
                      <a:r>
                        <a:rPr lang="en-US" sz="1000" b="0" dirty="0">
                          <a:solidFill>
                            <a:srgbClr val="002569"/>
                          </a:solidFill>
                          <a:latin typeface="Helvetica" panose="020B0604020202020204" pitchFamily="34" charset="0"/>
                          <a:cs typeface="Helvetica" panose="020B0604020202020204" pitchFamily="34" charset="0"/>
                        </a:rPr>
                        <a:t>Risk losing “identity” to outside stakeholders and direct access to CEOS Agencies</a:t>
                      </a:r>
                    </a:p>
                    <a:p>
                      <a:pPr marL="171450" indent="-171450" algn="l">
                        <a:buFont typeface="Arial" panose="020B0604020202020204" pitchFamily="34" charset="0"/>
                        <a:buChar char="•"/>
                      </a:pPr>
                      <a:r>
                        <a:rPr lang="en-US" sz="1000" b="0" dirty="0">
                          <a:solidFill>
                            <a:srgbClr val="002569"/>
                          </a:solidFill>
                          <a:latin typeface="Helvetica" panose="020B0604020202020204" pitchFamily="34" charset="0"/>
                          <a:cs typeface="Helvetica" panose="020B0604020202020204" pitchFamily="34" charset="0"/>
                        </a:rPr>
                        <a:t>Risk losing visibility and reporting time at major CEOS meetings</a:t>
                      </a:r>
                    </a:p>
                    <a:p>
                      <a:pPr marL="171450" indent="-171450" algn="l">
                        <a:buFont typeface="Arial" panose="020B0604020202020204" pitchFamily="34" charset="0"/>
                        <a:buChar char="•"/>
                      </a:pPr>
                      <a:r>
                        <a:rPr lang="en-US" sz="1000" b="0" dirty="0">
                          <a:solidFill>
                            <a:srgbClr val="002569"/>
                          </a:solidFill>
                          <a:latin typeface="Helvetica" panose="020B0604020202020204" pitchFamily="34" charset="0"/>
                          <a:cs typeface="Helvetica" panose="020B0604020202020204" pitchFamily="34" charset="0"/>
                        </a:rPr>
                        <a:t>Will other GEO initiatives (e.g., GEOBON) seek to have the same arrangement under LSI-VC and add complexity to the solution?</a:t>
                      </a:r>
                    </a:p>
                    <a:p>
                      <a:pPr marL="171450" indent="-171450" algn="l">
                        <a:buFont typeface="Arial" panose="020B0604020202020204" pitchFamily="34" charset="0"/>
                        <a:buChar char="•"/>
                      </a:pPr>
                      <a:r>
                        <a:rPr lang="en-US" sz="1000" b="0" dirty="0">
                          <a:solidFill>
                            <a:srgbClr val="002569"/>
                          </a:solidFill>
                          <a:latin typeface="Helvetica" panose="020B0604020202020204" pitchFamily="34" charset="0"/>
                          <a:cs typeface="Helvetica" panose="020B0604020202020204" pitchFamily="34" charset="0"/>
                        </a:rPr>
                        <a:t>Concern of LSI-VC taking on too much since its “revitalization”. The team has proven it can produce significant results and that with Forests and Ag maintaining their leadership structure and resources, there would be little remaining concern or additional LSI-VC leadership burden.</a:t>
                      </a:r>
                    </a:p>
                  </a:txBody>
                  <a:tcPr marL="68580" marR="68580" marT="34290" marB="34290"/>
                </a:tc>
                <a:extLst>
                  <a:ext uri="{0D108BD9-81ED-4DB2-BD59-A6C34878D82A}">
                    <a16:rowId xmlns:a16="http://schemas.microsoft.com/office/drawing/2014/main" val="4076698848"/>
                  </a:ext>
                </a:extLst>
              </a:tr>
            </a:tbl>
          </a:graphicData>
        </a:graphic>
      </p:graphicFrame>
    </p:spTree>
    <p:extLst>
      <p:ext uri="{BB962C8B-B14F-4D97-AF65-F5344CB8AC3E}">
        <p14:creationId xmlns:p14="http://schemas.microsoft.com/office/powerpoint/2010/main" val="261740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9B225F5-C7C8-42C4-96E3-BAE44375C0AA}"/>
              </a:ext>
            </a:extLst>
          </p:cNvPr>
          <p:cNvSpPr>
            <a:spLocks noGrp="1"/>
          </p:cNvSpPr>
          <p:nvPr>
            <p:ph idx="1"/>
          </p:nvPr>
        </p:nvSpPr>
        <p:spPr>
          <a:xfrm>
            <a:off x="457200" y="1200151"/>
            <a:ext cx="8686800" cy="3394472"/>
          </a:xfrm>
        </p:spPr>
        <p:txBody>
          <a:bodyPr>
            <a:noAutofit/>
          </a:bodyPr>
          <a:lstStyle/>
          <a:p>
            <a:pPr defTabSz="685800">
              <a:spcBef>
                <a:spcPts val="375"/>
              </a:spcBef>
              <a:buSzPct val="120000"/>
              <a:defRPr/>
            </a:pPr>
            <a:r>
              <a:rPr lang="en-AU" sz="1800" b="1" dirty="0">
                <a:latin typeface="Helvetica" panose="020B0604020202020204" pitchFamily="34" charset="0"/>
                <a:ea typeface="ＭＳ Ｐゴシック" charset="0"/>
                <a:cs typeface="Helvetica" panose="020B0604020202020204" pitchFamily="34" charset="0"/>
              </a:rPr>
              <a:t>LSI-VC</a:t>
            </a:r>
            <a:r>
              <a:rPr lang="en-AU" sz="1800" dirty="0">
                <a:latin typeface="Helvetica" panose="020B0604020202020204" pitchFamily="34" charset="0"/>
                <a:ea typeface="ＭＳ Ｐゴシック" charset="0"/>
                <a:cs typeface="Helvetica" panose="020B0604020202020204" pitchFamily="34" charset="0"/>
              </a:rPr>
              <a:t> &gt; </a:t>
            </a:r>
            <a:r>
              <a:rPr lang="en-AU" sz="1800" u="sng" dirty="0">
                <a:latin typeface="Helvetica" panose="020B0604020202020204" pitchFamily="34" charset="0"/>
                <a:ea typeface="ＭＳ Ｐゴシック" charset="0"/>
                <a:cs typeface="Helvetica" panose="020B0604020202020204" pitchFamily="34" charset="0"/>
              </a:rPr>
              <a:t>Maintain</a:t>
            </a:r>
            <a:r>
              <a:rPr lang="en-AU" sz="1800" dirty="0">
                <a:latin typeface="Helvetica" panose="020B0604020202020204" pitchFamily="34" charset="0"/>
                <a:ea typeface="ＭＳ Ｐゴシック" charset="0"/>
                <a:cs typeface="Helvetica" panose="020B0604020202020204" pitchFamily="34" charset="0"/>
              </a:rPr>
              <a:t> existing work (ARD, Interoperability)</a:t>
            </a:r>
          </a:p>
          <a:p>
            <a:pPr marL="0" indent="0" defTabSz="685800">
              <a:spcBef>
                <a:spcPts val="375"/>
              </a:spcBef>
              <a:buSzPct val="120000"/>
              <a:buNone/>
              <a:defRPr/>
            </a:pPr>
            <a:r>
              <a:rPr lang="en-AU" sz="1800" dirty="0">
                <a:latin typeface="Helvetica" panose="020B0604020202020204" pitchFamily="34" charset="0"/>
                <a:ea typeface="ＭＳ Ｐゴシック" charset="0"/>
                <a:cs typeface="Helvetica" panose="020B0604020202020204" pitchFamily="34" charset="0"/>
              </a:rPr>
              <a:t>                  &gt; </a:t>
            </a:r>
            <a:r>
              <a:rPr lang="en-AU" sz="1800" u="sng" dirty="0">
                <a:latin typeface="Helvetica" panose="020B0604020202020204" pitchFamily="34" charset="0"/>
                <a:ea typeface="ＭＳ Ｐゴシック" charset="0"/>
                <a:cs typeface="Helvetica" panose="020B0604020202020204" pitchFamily="34" charset="0"/>
              </a:rPr>
              <a:t>Add</a:t>
            </a:r>
            <a:r>
              <a:rPr lang="en-AU" sz="1800" dirty="0">
                <a:latin typeface="Helvetica" panose="020B0604020202020204" pitchFamily="34" charset="0"/>
                <a:ea typeface="ＭＳ Ｐゴシック" charset="0"/>
                <a:cs typeface="Helvetica" panose="020B0604020202020204" pitchFamily="34" charset="0"/>
              </a:rPr>
              <a:t> new Forests and Ag Sub-groups </a:t>
            </a:r>
          </a:p>
          <a:p>
            <a:pPr defTabSz="685800">
              <a:spcBef>
                <a:spcPts val="375"/>
              </a:spcBef>
              <a:buSzPct val="120000"/>
              <a:defRPr/>
            </a:pPr>
            <a:endParaRPr lang="en-AU" sz="1800" b="1" dirty="0">
              <a:latin typeface="Helvetica" panose="020B0604020202020204" pitchFamily="34" charset="0"/>
              <a:ea typeface="ＭＳ Ｐゴシック" charset="0"/>
              <a:cs typeface="Helvetica" panose="020B0604020202020204" pitchFamily="34" charset="0"/>
            </a:endParaRPr>
          </a:p>
          <a:p>
            <a:pPr defTabSz="685800">
              <a:spcBef>
                <a:spcPts val="375"/>
              </a:spcBef>
              <a:buSzPct val="120000"/>
              <a:defRPr/>
            </a:pPr>
            <a:r>
              <a:rPr lang="en-AU" sz="1800" b="1" dirty="0">
                <a:latin typeface="Helvetica" panose="020B0604020202020204" pitchFamily="34" charset="0"/>
                <a:ea typeface="ＭＳ Ｐゴシック" charset="0"/>
                <a:cs typeface="Helvetica" panose="020B0604020202020204" pitchFamily="34" charset="0"/>
              </a:rPr>
              <a:t>SDCG for GFOI</a:t>
            </a:r>
            <a:r>
              <a:rPr lang="en-AU" sz="1800" dirty="0">
                <a:latin typeface="Helvetica" panose="020B0604020202020204" pitchFamily="34" charset="0"/>
                <a:ea typeface="ＭＳ Ｐゴシック" charset="0"/>
                <a:cs typeface="Helvetica" panose="020B0604020202020204" pitchFamily="34" charset="0"/>
              </a:rPr>
              <a:t> &gt; </a:t>
            </a:r>
            <a:r>
              <a:rPr lang="en-AU" sz="1800" u="sng" dirty="0">
                <a:latin typeface="Helvetica" panose="020B0604020202020204" pitchFamily="34" charset="0"/>
                <a:ea typeface="ＭＳ Ｐゴシック" charset="0"/>
                <a:cs typeface="Helvetica" panose="020B0604020202020204" pitchFamily="34" charset="0"/>
              </a:rPr>
              <a:t>Transition</a:t>
            </a:r>
            <a:r>
              <a:rPr lang="en-AU" sz="1800" dirty="0">
                <a:latin typeface="Helvetica" panose="020B0604020202020204" pitchFamily="34" charset="0"/>
                <a:ea typeface="ＭＳ Ｐゴシック" charset="0"/>
                <a:cs typeface="Helvetica" panose="020B0604020202020204" pitchFamily="34" charset="0"/>
              </a:rPr>
              <a:t> &gt; New LSI-VC Forests Sub-group</a:t>
            </a:r>
          </a:p>
          <a:p>
            <a:pPr defTabSz="685800">
              <a:spcBef>
                <a:spcPts val="375"/>
              </a:spcBef>
              <a:buSzPct val="120000"/>
              <a:defRPr/>
            </a:pPr>
            <a:endParaRPr lang="en-AU" sz="1800" b="1" dirty="0">
              <a:latin typeface="Helvetica" panose="020B0604020202020204" pitchFamily="34" charset="0"/>
              <a:ea typeface="ＭＳ Ｐゴシック" charset="0"/>
              <a:cs typeface="Helvetica" panose="020B0604020202020204" pitchFamily="34" charset="0"/>
            </a:endParaRPr>
          </a:p>
          <a:p>
            <a:pPr defTabSz="685800">
              <a:spcBef>
                <a:spcPts val="375"/>
              </a:spcBef>
              <a:buSzPct val="120000"/>
              <a:defRPr/>
            </a:pPr>
            <a:r>
              <a:rPr lang="en-AU" sz="1800" b="1" dirty="0">
                <a:latin typeface="Helvetica" panose="020B0604020202020204" pitchFamily="34" charset="0"/>
                <a:ea typeface="ＭＳ Ｐゴシック" charset="0"/>
                <a:cs typeface="Helvetica" panose="020B0604020202020204" pitchFamily="34" charset="0"/>
              </a:rPr>
              <a:t>GEOGLAM</a:t>
            </a:r>
            <a:r>
              <a:rPr lang="en-AU" sz="1800" dirty="0">
                <a:latin typeface="Helvetica" panose="020B0604020202020204" pitchFamily="34" charset="0"/>
                <a:ea typeface="ＭＳ Ｐゴシック" charset="0"/>
                <a:cs typeface="Helvetica" panose="020B0604020202020204" pitchFamily="34" charset="0"/>
              </a:rPr>
              <a:t> &gt; </a:t>
            </a:r>
            <a:r>
              <a:rPr lang="en-AU" sz="1800" u="sng" dirty="0">
                <a:latin typeface="Helvetica" panose="020B0604020202020204" pitchFamily="34" charset="0"/>
                <a:ea typeface="ＭＳ Ｐゴシック" charset="0"/>
                <a:cs typeface="Helvetica" panose="020B0604020202020204" pitchFamily="34" charset="0"/>
              </a:rPr>
              <a:t>Transition</a:t>
            </a:r>
            <a:r>
              <a:rPr lang="en-AU" sz="1800" dirty="0">
                <a:latin typeface="Helvetica" panose="020B0604020202020204" pitchFamily="34" charset="0"/>
                <a:ea typeface="ＭＳ Ｐゴシック" charset="0"/>
                <a:cs typeface="Helvetica" panose="020B0604020202020204" pitchFamily="34" charset="0"/>
              </a:rPr>
              <a:t> &gt; New LSI-VC Ag Sub-group</a:t>
            </a:r>
          </a:p>
          <a:p>
            <a:pPr defTabSz="685800">
              <a:spcBef>
                <a:spcPts val="375"/>
              </a:spcBef>
              <a:buSzPct val="120000"/>
              <a:defRPr/>
            </a:pPr>
            <a:endParaRPr lang="en-AU" sz="900" dirty="0">
              <a:latin typeface="Helvetica" panose="020B0604020202020204" pitchFamily="34" charset="0"/>
              <a:ea typeface="ＭＳ Ｐゴシック" charset="0"/>
              <a:cs typeface="Helvetica" panose="020B0604020202020204" pitchFamily="34" charset="0"/>
            </a:endParaRPr>
          </a:p>
        </p:txBody>
      </p:sp>
      <p:cxnSp>
        <p:nvCxnSpPr>
          <p:cNvPr id="80905" name="Straight Arrow Connector 2"/>
          <p:cNvCxnSpPr>
            <a:cxnSpLocks noChangeShapeType="1"/>
          </p:cNvCxnSpPr>
          <p:nvPr/>
        </p:nvCxnSpPr>
        <p:spPr bwMode="auto">
          <a:xfrm flipH="1">
            <a:off x="2505075" y="4713685"/>
            <a:ext cx="711994" cy="25836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a:spLocks noGrp="1"/>
          </p:cNvSpPr>
          <p:nvPr>
            <p:ph type="title"/>
          </p:nvPr>
        </p:nvSpPr>
        <p:spPr>
          <a:xfrm>
            <a:off x="2020932" y="274175"/>
            <a:ext cx="5098671" cy="553998"/>
          </a:xfrm>
        </p:spPr>
        <p:txBody>
          <a:bodyPr wrap="square">
            <a:spAutoFit/>
          </a:bodyPr>
          <a:lstStyle/>
          <a:p>
            <a:r>
              <a:rPr lang="en-US" sz="3000" b="1" dirty="0">
                <a:latin typeface="Helvetica" panose="020B0604020202020204" pitchFamily="34" charset="0"/>
                <a:ea typeface="ＭＳ Ｐゴシック" charset="0"/>
                <a:cs typeface="Helvetica" panose="020B0604020202020204" pitchFamily="34" charset="0"/>
              </a:rPr>
              <a:t>Proposed Solution</a:t>
            </a:r>
          </a:p>
        </p:txBody>
      </p:sp>
      <p:sp>
        <p:nvSpPr>
          <p:cNvPr id="7" name="Slide Number Placeholder 4">
            <a:extLst>
              <a:ext uri="{FF2B5EF4-FFF2-40B4-BE49-F238E27FC236}">
                <a16:creationId xmlns:a16="http://schemas.microsoft.com/office/drawing/2014/main" id="{127E6D3C-447B-4328-B5A7-0F3726983321}"/>
              </a:ext>
            </a:extLst>
          </p:cNvPr>
          <p:cNvSpPr>
            <a:spLocks noGrp="1"/>
          </p:cNvSpPr>
          <p:nvPr>
            <p:ph type="sldNum" sz="quarter" idx="12"/>
          </p:nvPr>
        </p:nvSpPr>
        <p:spPr>
          <a:xfrm>
            <a:off x="8785012" y="4869656"/>
            <a:ext cx="358987" cy="273844"/>
          </a:xfrm>
        </p:spPr>
        <p:txBody>
          <a:bodyPr/>
          <a:lstStyle/>
          <a:p>
            <a:fld id="{7B8C7F34-962E-5C46-A517-BC8DD47DCCA6}" type="slidenum">
              <a:rPr lang="en-GB" smtClean="0">
                <a:latin typeface="Helvetica" panose="020B0604020202020204" pitchFamily="34" charset="0"/>
                <a:cs typeface="Helvetica" panose="020B0604020202020204" pitchFamily="34" charset="0"/>
              </a:rPr>
              <a:t>5</a:t>
            </a:fld>
            <a:endParaRPr lang="en-GB"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501164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905" name="Straight Arrow Connector 2"/>
          <p:cNvCxnSpPr>
            <a:cxnSpLocks noChangeShapeType="1"/>
          </p:cNvCxnSpPr>
          <p:nvPr/>
        </p:nvCxnSpPr>
        <p:spPr bwMode="auto">
          <a:xfrm flipH="1">
            <a:off x="1756929" y="4713685"/>
            <a:ext cx="711994" cy="25836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a:spLocks noGrp="1"/>
          </p:cNvSpPr>
          <p:nvPr>
            <p:ph type="title"/>
          </p:nvPr>
        </p:nvSpPr>
        <p:spPr>
          <a:xfrm>
            <a:off x="2020932" y="274175"/>
            <a:ext cx="5098671" cy="553998"/>
          </a:xfrm>
        </p:spPr>
        <p:txBody>
          <a:bodyPr wrap="square">
            <a:spAutoFit/>
          </a:bodyPr>
          <a:lstStyle/>
          <a:p>
            <a:r>
              <a:rPr lang="en-US" sz="3000" b="1" dirty="0">
                <a:latin typeface="Helvetica" panose="020B0604020202020204" pitchFamily="34" charset="0"/>
                <a:ea typeface="ＭＳ Ｐゴシック" charset="0"/>
                <a:cs typeface="Helvetica" panose="020B0604020202020204" pitchFamily="34" charset="0"/>
              </a:rPr>
              <a:t>New LSI-VC Plan</a:t>
            </a:r>
          </a:p>
        </p:txBody>
      </p:sp>
      <p:sp>
        <p:nvSpPr>
          <p:cNvPr id="7" name="Slide Number Placeholder 4">
            <a:extLst>
              <a:ext uri="{FF2B5EF4-FFF2-40B4-BE49-F238E27FC236}">
                <a16:creationId xmlns:a16="http://schemas.microsoft.com/office/drawing/2014/main" id="{127E6D3C-447B-4328-B5A7-0F3726983321}"/>
              </a:ext>
            </a:extLst>
          </p:cNvPr>
          <p:cNvSpPr>
            <a:spLocks noGrp="1"/>
          </p:cNvSpPr>
          <p:nvPr>
            <p:ph type="sldNum" sz="quarter" idx="12"/>
          </p:nvPr>
        </p:nvSpPr>
        <p:spPr>
          <a:xfrm>
            <a:off x="8785012" y="4869656"/>
            <a:ext cx="358987" cy="273844"/>
          </a:xfrm>
        </p:spPr>
        <p:txBody>
          <a:bodyPr/>
          <a:lstStyle/>
          <a:p>
            <a:fld id="{7B8C7F34-962E-5C46-A517-BC8DD47DCCA6}" type="slidenum">
              <a:rPr lang="en-GB" smtClean="0">
                <a:latin typeface="Helvetica" panose="020B0604020202020204" pitchFamily="34" charset="0"/>
                <a:cs typeface="Helvetica" panose="020B0604020202020204" pitchFamily="34" charset="0"/>
              </a:rPr>
              <a:t>6</a:t>
            </a:fld>
            <a:endParaRPr lang="en-GB" dirty="0">
              <a:latin typeface="Helvetica" panose="020B0604020202020204" pitchFamily="34" charset="0"/>
              <a:cs typeface="Helvetica" panose="020B0604020202020204" pitchFamily="34" charset="0"/>
            </a:endParaRPr>
          </a:p>
        </p:txBody>
      </p:sp>
      <p:grpSp>
        <p:nvGrpSpPr>
          <p:cNvPr id="32" name="Group 31">
            <a:extLst>
              <a:ext uri="{FF2B5EF4-FFF2-40B4-BE49-F238E27FC236}">
                <a16:creationId xmlns:a16="http://schemas.microsoft.com/office/drawing/2014/main" id="{BFE85E6F-4587-455B-B9A1-C67C56FD891D}"/>
              </a:ext>
            </a:extLst>
          </p:cNvPr>
          <p:cNvGrpSpPr/>
          <p:nvPr/>
        </p:nvGrpSpPr>
        <p:grpSpPr>
          <a:xfrm>
            <a:off x="1486011" y="1287903"/>
            <a:ext cx="6529692" cy="3539811"/>
            <a:chOff x="2211923" y="1524000"/>
            <a:chExt cx="6855877" cy="3868427"/>
          </a:xfrm>
        </p:grpSpPr>
        <p:cxnSp>
          <p:nvCxnSpPr>
            <p:cNvPr id="35" name="Straight Arrow Connector 34">
              <a:extLst>
                <a:ext uri="{FF2B5EF4-FFF2-40B4-BE49-F238E27FC236}">
                  <a16:creationId xmlns:a16="http://schemas.microsoft.com/office/drawing/2014/main" id="{D7CF2D52-CBA7-4B23-B419-2FFB80D94598}"/>
                </a:ext>
              </a:extLst>
            </p:cNvPr>
            <p:cNvCxnSpPr>
              <a:cxnSpLocks/>
            </p:cNvCxnSpPr>
            <p:nvPr/>
          </p:nvCxnSpPr>
          <p:spPr bwMode="auto">
            <a:xfrm flipV="1">
              <a:off x="5791200" y="4800599"/>
              <a:ext cx="1060681" cy="1"/>
            </a:xfrm>
            <a:prstGeom prst="straightConnector1">
              <a:avLst/>
            </a:prstGeom>
            <a:ln w="50800">
              <a:solidFill>
                <a:schemeClr val="tx1">
                  <a:lumMod val="50000"/>
                </a:schemeClr>
              </a:solidFill>
              <a:headEnd type="none" w="med" len="med"/>
              <a:tailEnd type="arrow" w="sm" len="med"/>
            </a:ln>
          </p:spPr>
          <p:style>
            <a:lnRef idx="3">
              <a:schemeClr val="accent6"/>
            </a:lnRef>
            <a:fillRef idx="0">
              <a:schemeClr val="accent6"/>
            </a:fillRef>
            <a:effectRef idx="2">
              <a:schemeClr val="accent6"/>
            </a:effectRef>
            <a:fontRef idx="minor">
              <a:schemeClr val="tx1"/>
            </a:fontRef>
          </p:style>
        </p:cxnSp>
        <p:cxnSp>
          <p:nvCxnSpPr>
            <p:cNvPr id="36" name="Straight Arrow Connector 35">
              <a:extLst>
                <a:ext uri="{FF2B5EF4-FFF2-40B4-BE49-F238E27FC236}">
                  <a16:creationId xmlns:a16="http://schemas.microsoft.com/office/drawing/2014/main" id="{CB34DE5D-8A46-4273-B004-C7FB31AA12AD}"/>
                </a:ext>
              </a:extLst>
            </p:cNvPr>
            <p:cNvCxnSpPr>
              <a:cxnSpLocks/>
            </p:cNvCxnSpPr>
            <p:nvPr/>
          </p:nvCxnSpPr>
          <p:spPr bwMode="auto">
            <a:xfrm flipH="1">
              <a:off x="2405119" y="4800599"/>
              <a:ext cx="1781575" cy="1"/>
            </a:xfrm>
            <a:prstGeom prst="straightConnector1">
              <a:avLst/>
            </a:prstGeom>
            <a:ln w="50800">
              <a:solidFill>
                <a:schemeClr val="tx1">
                  <a:lumMod val="50000"/>
                </a:schemeClr>
              </a:solidFill>
              <a:headEnd type="none" w="med" len="med"/>
              <a:tailEnd type="none" w="sm" len="med"/>
            </a:ln>
          </p:spPr>
          <p:style>
            <a:lnRef idx="3">
              <a:schemeClr val="accent6"/>
            </a:lnRef>
            <a:fillRef idx="0">
              <a:schemeClr val="accent6"/>
            </a:fillRef>
            <a:effectRef idx="2">
              <a:schemeClr val="accent6"/>
            </a:effectRef>
            <a:fontRef idx="minor">
              <a:schemeClr val="tx1"/>
            </a:fontRef>
          </p:style>
        </p:cxnSp>
        <p:cxnSp>
          <p:nvCxnSpPr>
            <p:cNvPr id="37" name="Straight Arrow Connector 36">
              <a:extLst>
                <a:ext uri="{FF2B5EF4-FFF2-40B4-BE49-F238E27FC236}">
                  <a16:creationId xmlns:a16="http://schemas.microsoft.com/office/drawing/2014/main" id="{32724245-FEF9-4666-8A2B-3286BEAFB29D}"/>
                </a:ext>
              </a:extLst>
            </p:cNvPr>
            <p:cNvCxnSpPr>
              <a:cxnSpLocks/>
            </p:cNvCxnSpPr>
            <p:nvPr/>
          </p:nvCxnSpPr>
          <p:spPr bwMode="auto">
            <a:xfrm flipH="1">
              <a:off x="2434094" y="3471422"/>
              <a:ext cx="1781575" cy="1"/>
            </a:xfrm>
            <a:prstGeom prst="straightConnector1">
              <a:avLst/>
            </a:prstGeom>
            <a:ln w="50800">
              <a:solidFill>
                <a:schemeClr val="tx1">
                  <a:lumMod val="50000"/>
                </a:schemeClr>
              </a:solidFill>
              <a:headEnd type="none" w="med" len="med"/>
              <a:tailEnd type="none" w="sm" len="med"/>
            </a:ln>
          </p:spPr>
          <p:style>
            <a:lnRef idx="3">
              <a:schemeClr val="accent6"/>
            </a:lnRef>
            <a:fillRef idx="0">
              <a:schemeClr val="accent6"/>
            </a:fillRef>
            <a:effectRef idx="2">
              <a:schemeClr val="accent6"/>
            </a:effectRef>
            <a:fontRef idx="minor">
              <a:schemeClr val="tx1"/>
            </a:fontRef>
          </p:style>
        </p:cxnSp>
        <p:sp>
          <p:nvSpPr>
            <p:cNvPr id="38" name="Rectangle 37">
              <a:extLst>
                <a:ext uri="{FF2B5EF4-FFF2-40B4-BE49-F238E27FC236}">
                  <a16:creationId xmlns:a16="http://schemas.microsoft.com/office/drawing/2014/main" id="{030A5F4E-FA25-4A3E-85D4-FD611E0CFA68}"/>
                </a:ext>
              </a:extLst>
            </p:cNvPr>
            <p:cNvSpPr/>
            <p:nvPr/>
          </p:nvSpPr>
          <p:spPr>
            <a:xfrm>
              <a:off x="2211923" y="1524000"/>
              <a:ext cx="3124200" cy="1175265"/>
            </a:xfrm>
            <a:prstGeom prst="rect">
              <a:avLst/>
            </a:prstGeom>
            <a:solidFill>
              <a:schemeClr val="tx2">
                <a:lumMod val="40000"/>
                <a:lumOff val="6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lang="en-US" b="1" dirty="0">
                  <a:solidFill>
                    <a:srgbClr val="002569"/>
                  </a:solidFill>
                  <a:latin typeface="Helvetica" panose="020B0604020202020204" pitchFamily="34" charset="0"/>
                  <a:cs typeface="Helvetica" panose="020B0604020202020204" pitchFamily="34" charset="0"/>
                </a:rPr>
                <a:t>Land Surface Imaging</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n-US" b="1"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rPr>
                <a:t>Virtual Constellation (LSI-VC)</a:t>
              </a:r>
            </a:p>
          </p:txBody>
        </p:sp>
        <p:sp>
          <p:nvSpPr>
            <p:cNvPr id="39" name="TextBox 38">
              <a:extLst>
                <a:ext uri="{FF2B5EF4-FFF2-40B4-BE49-F238E27FC236}">
                  <a16:creationId xmlns:a16="http://schemas.microsoft.com/office/drawing/2014/main" id="{46B96672-7653-41BE-A2AF-D92F2AEB44CA}"/>
                </a:ext>
              </a:extLst>
            </p:cNvPr>
            <p:cNvSpPr txBox="1"/>
            <p:nvPr/>
          </p:nvSpPr>
          <p:spPr>
            <a:xfrm>
              <a:off x="6944594" y="1776131"/>
              <a:ext cx="2123206" cy="807235"/>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171450" marR="0" lvl="0" indent="-171450" algn="l" defTabSz="457200" rtl="0" eaLnBrk="1" fontAlgn="auto" latinLnBrk="1" hangingPunct="0">
                <a:lnSpc>
                  <a:spcPct val="100000"/>
                </a:lnSpc>
                <a:spcBef>
                  <a:spcPts val="0"/>
                </a:spcBef>
                <a:spcAft>
                  <a:spcPts val="0"/>
                </a:spcAft>
                <a:buClrTx/>
                <a:buSzTx/>
                <a:buFont typeface="Arial"/>
                <a:buChar char="•"/>
                <a:tabLst/>
                <a:defRPr/>
              </a:pPr>
              <a:r>
                <a:rPr lang="en-US" sz="1400" dirty="0">
                  <a:solidFill>
                    <a:srgbClr val="002569"/>
                  </a:solidFill>
                  <a:latin typeface="Helvetica" panose="020B0604020202020204" pitchFamily="34" charset="0"/>
                  <a:cs typeface="Helvetica" panose="020B0604020202020204" pitchFamily="34" charset="0"/>
                </a:rPr>
                <a:t>ARD</a:t>
              </a:r>
            </a:p>
            <a:p>
              <a:pPr marL="171450" marR="0" lvl="0" indent="-171450" algn="l" defTabSz="457200" rtl="0" eaLnBrk="1" fontAlgn="auto" latinLnBrk="1" hangingPunct="0">
                <a:lnSpc>
                  <a:spcPct val="100000"/>
                </a:lnSpc>
                <a:spcBef>
                  <a:spcPts val="0"/>
                </a:spcBef>
                <a:spcAft>
                  <a:spcPts val="0"/>
                </a:spcAft>
                <a:buClrTx/>
                <a:buSzTx/>
                <a:buFont typeface="Arial"/>
                <a:buChar char="•"/>
                <a:tabLst/>
                <a:defRPr/>
              </a:pPr>
              <a:r>
                <a:rPr kumimoji="0" lang="en-US" sz="1400" b="0" i="0"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rPr>
                <a:t>Interoperability</a:t>
              </a:r>
            </a:p>
            <a:p>
              <a:pPr marL="171450" marR="0" lvl="0" indent="-171450" algn="l" defTabSz="457200" rtl="0" eaLnBrk="1" fontAlgn="auto" latinLnBrk="1" hangingPunct="0">
                <a:lnSpc>
                  <a:spcPct val="100000"/>
                </a:lnSpc>
                <a:spcBef>
                  <a:spcPts val="0"/>
                </a:spcBef>
                <a:spcAft>
                  <a:spcPts val="0"/>
                </a:spcAft>
                <a:buClrTx/>
                <a:buSzTx/>
                <a:buFont typeface="Arial"/>
                <a:buChar char="•"/>
                <a:tabLst/>
                <a:defRPr/>
              </a:pPr>
              <a:r>
                <a:rPr lang="en-US" sz="1400" dirty="0">
                  <a:solidFill>
                    <a:srgbClr val="002569"/>
                  </a:solidFill>
                  <a:latin typeface="Helvetica" panose="020B0604020202020204" pitchFamily="34" charset="0"/>
                  <a:cs typeface="Helvetica" panose="020B0604020202020204" pitchFamily="34" charset="0"/>
                </a:rPr>
                <a:t>Requirements/Gaps</a:t>
              </a:r>
              <a:endParaRPr kumimoji="0" lang="en-US" sz="1400" b="0" i="0"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sp>
          <p:nvSpPr>
            <p:cNvPr id="41" name="Rectangle 40">
              <a:extLst>
                <a:ext uri="{FF2B5EF4-FFF2-40B4-BE49-F238E27FC236}">
                  <a16:creationId xmlns:a16="http://schemas.microsoft.com/office/drawing/2014/main" id="{EFFB1467-7C5B-4BB8-AC8E-49F6F9964242}"/>
                </a:ext>
              </a:extLst>
            </p:cNvPr>
            <p:cNvSpPr/>
            <p:nvPr/>
          </p:nvSpPr>
          <p:spPr>
            <a:xfrm>
              <a:off x="2933602" y="3048000"/>
              <a:ext cx="2868936" cy="750630"/>
            </a:xfrm>
            <a:prstGeom prst="rect">
              <a:avLst/>
            </a:prstGeom>
            <a:solidFill>
              <a:schemeClr val="accent6">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lang="en-US" b="1" dirty="0">
                  <a:solidFill>
                    <a:srgbClr val="002569"/>
                  </a:solidFill>
                  <a:latin typeface="Helvetica" panose="020B0604020202020204" pitchFamily="34" charset="0"/>
                  <a:cs typeface="Helvetica" panose="020B0604020202020204" pitchFamily="34" charset="0"/>
                </a:rPr>
                <a:t>Forests Sub-group</a:t>
              </a:r>
              <a:endParaRPr kumimoji="0" lang="en-US" b="1"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sp>
          <p:nvSpPr>
            <p:cNvPr id="42" name="TextBox 41">
              <a:extLst>
                <a:ext uri="{FF2B5EF4-FFF2-40B4-BE49-F238E27FC236}">
                  <a16:creationId xmlns:a16="http://schemas.microsoft.com/office/drawing/2014/main" id="{BD943894-2470-4B08-B016-F5AB75442258}"/>
                </a:ext>
              </a:extLst>
            </p:cNvPr>
            <p:cNvSpPr txBox="1"/>
            <p:nvPr/>
          </p:nvSpPr>
          <p:spPr>
            <a:xfrm>
              <a:off x="5824691" y="1770688"/>
              <a:ext cx="614793" cy="33634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lvl="0" indent="0" algn="l" defTabSz="457200" rtl="0" eaLnBrk="1" fontAlgn="auto" latinLnBrk="1" hangingPunct="0">
                <a:lnSpc>
                  <a:spcPct val="100000"/>
                </a:lnSpc>
                <a:spcBef>
                  <a:spcPts val="0"/>
                </a:spcBef>
                <a:spcAft>
                  <a:spcPts val="0"/>
                </a:spcAft>
                <a:buClrTx/>
                <a:buSzTx/>
                <a:buFontTx/>
                <a:buNone/>
                <a:tabLst/>
                <a:defRPr/>
              </a:pPr>
              <a:r>
                <a:rPr lang="en-US" sz="1400" b="1" dirty="0">
                  <a:solidFill>
                    <a:srgbClr val="002569"/>
                  </a:solidFill>
                  <a:latin typeface="Helvetica" panose="020B0604020202020204" pitchFamily="34" charset="0"/>
                  <a:cs typeface="Helvetica" panose="020B0604020202020204" pitchFamily="34" charset="0"/>
                </a:rPr>
                <a:t>Tasks</a:t>
              </a:r>
              <a:endParaRPr kumimoji="0" lang="en-US" sz="1400" b="1" i="0"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cxnSp>
          <p:nvCxnSpPr>
            <p:cNvPr id="43" name="Straight Arrow Connector 42">
              <a:extLst>
                <a:ext uri="{FF2B5EF4-FFF2-40B4-BE49-F238E27FC236}">
                  <a16:creationId xmlns:a16="http://schemas.microsoft.com/office/drawing/2014/main" id="{4F6093DD-D587-4935-A6A3-5200A70C1CDC}"/>
                </a:ext>
              </a:extLst>
            </p:cNvPr>
            <p:cNvCxnSpPr>
              <a:cxnSpLocks/>
            </p:cNvCxnSpPr>
            <p:nvPr/>
          </p:nvCxnSpPr>
          <p:spPr bwMode="auto">
            <a:xfrm flipV="1">
              <a:off x="5336123" y="2099296"/>
              <a:ext cx="1517571" cy="1"/>
            </a:xfrm>
            <a:prstGeom prst="straightConnector1">
              <a:avLst/>
            </a:prstGeom>
            <a:ln w="50800">
              <a:solidFill>
                <a:schemeClr val="tx1">
                  <a:lumMod val="50000"/>
                </a:schemeClr>
              </a:solidFill>
              <a:headEnd type="none" w="med" len="med"/>
              <a:tailEnd type="arrow" w="sm" len="med"/>
            </a:ln>
          </p:spPr>
          <p:style>
            <a:lnRef idx="3">
              <a:schemeClr val="accent6"/>
            </a:lnRef>
            <a:fillRef idx="0">
              <a:schemeClr val="accent6"/>
            </a:fillRef>
            <a:effectRef idx="2">
              <a:schemeClr val="accent6"/>
            </a:effectRef>
            <a:fontRef idx="minor">
              <a:schemeClr val="tx1"/>
            </a:fontRef>
          </p:style>
        </p:cxnSp>
        <p:sp>
          <p:nvSpPr>
            <p:cNvPr id="44" name="Rectangle 43">
              <a:extLst>
                <a:ext uri="{FF2B5EF4-FFF2-40B4-BE49-F238E27FC236}">
                  <a16:creationId xmlns:a16="http://schemas.microsoft.com/office/drawing/2014/main" id="{2FEAADD3-E612-4EF9-98DD-6EDD2E316ACB}"/>
                </a:ext>
              </a:extLst>
            </p:cNvPr>
            <p:cNvSpPr/>
            <p:nvPr/>
          </p:nvSpPr>
          <p:spPr>
            <a:xfrm>
              <a:off x="2933601" y="4343400"/>
              <a:ext cx="3203095" cy="750630"/>
            </a:xfrm>
            <a:prstGeom prst="rect">
              <a:avLst/>
            </a:prstGeom>
            <a:solidFill>
              <a:schemeClr val="accent6">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lang="en-US" b="1" dirty="0">
                  <a:solidFill>
                    <a:srgbClr val="002569"/>
                  </a:solidFill>
                  <a:latin typeface="Helvetica" panose="020B0604020202020204" pitchFamily="34" charset="0"/>
                  <a:cs typeface="Helvetica" panose="020B0604020202020204" pitchFamily="34" charset="0"/>
                </a:rPr>
                <a:t>Agriculture Sub-group</a:t>
              </a:r>
              <a:endParaRPr kumimoji="0" lang="en-US" b="1"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cxnSp>
          <p:nvCxnSpPr>
            <p:cNvPr id="45" name="Straight Arrow Connector 44">
              <a:extLst>
                <a:ext uri="{FF2B5EF4-FFF2-40B4-BE49-F238E27FC236}">
                  <a16:creationId xmlns:a16="http://schemas.microsoft.com/office/drawing/2014/main" id="{7FECBDB3-AA55-458C-9F1C-8B3C32FE3B3A}"/>
                </a:ext>
              </a:extLst>
            </p:cNvPr>
            <p:cNvCxnSpPr>
              <a:cxnSpLocks/>
            </p:cNvCxnSpPr>
            <p:nvPr/>
          </p:nvCxnSpPr>
          <p:spPr bwMode="auto">
            <a:xfrm>
              <a:off x="2434094" y="2667000"/>
              <a:ext cx="0" cy="2133599"/>
            </a:xfrm>
            <a:prstGeom prst="straightConnector1">
              <a:avLst/>
            </a:prstGeom>
            <a:ln w="50800">
              <a:solidFill>
                <a:schemeClr val="tx1">
                  <a:lumMod val="50000"/>
                </a:schemeClr>
              </a:solidFill>
              <a:headEnd type="none" w="med" len="med"/>
              <a:tailEnd type="none" w="sm" len="med"/>
            </a:ln>
          </p:spPr>
          <p:style>
            <a:lnRef idx="3">
              <a:schemeClr val="accent6"/>
            </a:lnRef>
            <a:fillRef idx="0">
              <a:schemeClr val="accent6"/>
            </a:fillRef>
            <a:effectRef idx="2">
              <a:schemeClr val="accent6"/>
            </a:effectRef>
            <a:fontRef idx="minor">
              <a:schemeClr val="tx1"/>
            </a:fontRef>
          </p:style>
        </p:cxnSp>
        <p:sp>
          <p:nvSpPr>
            <p:cNvPr id="46" name="TextBox 45">
              <a:extLst>
                <a:ext uri="{FF2B5EF4-FFF2-40B4-BE49-F238E27FC236}">
                  <a16:creationId xmlns:a16="http://schemas.microsoft.com/office/drawing/2014/main" id="{49ED645F-AA2E-462B-B6DA-6BF99EA7F5E3}"/>
                </a:ext>
              </a:extLst>
            </p:cNvPr>
            <p:cNvSpPr txBox="1"/>
            <p:nvPr/>
          </p:nvSpPr>
          <p:spPr>
            <a:xfrm>
              <a:off x="4786620" y="2644067"/>
              <a:ext cx="546326" cy="33634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lvl="0" indent="0" algn="l" defTabSz="457200" rtl="0" eaLnBrk="1" fontAlgn="auto" latinLnBrk="1" hangingPunct="0">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rPr>
                <a:t>Chair</a:t>
              </a:r>
            </a:p>
          </p:txBody>
        </p:sp>
        <p:sp>
          <p:nvSpPr>
            <p:cNvPr id="47" name="TextBox 46">
              <a:extLst>
                <a:ext uri="{FF2B5EF4-FFF2-40B4-BE49-F238E27FC236}">
                  <a16:creationId xmlns:a16="http://schemas.microsoft.com/office/drawing/2014/main" id="{7EE9274F-6674-469F-8257-D8FD4A38D789}"/>
                </a:ext>
              </a:extLst>
            </p:cNvPr>
            <p:cNvSpPr txBox="1"/>
            <p:nvPr/>
          </p:nvSpPr>
          <p:spPr>
            <a:xfrm>
              <a:off x="5281159" y="3745470"/>
              <a:ext cx="514347" cy="33634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lvl="0" indent="0" algn="l" defTabSz="457200" rtl="0" eaLnBrk="1" fontAlgn="auto" latinLnBrk="1" hangingPunct="0">
                <a:lnSpc>
                  <a:spcPct val="100000"/>
                </a:lnSpc>
                <a:spcBef>
                  <a:spcPts val="0"/>
                </a:spcBef>
                <a:spcAft>
                  <a:spcPts val="0"/>
                </a:spcAft>
                <a:buClrTx/>
                <a:buSzTx/>
                <a:buFontTx/>
                <a:buNone/>
                <a:tabLst/>
                <a:defRPr/>
              </a:pPr>
              <a:r>
                <a:rPr lang="en-US" sz="1400" dirty="0">
                  <a:solidFill>
                    <a:srgbClr val="002569"/>
                  </a:solidFill>
                  <a:latin typeface="Helvetica" panose="020B0604020202020204" pitchFamily="34" charset="0"/>
                  <a:cs typeface="Helvetica" panose="020B0604020202020204" pitchFamily="34" charset="0"/>
                </a:rPr>
                <a:t>Lead</a:t>
              </a:r>
              <a:endParaRPr kumimoji="0" lang="en-US" sz="1400" i="0"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sp>
          <p:nvSpPr>
            <p:cNvPr id="48" name="TextBox 47">
              <a:extLst>
                <a:ext uri="{FF2B5EF4-FFF2-40B4-BE49-F238E27FC236}">
                  <a16:creationId xmlns:a16="http://schemas.microsoft.com/office/drawing/2014/main" id="{0C225022-0783-4F0A-9000-B70482A6D903}"/>
                </a:ext>
              </a:extLst>
            </p:cNvPr>
            <p:cNvSpPr txBox="1"/>
            <p:nvPr/>
          </p:nvSpPr>
          <p:spPr>
            <a:xfrm>
              <a:off x="5615955" y="5056080"/>
              <a:ext cx="514347" cy="33634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lvl="0" indent="0" algn="l" defTabSz="457200" rtl="0" eaLnBrk="1" fontAlgn="auto" latinLnBrk="1" hangingPunct="0">
                <a:lnSpc>
                  <a:spcPct val="100000"/>
                </a:lnSpc>
                <a:spcBef>
                  <a:spcPts val="0"/>
                </a:spcBef>
                <a:spcAft>
                  <a:spcPts val="0"/>
                </a:spcAft>
                <a:buClrTx/>
                <a:buSzTx/>
                <a:buFontTx/>
                <a:buNone/>
                <a:tabLst/>
                <a:defRPr/>
              </a:pPr>
              <a:r>
                <a:rPr lang="en-US" sz="1400" dirty="0">
                  <a:solidFill>
                    <a:srgbClr val="002569"/>
                  </a:solidFill>
                  <a:latin typeface="Helvetica" panose="020B0604020202020204" pitchFamily="34" charset="0"/>
                  <a:cs typeface="Helvetica" panose="020B0604020202020204" pitchFamily="34" charset="0"/>
                </a:rPr>
                <a:t>Lead</a:t>
              </a:r>
              <a:endParaRPr kumimoji="0" lang="en-US" sz="1400" i="0"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sp>
          <p:nvSpPr>
            <p:cNvPr id="49" name="TextBox 48">
              <a:extLst>
                <a:ext uri="{FF2B5EF4-FFF2-40B4-BE49-F238E27FC236}">
                  <a16:creationId xmlns:a16="http://schemas.microsoft.com/office/drawing/2014/main" id="{9A9313BE-6B9C-4950-9B81-1014E0BB67E2}"/>
                </a:ext>
              </a:extLst>
            </p:cNvPr>
            <p:cNvSpPr txBox="1"/>
            <p:nvPr/>
          </p:nvSpPr>
          <p:spPr>
            <a:xfrm>
              <a:off x="6934200" y="3124200"/>
              <a:ext cx="1905000" cy="1749011"/>
            </a:xfrm>
            <a:prstGeom prst="rect">
              <a:avLst/>
            </a:prstGeom>
            <a:noFill/>
            <a:ln w="25400" cap="flat">
              <a:solidFill>
                <a:schemeClr val="tx1">
                  <a:lumMod val="50000"/>
                </a:schemeClr>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171450" marR="0" lvl="0" indent="-171450" algn="l" defTabSz="457200" rtl="0" eaLnBrk="1" fontAlgn="auto" latinLnBrk="1" hangingPunct="0">
                <a:lnSpc>
                  <a:spcPct val="100000"/>
                </a:lnSpc>
                <a:spcBef>
                  <a:spcPts val="0"/>
                </a:spcBef>
                <a:spcAft>
                  <a:spcPts val="0"/>
                </a:spcAft>
                <a:buClrTx/>
                <a:buSzTx/>
                <a:buFont typeface="Arial"/>
                <a:buChar char="•"/>
                <a:tabLst/>
                <a:defRPr/>
              </a:pPr>
              <a:r>
                <a:rPr lang="en-US" sz="1400" b="1" dirty="0">
                  <a:solidFill>
                    <a:srgbClr val="002569"/>
                  </a:solidFill>
                  <a:latin typeface="Helvetica" panose="020B0604020202020204" pitchFamily="34" charset="0"/>
                  <a:cs typeface="Helvetica" panose="020B0604020202020204" pitchFamily="34" charset="0"/>
                </a:rPr>
                <a:t>External</a:t>
              </a:r>
              <a:r>
                <a:rPr lang="en-US" sz="1400" dirty="0">
                  <a:solidFill>
                    <a:srgbClr val="002569"/>
                  </a:solidFill>
                  <a:latin typeface="Helvetica" panose="020B0604020202020204" pitchFamily="34" charset="0"/>
                  <a:cs typeface="Helvetica" panose="020B0604020202020204" pitchFamily="34" charset="0"/>
                </a:rPr>
                <a:t> </a:t>
              </a:r>
              <a:r>
                <a:rPr lang="en-US" sz="1400" b="1" dirty="0">
                  <a:solidFill>
                    <a:srgbClr val="002569"/>
                  </a:solidFill>
                  <a:latin typeface="Helvetica" panose="020B0604020202020204" pitchFamily="34" charset="0"/>
                  <a:cs typeface="Helvetica" panose="020B0604020202020204" pitchFamily="34" charset="0"/>
                </a:rPr>
                <a:t>Policy </a:t>
              </a:r>
              <a:br>
                <a:rPr lang="en-US" sz="1400" dirty="0">
                  <a:solidFill>
                    <a:srgbClr val="002569"/>
                  </a:solidFill>
                  <a:latin typeface="Helvetica" panose="020B0604020202020204" pitchFamily="34" charset="0"/>
                  <a:cs typeface="Helvetica" panose="020B0604020202020204" pitchFamily="34" charset="0"/>
                </a:rPr>
              </a:br>
              <a:r>
                <a:rPr lang="en-US" sz="1400" dirty="0">
                  <a:solidFill>
                    <a:srgbClr val="002569"/>
                  </a:solidFill>
                  <a:latin typeface="Helvetica" panose="020B0604020202020204" pitchFamily="34" charset="0"/>
                  <a:cs typeface="Helvetica" panose="020B0604020202020204" pitchFamily="34" charset="0"/>
                </a:rPr>
                <a:t>coordination</a:t>
              </a:r>
            </a:p>
            <a:p>
              <a:pPr marL="171450" marR="0" lvl="0" indent="-171450" algn="l" defTabSz="457200" rtl="0" eaLnBrk="1" fontAlgn="auto" latinLnBrk="1" hangingPunct="0">
                <a:lnSpc>
                  <a:spcPct val="100000"/>
                </a:lnSpc>
                <a:spcBef>
                  <a:spcPts val="0"/>
                </a:spcBef>
                <a:spcAft>
                  <a:spcPts val="0"/>
                </a:spcAft>
                <a:buClrTx/>
                <a:buSzTx/>
                <a:buFont typeface="Arial"/>
                <a:buChar char="•"/>
                <a:tabLst/>
                <a:defRPr/>
              </a:pPr>
              <a:r>
                <a:rPr lang="en-US" sz="1400" b="1" dirty="0">
                  <a:solidFill>
                    <a:srgbClr val="002569"/>
                  </a:solidFill>
                  <a:latin typeface="Helvetica" panose="020B0604020202020204" pitchFamily="34" charset="0"/>
                  <a:cs typeface="Helvetica" panose="020B0604020202020204" pitchFamily="34" charset="0"/>
                </a:rPr>
                <a:t>Satellite Data </a:t>
              </a:r>
              <a:br>
                <a:rPr lang="en-US" sz="1400" dirty="0">
                  <a:solidFill>
                    <a:srgbClr val="002569"/>
                  </a:solidFill>
                  <a:latin typeface="Helvetica" panose="020B0604020202020204" pitchFamily="34" charset="0"/>
                  <a:cs typeface="Helvetica" panose="020B0604020202020204" pitchFamily="34" charset="0"/>
                </a:rPr>
              </a:br>
              <a:r>
                <a:rPr lang="en-US" sz="1400" dirty="0">
                  <a:solidFill>
                    <a:srgbClr val="002569"/>
                  </a:solidFill>
                  <a:latin typeface="Helvetica" panose="020B0604020202020204" pitchFamily="34" charset="0"/>
                  <a:cs typeface="Helvetica" panose="020B0604020202020204" pitchFamily="34" charset="0"/>
                </a:rPr>
                <a:t>(requirements, </a:t>
              </a:r>
              <a:br>
                <a:rPr lang="en-US" sz="1400" dirty="0">
                  <a:solidFill>
                    <a:srgbClr val="002569"/>
                  </a:solidFill>
                  <a:latin typeface="Helvetica" panose="020B0604020202020204" pitchFamily="34" charset="0"/>
                  <a:cs typeface="Helvetica" panose="020B0604020202020204" pitchFamily="34" charset="0"/>
                </a:rPr>
              </a:br>
              <a:r>
                <a:rPr lang="en-US" sz="1400" dirty="0">
                  <a:solidFill>
                    <a:srgbClr val="002569"/>
                  </a:solidFill>
                  <a:latin typeface="Helvetica" panose="020B0604020202020204" pitchFamily="34" charset="0"/>
                  <a:cs typeface="Helvetica" panose="020B0604020202020204" pitchFamily="34" charset="0"/>
                </a:rPr>
                <a:t>ARD production, </a:t>
              </a:r>
              <a:br>
                <a:rPr lang="en-US" sz="1400" dirty="0">
                  <a:solidFill>
                    <a:srgbClr val="002569"/>
                  </a:solidFill>
                  <a:latin typeface="Helvetica" panose="020B0604020202020204" pitchFamily="34" charset="0"/>
                  <a:cs typeface="Helvetica" panose="020B0604020202020204" pitchFamily="34" charset="0"/>
                </a:rPr>
              </a:br>
              <a:r>
                <a:rPr lang="en-US" sz="1400" dirty="0">
                  <a:solidFill>
                    <a:srgbClr val="002569"/>
                  </a:solidFill>
                  <a:latin typeface="Helvetica" panose="020B0604020202020204" pitchFamily="34" charset="0"/>
                  <a:cs typeface="Helvetica" panose="020B0604020202020204" pitchFamily="34" charset="0"/>
                </a:rPr>
                <a:t>access, tools, </a:t>
              </a:r>
              <a:br>
                <a:rPr lang="en-US" sz="1400" dirty="0">
                  <a:solidFill>
                    <a:srgbClr val="002569"/>
                  </a:solidFill>
                  <a:latin typeface="Helvetica" panose="020B0604020202020204" pitchFamily="34" charset="0"/>
                  <a:cs typeface="Helvetica" panose="020B0604020202020204" pitchFamily="34" charset="0"/>
                </a:rPr>
              </a:br>
              <a:r>
                <a:rPr lang="en-US" sz="1400" dirty="0">
                  <a:solidFill>
                    <a:srgbClr val="002569"/>
                  </a:solidFill>
                  <a:latin typeface="Helvetica" panose="020B0604020202020204" pitchFamily="34" charset="0"/>
                  <a:cs typeface="Helvetica" panose="020B0604020202020204" pitchFamily="34" charset="0"/>
                </a:rPr>
                <a:t>data services)</a:t>
              </a:r>
            </a:p>
          </p:txBody>
        </p:sp>
        <p:cxnSp>
          <p:nvCxnSpPr>
            <p:cNvPr id="50" name="Straight Arrow Connector 49">
              <a:extLst>
                <a:ext uri="{FF2B5EF4-FFF2-40B4-BE49-F238E27FC236}">
                  <a16:creationId xmlns:a16="http://schemas.microsoft.com/office/drawing/2014/main" id="{4DDAD326-75F1-4C99-95BE-984F492E9595}"/>
                </a:ext>
              </a:extLst>
            </p:cNvPr>
            <p:cNvCxnSpPr>
              <a:cxnSpLocks/>
            </p:cNvCxnSpPr>
            <p:nvPr/>
          </p:nvCxnSpPr>
          <p:spPr bwMode="auto">
            <a:xfrm flipV="1">
              <a:off x="5793013" y="3398047"/>
              <a:ext cx="1060681" cy="1"/>
            </a:xfrm>
            <a:prstGeom prst="straightConnector1">
              <a:avLst/>
            </a:prstGeom>
            <a:ln w="50800">
              <a:solidFill>
                <a:schemeClr val="tx1">
                  <a:lumMod val="50000"/>
                </a:schemeClr>
              </a:solidFill>
              <a:headEnd type="none" w="med" len="med"/>
              <a:tailEnd type="arrow" w="sm" len="med"/>
            </a:ln>
          </p:spPr>
          <p:style>
            <a:lnRef idx="3">
              <a:schemeClr val="accent6"/>
            </a:lnRef>
            <a:fillRef idx="0">
              <a:schemeClr val="accent6"/>
            </a:fillRef>
            <a:effectRef idx="2">
              <a:schemeClr val="accent6"/>
            </a:effectRef>
            <a:fontRef idx="minor">
              <a:schemeClr val="tx1"/>
            </a:fontRef>
          </p:style>
        </p:cxnSp>
        <p:sp>
          <p:nvSpPr>
            <p:cNvPr id="53" name="TextBox 52">
              <a:extLst>
                <a:ext uri="{FF2B5EF4-FFF2-40B4-BE49-F238E27FC236}">
                  <a16:creationId xmlns:a16="http://schemas.microsoft.com/office/drawing/2014/main" id="{DCC3337D-DAF8-4146-95C3-DD18CA67F682}"/>
                </a:ext>
              </a:extLst>
            </p:cNvPr>
            <p:cNvSpPr txBox="1"/>
            <p:nvPr/>
          </p:nvSpPr>
          <p:spPr>
            <a:xfrm>
              <a:off x="5883044" y="3045025"/>
              <a:ext cx="614793" cy="33634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lvl="0" indent="0" algn="l" defTabSz="457200" rtl="0" eaLnBrk="1" fontAlgn="auto" latinLnBrk="1" hangingPunct="0">
                <a:lnSpc>
                  <a:spcPct val="100000"/>
                </a:lnSpc>
                <a:spcBef>
                  <a:spcPts val="0"/>
                </a:spcBef>
                <a:spcAft>
                  <a:spcPts val="0"/>
                </a:spcAft>
                <a:buClrTx/>
                <a:buSzTx/>
                <a:buFontTx/>
                <a:buNone/>
                <a:tabLst/>
                <a:defRPr/>
              </a:pPr>
              <a:r>
                <a:rPr lang="en-US" sz="1400" b="1" dirty="0">
                  <a:solidFill>
                    <a:srgbClr val="002569"/>
                  </a:solidFill>
                  <a:latin typeface="Helvetica" panose="020B0604020202020204" pitchFamily="34" charset="0"/>
                  <a:cs typeface="Helvetica" panose="020B0604020202020204" pitchFamily="34" charset="0"/>
                </a:rPr>
                <a:t>Tasks</a:t>
              </a:r>
              <a:endParaRPr kumimoji="0" lang="en-US" sz="1400" b="1" i="0"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sp>
          <p:nvSpPr>
            <p:cNvPr id="54" name="TextBox 53">
              <a:extLst>
                <a:ext uri="{FF2B5EF4-FFF2-40B4-BE49-F238E27FC236}">
                  <a16:creationId xmlns:a16="http://schemas.microsoft.com/office/drawing/2014/main" id="{3F497433-2FF2-4ED4-A753-D86E7B9DE3C1}"/>
                </a:ext>
              </a:extLst>
            </p:cNvPr>
            <p:cNvSpPr txBox="1"/>
            <p:nvPr/>
          </p:nvSpPr>
          <p:spPr>
            <a:xfrm>
              <a:off x="6182919" y="4419600"/>
              <a:ext cx="614793" cy="33634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lvl="0" indent="0" algn="l" defTabSz="457200" rtl="0" eaLnBrk="1" fontAlgn="auto" latinLnBrk="1" hangingPunct="0">
                <a:lnSpc>
                  <a:spcPct val="100000"/>
                </a:lnSpc>
                <a:spcBef>
                  <a:spcPts val="0"/>
                </a:spcBef>
                <a:spcAft>
                  <a:spcPts val="0"/>
                </a:spcAft>
                <a:buClrTx/>
                <a:buSzTx/>
                <a:buFontTx/>
                <a:buNone/>
                <a:tabLst/>
                <a:defRPr/>
              </a:pPr>
              <a:r>
                <a:rPr lang="en-US" sz="1400" b="1" dirty="0">
                  <a:solidFill>
                    <a:srgbClr val="002569"/>
                  </a:solidFill>
                  <a:latin typeface="Helvetica" panose="020B0604020202020204" pitchFamily="34" charset="0"/>
                  <a:cs typeface="Helvetica" panose="020B0604020202020204" pitchFamily="34" charset="0"/>
                </a:rPr>
                <a:t>Tasks</a:t>
              </a:r>
              <a:endParaRPr kumimoji="0" lang="en-US" sz="1400" b="1" i="0"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grpSp>
    </p:spTree>
    <p:extLst>
      <p:ext uri="{BB962C8B-B14F-4D97-AF65-F5344CB8AC3E}">
        <p14:creationId xmlns:p14="http://schemas.microsoft.com/office/powerpoint/2010/main" val="1588298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9B225F5-C7C8-42C4-96E3-BAE44375C0AA}"/>
              </a:ext>
            </a:extLst>
          </p:cNvPr>
          <p:cNvSpPr>
            <a:spLocks noGrp="1"/>
          </p:cNvSpPr>
          <p:nvPr>
            <p:ph idx="1"/>
          </p:nvPr>
        </p:nvSpPr>
        <p:spPr>
          <a:xfrm>
            <a:off x="457200" y="1200151"/>
            <a:ext cx="8686800" cy="3394472"/>
          </a:xfrm>
        </p:spPr>
        <p:txBody>
          <a:bodyPr>
            <a:noAutofit/>
          </a:bodyPr>
          <a:lstStyle/>
          <a:p>
            <a:pPr marL="264536" lvl="0" indent="-265113" defTabSz="914400">
              <a:spcBef>
                <a:spcPts val="500"/>
              </a:spcBef>
              <a:buSzPct val="120000"/>
              <a:buFont typeface="Wingdings" charset="2"/>
              <a:buChar char="§"/>
              <a:defRPr/>
            </a:pPr>
            <a:r>
              <a:rPr lang="en-AU" sz="2000" dirty="0">
                <a:latin typeface="Helvetica" panose="020B0604020202020204" pitchFamily="34" charset="0"/>
                <a:ea typeface="ＭＳ Ｐゴシック" charset="0"/>
                <a:cs typeface="Helvetica" panose="020B0604020202020204" pitchFamily="34" charset="0"/>
                <a:sym typeface="Arial Bold"/>
              </a:rPr>
              <a:t>Topical Sub-groups (</a:t>
            </a:r>
            <a:r>
              <a:rPr lang="en-AU" sz="2000" dirty="0">
                <a:latin typeface="Helvetica" panose="020B0604020202020204" pitchFamily="34" charset="0"/>
                <a:ea typeface="ＭＳ Ｐゴシック" charset="0"/>
                <a:cs typeface="Helvetica" panose="020B0604020202020204" pitchFamily="34" charset="0"/>
              </a:rPr>
              <a:t>Forests</a:t>
            </a:r>
            <a:r>
              <a:rPr lang="en-AU" sz="2000" dirty="0">
                <a:latin typeface="Helvetica" panose="020B0604020202020204" pitchFamily="34" charset="0"/>
                <a:ea typeface="ＭＳ Ｐゴシック" charset="0"/>
                <a:cs typeface="Helvetica" panose="020B0604020202020204" pitchFamily="34" charset="0"/>
                <a:sym typeface="Arial Bold"/>
              </a:rPr>
              <a:t> and Ag</a:t>
            </a:r>
            <a:r>
              <a:rPr lang="en-AU" sz="2000" dirty="0">
                <a:latin typeface="Helvetica" panose="020B0604020202020204" pitchFamily="34" charset="0"/>
                <a:ea typeface="ＭＳ Ｐゴシック" charset="0"/>
                <a:cs typeface="Helvetica" panose="020B0604020202020204" pitchFamily="34" charset="0"/>
              </a:rPr>
              <a:t>) continue </a:t>
            </a:r>
            <a:r>
              <a:rPr lang="en-AU" sz="2000" dirty="0">
                <a:latin typeface="Helvetica" panose="020B0604020202020204" pitchFamily="34" charset="0"/>
                <a:ea typeface="ＭＳ Ｐゴシック" charset="0"/>
                <a:cs typeface="Helvetica" panose="020B0604020202020204" pitchFamily="34" charset="0"/>
                <a:sym typeface="Arial Bold"/>
              </a:rPr>
              <a:t>to have their own focused meetings, as needed</a:t>
            </a:r>
            <a:endParaRPr lang="en-AU" sz="2000" dirty="0">
              <a:latin typeface="Helvetica" panose="020B0604020202020204" pitchFamily="34" charset="0"/>
              <a:ea typeface="ＭＳ Ｐゴシック" charset="0"/>
              <a:cs typeface="Helvetica" panose="020B0604020202020204" pitchFamily="34" charset="0"/>
            </a:endParaRPr>
          </a:p>
          <a:p>
            <a:pPr marL="264536" lvl="0" indent="-265113" defTabSz="914400">
              <a:spcBef>
                <a:spcPts val="500"/>
              </a:spcBef>
              <a:buSzPct val="120000"/>
              <a:buFont typeface="Wingdings" charset="2"/>
              <a:buChar char="§"/>
              <a:defRPr/>
            </a:pPr>
            <a:endParaRPr lang="en-AU" sz="1000" dirty="0">
              <a:latin typeface="Helvetica" panose="020B0604020202020204" pitchFamily="34" charset="0"/>
              <a:ea typeface="ＭＳ Ｐゴシック" charset="0"/>
              <a:cs typeface="Helvetica" panose="020B0604020202020204" pitchFamily="34" charset="0"/>
              <a:sym typeface="Arial Bold"/>
            </a:endParaRPr>
          </a:p>
          <a:p>
            <a:pPr marL="264536" lvl="0" indent="-265113" defTabSz="914400">
              <a:spcBef>
                <a:spcPts val="500"/>
              </a:spcBef>
              <a:buSzPct val="120000"/>
              <a:buFont typeface="Wingdings" charset="2"/>
              <a:buChar char="§"/>
              <a:defRPr/>
            </a:pPr>
            <a:r>
              <a:rPr lang="en-AU" sz="2000" dirty="0">
                <a:latin typeface="Helvetica" panose="020B0604020202020204" pitchFamily="34" charset="0"/>
                <a:ea typeface="ＭＳ Ｐゴシック" charset="0"/>
                <a:cs typeface="Helvetica" panose="020B0604020202020204" pitchFamily="34" charset="0"/>
                <a:sym typeface="Arial Bold"/>
              </a:rPr>
              <a:t>Continue annual joint meeting, bringing together LSI-VC, </a:t>
            </a:r>
            <a:r>
              <a:rPr lang="en-AU" sz="2000" dirty="0">
                <a:latin typeface="Helvetica" panose="020B0604020202020204" pitchFamily="34" charset="0"/>
                <a:ea typeface="ＭＳ Ｐゴシック" charset="0"/>
                <a:cs typeface="Helvetica" panose="020B0604020202020204" pitchFamily="34" charset="0"/>
              </a:rPr>
              <a:t>Forests, and Ag</a:t>
            </a:r>
            <a:endParaRPr lang="en-AU" sz="2000" dirty="0">
              <a:latin typeface="Helvetica" panose="020B0604020202020204" pitchFamily="34" charset="0"/>
              <a:ea typeface="ＭＳ Ｐゴシック" charset="0"/>
              <a:cs typeface="Helvetica" panose="020B0604020202020204" pitchFamily="34" charset="0"/>
              <a:sym typeface="Arial Bold"/>
            </a:endParaRPr>
          </a:p>
          <a:p>
            <a:pPr marL="264536" lvl="0" indent="-265113" defTabSz="914400">
              <a:spcBef>
                <a:spcPts val="500"/>
              </a:spcBef>
              <a:buSzPct val="120000"/>
              <a:buFont typeface="Wingdings" charset="2"/>
              <a:buChar char="§"/>
              <a:defRPr/>
            </a:pPr>
            <a:endParaRPr lang="en-AU" sz="1000" dirty="0">
              <a:latin typeface="Helvetica" panose="020B0604020202020204" pitchFamily="34" charset="0"/>
              <a:ea typeface="ＭＳ Ｐゴシック" charset="0"/>
              <a:cs typeface="Helvetica" panose="020B0604020202020204" pitchFamily="34" charset="0"/>
              <a:sym typeface="Arial Bold"/>
            </a:endParaRPr>
          </a:p>
          <a:p>
            <a:pPr marL="264536" lvl="0" indent="-265113" defTabSz="914400">
              <a:spcBef>
                <a:spcPts val="500"/>
              </a:spcBef>
              <a:buSzPct val="120000"/>
              <a:buFont typeface="Wingdings" charset="2"/>
              <a:buChar char="§"/>
              <a:defRPr/>
            </a:pPr>
            <a:r>
              <a:rPr lang="en-AU" sz="2000" dirty="0">
                <a:latin typeface="Helvetica" panose="020B0604020202020204" pitchFamily="34" charset="0"/>
                <a:ea typeface="ＭＳ Ｐゴシック" charset="0"/>
                <a:cs typeface="Helvetica" panose="020B0604020202020204" pitchFamily="34" charset="0"/>
                <a:sym typeface="Arial Bold"/>
              </a:rPr>
              <a:t>Add </a:t>
            </a:r>
            <a:r>
              <a:rPr lang="en-AU" sz="2000" dirty="0">
                <a:latin typeface="Helvetica" panose="020B0604020202020204" pitchFamily="34" charset="0"/>
                <a:ea typeface="ＭＳ Ｐゴシック" charset="0"/>
                <a:cs typeface="Helvetica" panose="020B0604020202020204" pitchFamily="34" charset="0"/>
              </a:rPr>
              <a:t>Forests and Ag </a:t>
            </a:r>
            <a:r>
              <a:rPr lang="en-AU" sz="2000" dirty="0">
                <a:latin typeface="Helvetica" panose="020B0604020202020204" pitchFamily="34" charset="0"/>
                <a:ea typeface="ＭＳ Ｐゴシック" charset="0"/>
                <a:cs typeface="Helvetica" panose="020B0604020202020204" pitchFamily="34" charset="0"/>
                <a:sym typeface="Arial Bold"/>
              </a:rPr>
              <a:t>Sub-group reports to CEOS Plenary as part of the GEO session (i.e., reporting on GEO Flagship contributions)</a:t>
            </a:r>
            <a:endParaRPr lang="en-AU" sz="2000" dirty="0">
              <a:latin typeface="Helvetica" panose="020B0604020202020204" pitchFamily="34" charset="0"/>
              <a:ea typeface="ＭＳ Ｐゴシック" charset="0"/>
              <a:cs typeface="Helvetica" panose="020B0604020202020204" pitchFamily="34" charset="0"/>
            </a:endParaRPr>
          </a:p>
        </p:txBody>
      </p:sp>
      <p:cxnSp>
        <p:nvCxnSpPr>
          <p:cNvPr id="80905" name="Straight Arrow Connector 2"/>
          <p:cNvCxnSpPr>
            <a:cxnSpLocks noChangeShapeType="1"/>
          </p:cNvCxnSpPr>
          <p:nvPr/>
        </p:nvCxnSpPr>
        <p:spPr bwMode="auto">
          <a:xfrm flipH="1">
            <a:off x="2505075" y="4713685"/>
            <a:ext cx="711994" cy="25836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a:spLocks noGrp="1"/>
          </p:cNvSpPr>
          <p:nvPr>
            <p:ph type="title"/>
          </p:nvPr>
        </p:nvSpPr>
        <p:spPr>
          <a:xfrm>
            <a:off x="2020932" y="274175"/>
            <a:ext cx="5098671" cy="553998"/>
          </a:xfrm>
        </p:spPr>
        <p:txBody>
          <a:bodyPr wrap="square">
            <a:spAutoFit/>
          </a:bodyPr>
          <a:lstStyle/>
          <a:p>
            <a:pPr algn="ctr" eaLnBrk="1" hangingPunct="1"/>
            <a:r>
              <a:rPr lang="en-US" sz="3000" b="1" dirty="0">
                <a:latin typeface="Helvetica" panose="020B0604020202020204" pitchFamily="34" charset="0"/>
                <a:ea typeface="ＭＳ Ｐゴシック" charset="0"/>
                <a:cs typeface="Helvetica" panose="020B0604020202020204" pitchFamily="34" charset="0"/>
              </a:rPr>
              <a:t>Reporting and Meetings</a:t>
            </a:r>
          </a:p>
        </p:txBody>
      </p:sp>
      <p:sp>
        <p:nvSpPr>
          <p:cNvPr id="7" name="Slide Number Placeholder 4">
            <a:extLst>
              <a:ext uri="{FF2B5EF4-FFF2-40B4-BE49-F238E27FC236}">
                <a16:creationId xmlns:a16="http://schemas.microsoft.com/office/drawing/2014/main" id="{127E6D3C-447B-4328-B5A7-0F3726983321}"/>
              </a:ext>
            </a:extLst>
          </p:cNvPr>
          <p:cNvSpPr>
            <a:spLocks noGrp="1"/>
          </p:cNvSpPr>
          <p:nvPr>
            <p:ph type="sldNum" sz="quarter" idx="12"/>
          </p:nvPr>
        </p:nvSpPr>
        <p:spPr>
          <a:xfrm>
            <a:off x="8785012" y="4869656"/>
            <a:ext cx="358987" cy="273844"/>
          </a:xfrm>
        </p:spPr>
        <p:txBody>
          <a:bodyPr/>
          <a:lstStyle/>
          <a:p>
            <a:fld id="{7B8C7F34-962E-5C46-A517-BC8DD47DCCA6}" type="slidenum">
              <a:rPr lang="en-GB" smtClean="0">
                <a:latin typeface="Helvetica" panose="020B0604020202020204" pitchFamily="34" charset="0"/>
                <a:cs typeface="Helvetica" panose="020B0604020202020204" pitchFamily="34" charset="0"/>
              </a:rPr>
              <a:t>7</a:t>
            </a:fld>
            <a:endParaRPr lang="en-GB"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670982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9B225F5-C7C8-42C4-96E3-BAE44375C0AA}"/>
              </a:ext>
            </a:extLst>
          </p:cNvPr>
          <p:cNvSpPr>
            <a:spLocks noGrp="1"/>
          </p:cNvSpPr>
          <p:nvPr>
            <p:ph idx="1"/>
          </p:nvPr>
        </p:nvSpPr>
        <p:spPr>
          <a:xfrm>
            <a:off x="457200" y="1200151"/>
            <a:ext cx="8686800" cy="3394472"/>
          </a:xfrm>
        </p:spPr>
        <p:txBody>
          <a:bodyPr>
            <a:noAutofit/>
          </a:bodyPr>
          <a:lstStyle/>
          <a:p>
            <a:pPr marL="0" indent="0" defTabSz="685800">
              <a:spcBef>
                <a:spcPts val="375"/>
              </a:spcBef>
              <a:buSzPct val="120000"/>
              <a:buNone/>
              <a:defRPr/>
            </a:pPr>
            <a:r>
              <a:rPr lang="en-US" sz="1600" b="1" dirty="0">
                <a:solidFill>
                  <a:srgbClr val="008000"/>
                </a:solidFill>
                <a:latin typeface="Helvetica" panose="020B0604020202020204" pitchFamily="34" charset="0"/>
                <a:ea typeface="ＭＳ Ｐゴシック" charset="0"/>
                <a:cs typeface="Helvetica" panose="020B0604020202020204" pitchFamily="34" charset="0"/>
                <a:sym typeface="Wingdings" panose="05000000000000000000" pitchFamily="2" charset="2"/>
              </a:rPr>
              <a:t></a:t>
            </a:r>
            <a:r>
              <a:rPr lang="en-US" sz="1600" b="1" dirty="0">
                <a:latin typeface="Helvetica" panose="020B0604020202020204" pitchFamily="34" charset="0"/>
                <a:ea typeface="ＭＳ Ｐゴシック" charset="0"/>
                <a:cs typeface="Helvetica" panose="020B0604020202020204" pitchFamily="34" charset="0"/>
                <a:sym typeface="Wingdings" panose="05000000000000000000" pitchFamily="2" charset="2"/>
              </a:rPr>
              <a:t> </a:t>
            </a:r>
            <a:r>
              <a:rPr lang="en-US" sz="1600" b="1" dirty="0">
                <a:latin typeface="Helvetica" panose="020B0604020202020204" pitchFamily="34" charset="0"/>
                <a:ea typeface="ＭＳ Ｐゴシック" charset="0"/>
                <a:cs typeface="Helvetica" panose="020B0604020202020204" pitchFamily="34" charset="0"/>
              </a:rPr>
              <a:t>SIT-TW</a:t>
            </a:r>
            <a:r>
              <a:rPr lang="en-US" sz="1600" dirty="0">
                <a:latin typeface="Helvetica" panose="020B0604020202020204" pitchFamily="34" charset="0"/>
                <a:ea typeface="ＭＳ Ｐゴシック" charset="0"/>
                <a:cs typeface="Helvetica" panose="020B0604020202020204" pitchFamily="34" charset="0"/>
              </a:rPr>
              <a:t> (September 2018)</a:t>
            </a:r>
          </a:p>
          <a:p>
            <a:pPr defTabSz="685800">
              <a:spcBef>
                <a:spcPts val="375"/>
              </a:spcBef>
              <a:buSzPct val="120000"/>
              <a:defRPr/>
            </a:pPr>
            <a:r>
              <a:rPr lang="en-US" sz="1600" dirty="0">
                <a:latin typeface="Helvetica" panose="020B0604020202020204" pitchFamily="34" charset="0"/>
                <a:ea typeface="ＭＳ Ｐゴシック" charset="0"/>
                <a:cs typeface="Helvetica" panose="020B0604020202020204" pitchFamily="34" charset="0"/>
              </a:rPr>
              <a:t>Present proposal for review and comment</a:t>
            </a:r>
          </a:p>
          <a:p>
            <a:pPr marL="0" indent="0" defTabSz="685800">
              <a:spcBef>
                <a:spcPts val="375"/>
              </a:spcBef>
              <a:buSzPct val="120000"/>
              <a:buNone/>
              <a:defRPr/>
            </a:pPr>
            <a:br>
              <a:rPr lang="en-US" sz="1000" dirty="0">
                <a:latin typeface="Helvetica" panose="020B0604020202020204" pitchFamily="34" charset="0"/>
                <a:ea typeface="ＭＳ Ｐゴシック" charset="0"/>
                <a:cs typeface="Helvetica" panose="020B0604020202020204" pitchFamily="34" charset="0"/>
              </a:rPr>
            </a:br>
            <a:r>
              <a:rPr lang="en-US" sz="1600" b="1" dirty="0">
                <a:solidFill>
                  <a:srgbClr val="008000"/>
                </a:solidFill>
                <a:latin typeface="Helvetica" panose="020B0604020202020204" pitchFamily="34" charset="0"/>
                <a:ea typeface="ＭＳ Ｐゴシック" charset="0"/>
                <a:cs typeface="Helvetica" panose="020B0604020202020204" pitchFamily="34" charset="0"/>
                <a:sym typeface="Wingdings" panose="05000000000000000000" pitchFamily="2" charset="2"/>
              </a:rPr>
              <a:t></a:t>
            </a:r>
            <a:r>
              <a:rPr lang="en-US" sz="1600" b="1" dirty="0">
                <a:latin typeface="Helvetica" panose="020B0604020202020204" pitchFamily="34" charset="0"/>
                <a:ea typeface="ＭＳ Ｐゴシック" charset="0"/>
                <a:cs typeface="Helvetica" panose="020B0604020202020204" pitchFamily="34" charset="0"/>
                <a:sym typeface="Wingdings" panose="05000000000000000000" pitchFamily="2" charset="2"/>
              </a:rPr>
              <a:t> </a:t>
            </a:r>
            <a:r>
              <a:rPr lang="en-US" sz="1600" b="1" dirty="0">
                <a:latin typeface="Helvetica" panose="020B0604020202020204" pitchFamily="34" charset="0"/>
                <a:ea typeface="ＭＳ Ｐゴシック" charset="0"/>
                <a:cs typeface="Helvetica" panose="020B0604020202020204" pitchFamily="34" charset="0"/>
              </a:rPr>
              <a:t>Plenary</a:t>
            </a:r>
            <a:r>
              <a:rPr lang="en-US" sz="1600" dirty="0">
                <a:latin typeface="Helvetica" panose="020B0604020202020204" pitchFamily="34" charset="0"/>
                <a:ea typeface="ＭＳ Ｐゴシック" charset="0"/>
                <a:cs typeface="Helvetica" panose="020B0604020202020204" pitchFamily="34" charset="0"/>
              </a:rPr>
              <a:t> (October 2018)</a:t>
            </a:r>
          </a:p>
          <a:p>
            <a:pPr defTabSz="685800">
              <a:spcBef>
                <a:spcPts val="375"/>
              </a:spcBef>
              <a:buSzPct val="120000"/>
              <a:defRPr/>
            </a:pPr>
            <a:r>
              <a:rPr lang="en-US" sz="1600" dirty="0">
                <a:latin typeface="Helvetica" panose="020B0604020202020204" pitchFamily="34" charset="0"/>
                <a:ea typeface="ＭＳ Ｐゴシック" charset="0"/>
                <a:cs typeface="Helvetica" panose="020B0604020202020204" pitchFamily="34" charset="0"/>
              </a:rPr>
              <a:t>Request annual renewals for SDCG for GFOI and GEOGLAM</a:t>
            </a:r>
          </a:p>
          <a:p>
            <a:pPr defTabSz="685800">
              <a:spcBef>
                <a:spcPts val="375"/>
              </a:spcBef>
              <a:buSzPct val="120000"/>
              <a:defRPr/>
            </a:pPr>
            <a:r>
              <a:rPr lang="en-US" sz="1600" dirty="0">
                <a:latin typeface="Helvetica" panose="020B0604020202020204" pitchFamily="34" charset="0"/>
                <a:ea typeface="ＭＳ Ｐゴシック" charset="0"/>
                <a:cs typeface="Helvetica" panose="020B0604020202020204" pitchFamily="34" charset="0"/>
              </a:rPr>
              <a:t>Review proposal and prepare for a decision to merge groups into LSI-VC with an updated LSI-VC Terms of Reference to follow</a:t>
            </a:r>
          </a:p>
          <a:p>
            <a:pPr marL="0" indent="0" defTabSz="685800">
              <a:spcBef>
                <a:spcPts val="375"/>
              </a:spcBef>
              <a:buSzPct val="120000"/>
              <a:buNone/>
              <a:defRPr/>
            </a:pPr>
            <a:br>
              <a:rPr lang="en-US" sz="1000" dirty="0">
                <a:latin typeface="Helvetica" panose="020B0604020202020204" pitchFamily="34" charset="0"/>
                <a:ea typeface="ＭＳ Ｐゴシック" charset="0"/>
                <a:cs typeface="Helvetica" panose="020B0604020202020204" pitchFamily="34" charset="0"/>
              </a:rPr>
            </a:br>
            <a:r>
              <a:rPr lang="en-US" sz="1600" b="1" dirty="0">
                <a:latin typeface="Helvetica" panose="020B0604020202020204" pitchFamily="34" charset="0"/>
                <a:ea typeface="ＭＳ Ｐゴシック" charset="0"/>
                <a:cs typeface="Helvetica" panose="020B0604020202020204" pitchFamily="34" charset="0"/>
              </a:rPr>
              <a:t>SIT-34</a:t>
            </a:r>
            <a:r>
              <a:rPr lang="en-US" sz="1600" dirty="0">
                <a:latin typeface="Helvetica" panose="020B0604020202020204" pitchFamily="34" charset="0"/>
                <a:ea typeface="ＭＳ Ｐゴシック" charset="0"/>
                <a:cs typeface="Helvetica" panose="020B0604020202020204" pitchFamily="34" charset="0"/>
              </a:rPr>
              <a:t> (April 2019)</a:t>
            </a:r>
          </a:p>
          <a:p>
            <a:pPr defTabSz="685800">
              <a:spcBef>
                <a:spcPts val="375"/>
              </a:spcBef>
              <a:buSzPct val="120000"/>
              <a:defRPr/>
            </a:pPr>
            <a:r>
              <a:rPr lang="en-US" sz="1600" dirty="0">
                <a:latin typeface="Helvetica" panose="020B0604020202020204" pitchFamily="34" charset="0"/>
                <a:ea typeface="ＭＳ Ｐゴシック" charset="0"/>
                <a:cs typeface="Helvetica" panose="020B0604020202020204" pitchFamily="34" charset="0"/>
              </a:rPr>
              <a:t>Present a new LSI-VC Terms of Reference for review</a:t>
            </a:r>
          </a:p>
          <a:p>
            <a:pPr marL="0" indent="0" defTabSz="685800">
              <a:spcBef>
                <a:spcPts val="375"/>
              </a:spcBef>
              <a:buSzPct val="120000"/>
              <a:buNone/>
              <a:defRPr/>
            </a:pPr>
            <a:br>
              <a:rPr lang="en-US" sz="1000" dirty="0">
                <a:latin typeface="Helvetica" panose="020B0604020202020204" pitchFamily="34" charset="0"/>
                <a:ea typeface="ＭＳ Ｐゴシック" charset="0"/>
                <a:cs typeface="Helvetica" panose="020B0604020202020204" pitchFamily="34" charset="0"/>
              </a:rPr>
            </a:br>
            <a:r>
              <a:rPr lang="en-US" sz="1600" b="1" dirty="0">
                <a:latin typeface="Helvetica" panose="020B0604020202020204" pitchFamily="34" charset="0"/>
                <a:ea typeface="ＭＳ Ｐゴシック" charset="0"/>
                <a:cs typeface="Helvetica" panose="020B0604020202020204" pitchFamily="34" charset="0"/>
              </a:rPr>
              <a:t>Plenary</a:t>
            </a:r>
            <a:r>
              <a:rPr lang="en-US" sz="1600" dirty="0">
                <a:latin typeface="Helvetica" panose="020B0604020202020204" pitchFamily="34" charset="0"/>
                <a:ea typeface="ＭＳ Ｐゴシック" charset="0"/>
                <a:cs typeface="Helvetica" panose="020B0604020202020204" pitchFamily="34" charset="0"/>
              </a:rPr>
              <a:t> (October 2019)</a:t>
            </a:r>
          </a:p>
          <a:p>
            <a:pPr defTabSz="685800">
              <a:spcBef>
                <a:spcPts val="375"/>
              </a:spcBef>
              <a:buSzPct val="120000"/>
              <a:defRPr/>
            </a:pPr>
            <a:r>
              <a:rPr lang="en-US" sz="1600" dirty="0">
                <a:latin typeface="Helvetica" panose="020B0604020202020204" pitchFamily="34" charset="0"/>
                <a:ea typeface="ＭＳ Ｐゴシック" charset="0"/>
                <a:cs typeface="Helvetica" panose="020B0604020202020204" pitchFamily="34" charset="0"/>
              </a:rPr>
              <a:t>Make final decision</a:t>
            </a:r>
          </a:p>
        </p:txBody>
      </p:sp>
      <p:cxnSp>
        <p:nvCxnSpPr>
          <p:cNvPr id="80905" name="Straight Arrow Connector 2"/>
          <p:cNvCxnSpPr>
            <a:cxnSpLocks noChangeShapeType="1"/>
          </p:cNvCxnSpPr>
          <p:nvPr/>
        </p:nvCxnSpPr>
        <p:spPr bwMode="auto">
          <a:xfrm flipH="1">
            <a:off x="2505075" y="4713685"/>
            <a:ext cx="711994" cy="25836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a:spLocks noGrp="1"/>
          </p:cNvSpPr>
          <p:nvPr>
            <p:ph type="title"/>
          </p:nvPr>
        </p:nvSpPr>
        <p:spPr>
          <a:xfrm>
            <a:off x="2020932" y="274175"/>
            <a:ext cx="5098671" cy="553998"/>
          </a:xfrm>
        </p:spPr>
        <p:txBody>
          <a:bodyPr wrap="square">
            <a:spAutoFit/>
          </a:bodyPr>
          <a:lstStyle/>
          <a:p>
            <a:r>
              <a:rPr lang="en-US" sz="3000" b="1">
                <a:latin typeface="Helvetica" panose="020B0604020202020204" pitchFamily="34" charset="0"/>
                <a:ea typeface="ＭＳ Ｐゴシック" charset="0"/>
                <a:cs typeface="Helvetica" panose="020B0604020202020204" pitchFamily="34" charset="0"/>
              </a:rPr>
              <a:t>Timeline</a:t>
            </a:r>
            <a:endParaRPr lang="en-US" sz="3000" b="1" dirty="0">
              <a:latin typeface="Helvetica" panose="020B0604020202020204" pitchFamily="34" charset="0"/>
              <a:ea typeface="ＭＳ Ｐゴシック" charset="0"/>
              <a:cs typeface="Helvetica" panose="020B0604020202020204" pitchFamily="34" charset="0"/>
            </a:endParaRPr>
          </a:p>
        </p:txBody>
      </p:sp>
      <p:sp>
        <p:nvSpPr>
          <p:cNvPr id="7" name="Slide Number Placeholder 4">
            <a:extLst>
              <a:ext uri="{FF2B5EF4-FFF2-40B4-BE49-F238E27FC236}">
                <a16:creationId xmlns:a16="http://schemas.microsoft.com/office/drawing/2014/main" id="{127E6D3C-447B-4328-B5A7-0F3726983321}"/>
              </a:ext>
            </a:extLst>
          </p:cNvPr>
          <p:cNvSpPr>
            <a:spLocks noGrp="1"/>
          </p:cNvSpPr>
          <p:nvPr>
            <p:ph type="sldNum" sz="quarter" idx="12"/>
          </p:nvPr>
        </p:nvSpPr>
        <p:spPr>
          <a:xfrm>
            <a:off x="8785012" y="4869656"/>
            <a:ext cx="358987" cy="273844"/>
          </a:xfrm>
        </p:spPr>
        <p:txBody>
          <a:bodyPr/>
          <a:lstStyle/>
          <a:p>
            <a:fld id="{7B8C7F34-962E-5C46-A517-BC8DD47DCCA6}" type="slidenum">
              <a:rPr lang="en-GB" smtClean="0">
                <a:latin typeface="Helvetica" panose="020B0604020202020204" pitchFamily="34" charset="0"/>
                <a:cs typeface="Helvetica" panose="020B0604020202020204" pitchFamily="34" charset="0"/>
              </a:rPr>
              <a:t>8</a:t>
            </a:fld>
            <a:endParaRPr lang="en-GB"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039579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A4B9C-F20F-4E32-A17F-8621EA71FEDA}"/>
              </a:ext>
            </a:extLst>
          </p:cNvPr>
          <p:cNvSpPr>
            <a:spLocks noGrp="1"/>
          </p:cNvSpPr>
          <p:nvPr>
            <p:ph type="title"/>
          </p:nvPr>
        </p:nvSpPr>
        <p:spPr/>
        <p:txBody>
          <a:bodyPr/>
          <a:lstStyle/>
          <a:p>
            <a:r>
              <a:rPr lang="en-US" dirty="0"/>
              <a:t>Plenary Conclusion and Actions</a:t>
            </a:r>
          </a:p>
        </p:txBody>
      </p:sp>
      <p:sp>
        <p:nvSpPr>
          <p:cNvPr id="3" name="Content Placeholder 2">
            <a:extLst>
              <a:ext uri="{FF2B5EF4-FFF2-40B4-BE49-F238E27FC236}">
                <a16:creationId xmlns:a16="http://schemas.microsoft.com/office/drawing/2014/main" id="{2C87699A-84ED-4CF1-B69E-89A7FE4DCA1E}"/>
              </a:ext>
            </a:extLst>
          </p:cNvPr>
          <p:cNvSpPr>
            <a:spLocks noGrp="1"/>
          </p:cNvSpPr>
          <p:nvPr>
            <p:ph idx="1"/>
          </p:nvPr>
        </p:nvSpPr>
        <p:spPr/>
        <p:txBody>
          <a:bodyPr>
            <a:normAutofit fontScale="70000" lnSpcReduction="20000"/>
          </a:bodyPr>
          <a:lstStyle/>
          <a:p>
            <a:r>
              <a:rPr lang="en-US" dirty="0"/>
              <a:t>LSI-VC to draft a plan forward for the proposed merger of SDCG for GFOI and the CEOS Ad Hoc Working Group on GEOGLAM into LSI-VC. This plan would address the discussions and concerns raised at the CEOS Plenary meeting.</a:t>
            </a:r>
          </a:p>
          <a:p>
            <a:r>
              <a:rPr lang="en-GB" dirty="0"/>
              <a:t>Virtual Constellation Co-Leads to propose at SIT-34: a documented approach to VC leadership that includes a leadership rotation cycle. Each VC has the liberty to propose different time cycles.</a:t>
            </a:r>
            <a:endParaRPr lang="en-US" dirty="0"/>
          </a:p>
          <a:p>
            <a:r>
              <a:rPr lang="en-US" dirty="0"/>
              <a:t>Plenary Decision: </a:t>
            </a:r>
            <a:r>
              <a:rPr lang="en-GB" dirty="0"/>
              <a:t>Plenary renewed the AHT mandate for the SDCG for GFOI and for the CEOS </a:t>
            </a:r>
            <a:r>
              <a:rPr lang="en-GB" i="1" dirty="0"/>
              <a:t>Ad Hoc</a:t>
            </a:r>
            <a:r>
              <a:rPr lang="en-GB" dirty="0"/>
              <a:t> Working Group on GEOGLAM for 1 year – noting the intention for a SIT-34 discussion on organisational structure with the LSI-VC.</a:t>
            </a:r>
          </a:p>
        </p:txBody>
      </p:sp>
      <p:sp>
        <p:nvSpPr>
          <p:cNvPr id="4" name="Slide Number Placeholder 3">
            <a:extLst>
              <a:ext uri="{FF2B5EF4-FFF2-40B4-BE49-F238E27FC236}">
                <a16:creationId xmlns:a16="http://schemas.microsoft.com/office/drawing/2014/main" id="{F8104635-4AAB-41EC-A244-B332BE83C7C2}"/>
              </a:ext>
            </a:extLst>
          </p:cNvPr>
          <p:cNvSpPr>
            <a:spLocks noGrp="1"/>
          </p:cNvSpPr>
          <p:nvPr>
            <p:ph type="sldNum" sz="quarter" idx="12"/>
          </p:nvPr>
        </p:nvSpPr>
        <p:spPr/>
        <p:txBody>
          <a:bodyPr/>
          <a:lstStyle/>
          <a:p>
            <a:fld id="{7B8C7F34-962E-5C46-A517-BC8DD47DCCA6}" type="slidenum">
              <a:rPr lang="en-GB" smtClean="0"/>
              <a:t>9</a:t>
            </a:fld>
            <a:endParaRPr lang="en-GB" dirty="0"/>
          </a:p>
        </p:txBody>
      </p:sp>
    </p:spTree>
    <p:extLst>
      <p:ext uri="{BB962C8B-B14F-4D97-AF65-F5344CB8AC3E}">
        <p14:creationId xmlns:p14="http://schemas.microsoft.com/office/powerpoint/2010/main" val="26512679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2537</TotalTime>
  <Words>1168</Words>
  <Application>Microsoft Office PowerPoint</Application>
  <PresentationFormat>On-screen Show (16:9)</PresentationFormat>
  <Paragraphs>175</Paragraphs>
  <Slides>16</Slides>
  <Notes>8</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16</vt:i4>
      </vt:variant>
    </vt:vector>
  </HeadingPairs>
  <TitlesOfParts>
    <vt:vector size="28" baseType="lpstr">
      <vt:lpstr>ＭＳ Ｐゴシック</vt:lpstr>
      <vt:lpstr>Arial</vt:lpstr>
      <vt:lpstr>Arial Bold</vt:lpstr>
      <vt:lpstr>Calibri</vt:lpstr>
      <vt:lpstr>Century Gothic</vt:lpstr>
      <vt:lpstr>Courier New</vt:lpstr>
      <vt:lpstr>Droid Serif</vt:lpstr>
      <vt:lpstr>Helvetica</vt:lpstr>
      <vt:lpstr>Proxima Nova Regular</vt:lpstr>
      <vt:lpstr>Times New Roman</vt:lpstr>
      <vt:lpstr>Wingdings</vt:lpstr>
      <vt:lpstr>Office Theme</vt:lpstr>
      <vt:lpstr>Proposed Way Forward  LSI-VC, SDCG for GFOI, and GEOGLAM</vt:lpstr>
      <vt:lpstr>Background</vt:lpstr>
      <vt:lpstr>Options</vt:lpstr>
      <vt:lpstr>Pros and Cons</vt:lpstr>
      <vt:lpstr>Proposed Solution</vt:lpstr>
      <vt:lpstr>New LSI-VC Plan</vt:lpstr>
      <vt:lpstr>Reporting and Meetings</vt:lpstr>
      <vt:lpstr>Timeline</vt:lpstr>
      <vt:lpstr>Plenary Conclusion and Actions</vt:lpstr>
      <vt:lpstr>Terms of Reference</vt:lpstr>
      <vt:lpstr>Objectives</vt:lpstr>
      <vt:lpstr>Scope</vt:lpstr>
      <vt:lpstr>Scope Continued</vt:lpstr>
      <vt:lpstr>Implementation</vt:lpstr>
      <vt:lpstr>Remaining Sections of ToR</vt:lpstr>
      <vt:lpstr>Way Forward</vt:lpstr>
    </vt:vector>
  </TitlesOfParts>
  <Company>ESA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Pascal Lecomte</dc:creator>
  <cp:lastModifiedBy>Lacey, Jennifer A</cp:lastModifiedBy>
  <cp:revision>27</cp:revision>
  <cp:lastPrinted>2016-11-11T04:37:28Z</cp:lastPrinted>
  <dcterms:created xsi:type="dcterms:W3CDTF">2016-11-10T19:18:14Z</dcterms:created>
  <dcterms:modified xsi:type="dcterms:W3CDTF">2019-02-14T10:22:12Z</dcterms:modified>
</cp:coreProperties>
</file>