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92d0179942531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92d0179942531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9d14ad0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9d14ad0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9d14ad089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9d14ad08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dfaa3ac3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dfaa3ac3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9d14ad08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9d14ad08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atabase.eohandbook.com/" TargetMode="External"/><Relationship Id="rId4" Type="http://schemas.openxmlformats.org/officeDocument/2006/relationships/hyperlink" Target="http://database.eohandbook.com/database/missiontable.aspx" TargetMode="External"/><Relationship Id="rId9" Type="http://schemas.openxmlformats.org/officeDocument/2006/relationships/image" Target="../media/image3.png"/><Relationship Id="rId5" Type="http://schemas.openxmlformats.org/officeDocument/2006/relationships/hyperlink" Target="http://database.eohandbook.com/database/instrumenttable.aspx" TargetMode="External"/><Relationship Id="rId6" Type="http://schemas.openxmlformats.org/officeDocument/2006/relationships/hyperlink" Target="http://database.eohandbook.com/timeline/timeline.aspx" TargetMode="External"/><Relationship Id="rId7" Type="http://schemas.openxmlformats.org/officeDocument/2006/relationships/hyperlink" Target="http://database.eohandbook.com/database/instrumenttypecontinuity.aspx" TargetMode="External"/><Relationship Id="rId8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ceos-cove.org/en/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MIM Database API Demonstration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LSI-VC-7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 2019, Hanoi, Vietnam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-76200" y="536775"/>
            <a:ext cx="6306900" cy="6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</a:rPr>
              <a:t>CEOS Missions, Instruments and Measurements Database: </a:t>
            </a:r>
            <a:r>
              <a:rPr lang="en" sz="1000" u="sng">
                <a:solidFill>
                  <a:schemeClr val="hlink"/>
                </a:solidFill>
                <a:hlinkClick r:id="rId3"/>
              </a:rPr>
              <a:t>http://database.eohandbook.com/</a:t>
            </a:r>
            <a:endParaRPr sz="1000">
              <a:solidFill>
                <a:schemeClr val="lt2"/>
              </a:solidFill>
            </a:endParaRPr>
          </a:p>
        </p:txBody>
      </p:sp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MIM Database Capabilities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235500" y="1228675"/>
            <a:ext cx="6725700" cy="391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" sz="1400">
                <a:solidFill>
                  <a:schemeClr val="dk1"/>
                </a:solidFill>
              </a:rPr>
              <a:t>Official records of CEOS missions, instruments and measurements</a:t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Online and exportable </a:t>
            </a:r>
            <a:r>
              <a:rPr b="1" lang="en" sz="1400" u="sng">
                <a:solidFill>
                  <a:schemeClr val="hlink"/>
                </a:solidFill>
                <a:hlinkClick r:id="rId4"/>
              </a:rPr>
              <a:t>mission</a:t>
            </a:r>
            <a:r>
              <a:rPr b="1" lang="en" sz="1400">
                <a:solidFill>
                  <a:schemeClr val="dk1"/>
                </a:solidFill>
              </a:rPr>
              <a:t> and </a:t>
            </a:r>
            <a:r>
              <a:rPr b="1" lang="en" sz="1400" u="sng">
                <a:solidFill>
                  <a:schemeClr val="hlink"/>
                </a:solidFill>
                <a:hlinkClick r:id="rId5"/>
              </a:rPr>
              <a:t>instrument</a:t>
            </a:r>
            <a:r>
              <a:rPr b="1" lang="en" sz="1400">
                <a:solidFill>
                  <a:schemeClr val="dk1"/>
                </a:solidFill>
              </a:rPr>
              <a:t> tables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b="1" lang="en" sz="1400" u="sng">
                <a:solidFill>
                  <a:schemeClr val="hlink"/>
                </a:solidFill>
                <a:hlinkClick r:id="rId6"/>
              </a:rPr>
              <a:t>Timelines</a:t>
            </a:r>
            <a:endParaRPr sz="1400"/>
          </a:p>
          <a:p>
            <a:pPr indent="0" lvl="0" marL="45720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MIM-OSCAR comparison tool</a:t>
            </a:r>
            <a:endParaRPr sz="1400"/>
          </a:p>
          <a:p>
            <a:pPr indent="-317500" lvl="0" marL="457200" rtl="0" algn="l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7"/>
              </a:rPr>
              <a:t>Instrument type continuity prototype</a:t>
            </a:r>
            <a:endParaRPr sz="14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57476" y="261801"/>
            <a:ext cx="1551025" cy="4653098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64" name="Google Shape;64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643950" y="2184450"/>
            <a:ext cx="2677950" cy="10727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65" name="Google Shape;65;p14"/>
          <p:cNvSpPr txBox="1"/>
          <p:nvPr/>
        </p:nvSpPr>
        <p:spPr>
          <a:xfrm>
            <a:off x="521100" y="2483975"/>
            <a:ext cx="2922900" cy="74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chemeClr val="lt2"/>
                </a:solidFill>
              </a:rPr>
              <a:t>F</a:t>
            </a:r>
            <a:r>
              <a:rPr lang="en" sz="1000">
                <a:solidFill>
                  <a:schemeClr val="lt2"/>
                </a:solidFill>
              </a:rPr>
              <a:t>ilterable by agency, status, launch and EOL year (5 year selectable), keywords, applications, technical parameters, etc.</a:t>
            </a:r>
            <a:endParaRPr sz="1000"/>
          </a:p>
        </p:txBody>
      </p:sp>
      <p:cxnSp>
        <p:nvCxnSpPr>
          <p:cNvPr id="66" name="Google Shape;66;p14"/>
          <p:cNvCxnSpPr/>
          <p:nvPr/>
        </p:nvCxnSpPr>
        <p:spPr>
          <a:xfrm>
            <a:off x="1838325" y="3616025"/>
            <a:ext cx="5400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7" name="Google Shape;67;p14"/>
          <p:cNvCxnSpPr/>
          <p:nvPr/>
        </p:nvCxnSpPr>
        <p:spPr>
          <a:xfrm>
            <a:off x="5276850" y="1825825"/>
            <a:ext cx="712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4"/>
          <p:cNvCxnSpPr/>
          <p:nvPr/>
        </p:nvCxnSpPr>
        <p:spPr>
          <a:xfrm>
            <a:off x="5980200" y="1825825"/>
            <a:ext cx="0" cy="232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9" name="Google Shape;69;p14"/>
          <p:cNvSpPr txBox="1"/>
          <p:nvPr/>
        </p:nvSpPr>
        <p:spPr>
          <a:xfrm>
            <a:off x="714375" y="3713475"/>
            <a:ext cx="6306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chemeClr val="lt2"/>
                </a:solidFill>
              </a:rPr>
              <a:t>For measurement categories, detailed measurement types, or agency; filterable by mission status and dates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MIM</a:t>
            </a:r>
            <a:r>
              <a:rPr lang="en"/>
              <a:t> Application Programming Interface (API)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695275"/>
            <a:ext cx="50169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New in 2018!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Further enhances the capability to </a:t>
            </a:r>
            <a:r>
              <a:rPr lang="en" sz="1200">
                <a:solidFill>
                  <a:schemeClr val="dk1"/>
                </a:solidFill>
              </a:rPr>
              <a:t>query and exploit the resources within the MIM Database</a:t>
            </a:r>
            <a:r>
              <a:rPr lang="en" sz="1200"/>
              <a:t>. A </a:t>
            </a:r>
            <a:r>
              <a:rPr lang="en" sz="1200">
                <a:solidFill>
                  <a:schemeClr val="dk1"/>
                </a:solidFill>
              </a:rPr>
              <a:t>simple, programmable method of accessing the data</a:t>
            </a:r>
            <a:r>
              <a:rPr lang="en" sz="1200"/>
              <a:t>.</a:t>
            </a:r>
            <a:endParaRPr sz="1200"/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Currently leveraged through Python Notebooks.</a:t>
            </a:r>
            <a:endParaRPr sz="1200"/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Flexible visualisations, tables, etc.</a:t>
            </a:r>
            <a:endParaRPr sz="1200"/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Functionality status: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rgbClr val="93C47D"/>
                </a:solidFill>
              </a:rPr>
              <a:t>Mission, instrument and </a:t>
            </a:r>
            <a:r>
              <a:rPr lang="en" sz="1200">
                <a:solidFill>
                  <a:srgbClr val="FFD966"/>
                </a:solidFill>
              </a:rPr>
              <a:t>measurement</a:t>
            </a:r>
            <a:r>
              <a:rPr lang="en" sz="1200"/>
              <a:t> </a:t>
            </a:r>
            <a:r>
              <a:rPr lang="en" sz="1200">
                <a:solidFill>
                  <a:srgbClr val="93C47D"/>
                </a:solidFill>
              </a:rPr>
              <a:t>timelines (Gantt)</a:t>
            </a:r>
            <a:endParaRPr sz="1200">
              <a:solidFill>
                <a:srgbClr val="93C47D"/>
              </a:solidFill>
            </a:endParaRPr>
          </a:p>
          <a:p>
            <a:pPr indent="-3048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rgbClr val="FFD966"/>
                </a:solidFill>
              </a:rPr>
              <a:t>Missions, instruments and measurements of each type over time (column graph)</a:t>
            </a:r>
            <a:endParaRPr sz="1200">
              <a:solidFill>
                <a:srgbClr val="FFD966"/>
              </a:solidFill>
            </a:endParaRPr>
          </a:p>
          <a:p>
            <a:pPr indent="-3048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rgbClr val="93C47D"/>
                </a:solidFill>
              </a:rPr>
              <a:t>Custom timelines (e.g., biomass missions for GFOI)</a:t>
            </a:r>
            <a:endParaRPr sz="1200">
              <a:solidFill>
                <a:srgbClr val="93C47D"/>
              </a:solidFill>
            </a:endParaRPr>
          </a:p>
          <a:p>
            <a:pPr indent="-3048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rgbClr val="FFD966"/>
                </a:solidFill>
              </a:rPr>
              <a:t>Instrument waveband response curves (LS8, S-2A/B, more in progress)</a:t>
            </a:r>
            <a:endParaRPr sz="1200">
              <a:solidFill>
                <a:srgbClr val="FFD966"/>
              </a:solidFill>
            </a:endParaRPr>
          </a:p>
          <a:p>
            <a:pPr indent="-3048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ts val="1200"/>
              <a:buChar char="●"/>
            </a:pPr>
            <a:r>
              <a:rPr lang="en" sz="1200">
                <a:solidFill>
                  <a:srgbClr val="CC0000"/>
                </a:solidFill>
              </a:rPr>
              <a:t>Satellite ground tracks and orbit plots</a:t>
            </a:r>
            <a:endParaRPr sz="1200">
              <a:solidFill>
                <a:srgbClr val="CC0000"/>
              </a:solidFill>
            </a:endParaRPr>
          </a:p>
          <a:p>
            <a:pPr indent="-3048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CC0000"/>
              </a:buClr>
              <a:buSzPts val="1200"/>
              <a:buChar char="●"/>
            </a:pPr>
            <a:r>
              <a:rPr lang="en" sz="1200">
                <a:solidFill>
                  <a:srgbClr val="CC0000"/>
                </a:solidFill>
              </a:rPr>
              <a:t>Possible integration with </a:t>
            </a:r>
            <a:r>
              <a:rPr lang="en" sz="1200" u="sng">
                <a:solidFill>
                  <a:srgbClr val="CC0000"/>
                </a:solidFill>
                <a:hlinkClick r:id="rId3"/>
              </a:rPr>
              <a:t>CEOS Visualization Environment</a:t>
            </a:r>
            <a:r>
              <a:rPr lang="en" sz="1200">
                <a:solidFill>
                  <a:srgbClr val="CC0000"/>
                </a:solidFill>
              </a:rPr>
              <a:t> tool </a:t>
            </a:r>
            <a:endParaRPr sz="1200">
              <a:solidFill>
                <a:srgbClr val="CC0000"/>
              </a:solidFill>
            </a:endParaRPr>
          </a:p>
          <a:p>
            <a:pPr indent="-304800" lvl="0" marL="457200" rtl="0" algn="l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ts val="1200"/>
              <a:buChar char="●"/>
            </a:pPr>
            <a:r>
              <a:rPr lang="en" sz="1200">
                <a:solidFill>
                  <a:srgbClr val="CC0000"/>
                </a:solidFill>
              </a:rPr>
              <a:t>OPML format export</a:t>
            </a:r>
            <a:r>
              <a:rPr lang="en" sz="1200">
                <a:solidFill>
                  <a:srgbClr val="CC0000"/>
                </a:solidFill>
              </a:rPr>
              <a:t> for tree diagrams</a:t>
            </a:r>
            <a:endParaRPr sz="1200">
              <a:solidFill>
                <a:srgbClr val="CC0000"/>
              </a:solidFill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52500" y="1237775"/>
            <a:ext cx="3892674" cy="120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99075" y="2630425"/>
            <a:ext cx="3646099" cy="200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Demonstrations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299575" y="92600"/>
            <a:ext cx="950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 and thoughts...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847675"/>
            <a:ext cx="6822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The MIM and SEO teams could support LSI-VC by leveraging these capabilities for land specific queries.</a:t>
            </a:r>
            <a:endParaRPr sz="1400"/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Requirements</a:t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What is needed?</a:t>
            </a:r>
            <a:endParaRPr sz="1400"/>
          </a:p>
          <a:p>
            <a:pPr indent="-31750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What information does CEOS need regarding gaps, and in what format?</a:t>
            </a:r>
            <a:endParaRPr sz="1400"/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T</a:t>
            </a:r>
            <a:r>
              <a:rPr b="1" lang="en" sz="1400">
                <a:solidFill>
                  <a:schemeClr val="dk1"/>
                </a:solidFill>
              </a:rPr>
              <a:t>ools</a:t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API provides total flexibility, but requires time investment and user expertise</a:t>
            </a:r>
            <a:endParaRPr sz="1400"/>
          </a:p>
          <a:p>
            <a:pPr indent="-31750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Need test users for API</a:t>
            </a:r>
            <a:endParaRPr sz="1400"/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Gap Analysis Portal</a:t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 addition to the API, could pre-cook some useful analyses.</a:t>
            </a:r>
            <a:endParaRPr sz="1400"/>
          </a:p>
          <a:p>
            <a:pPr indent="-31750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Companion web application for the API?</a:t>
            </a:r>
            <a:endParaRPr sz="1400"/>
          </a:p>
          <a:p>
            <a:pPr indent="-31750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Online dashboard: gaps.eohandbook.com? – high-level, pre-compiled summary information; automated alerts/summaries; etc.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