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144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8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e2cbb21a3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4e2cbb21a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4e2cbb21a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e2cbb21a3_0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4e2cbb21a3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4e2cbb21a3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45647" y="4284963"/>
            <a:ext cx="8655238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JAXA EO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Strategy Workshop, 4 Jul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ymbios_white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5647" y="894099"/>
            <a:ext cx="2272548" cy="76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50838" y="1377538"/>
            <a:ext cx="8329612" cy="504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TR"/>
              <a:buChar char="-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243960" y="127160"/>
            <a:ext cx="6667479" cy="668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1_Vertical Title and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50838" y="1377538"/>
            <a:ext cx="8329612" cy="504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TR"/>
              <a:buChar char="-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243960" y="127160"/>
            <a:ext cx="6667479" cy="668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" type="body"/>
          </p:nvPr>
        </p:nvSpPr>
        <p:spPr>
          <a:xfrm>
            <a:off x="628650" y="1861457"/>
            <a:ext cx="373107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4784271" y="1861456"/>
            <a:ext cx="373107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type="title"/>
          </p:nvPr>
        </p:nvSpPr>
        <p:spPr>
          <a:xfrm>
            <a:off x="628650" y="930729"/>
            <a:ext cx="7886700" cy="759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073322"/>
            <a:ext cx="9144000" cy="2784677"/>
          </a:xfrm>
          <a:prstGeom prst="rect">
            <a:avLst/>
          </a:prstGeom>
          <a:solidFill>
            <a:srgbClr val="08497C">
              <a:alpha val="7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8669117" y="6426240"/>
            <a:ext cx="4593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pacenews.com/esa-preps-earth-observation-satellite-with-onboard-ai-processor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/>
        </p:nvSpPr>
        <p:spPr>
          <a:xfrm>
            <a:off x="245647" y="4284963"/>
            <a:ext cx="8655238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ARD Strategy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LSI-VC-7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Ward, Feb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50838" y="1377538"/>
            <a:ext cx="83295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Data standardisation and interoperability is a basic competitiveness measure for public EO programmes - under pressure from explosion in commercial activities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Public EO must demonstrate cost-effectiveness vs Space 2.0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User expectations changed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243960" y="127160"/>
            <a:ext cx="66675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/>
              <a:t>Motivations for public EO programmes</a:t>
            </a:r>
            <a:endParaRPr sz="2200"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476" y="1997620"/>
            <a:ext cx="5453202" cy="286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6597" y="1021675"/>
            <a:ext cx="3693326" cy="517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325" y="638550"/>
            <a:ext cx="8990600" cy="61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50838" y="1225138"/>
            <a:ext cx="83295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‘Disposable’ cameras – lots of them…with poor geometry, radiometry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AI, on-board and on-ground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Machine learning and smart processing to handle huge volumes of data </a:t>
            </a:r>
            <a:r>
              <a:rPr lang="en-US" sz="2200">
                <a:solidFill>
                  <a:srgbClr val="BF9000"/>
                </a:solidFill>
              </a:rPr>
              <a:t>(CARD4ML??)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Large constellations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Analysis-ready data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Bringing users to data (cloud storage and processing, including novel AWS solutions for new entrants)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Still a role for large and long-lived reference platforms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Standardisation and ARD a defence mechanism for space agencies – a necessity to stay relevant and competitive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Pixel ownership needs to become history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G</a:t>
            </a:r>
            <a:r>
              <a:rPr lang="en-US" sz="2200"/>
              <a:t>oing past scenes into generalised data sets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COGs, STAC catalogues, </a:t>
            </a:r>
            <a:r>
              <a:rPr lang="en-US" sz="2200"/>
              <a:t>clo</a:t>
            </a:r>
            <a:r>
              <a:rPr lang="en-US" sz="2200"/>
              <a:t>ud object stores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t/>
            </a:r>
            <a:endParaRPr sz="2200"/>
          </a:p>
        </p:txBody>
      </p:sp>
      <p:sp>
        <p:nvSpPr>
          <p:cNvPr id="59" name="Google Shape;59;p11"/>
          <p:cNvSpPr txBox="1"/>
          <p:nvPr>
            <p:ph type="title"/>
          </p:nvPr>
        </p:nvSpPr>
        <p:spPr>
          <a:xfrm>
            <a:off x="243960" y="127160"/>
            <a:ext cx="66675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Trends in EO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350838" y="1377538"/>
            <a:ext cx="83295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Technical Specification work not enough in itself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Processing chain reconfiguration costs money – and data providers need persuading as to the cost-benefit and demand</a:t>
            </a:r>
            <a:endParaRPr sz="2400"/>
          </a:p>
          <a:p>
            <a: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Data distributors likewise...and also encouraged to adopt CEOS standards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Data users need to see demonstrations for inspiration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We need a considered and prioritised orderly queue given limited capacity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We need advocacy, promotion, and demos to all stakeholders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Early work undertaken to outline a coherent strategy – and action defined to bring a draft to SIT-34 in April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Scope for CEOS priority during 2020-21 SIT Chair Term</a:t>
            </a:r>
            <a:endParaRPr sz="2400"/>
          </a:p>
        </p:txBody>
      </p:sp>
      <p:sp>
        <p:nvSpPr>
          <p:cNvPr id="66" name="Google Shape;66;p12"/>
          <p:cNvSpPr txBox="1"/>
          <p:nvPr>
            <p:ph type="title"/>
          </p:nvPr>
        </p:nvSpPr>
        <p:spPr>
          <a:xfrm>
            <a:off x="243960" y="127160"/>
            <a:ext cx="66675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CEOS ARD Strategy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331663" y="949688"/>
            <a:ext cx="83295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</a:t>
            </a:r>
            <a:r>
              <a:rPr lang="en-US" sz="1800"/>
              <a:t>nsure </a:t>
            </a:r>
            <a:r>
              <a:rPr b="1" lang="en-US" sz="1800"/>
              <a:t>continued relevance of public EO programme data and information</a:t>
            </a:r>
            <a:r>
              <a:rPr lang="en-US" sz="1800"/>
              <a:t>, leveraging the availability of all relevant CEOS agency missions to meet user  needs for information;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Meet the changing expectations of the user base</a:t>
            </a:r>
            <a:r>
              <a:rPr lang="en-US" sz="1800"/>
              <a:t>, which is increasingly non-technical and more accustomed to simplicity in geospatial data sourcing, integration and application;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Establish a </a:t>
            </a:r>
            <a:r>
              <a:rPr b="1" lang="en-US" sz="1800"/>
              <a:t>broad understanding of, and participation in, CEOS efforts to define, produce, and apply ARD</a:t>
            </a:r>
            <a:r>
              <a:rPr lang="en-US" sz="1800"/>
              <a:t> in support of societal needs;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Ensure effective </a:t>
            </a:r>
            <a:r>
              <a:rPr b="1" lang="en-US" sz="1800"/>
              <a:t>engagement of the three key stakeholder groups: EO data providers</a:t>
            </a:r>
            <a:r>
              <a:rPr lang="en-US" sz="1800"/>
              <a:t> (both public and private); </a:t>
            </a:r>
            <a:r>
              <a:rPr b="1" lang="en-US" sz="1800"/>
              <a:t>Big Data hosts and aggregators</a:t>
            </a:r>
            <a:r>
              <a:rPr lang="en-US" sz="1800"/>
              <a:t> who stage increasing amounts of CEOS agency free and open data; and </a:t>
            </a:r>
            <a:r>
              <a:rPr b="1" lang="en-US" sz="1800"/>
              <a:t>data users</a:t>
            </a:r>
            <a:r>
              <a:rPr lang="en-US" sz="1800"/>
              <a:t>;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Manage expectations of all stakeholders as to the </a:t>
            </a:r>
            <a:r>
              <a:rPr b="1" lang="en-US" sz="1800"/>
              <a:t>status and outlook for ARD availability – so that all might plan and invest with confidence</a:t>
            </a:r>
            <a:r>
              <a:rPr lang="en-US" sz="1800"/>
              <a:t> in capabilities to best exploit the CEOS agency ARD;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Establish </a:t>
            </a:r>
            <a:r>
              <a:rPr b="1" lang="en-US" sz="1800"/>
              <a:t>priorities for which products and applications might follow on from the current land-specific PFS</a:t>
            </a:r>
            <a:r>
              <a:rPr lang="en-US" sz="1800"/>
              <a:t>;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-US" sz="1800">
                <a:solidFill>
                  <a:srgbClr val="FFFFFF"/>
                </a:solidFill>
              </a:rPr>
              <a:t>E</a:t>
            </a:r>
            <a:r>
              <a:rPr lang="en-US" sz="1800">
                <a:solidFill>
                  <a:srgbClr val="FFFFFF"/>
                </a:solidFill>
              </a:rPr>
              <a:t>nsure appropriate </a:t>
            </a:r>
            <a:r>
              <a:rPr b="1" lang="en-US" sz="1800">
                <a:solidFill>
                  <a:srgbClr val="FFFFFF"/>
                </a:solidFill>
              </a:rPr>
              <a:t>organisational responsibilities across the CEOS structure</a:t>
            </a:r>
            <a:r>
              <a:rPr lang="en-US" sz="1800">
                <a:solidFill>
                  <a:srgbClr val="FFFFFF"/>
                </a:solidFill>
              </a:rPr>
              <a:t> for the definition and execution of the way forward on ARD.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800"/>
          </a:p>
        </p:txBody>
      </p:sp>
      <p:sp>
        <p:nvSpPr>
          <p:cNvPr id="73" name="Google Shape;73;p13"/>
          <p:cNvSpPr txBox="1"/>
          <p:nvPr>
            <p:ph type="title"/>
          </p:nvPr>
        </p:nvSpPr>
        <p:spPr>
          <a:xfrm>
            <a:off x="243960" y="127160"/>
            <a:ext cx="66675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CEOS ARD Strategy – Objectives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331663" y="949688"/>
            <a:ext cx="83295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ML is a ‘buzzy’ area of development right now - still early days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</a:pPr>
            <a:r>
              <a:rPr lang="en-US" sz="2000">
                <a:solidFill>
                  <a:srgbClr val="FFFFFF"/>
                </a:solidFill>
              </a:rPr>
              <a:t>e.g. </a:t>
            </a:r>
            <a:r>
              <a:rPr lang="en-US" sz="2000" u="sng">
                <a:solidFill>
                  <a:srgbClr val="FFFFFF"/>
                </a:solidFill>
                <a:hlinkClick r:id="rId3"/>
              </a:rPr>
              <a:t>ESA ‘BrainSat’</a:t>
            </a:r>
            <a:r>
              <a:rPr lang="en-US" sz="2000">
                <a:solidFill>
                  <a:srgbClr val="FFFFFF"/>
                </a:solidFill>
              </a:rPr>
              <a:t> e.g., ML on-orbit, EO processing on edge compute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Appears that for a certain class of problems that can be solved using ML and satellite EO, it could be a vital tool in managing the unprecedented and growing volume and velocity of data coming out of the ‘EO firehose’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There are certain classes of problem where more bespoke solutions will likely remain superior </a:t>
            </a:r>
            <a:r>
              <a:rPr lang="en-US" sz="2000"/>
              <a:t>(e.g. WoFS)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EO data pre-processing to optimise application to ML should be investigated and considered. i.e. CARD4ML.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Governmental and commercial actors pursuing this for general applications as well as EO applications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Google (incl Earth Engine), AWS, Digital Globe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/>
              <a:t>Preliminary discussions on the topic with Descartes Labs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/>
              <a:t>Initial responses are promising</a:t>
            </a:r>
            <a:endParaRPr sz="2000"/>
          </a:p>
        </p:txBody>
      </p:sp>
      <p:sp>
        <p:nvSpPr>
          <p:cNvPr id="80" name="Google Shape;80;p14"/>
          <p:cNvSpPr txBox="1"/>
          <p:nvPr>
            <p:ph type="title"/>
          </p:nvPr>
        </p:nvSpPr>
        <p:spPr>
          <a:xfrm>
            <a:off x="243960" y="127160"/>
            <a:ext cx="66675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CARD4ML (Machine Learning)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331663" y="949688"/>
            <a:ext cx="83295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-"/>
            </a:pPr>
            <a:r>
              <a:rPr lang="en-US" sz="2000"/>
              <a:t>To date, it appears that the most utility in applying ML to EO data is: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/>
              <a:t>with finer resolution optical data (e.g. Planet, Digital Globe)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/>
              <a:t>in cases where multiple signals exist (e.g. AIS plus Sentinel-1 for ship tracking)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-"/>
            </a:pPr>
            <a:r>
              <a:rPr lang="en-US" sz="2000"/>
              <a:t>Spatial resolution of Landsat, and even the 10m optical bands on Sentinel-2, may be too coarse for spatially-driven ML applications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/>
              <a:t>highly dependant on feature sizes</a:t>
            </a:r>
            <a:endParaRPr sz="2000"/>
          </a:p>
          <a:p>
            <a:pPr indent="-355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lang="en-US" sz="2000"/>
              <a:t>application to time series should be investigated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-"/>
            </a:pPr>
            <a:r>
              <a:rPr lang="en-US" sz="2000"/>
              <a:t>CEOS should be engaged in this area, and consider if and how to support, e.g. via an ARD PFS aimed at ML, e.g. ODC/CEOS Data Cube applications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1" lang="en-US" sz="2000"/>
              <a:t>Action for a small group to study the topic, possibly in consultation with SDCG and GEOGLAM AHWG for thematic inputs, and come back for discussion at the September joint meetings and SIT TW?</a:t>
            </a:r>
            <a:endParaRPr b="1" i="1" sz="2000"/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243960" y="127160"/>
            <a:ext cx="66675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CARD4ML (Machine Learning)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331663" y="949688"/>
            <a:ext cx="83295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Suggestions for inclusion in the draft CEOS ARD strategy for SIT-34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Partnerships for CEOS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Priorities for CEOS in promoting uptake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Priorities for the orderly queue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CARD4ML?? (space agency competitiveness measure)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Roles within CEOS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/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243960" y="127160"/>
            <a:ext cx="66675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CEOS ARD Strategy – Discussion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ymbio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