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6" r:id="rId2"/>
    <p:sldId id="295" r:id="rId3"/>
    <p:sldId id="374" r:id="rId4"/>
    <p:sldId id="428" r:id="rId5"/>
    <p:sldId id="415" r:id="rId6"/>
    <p:sldId id="413" r:id="rId7"/>
    <p:sldId id="418" r:id="rId8"/>
    <p:sldId id="423" r:id="rId9"/>
    <p:sldId id="300" r:id="rId10"/>
    <p:sldId id="422" r:id="rId11"/>
    <p:sldId id="416" r:id="rId12"/>
    <p:sldId id="425" r:id="rId13"/>
    <p:sldId id="324" r:id="rId14"/>
    <p:sldId id="426" r:id="rId15"/>
    <p:sldId id="404" r:id="rId16"/>
    <p:sldId id="359" r:id="rId17"/>
    <p:sldId id="4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3"/>
    <p:restoredTop sz="94740"/>
  </p:normalViewPr>
  <p:slideViewPr>
    <p:cSldViewPr snapToGrid="0" snapToObjects="1">
      <p:cViewPr varScale="1">
        <p:scale>
          <a:sx n="118" d="100"/>
          <a:sy n="118" d="100"/>
        </p:scale>
        <p:origin x="23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EF69C-E682-4349-BCB5-B8C4FEEF2BE3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A3818-6C00-DE48-B5C1-0689335C9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7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9072-6AE4-F84D-A159-CCC9D9877F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6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D3E3-2C09-0242-B7F9-8893CB4BD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A06B-116A-6E48-92D9-4EA97177A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B9100-BCC7-CC43-BD00-26DA9500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5184-6F48-8247-A39F-C1709BEB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57D49-99BF-2B49-9E05-F102AFEB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7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CB7C-2017-2A4F-B444-1C391147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21FC2-26B1-C14C-BAC6-ACB9F5DDB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8013-D77D-434F-9FA6-A16EAC466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3E3F6-CD7E-B143-B551-07B953FD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6632A-EE89-A641-8550-5B1354ECE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9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C44646-CA58-F346-8EB6-006EF04EA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2E09C-2DE3-8141-84FB-BD2697E03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502BE-0FCA-D742-BA7B-AE2A25BF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91DAF-6B0F-8D49-AB81-A4067E6E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0F82D-51CD-F54F-BA70-806367E7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7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AF2FA-D5E6-0643-95BC-F3939024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D5390-EAA0-F44C-9F45-3991C9F76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549A6-D2F1-2A4B-8176-4BEE88EA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31B9-E8FB-DE47-ACBE-1ACDEE31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A635D-D65C-4144-9D29-3D639E2B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1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56A64-9508-8340-BACF-8114569E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8A9D3-ED18-F14C-9EDB-4FB804A67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E153-7FDF-3F44-81FB-79E2820FC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33C7B-2652-A544-91A7-75D7EED8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65A18-D2F0-3946-9BE8-8EE79979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FC825-8650-BC45-9596-1B7DC1FF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98E29-18FF-974B-8534-96B59D6CC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36793-6B6C-4F48-B848-3BCD85C4D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A4F89-AC03-784B-83B9-19627E6F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46424-0777-D942-935A-DC30E2CB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8E702-8471-6A48-B049-6D04792E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2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E4C8-EB1F-2749-829C-08DD260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7A478-520C-984A-A2D8-296B7C6E8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5A4B2-9AB3-F24E-9D79-42C6F6CF3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2E99B4-388D-1543-8ED3-0946A6D91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AFF30-9206-ED47-97A2-551F04F90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DBB2B6-45CE-7249-8A62-EEE00FBD9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F1AEA0-DD4C-7149-8189-8282D3168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B1A98-531B-0848-B352-9931A810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86B1B-5452-8648-A723-62C847A2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E8FCE-6550-5345-87E9-19E129BE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2CE19-E2B2-3C44-9409-037175986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A8A4D-5075-3047-9CBA-8826229D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FB1CD-5717-304B-86DD-039BF0C3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CCCEF-1F1E-804E-A859-5682EC1C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E3F1A-886E-FA47-A4E3-98825F26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8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ABAE-4E50-B040-AA46-1A852A31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18B3-95FB-BD4C-B113-54EF6961F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AF441-0231-F746-904A-383F4D571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FEEE2-D52E-4944-88BA-3AB94ABE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7095A-AFDF-A04F-8993-04210DE9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94FFF-37CA-AD40-92F0-EC0D3EDE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47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3F7B-1B48-7C48-B5E1-5FC1ED4E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80FF54-1D62-0541-B5D7-B74FBFFBB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6C5BB-450B-0B47-96A1-21CD00043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18FFF-9C4D-6545-AA66-06D42B2E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30F9D-1FF7-1249-B765-7EF9A82B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EFB70-B2A1-3D48-8856-477D426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5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CB06A-C131-1145-9198-195562C7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EF1B0-87E1-7842-9B91-F2957CF16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4408-21C0-824E-B2CC-0A9E80BF8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119DE-4621-F44F-A364-C39AC39C25B1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F5788-14FB-E14B-B34D-B897A247E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8D1FB-25BE-BB48-9202-4C9E1E8AE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1612900" y="168902"/>
            <a:ext cx="6781800" cy="13620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3600" dirty="0">
                <a:solidFill>
                  <a:schemeClr val="bg1"/>
                </a:solidFill>
              </a:rPr>
              <a:t>Future US Land Imaging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Jeffrey </a:t>
            </a:r>
            <a:r>
              <a:rPr lang="en-US" sz="2400" dirty="0" err="1">
                <a:solidFill>
                  <a:schemeClr val="bg1"/>
                </a:solidFill>
              </a:rPr>
              <a:t>Masek</a:t>
            </a:r>
            <a:r>
              <a:rPr lang="en-US" sz="2400">
                <a:solidFill>
                  <a:schemeClr val="bg1"/>
                </a:solidFill>
              </a:rPr>
              <a:t>, NASA GSFC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	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Eart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2"/>
            <a:ext cx="9144000" cy="10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30401" y="5593835"/>
            <a:ext cx="372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Agency Update – CEOS LSI-VC-2</a:t>
            </a:r>
          </a:p>
          <a:p>
            <a:r>
              <a:rPr lang="en-US" dirty="0">
                <a:solidFill>
                  <a:schemeClr val="bg1"/>
                </a:solidFill>
              </a:rPr>
              <a:t>July 20-22, 2016</a:t>
            </a:r>
          </a:p>
          <a:p>
            <a:r>
              <a:rPr lang="en-US" dirty="0">
                <a:solidFill>
                  <a:schemeClr val="bg1"/>
                </a:solidFill>
              </a:rPr>
              <a:t>Dave Jarrett, NASA HQ</a:t>
            </a:r>
          </a:p>
          <a:p>
            <a:r>
              <a:rPr lang="en-US" dirty="0">
                <a:solidFill>
                  <a:schemeClr val="bg1"/>
                </a:solidFill>
              </a:rPr>
              <a:t>Jeff Masek, NASA GSFC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2204" y="3622703"/>
            <a:ext cx="8546239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Update on Harmonized Landsat Sentinel-2 (HLS)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September 6, 2018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Jeffrey Masek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Junchang</a:t>
            </a:r>
            <a:r>
              <a:rPr lang="en-US" dirty="0">
                <a:solidFill>
                  <a:schemeClr val="bg1"/>
                </a:solidFill>
              </a:rPr>
              <a:t> Ju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Jean-Claude Roger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Sergii</a:t>
            </a:r>
            <a:r>
              <a:rPr lang="en-US" dirty="0">
                <a:solidFill>
                  <a:schemeClr val="bg1"/>
                </a:solidFill>
              </a:rPr>
              <a:t> Skakun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Martin Claverie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Jennifer Dungan</a:t>
            </a:r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, Chris Justice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(1) NASA GSFC, (2) Univ. of Maryland, (3) Univ. </a:t>
            </a:r>
            <a:r>
              <a:rPr lang="en-US" dirty="0" err="1">
                <a:solidFill>
                  <a:schemeClr val="bg1"/>
                </a:solidFill>
              </a:rPr>
              <a:t>Catholique</a:t>
            </a:r>
            <a:r>
              <a:rPr lang="en-US" dirty="0">
                <a:solidFill>
                  <a:schemeClr val="bg1"/>
                </a:solidFill>
              </a:rPr>
              <a:t> de Louvain, (4) NASA ARC</a:t>
            </a:r>
          </a:p>
          <a:p>
            <a:pPr>
              <a:lnSpc>
                <a:spcPts val="186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ts val="186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62826"/>
            <a:ext cx="4637715" cy="2767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336" y="662826"/>
            <a:ext cx="4647664" cy="27678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0523" y="6376561"/>
            <a:ext cx="7591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Presentation contains modified Copernicus Sentinel data (2015-17) processed by ESA</a:t>
            </a:r>
          </a:p>
        </p:txBody>
      </p:sp>
    </p:spTree>
    <p:extLst>
      <p:ext uri="{BB962C8B-B14F-4D97-AF65-F5344CB8AC3E}">
        <p14:creationId xmlns:p14="http://schemas.microsoft.com/office/powerpoint/2010/main" val="395319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908" y="12265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Harmonization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214" y="1324175"/>
            <a:ext cx="9789159" cy="48023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Landsat/Sentinel-2 cross calibration has not been an issue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We assume that both sensors record the true signal with zero bias  -  NASA/USGS and ESA  characterization teams working closely together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S2/L8 &amp; S2/S2 geo-registration issues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Documenting the problem (</a:t>
            </a:r>
            <a:r>
              <a:rPr lang="en-US" sz="1600" dirty="0" err="1"/>
              <a:t>Storey</a:t>
            </a:r>
            <a:r>
              <a:rPr lang="en-US" sz="1600" dirty="0"/>
              <a:t> et al., RSE, 2016)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HLS uses image-image correlation (AROP) with Sentinel-2 “master” scene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Mixed processing baselines	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Migration of Landsat from L1T to “Collection 1” to ARD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Early evolution of Sentinel-2 processing baselines &amp; file formats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Cloud and shadow masking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BU algorithm </a:t>
            </a:r>
            <a:r>
              <a:rPr lang="en-US" sz="1600" dirty="0" err="1"/>
              <a:t>intercomparison</a:t>
            </a:r>
            <a:r>
              <a:rPr lang="en-US" sz="1600" dirty="0"/>
              <a:t> &amp; upgrade (Woodcock)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CEOS Atmospheric Correction </a:t>
            </a:r>
            <a:r>
              <a:rPr lang="en-US" sz="1600" dirty="0" err="1"/>
              <a:t>Intercomparison</a:t>
            </a:r>
            <a:r>
              <a:rPr lang="en-US" sz="1600" dirty="0"/>
              <a:t> Experiment (ACIX-2)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21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2E75B6"/>
                </a:solidFill>
              </a:rPr>
              <a:t>Cloud Mask Evaluation</a:t>
            </a:r>
          </a:p>
        </p:txBody>
      </p:sp>
      <p:pic>
        <p:nvPicPr>
          <p:cNvPr id="6" name="Picture 5" descr="lasr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24215"/>
            <a:ext cx="4564116" cy="2027902"/>
          </a:xfrm>
          <a:prstGeom prst="rect">
            <a:avLst/>
          </a:prstGeom>
        </p:spPr>
      </p:pic>
      <p:pic>
        <p:nvPicPr>
          <p:cNvPr id="7" name="Picture 6" descr="maj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332499"/>
            <a:ext cx="4552136" cy="2028496"/>
          </a:xfrm>
          <a:prstGeom prst="rect">
            <a:avLst/>
          </a:prstGeom>
        </p:spPr>
      </p:pic>
      <p:pic>
        <p:nvPicPr>
          <p:cNvPr id="8" name="Picture 7" descr="s2c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864" y="116095"/>
            <a:ext cx="4552136" cy="2033252"/>
          </a:xfrm>
          <a:prstGeom prst="rect">
            <a:avLst/>
          </a:prstGeom>
        </p:spPr>
      </p:pic>
      <p:pic>
        <p:nvPicPr>
          <p:cNvPr id="9" name="Picture 8" descr="fmas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086" y="2232765"/>
            <a:ext cx="4532915" cy="2019353"/>
          </a:xfrm>
          <a:prstGeom prst="rect">
            <a:avLst/>
          </a:prstGeom>
        </p:spPr>
      </p:pic>
      <p:pic>
        <p:nvPicPr>
          <p:cNvPr id="10" name="Picture 9" descr="tmas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865" y="4341065"/>
            <a:ext cx="4532915" cy="20199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46049" y="3869369"/>
            <a:ext cx="8354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LASRC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9967" y="5991663"/>
            <a:ext cx="8354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MAJA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60409" y="3877836"/>
            <a:ext cx="100759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FMASK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59010" y="1767072"/>
            <a:ext cx="110899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SEN2COR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60409" y="5991663"/>
            <a:ext cx="9878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TMASK</a:t>
            </a:r>
          </a:p>
        </p:txBody>
      </p:sp>
      <p:sp>
        <p:nvSpPr>
          <p:cNvPr id="16" name="Oval 15"/>
          <p:cNvSpPr/>
          <p:nvPr/>
        </p:nvSpPr>
        <p:spPr>
          <a:xfrm>
            <a:off x="3860801" y="1394861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41751" y="3509413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41751" y="5592214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13751" y="5592214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413750" y="3509413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13750" y="1394861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854576" y="3160163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838701" y="5246139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838701" y="994811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417440" y="994811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436490" y="3160163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405129" y="5246139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57867" y="6435128"/>
            <a:ext cx="357397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0C425"/>
                </a:solidFill>
              </a:rPr>
              <a:t>Clear</a:t>
            </a:r>
            <a:r>
              <a:rPr lang="en-US" dirty="0"/>
              <a:t>   </a:t>
            </a:r>
            <a:r>
              <a:rPr lang="en-US" dirty="0">
                <a:solidFill>
                  <a:srgbClr val="606060"/>
                </a:solidFill>
              </a:rPr>
              <a:t>Cloud shadow</a:t>
            </a:r>
            <a:r>
              <a:rPr lang="en-US" dirty="0"/>
              <a:t>   </a:t>
            </a:r>
            <a:r>
              <a:rPr lang="en-US" dirty="0">
                <a:solidFill>
                  <a:schemeClr val="bg1"/>
                </a:solidFill>
              </a:rPr>
              <a:t>Cloud  </a:t>
            </a:r>
            <a:r>
              <a:rPr lang="en-US" dirty="0">
                <a:solidFill>
                  <a:srgbClr val="0000FF"/>
                </a:solidFill>
              </a:rPr>
              <a:t>Water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1" name="Picture 30" descr="T2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6095"/>
            <a:ext cx="4564116" cy="2028496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825876" y="1344061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838701" y="994811"/>
            <a:ext cx="122521" cy="120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555193" y="6477746"/>
            <a:ext cx="453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Courtesy of C. Woodcock group (Boston University)</a:t>
            </a:r>
          </a:p>
        </p:txBody>
      </p:sp>
    </p:spTree>
    <p:extLst>
      <p:ext uri="{BB962C8B-B14F-4D97-AF65-F5344CB8AC3E}">
        <p14:creationId xmlns:p14="http://schemas.microsoft.com/office/powerpoint/2010/main" val="3309105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4A3CF-C23F-9C41-837F-7BF664D57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HLS version 1.4  being released this summer – check our web site for availability: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hls.gsfc.nasa.gov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Support for NASA Multi-Source Land Imaging (</a:t>
            </a:r>
            <a:r>
              <a:rPr lang="en-US" dirty="0" err="1"/>
              <a:t>MuSLI</a:t>
            </a:r>
            <a:r>
              <a:rPr lang="en-US" dirty="0"/>
              <a:t>) team products</a:t>
            </a:r>
          </a:p>
          <a:p>
            <a:pPr lvl="1"/>
            <a:r>
              <a:rPr lang="en-US" dirty="0"/>
              <a:t>North American Vegetation Phenology (</a:t>
            </a:r>
            <a:r>
              <a:rPr lang="en-US" dirty="0" err="1"/>
              <a:t>Friedl</a:t>
            </a:r>
            <a:r>
              <a:rPr lang="en-US" dirty="0"/>
              <a:t>/BU)</a:t>
            </a:r>
          </a:p>
          <a:p>
            <a:pPr lvl="1"/>
            <a:r>
              <a:rPr lang="en-US" dirty="0"/>
              <a:t>Sub-Saharan Africa Burned Area (Roy/SDSU)</a:t>
            </a:r>
          </a:p>
          <a:p>
            <a:pPr lvl="1"/>
            <a:r>
              <a:rPr lang="en-US" dirty="0"/>
              <a:t>High-latitude Albedo Dynamics (Schaaf/U Mass)</a:t>
            </a:r>
          </a:p>
          <a:p>
            <a:pPr lvl="1"/>
            <a:endParaRPr lang="en-US" dirty="0"/>
          </a:p>
          <a:p>
            <a:r>
              <a:rPr lang="en-US" dirty="0"/>
              <a:t>Investigating options for global HLS production in 2019-2020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2D1E97-9B0D-D04C-AA80-3AB3E8D0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908" y="12265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Status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00279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3081-0FE4-E343-8CFF-D5D19016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951" y="143648"/>
            <a:ext cx="8229600" cy="908313"/>
          </a:xfrm>
        </p:spPr>
        <p:txBody>
          <a:bodyPr/>
          <a:lstStyle/>
          <a:p>
            <a:r>
              <a:rPr lang="en-US" dirty="0"/>
              <a:t>ESA Living Planet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F8AA5-382C-6E48-A775-3F92E5C1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9C2FCB-BB5A-C048-8960-CB244D81926D}"/>
              </a:ext>
            </a:extLst>
          </p:cNvPr>
          <p:cNvSpPr/>
          <p:nvPr/>
        </p:nvSpPr>
        <p:spPr>
          <a:xfrm>
            <a:off x="1821952" y="4293880"/>
            <a:ext cx="8454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44444"/>
                </a:solidFill>
                <a:latin typeface="Verdana" panose="020B0604030504040204" pitchFamily="34" charset="0"/>
              </a:rPr>
              <a:t>13-17 May 2019</a:t>
            </a:r>
          </a:p>
          <a:p>
            <a:endParaRPr lang="en-US" sz="2000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r>
              <a:rPr lang="en-US" sz="2000" dirty="0">
                <a:solidFill>
                  <a:srgbClr val="444444"/>
                </a:solidFill>
                <a:latin typeface="Verdana" panose="020B0604030504040204" pitchFamily="34" charset="0"/>
              </a:rPr>
              <a:t>Special Session: </a:t>
            </a:r>
            <a:r>
              <a:rPr lang="en-US" sz="2000" b="1" dirty="0">
                <a:solidFill>
                  <a:srgbClr val="444444"/>
                </a:solidFill>
                <a:latin typeface="Verdana" panose="020B0604030504040204" pitchFamily="34" charset="0"/>
              </a:rPr>
              <a:t>Multi-Source Data for Next Generation Land Monitoring</a:t>
            </a:r>
          </a:p>
          <a:p>
            <a:endParaRPr lang="en-US" sz="2000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r>
              <a:rPr lang="en-US" sz="2000" dirty="0">
                <a:solidFill>
                  <a:srgbClr val="444444"/>
                </a:solidFill>
                <a:latin typeface="Verdana" panose="020B0604030504040204" pitchFamily="34" charset="0"/>
              </a:rPr>
              <a:t>Abstract submissions  open Sept 10 – Nov 11, 2018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1379D-DC90-3D44-A55D-6547E426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82952"/>
            <a:ext cx="9144000" cy="284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6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BFD47-E03B-224C-A856-B0DD4CB3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6373" y="6356350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3FF32-AD03-7042-8356-5EF749C43B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072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814217-C346-E941-A8BD-C7218CA2DF78}"/>
              </a:ext>
            </a:extLst>
          </p:cNvPr>
          <p:cNvSpPr/>
          <p:nvPr/>
        </p:nvSpPr>
        <p:spPr>
          <a:xfrm>
            <a:off x="3800106" y="5113867"/>
            <a:ext cx="4284134" cy="124248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7B85CD-3755-B640-B6C8-8B4780A1D8B2}"/>
              </a:ext>
            </a:extLst>
          </p:cNvPr>
          <p:cNvSpPr txBox="1"/>
          <p:nvPr/>
        </p:nvSpPr>
        <p:spPr>
          <a:xfrm>
            <a:off x="4833039" y="5367869"/>
            <a:ext cx="2309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FAF53-DA96-1148-8ED5-14233137209F}"/>
              </a:ext>
            </a:extLst>
          </p:cNvPr>
          <p:cNvSpPr txBox="1"/>
          <p:nvPr/>
        </p:nvSpPr>
        <p:spPr>
          <a:xfrm>
            <a:off x="556598" y="6488668"/>
            <a:ext cx="244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Delaware / New Jersey</a:t>
            </a:r>
          </a:p>
        </p:txBody>
      </p:sp>
    </p:spTree>
    <p:extLst>
      <p:ext uri="{BB962C8B-B14F-4D97-AF65-F5344CB8AC3E}">
        <p14:creationId xmlns:p14="http://schemas.microsoft.com/office/powerpoint/2010/main" val="3959890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114" y="-16070"/>
            <a:ext cx="10515600" cy="1325563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Evaluation of the BRDF adjustment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4271" y="1483266"/>
            <a:ext cx="2861287" cy="1443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We evaluated the deviation between edge swath acquisitions of MSI with and without BRDF-adj.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97542" y="1239897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Without BRDF-adj.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30465" y="1239897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With BRDF-adj.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88012" y="1693464"/>
            <a:ext cx="1448925" cy="117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324270" y="2947517"/>
            <a:ext cx="2633704" cy="3528583"/>
            <a:chOff x="140993" y="3180978"/>
            <a:chExt cx="2633704" cy="35285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503" y="3180978"/>
              <a:ext cx="2543194" cy="3528583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331187" y="6045194"/>
              <a:ext cx="750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Day</a:t>
              </a:r>
              <a:r>
                <a:rPr lang="en-US" sz="1600" b="1" baseline="-25000" dirty="0">
                  <a:solidFill>
                    <a:srgbClr val="FF0000"/>
                  </a:solidFill>
                </a:rPr>
                <a:t>i</a:t>
              </a:r>
              <a:r>
                <a:rPr lang="en-US" sz="1600" b="1" dirty="0">
                  <a:solidFill>
                    <a:srgbClr val="FF0000"/>
                  </a:solidFill>
                </a:rPr>
                <a:t>+3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826" y="4037761"/>
              <a:ext cx="543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33CC"/>
                  </a:solidFill>
                </a:rPr>
                <a:t>Day</a:t>
              </a:r>
              <a:r>
                <a:rPr lang="en-US" sz="1600" b="1" baseline="-25000" dirty="0">
                  <a:solidFill>
                    <a:srgbClr val="0033CC"/>
                  </a:solidFill>
                </a:rPr>
                <a:t>i</a:t>
              </a:r>
              <a:endParaRPr lang="en-US" sz="1600" b="1" dirty="0">
                <a:solidFill>
                  <a:srgbClr val="0033CC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56906" y="3241638"/>
              <a:ext cx="13064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 MSI swaths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350127" y="3519525"/>
              <a:ext cx="509434" cy="35094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902804" y="3517545"/>
              <a:ext cx="509434" cy="35094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0993" y="5073703"/>
              <a:ext cx="857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/>
                  </a:solidFill>
                </a:rPr>
                <a:t>Overlap</a:t>
              </a:r>
            </a:p>
            <a:p>
              <a:pPr algn="ctr"/>
              <a:r>
                <a:rPr lang="en-US" sz="1600" b="1" dirty="0">
                  <a:solidFill>
                    <a:schemeClr val="accent4"/>
                  </a:solidFill>
                </a:rPr>
                <a:t>area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807594" y="5414189"/>
              <a:ext cx="320499" cy="114874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12" y="1676696"/>
            <a:ext cx="2915951" cy="486471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557" y="1676697"/>
            <a:ext cx="2915951" cy="486471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7876557" y="1676697"/>
            <a:ext cx="1423813" cy="1187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78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761" y="1877093"/>
            <a:ext cx="8755238" cy="37285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12761" y="187328"/>
            <a:ext cx="7886700" cy="7496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accent1"/>
                </a:solidFill>
              </a:rPr>
              <a:t>Crop NDVI Phenology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5621" y="5597890"/>
            <a:ext cx="125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DOY (2016)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580354" y="3421245"/>
            <a:ext cx="6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NDVI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2762" y="1170001"/>
            <a:ext cx="835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Delaware, USA  - crop type examples from USDA Cropland Data Layer (CDL)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HLS data interpolated and smoothed (10-day window)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5935" y="5921056"/>
            <a:ext cx="984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Corn</a:t>
            </a:r>
          </a:p>
          <a:p>
            <a:r>
              <a:rPr lang="en-US" dirty="0">
                <a:solidFill>
                  <a:srgbClr val="008000"/>
                </a:solidFill>
              </a:rPr>
              <a:t>Soybean</a:t>
            </a:r>
          </a:p>
        </p:txBody>
      </p:sp>
      <p:sp>
        <p:nvSpPr>
          <p:cNvPr id="2" name="Rectangle 1"/>
          <p:cNvSpPr/>
          <p:nvPr/>
        </p:nvSpPr>
        <p:spPr>
          <a:xfrm>
            <a:off x="8356600" y="5921056"/>
            <a:ext cx="212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Double (Wheat/Soy)</a:t>
            </a:r>
          </a:p>
          <a:p>
            <a:r>
              <a:rPr lang="en-US" dirty="0">
                <a:solidFill>
                  <a:srgbClr val="FF00FF"/>
                </a:solidFill>
              </a:rPr>
              <a:t>Deciduous Forest</a:t>
            </a:r>
          </a:p>
        </p:txBody>
      </p:sp>
    </p:spTree>
    <p:extLst>
      <p:ext uri="{BB962C8B-B14F-4D97-AF65-F5344CB8AC3E}">
        <p14:creationId xmlns:p14="http://schemas.microsoft.com/office/powerpoint/2010/main" val="2954729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02914" y="3152048"/>
            <a:ext cx="8207510" cy="328897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74458" y="6156823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50" t="-3433"/>
          <a:stretch/>
        </p:blipFill>
        <p:spPr>
          <a:xfrm>
            <a:off x="2078209" y="3182994"/>
            <a:ext cx="8056918" cy="32402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3624991" y="5000431"/>
            <a:ext cx="1862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FF"/>
                </a:solidFill>
              </a:rPr>
              <a:t>~2-6% relative uncertainty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733288" y="75202"/>
            <a:ext cx="6818980" cy="90831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1"/>
                </a:solidFill>
              </a:rPr>
              <a:t>LaSRC Atmospheric Correction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3288" y="1005063"/>
            <a:ext cx="88524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Vermote et al. (2016) - Based on MODIS Collection 6 approach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Uses 6S radiative transfer model to correct for scattering (Rayleigh, Mie) and gaseous absorption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/>
              <a:t>MODIS water vapor 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/>
              <a:t>NCEP GDAS ozone and surface pressure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/>
              <a:t>Aerosol optical thickness via fixed red/blue ratio observed in MODIS SR for every land location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Validation by comparison with SR based on </a:t>
            </a:r>
            <a:r>
              <a:rPr lang="en-US" dirty="0" err="1"/>
              <a:t>Aeronet</a:t>
            </a:r>
            <a:r>
              <a:rPr lang="en-US" dirty="0"/>
              <a:t>-measured AOT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3254" y="3152047"/>
            <a:ext cx="113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L8 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4146" y="31305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2"/>
                </a:solidFill>
              </a:rPr>
              <a:t>S2a version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940571" y="4488046"/>
            <a:ext cx="655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234922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ntent Placeholder 4"/>
          <p:cNvSpPr txBox="1">
            <a:spLocks/>
          </p:cNvSpPr>
          <p:nvPr/>
        </p:nvSpPr>
        <p:spPr>
          <a:xfrm>
            <a:off x="7374385" y="1388333"/>
            <a:ext cx="3107185" cy="222875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</a:ln>
          <a:effectLst>
            <a:outerShdw blurRad="203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09807" y="1388332"/>
            <a:ext cx="5391901" cy="2228754"/>
          </a:xfr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203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dirty="0"/>
              <a:t>Merging Sentinel-2 and Landsat data streams can provide</a:t>
            </a:r>
            <a:r>
              <a:rPr lang="en-US" sz="1600" b="1" dirty="0"/>
              <a:t> 3-4 day global coverage </a:t>
            </a:r>
          </a:p>
          <a:p>
            <a:r>
              <a:rPr lang="en-US" sz="1600" dirty="0"/>
              <a:t>Goal is “seamless” near-daily 30m surface reflectance record including atmospheric corrections, spectral and BRDF adjustments, </a:t>
            </a:r>
            <a:r>
              <a:rPr lang="en-US" sz="1600" dirty="0" err="1"/>
              <a:t>regridding</a:t>
            </a:r>
            <a:endParaRPr lang="en-US" sz="1600" dirty="0"/>
          </a:p>
          <a:p>
            <a:r>
              <a:rPr lang="en-US" sz="1600" dirty="0"/>
              <a:t>Project initiated in 2012 as collaboration among NASA GSFC, UMD, NASA Ames</a:t>
            </a:r>
          </a:p>
          <a:p>
            <a:r>
              <a:rPr lang="en-US" sz="1600" dirty="0"/>
              <a:t>Prototype for a multi-sensor Analysis Ready Data product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909" y="313668"/>
            <a:ext cx="9659487" cy="908313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Harmonized Landsat Sentinel-2 (HLS) Project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540785" y="1491377"/>
            <a:ext cx="2825378" cy="2034744"/>
            <a:chOff x="1373187" y="4066823"/>
            <a:chExt cx="6740525" cy="2517362"/>
          </a:xfrm>
        </p:grpSpPr>
        <p:grpSp>
          <p:nvGrpSpPr>
            <p:cNvPr id="31" name="Group 30"/>
            <p:cNvGrpSpPr/>
            <p:nvPr/>
          </p:nvGrpSpPr>
          <p:grpSpPr>
            <a:xfrm>
              <a:off x="1373187" y="4066823"/>
              <a:ext cx="6740525" cy="1181100"/>
              <a:chOff x="1143000" y="4229100"/>
              <a:chExt cx="6740525" cy="1181100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1530350" y="4229100"/>
                <a:ext cx="5778500" cy="1181100"/>
                <a:chOff x="1790700" y="2705100"/>
                <a:chExt cx="5778500" cy="118110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2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4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67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9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3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354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75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1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3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5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8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80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2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4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</p:grpSp>
          <p:cxnSp>
            <p:nvCxnSpPr>
              <p:cNvPr id="69" name="Straight Arrow Connector 68"/>
              <p:cNvCxnSpPr/>
              <p:nvPr/>
            </p:nvCxnSpPr>
            <p:spPr>
              <a:xfrm flipV="1">
                <a:off x="6734175" y="4851400"/>
                <a:ext cx="1149350" cy="25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flipV="1">
                <a:off x="1143000" y="4889500"/>
                <a:ext cx="679450" cy="12700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1663700" y="5616224"/>
              <a:ext cx="0" cy="9556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910342" y="6403625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78656" y="6415911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659437" y="6162324"/>
              <a:ext cx="0" cy="4095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785924" y="5908737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075237" y="5915410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408316" y="5913202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505430" y="5820589"/>
              <a:ext cx="0" cy="7513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68667" y="5732441"/>
              <a:ext cx="0" cy="8394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367132" y="5996182"/>
              <a:ext cx="0" cy="5757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095669" y="6196191"/>
              <a:ext cx="0" cy="3757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782932" y="6236180"/>
              <a:ext cx="0" cy="34800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110466" y="6389268"/>
              <a:ext cx="0" cy="18331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94039" y="6389268"/>
              <a:ext cx="0" cy="183319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14737" y="5821542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198937" y="5828623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993031" y="6285091"/>
              <a:ext cx="0" cy="28680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243637" y="6398149"/>
              <a:ext cx="0" cy="1559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663700" y="6571899"/>
              <a:ext cx="574675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2065337" y="633589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46337" y="6316842"/>
              <a:ext cx="88900" cy="889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38437" y="61961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051174" y="61623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322637" y="592314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70287" y="5736874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15291" y="56924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154487" y="5747457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462991" y="574745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741861" y="585540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030787" y="58786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67337" y="58532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612341" y="60945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951537" y="6246991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99187" y="6314725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535737" y="63528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65937" y="631684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Content Placeholder 4"/>
          <p:cNvSpPr txBox="1">
            <a:spLocks/>
          </p:cNvSpPr>
          <p:nvPr/>
        </p:nvSpPr>
        <p:spPr>
          <a:xfrm>
            <a:off x="1809807" y="3830015"/>
            <a:ext cx="8671763" cy="236600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</a:ln>
          <a:effectLst>
            <a:outerShdw blurRad="203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89" name="Content Placeholder 4" descr="D:\UMD\Document\Prod\HLS paper\figures\CDF_revisit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68" y="4516070"/>
            <a:ext cx="3081772" cy="15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42348" y="5849966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Cloud free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710" y="3885397"/>
            <a:ext cx="4728210" cy="2197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877076" y="3924450"/>
            <a:ext cx="3246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Potential Revisit using</a:t>
            </a:r>
            <a:br>
              <a:rPr lang="en-US" sz="1400" b="1" dirty="0"/>
            </a:br>
            <a:r>
              <a:rPr lang="en-US" sz="1400" b="1" dirty="0"/>
              <a:t>different Virtual Constellations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166" y="4769427"/>
            <a:ext cx="421007" cy="1281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2018" y="5637906"/>
            <a:ext cx="258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S2A+S2B+L8 mean cloud-free revisit period (days)</a:t>
            </a:r>
          </a:p>
        </p:txBody>
      </p:sp>
    </p:spTree>
    <p:extLst>
      <p:ext uri="{BB962C8B-B14F-4D97-AF65-F5344CB8AC3E}">
        <p14:creationId xmlns:p14="http://schemas.microsoft.com/office/powerpoint/2010/main" val="352651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918" y="1190033"/>
            <a:ext cx="4993153" cy="3026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8998" y="287255"/>
            <a:ext cx="7886700" cy="705556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E75B6"/>
                </a:solidFill>
              </a:rPr>
              <a:t>HLS Main specs and Algorithm Flow</a:t>
            </a:r>
          </a:p>
        </p:txBody>
      </p:sp>
      <p:sp>
        <p:nvSpPr>
          <p:cNvPr id="2" name="Rectangle 1"/>
          <p:cNvSpPr/>
          <p:nvPr/>
        </p:nvSpPr>
        <p:spPr>
          <a:xfrm>
            <a:off x="6931573" y="1190033"/>
            <a:ext cx="3617671" cy="30269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All 3 products are aligned on the MGRS S2 Tiles system following UTM zones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647" y="1828536"/>
            <a:ext cx="3533521" cy="23175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0917" y="4371012"/>
            <a:ext cx="2720811" cy="79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anchor="b">
            <a:noAutofit/>
          </a:bodyPr>
          <a:lstStyle/>
          <a:p>
            <a:pPr lvl="0"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S10 (from Sentinel-2)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10m, 20m, 60m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Spectral Bands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All MSI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No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9675" y="4371012"/>
            <a:ext cx="2720811" cy="79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anchor="b">
            <a:noAutofit/>
          </a:bodyPr>
          <a:lstStyle/>
          <a:p>
            <a:pPr lvl="0"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S30 (from Sentinel-2)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30m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Spectral Bands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OLI-like +  MSI Red Edge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Yes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28434" y="4361610"/>
            <a:ext cx="2720811" cy="79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anchor="b">
            <a:noAutofit/>
          </a:bodyPr>
          <a:lstStyle/>
          <a:p>
            <a:pPr lvl="0"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L30 (from Landsat 8)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30m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Spectral Bands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All OLI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Yes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0917" y="5317013"/>
            <a:ext cx="8798326" cy="12303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280801"/>
              </p:ext>
            </p:extLst>
          </p:nvPr>
        </p:nvGraphicFramePr>
        <p:xfrm>
          <a:off x="1750918" y="5327899"/>
          <a:ext cx="8798327" cy="1249988"/>
        </p:xfrm>
        <a:graphic>
          <a:graphicData uri="http://schemas.openxmlformats.org/drawingml/2006/table">
            <a:tbl>
              <a:tblPr>
                <a:effectLst/>
                <a:tableStyleId>{3C2FFA5D-87B4-456A-9821-1D502468CF0F}</a:tableStyleId>
              </a:tblPr>
              <a:tblGrid>
                <a:gridCol w="1656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6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5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78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Atmospheric Correction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</a:rPr>
                        <a:t>LaSRC</a:t>
                      </a:r>
                      <a:r>
                        <a:rPr lang="en-US" sz="1200" b="1" u="none" strike="noStrike" dirty="0">
                          <a:effectLst/>
                        </a:rPr>
                        <a:t>/6S approach (image-based aerosol)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1" u="none" strike="noStrike" dirty="0">
                          <a:effectLst/>
                        </a:rPr>
                        <a:t>Vermote et al. (2016)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BRDF normalization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C-factor technique with the global constant coefficients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 dirty="0">
                          <a:effectLst/>
                        </a:rPr>
                        <a:t>Roy et al. (2016)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Spectral bandpass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Linear regression using global training set from EO-1 Hyperion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Claverie et al., (in review)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Cloud/shadow mask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Landsat 8:  output from LaSRC;</a:t>
                      </a:r>
                      <a:br>
                        <a:rPr lang="en-US" sz="1200" b="1" u="none" strike="noStrike" dirty="0">
                          <a:effectLst/>
                        </a:rPr>
                      </a:br>
                      <a:r>
                        <a:rPr lang="en-US" sz="1200" b="1" u="none" strike="noStrike" dirty="0">
                          <a:effectLst/>
                        </a:rPr>
                        <a:t>Sentinel-2:  Boston University Fmask algorithm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 u="none" strike="noStrike" dirty="0">
                          <a:effectLst/>
                        </a:rPr>
                        <a:t>Vermote et al. (2016)</a:t>
                      </a:r>
                      <a:r>
                        <a:rPr lang="nb-NO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br>
                        <a:rPr lang="nb-NO" sz="12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b-NO" sz="1200" b="1" u="none" strike="noStrike" dirty="0">
                          <a:effectLst/>
                        </a:rPr>
                        <a:t>Zhu et al. (2015)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Geographic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registration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AROP:  automated registration and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orthorectification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package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Gao et al. (2009)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79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CB0F7-FCFC-AB43-AE24-250F824BC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43268" y="5776289"/>
            <a:ext cx="2154160" cy="380151"/>
          </a:xfrm>
        </p:spPr>
        <p:txBody>
          <a:bodyPr/>
          <a:lstStyle/>
          <a:p>
            <a:fld id="{DFF6B465-19AF-AD42-A723-9197DBC9AFA8}" type="slidenum">
              <a:rPr lang="en-US" smtClean="0"/>
              <a:t>4</a:t>
            </a:fld>
            <a:endParaRPr lang="en-US"/>
          </a:p>
        </p:txBody>
      </p:sp>
      <p:pic>
        <p:nvPicPr>
          <p:cNvPr id="1025" name="Picture 9">
            <a:extLst>
              <a:ext uri="{FF2B5EF4-FFF2-40B4-BE49-F238E27FC236}">
                <a16:creationId xmlns:a16="http://schemas.microsoft.com/office/drawing/2014/main" id="{2287768F-C1C4-9245-83E2-80DD40D91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45" y="2243305"/>
            <a:ext cx="5679805" cy="37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9078CA-C817-AA4F-9CDD-C9BB40B8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34" y="238570"/>
            <a:ext cx="8229600" cy="90831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L8/S2 Radiometric Cross-calibration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FFD88-CEB3-0D42-A8D5-8BA85B92A2B4}"/>
              </a:ext>
            </a:extLst>
          </p:cNvPr>
          <p:cNvSpPr txBox="1"/>
          <p:nvPr/>
        </p:nvSpPr>
        <p:spPr>
          <a:xfrm>
            <a:off x="407119" y="1336959"/>
            <a:ext cx="104023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Since Sentinel-2 launch, NASA, USGS, and ESA teams have compared coincident acquisitions with L8 over pseudo-invariant sites &amp; calibration targets</a:t>
            </a:r>
          </a:p>
          <a:p>
            <a:endParaRPr lang="en-US" sz="2200" dirty="0"/>
          </a:p>
          <a:p>
            <a:endParaRPr lang="en-US" sz="22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65876-A319-BA4A-95FF-7C69172542FA}"/>
              </a:ext>
            </a:extLst>
          </p:cNvPr>
          <p:cNvSpPr/>
          <p:nvPr/>
        </p:nvSpPr>
        <p:spPr>
          <a:xfrm>
            <a:off x="407120" y="2894008"/>
            <a:ext cx="498622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Accounting for bandpass differences (e.g. using Hyperion spectra), absolute differences between the TOA </a:t>
            </a:r>
            <a:r>
              <a:rPr lang="en-US" sz="2200" dirty="0" err="1"/>
              <a:t>reflectances</a:t>
            </a:r>
            <a:r>
              <a:rPr lang="en-US" sz="2200" dirty="0"/>
              <a:t> </a:t>
            </a:r>
            <a:r>
              <a:rPr lang="en-US" sz="2200" b="1" dirty="0"/>
              <a:t>are ~2-3%, </a:t>
            </a:r>
            <a:r>
              <a:rPr lang="en-US" sz="2200" dirty="0"/>
              <a:t>which is within the uncertainty of the individual systems.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i="1" dirty="0"/>
              <a:t>some indication of greater uncertainty for C/A band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i="1" dirty="0"/>
              <a:t>see: </a:t>
            </a:r>
            <a:r>
              <a:rPr lang="en-US" sz="1600" i="1" dirty="0" err="1"/>
              <a:t>Barsi</a:t>
            </a:r>
            <a:r>
              <a:rPr lang="en-US" sz="1600" i="1" dirty="0"/>
              <a:t>, J., </a:t>
            </a:r>
            <a:r>
              <a:rPr lang="en-US" sz="1600" i="1" dirty="0" err="1"/>
              <a:t>Alhammoud</a:t>
            </a:r>
            <a:r>
              <a:rPr lang="en-US" sz="1600" i="1" dirty="0"/>
              <a:t>, B., </a:t>
            </a:r>
            <a:r>
              <a:rPr lang="en-US" sz="1600" i="1" dirty="0" err="1"/>
              <a:t>Czapla</a:t>
            </a:r>
            <a:r>
              <a:rPr lang="en-US" sz="1600" i="1" dirty="0"/>
              <a:t>-Myers, J., Gascon, F., </a:t>
            </a:r>
            <a:r>
              <a:rPr lang="en-US" sz="1600" i="1" dirty="0" err="1"/>
              <a:t>Haque</a:t>
            </a:r>
            <a:r>
              <a:rPr lang="en-US" sz="1600" i="1" dirty="0"/>
              <a:t>, MH., </a:t>
            </a:r>
            <a:r>
              <a:rPr lang="en-US" sz="1600" i="1" dirty="0" err="1"/>
              <a:t>Maewmanee</a:t>
            </a:r>
            <a:r>
              <a:rPr lang="en-US" sz="1600" i="1" dirty="0"/>
              <a:t>, M., Leigh, L., Markham, B., 2018. Sentinel-2A MSI and Landsat-8 OLI Radiometric Cross Comparison. European Journal of Remote Sensing, in review.</a:t>
            </a:r>
          </a:p>
        </p:txBody>
      </p:sp>
    </p:spTree>
    <p:extLst>
      <p:ext uri="{BB962C8B-B14F-4D97-AF65-F5344CB8AC3E}">
        <p14:creationId xmlns:p14="http://schemas.microsoft.com/office/powerpoint/2010/main" val="138515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400741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/>
              <a:t>5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4948" y="73667"/>
            <a:ext cx="8229600" cy="90831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1"/>
                </a:solidFill>
              </a:rPr>
              <a:t>Quality Assurance (QA) &amp; Uncertainty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948" y="981980"/>
            <a:ext cx="85553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Product Quality Assurance (QA)  - Should the user avoid this particular granule or pixel? 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/>
              <a:t>Per-pixel cloud, shadow, high aerosol bits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/>
              <a:t>Per-granule comparison with contemporary MODIS NBAR</a:t>
            </a:r>
            <a:endParaRPr lang="en-US" b="1" i="1" dirty="0"/>
          </a:p>
          <a:p>
            <a:endParaRPr lang="en-US" sz="1200" b="1" i="1" dirty="0"/>
          </a:p>
          <a:p>
            <a:r>
              <a:rPr lang="en-US" b="1" i="1" dirty="0"/>
              <a:t>Product Validation – what is the uncertainty (bias, precision) associated with any given observation compared to the true value?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i="1" dirty="0"/>
              <a:t>“Bottom-up” error budget based on algorithm validation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i="1" dirty="0"/>
              <a:t>Comparison with SURFAD </a:t>
            </a:r>
            <a:r>
              <a:rPr lang="en-US" sz="1600" i="1" dirty="0" err="1"/>
              <a:t>albedometer</a:t>
            </a:r>
            <a:r>
              <a:rPr lang="en-US" sz="1600" i="1" dirty="0"/>
              <a:t> measurements (B. </a:t>
            </a:r>
            <a:r>
              <a:rPr lang="en-US" sz="1600" i="1" dirty="0" err="1"/>
              <a:t>Franch</a:t>
            </a:r>
            <a:r>
              <a:rPr lang="en-US" sz="1600" i="1" dirty="0"/>
              <a:t>, UMD)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i="1" dirty="0"/>
              <a:t>Short-term stability of PICS sites</a:t>
            </a:r>
          </a:p>
          <a:p>
            <a:endParaRPr lang="en-US" b="1" i="1" dirty="0"/>
          </a:p>
          <a:p>
            <a:pPr marL="285750" indent="-285750">
              <a:buFont typeface="Arial"/>
              <a:buChar char="•"/>
            </a:pPr>
            <a:endParaRPr lang="en-US" b="1" i="1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088E1-9E64-3D45-B88E-EE267018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030" y="3538340"/>
            <a:ext cx="3319660" cy="331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055CFA-DF6B-534C-99A4-2E28C73A01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4" t="5292" r="6640" b="34481"/>
          <a:stretch/>
        </p:blipFill>
        <p:spPr>
          <a:xfrm>
            <a:off x="1904144" y="3434085"/>
            <a:ext cx="3932178" cy="33317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960B78-8ECE-8149-A48E-C6ACE4788BAD}"/>
              </a:ext>
            </a:extLst>
          </p:cNvPr>
          <p:cNvSpPr txBox="1"/>
          <p:nvPr/>
        </p:nvSpPr>
        <p:spPr>
          <a:xfrm>
            <a:off x="9667162" y="3892378"/>
            <a:ext cx="22858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SURFRAD comparison:</a:t>
            </a:r>
          </a:p>
          <a:p>
            <a:r>
              <a:rPr lang="en-US" dirty="0"/>
              <a:t>RMSE:  ~0.02 absolute</a:t>
            </a:r>
          </a:p>
          <a:p>
            <a:r>
              <a:rPr lang="en-US" dirty="0"/>
              <a:t>(~10% relative)</a:t>
            </a:r>
          </a:p>
          <a:p>
            <a:endParaRPr lang="en-US" dirty="0"/>
          </a:p>
          <a:p>
            <a:r>
              <a:rPr lang="en-US" dirty="0"/>
              <a:t>Short-term variability:</a:t>
            </a:r>
          </a:p>
          <a:p>
            <a:r>
              <a:rPr lang="en-US" dirty="0"/>
              <a:t>~3-4% relative RMSE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18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14266" y="2702171"/>
            <a:ext cx="8893937" cy="3513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655" y="2823100"/>
            <a:ext cx="8318377" cy="3320249"/>
          </a:xfrm>
          <a:prstGeom prst="rect">
            <a:avLst/>
          </a:prstGeom>
        </p:spPr>
      </p:pic>
      <p:sp>
        <p:nvSpPr>
          <p:cNvPr id="5" name="AutoShape 2" descr="https://mail.google.com/mail/u/0/?ui=2&amp;ik=9b17e047ce&amp;view=fimg&amp;th=15b5d926ee83e6fe&amp;attid=0.1&amp;disp=emb&amp;attbid=ANGjdJ-GQ0OBmikAAZ3Q9xYTsFmT6QVHI3QbX6G9YUAnq8N1hiQCie9bLeoykzbvnXk7AzJ5Fm2PooSvIWsXB-Ccq83ToBXAFFWVzXYqaISrd4m8ReRYV3ihK7ewbd8&amp;sz=s0-l75-ft&amp;ats=1491940826222&amp;rm=15b5d926ee83e6fe&amp;zw&amp;atsh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itle 3"/>
          <p:cNvSpPr>
            <a:spLocks noGrp="1"/>
          </p:cNvSpPr>
          <p:nvPr>
            <p:ph type="title"/>
          </p:nvPr>
        </p:nvSpPr>
        <p:spPr>
          <a:xfrm>
            <a:off x="1362900" y="212597"/>
            <a:ext cx="5847047" cy="90831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1"/>
                </a:solidFill>
              </a:rPr>
              <a:t>HLS (v1.4) Data Set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2900" y="1412035"/>
            <a:ext cx="4698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105 Global Test Sites (3904 MGRS tiles)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&gt;37 million sq. km2 (~25% global land)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9390" y="1217460"/>
            <a:ext cx="4801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Landsat-8 data set: 1,100k products From Mar-2013 to Present (135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Sentinel-2 data set: 420k products From Jun-2015 to Present (60 + 274 TB)</a:t>
            </a:r>
          </a:p>
        </p:txBody>
      </p:sp>
    </p:spTree>
    <p:extLst>
      <p:ext uri="{BB962C8B-B14F-4D97-AF65-F5344CB8AC3E}">
        <p14:creationId xmlns:p14="http://schemas.microsoft.com/office/powerpoint/2010/main" val="2325234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B2724-C338-034F-B084-8CA73C51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4E5F58-12A5-4B40-8F8C-F002E045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16" y="2808856"/>
            <a:ext cx="6076869" cy="39126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C69826-FBA9-9244-8D0A-C89EFE451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140" y="2808855"/>
            <a:ext cx="2640180" cy="3567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B9E78B-F89D-7146-B1D5-F6E8D031A5B0}"/>
              </a:ext>
            </a:extLst>
          </p:cNvPr>
          <p:cNvSpPr txBox="1"/>
          <p:nvPr/>
        </p:nvSpPr>
        <p:spPr>
          <a:xfrm>
            <a:off x="1041116" y="1061062"/>
            <a:ext cx="1031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Test products generated for ~50 user groups around the world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Prototype satellite-based crop type map for Germany (P. Griffiths/Humboldt 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North American vegetation phenology (M. </a:t>
            </a:r>
            <a:r>
              <a:rPr lang="en-US" sz="2000" dirty="0" err="1"/>
              <a:t>Friedl</a:t>
            </a:r>
            <a:r>
              <a:rPr lang="en-US" sz="2000" dirty="0"/>
              <a:t>/Boston 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Crop productivity modeling (F. Gao / USDA BARC)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Australia wetland mapping (M. </a:t>
            </a:r>
            <a:r>
              <a:rPr lang="en-US" sz="2000" dirty="0" err="1"/>
              <a:t>Broich</a:t>
            </a:r>
            <a:r>
              <a:rPr lang="en-US" sz="2000" dirty="0"/>
              <a:t> / U. NSW)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937F0E-9C24-AF4D-8145-55BDA3E4761F}"/>
              </a:ext>
            </a:extLst>
          </p:cNvPr>
          <p:cNvSpPr/>
          <p:nvPr/>
        </p:nvSpPr>
        <p:spPr>
          <a:xfrm>
            <a:off x="7469283" y="6376164"/>
            <a:ext cx="316789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4F81BD"/>
                </a:solidFill>
              </a:rPr>
              <a:t>http://</a:t>
            </a:r>
            <a:r>
              <a:rPr lang="en-US" sz="1100" dirty="0" err="1">
                <a:solidFill>
                  <a:srgbClr val="4F81BD"/>
                </a:solidFill>
              </a:rPr>
              <a:t>www.esa.int</a:t>
            </a:r>
            <a:r>
              <a:rPr lang="en-US" sz="1100" dirty="0">
                <a:solidFill>
                  <a:srgbClr val="4F81BD"/>
                </a:solidFill>
              </a:rPr>
              <a:t>/</a:t>
            </a:r>
            <a:r>
              <a:rPr lang="en-US" sz="1100" dirty="0" err="1">
                <a:solidFill>
                  <a:srgbClr val="4F81BD"/>
                </a:solidFill>
              </a:rPr>
              <a:t>spaceinimages</a:t>
            </a:r>
            <a:r>
              <a:rPr lang="en-US" sz="1100" dirty="0">
                <a:solidFill>
                  <a:srgbClr val="4F81BD"/>
                </a:solidFill>
              </a:rPr>
              <a:t>/Images/2017/08/</a:t>
            </a:r>
            <a:r>
              <a:rPr lang="en-US" sz="1100" dirty="0" err="1">
                <a:solidFill>
                  <a:srgbClr val="4F81BD"/>
                </a:solidFill>
              </a:rPr>
              <a:t>Mapping_Germany_s_agricultural_landscape</a:t>
            </a:r>
            <a:endParaRPr lang="en-US" sz="1100" dirty="0">
              <a:solidFill>
                <a:srgbClr val="4F81BD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F843944-7A6F-9E43-A5FB-FFF50B300562}"/>
              </a:ext>
            </a:extLst>
          </p:cNvPr>
          <p:cNvSpPr txBox="1">
            <a:spLocks/>
          </p:cNvSpPr>
          <p:nvPr/>
        </p:nvSpPr>
        <p:spPr>
          <a:xfrm>
            <a:off x="1041116" y="9232"/>
            <a:ext cx="7698387" cy="908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accent1"/>
                </a:solidFill>
              </a:rPr>
              <a:t>HLS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30412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D1577-6D7F-5E49-BF98-4F4F37D90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1" y="2712027"/>
            <a:ext cx="8163301" cy="33011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33782-BBF9-014D-B4FC-7D44D41B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64186" y="6356351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EFA840-4D8F-7E47-8935-63550D21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491" y="229945"/>
            <a:ext cx="7886700" cy="705556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E75B6"/>
                </a:solidFill>
              </a:rPr>
              <a:t>HLS Processing Approach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BBE7F-836D-2044-A422-491056BDF0AF}"/>
              </a:ext>
            </a:extLst>
          </p:cNvPr>
          <p:cNvSpPr txBox="1"/>
          <p:nvPr/>
        </p:nvSpPr>
        <p:spPr>
          <a:xfrm>
            <a:off x="1038491" y="1080811"/>
            <a:ext cx="878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Through Version 1.3  HLS was processed via NASA Ames NEX computing cluster</a:t>
            </a:r>
          </a:p>
          <a:p>
            <a:endParaRPr lang="en-US" sz="2000" dirty="0"/>
          </a:p>
          <a:p>
            <a:r>
              <a:rPr lang="en-US" sz="2000" dirty="0"/>
              <a:t>With Version 1.4, currently migrating to Amazon Web Services (AWS) via NASA Earth Sciences Technology Office (ESTO) AIST Managed Cloud Environment (AMCE)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8BA0C-1E16-9A4E-8BCB-3947830C4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092" y="3002647"/>
            <a:ext cx="10075524" cy="30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28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547" y="167194"/>
            <a:ext cx="6504736" cy="972785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Website and Public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98399" y="1139979"/>
            <a:ext cx="6285032" cy="3684588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2200" u="sng" dirty="0">
                <a:solidFill>
                  <a:schemeClr val="accent1">
                    <a:lumMod val="75000"/>
                  </a:schemeClr>
                </a:solidFill>
              </a:rPr>
              <a:t>https://hls.gsfc.nasa.gov</a:t>
            </a:r>
          </a:p>
          <a:p>
            <a:r>
              <a:rPr lang="en-US" sz="2200" dirty="0"/>
              <a:t>Public access</a:t>
            </a:r>
          </a:p>
          <a:p>
            <a:r>
              <a:rPr lang="en-US" sz="2200" dirty="0"/>
              <a:t>S30, L30 data available (via HTTPS)</a:t>
            </a:r>
          </a:p>
          <a:p>
            <a:r>
              <a:rPr lang="en-US" sz="2200" dirty="0"/>
              <a:t>QA, Product documentation</a:t>
            </a:r>
          </a:p>
          <a:p>
            <a:r>
              <a:rPr lang="en-US" sz="2200" dirty="0"/>
              <a:t>Products also available via S3 storage for AWS users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4969" y="3570130"/>
            <a:ext cx="4648698" cy="295468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4BD718-851D-D54E-9827-70E434963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31" y="2679996"/>
            <a:ext cx="4519714" cy="39415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282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3142</TotalTime>
  <Words>1109</Words>
  <Application>Microsoft Macintosh PowerPoint</Application>
  <PresentationFormat>Widescreen</PresentationFormat>
  <Paragraphs>169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Constantia</vt:lpstr>
      <vt:lpstr>Verdana</vt:lpstr>
      <vt:lpstr>Office Theme</vt:lpstr>
      <vt:lpstr>PowerPoint Presentation</vt:lpstr>
      <vt:lpstr>Harmonized Landsat Sentinel-2 (HLS) Project</vt:lpstr>
      <vt:lpstr>HLS Main specs and Algorithm Flow</vt:lpstr>
      <vt:lpstr>L8/S2 Radiometric Cross-calibration</vt:lpstr>
      <vt:lpstr>Quality Assurance (QA) &amp; Uncertainty</vt:lpstr>
      <vt:lpstr>HLS (v1.4) Data Set</vt:lpstr>
      <vt:lpstr>PowerPoint Presentation</vt:lpstr>
      <vt:lpstr>HLS Processing Approach</vt:lpstr>
      <vt:lpstr>Website and Public Interface</vt:lpstr>
      <vt:lpstr>Harmonization Challenges</vt:lpstr>
      <vt:lpstr>Cloud Mask Evaluation</vt:lpstr>
      <vt:lpstr>Status and Future Directions</vt:lpstr>
      <vt:lpstr>ESA Living Planet 2019</vt:lpstr>
      <vt:lpstr>PowerPoint Presentation</vt:lpstr>
      <vt:lpstr>Evaluation of the BRDF adjustment</vt:lpstr>
      <vt:lpstr>PowerPoint Presentation</vt:lpstr>
      <vt:lpstr>LaSRC Atmospheric Correction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Jeff Masek</cp:lastModifiedBy>
  <cp:revision>74</cp:revision>
  <dcterms:created xsi:type="dcterms:W3CDTF">2018-07-12T17:07:12Z</dcterms:created>
  <dcterms:modified xsi:type="dcterms:W3CDTF">2018-09-06T15:33:39Z</dcterms:modified>
</cp:coreProperties>
</file>