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1" r:id="rId3"/>
    <p:sldId id="282" r:id="rId4"/>
    <p:sldId id="283" r:id="rId5"/>
    <p:sldId id="285" r:id="rId6"/>
    <p:sldId id="286" r:id="rId7"/>
    <p:sldId id="287" r:id="rId8"/>
    <p:sldId id="288" r:id="rId9"/>
    <p:sldId id="289" r:id="rId10"/>
    <p:sldId id="290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 Petiteville" initials="I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5153" autoAdjust="0"/>
  </p:normalViewPr>
  <p:slideViewPr>
    <p:cSldViewPr>
      <p:cViewPr varScale="1">
        <p:scale>
          <a:sx n="81" d="100"/>
          <a:sy n="81" d="100"/>
        </p:scale>
        <p:origin x="692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94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66924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3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Session 6 - MRI</a:t>
            </a:r>
            <a: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n-AU" sz="24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LSI-VC-6</a:t>
            </a:r>
            <a:br>
              <a:rPr lang="en-AU" sz="24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</a:br>
            <a:endParaRPr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989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Maintain MRI objectives in the definition of generic </a:t>
            </a:r>
            <a:r>
              <a:rPr lang="en-GB" i="1" dirty="0" smtClean="0"/>
              <a:t>free and open</a:t>
            </a:r>
            <a:r>
              <a:rPr lang="en-GB" dirty="0" smtClean="0"/>
              <a:t> reference datasets (</a:t>
            </a:r>
            <a:r>
              <a:rPr lang="en-GB" dirty="0" err="1" smtClean="0"/>
              <a:t>eg</a:t>
            </a:r>
            <a:r>
              <a:rPr lang="en-GB" dirty="0" smtClean="0"/>
              <a:t>. Common geometry – DEM, reference image) </a:t>
            </a:r>
          </a:p>
          <a:p>
            <a:endParaRPr lang="en-GB" dirty="0"/>
          </a:p>
          <a:p>
            <a:r>
              <a:rPr lang="en-GB" dirty="0"/>
              <a:t>Freeze VC-36?</a:t>
            </a:r>
          </a:p>
          <a:p>
            <a:endParaRPr lang="en-GB" dirty="0"/>
          </a:p>
          <a:p>
            <a:r>
              <a:rPr lang="en-GB" dirty="0" smtClean="0"/>
              <a:t>Retain/extend dates on VC-30?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Way forward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8662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CEOS Work Plan </a:t>
            </a:r>
            <a:r>
              <a:rPr lang="en-GB" dirty="0"/>
              <a:t>Context</a:t>
            </a:r>
          </a:p>
          <a:p>
            <a:endParaRPr lang="en-GB" dirty="0"/>
          </a:p>
          <a:p>
            <a:r>
              <a:rPr lang="en-GB" dirty="0" smtClean="0"/>
              <a:t>Summary of current work</a:t>
            </a:r>
          </a:p>
          <a:p>
            <a:endParaRPr lang="en-GB" dirty="0"/>
          </a:p>
          <a:p>
            <a:r>
              <a:rPr lang="en-GB" dirty="0" err="1" smtClean="0"/>
              <a:t>Defintions</a:t>
            </a:r>
            <a:r>
              <a:rPr lang="en-GB" dirty="0" smtClean="0"/>
              <a:t>/Terminology</a:t>
            </a:r>
          </a:p>
          <a:p>
            <a:endParaRPr lang="en-GB" dirty="0"/>
          </a:p>
          <a:p>
            <a:r>
              <a:rPr lang="en-GB" dirty="0" smtClean="0"/>
              <a:t>Discussion points</a:t>
            </a:r>
          </a:p>
          <a:p>
            <a:endParaRPr lang="en-GB" dirty="0"/>
          </a:p>
          <a:p>
            <a:r>
              <a:rPr lang="en-GB" dirty="0" smtClean="0"/>
              <a:t>Way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8805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2667000"/>
            <a:ext cx="8153400" cy="914400"/>
          </a:xfrm>
        </p:spPr>
        <p:txBody>
          <a:bodyPr/>
          <a:lstStyle/>
          <a:p>
            <a:r>
              <a:rPr lang="en-GB" dirty="0" smtClean="0"/>
              <a:t>Updates summarised later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Work Plan Context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8805863" cy="10017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928716"/>
            <a:ext cx="8805863" cy="1557684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5715000"/>
            <a:ext cx="8153400" cy="914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GB" smtClean="0"/>
              <a:t>Place holder for the MRI 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5030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76400"/>
            <a:ext cx="8153400" cy="48006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Landsat -  S2</a:t>
            </a:r>
          </a:p>
          <a:p>
            <a:r>
              <a:rPr lang="en-GB" dirty="0" smtClean="0"/>
              <a:t>Parallel CARD4L self-assessment underway on Landsat and S2</a:t>
            </a:r>
          </a:p>
          <a:p>
            <a:endParaRPr lang="en-GB" dirty="0"/>
          </a:p>
          <a:p>
            <a:r>
              <a:rPr lang="en-GB" dirty="0"/>
              <a:t>Joint USGS/NASA – ESA WG on Landsat/S2 ARD products</a:t>
            </a:r>
          </a:p>
          <a:p>
            <a:endParaRPr lang="en-GB" dirty="0"/>
          </a:p>
          <a:p>
            <a:r>
              <a:rPr lang="en-GB" dirty="0" smtClean="0"/>
              <a:t>HLS – US led Landsat/S2 harmonised products (presented during joint meeting)</a:t>
            </a:r>
          </a:p>
          <a:p>
            <a:endParaRPr lang="en-GB" dirty="0"/>
          </a:p>
          <a:p>
            <a:r>
              <a:rPr lang="en-GB" dirty="0" smtClean="0"/>
              <a:t>Sen2Like – ESA led </a:t>
            </a:r>
            <a:r>
              <a:rPr lang="en-GB" dirty="0"/>
              <a:t>Landsat/S2 harmonised products (presented during joint meeting)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Feedback from Satellite Interoperability Workshop:</a:t>
            </a:r>
            <a:r>
              <a:rPr lang="en-GB" dirty="0" smtClean="0"/>
              <a:t> In this category of products, need to carry test harmonisation approaches with private datasets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Summary of current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0090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focus areas </a:t>
            </a:r>
          </a:p>
          <a:p>
            <a:pPr lvl="1"/>
            <a:r>
              <a:rPr lang="en-US" dirty="0" smtClean="0"/>
              <a:t>Terminology/Definitions </a:t>
            </a:r>
            <a:r>
              <a:rPr lang="en-US" dirty="0"/>
              <a:t>– Including ARD, Interoperability, harmonized products </a:t>
            </a:r>
          </a:p>
          <a:p>
            <a:pPr lvl="1"/>
            <a:r>
              <a:rPr lang="en-US" dirty="0" smtClean="0"/>
              <a:t>Common reference datasets</a:t>
            </a:r>
          </a:p>
          <a:p>
            <a:pPr lvl="2"/>
            <a:r>
              <a:rPr lang="en-US" dirty="0" smtClean="0"/>
              <a:t>Global </a:t>
            </a:r>
            <a:r>
              <a:rPr lang="en-US" dirty="0"/>
              <a:t>DEM </a:t>
            </a:r>
            <a:r>
              <a:rPr lang="en-US" dirty="0" smtClean="0"/>
              <a:t>(Copernicus procurement update provided by ESA)</a:t>
            </a:r>
          </a:p>
          <a:p>
            <a:pPr lvl="2"/>
            <a:r>
              <a:rPr lang="en-US" dirty="0" smtClean="0"/>
              <a:t>USGS adoption of S2 </a:t>
            </a:r>
            <a:r>
              <a:rPr lang="en-US" dirty="0"/>
              <a:t>GRI into the next Landsat collection </a:t>
            </a:r>
          </a:p>
          <a:p>
            <a:pPr lvl="1"/>
            <a:r>
              <a:rPr lang="en-US" dirty="0" smtClean="0"/>
              <a:t>Methods/Algorithms</a:t>
            </a:r>
            <a:endParaRPr lang="en-US" dirty="0"/>
          </a:p>
          <a:p>
            <a:pPr lvl="2"/>
            <a:r>
              <a:rPr lang="en-US" dirty="0" smtClean="0"/>
              <a:t>Pixel </a:t>
            </a:r>
            <a:r>
              <a:rPr lang="en-US" dirty="0"/>
              <a:t>reference orientation (upper left vs. center of pixel) </a:t>
            </a:r>
          </a:p>
          <a:p>
            <a:pPr lvl="2"/>
            <a:r>
              <a:rPr lang="en-US" dirty="0"/>
              <a:t>Geometric issues for product interoperability </a:t>
            </a:r>
          </a:p>
          <a:p>
            <a:pPr lvl="2"/>
            <a:r>
              <a:rPr lang="en-US" dirty="0" smtClean="0"/>
              <a:t>Atmospheric </a:t>
            </a:r>
            <a:r>
              <a:rPr lang="en-US" dirty="0"/>
              <a:t>correction issues of product interoperability </a:t>
            </a:r>
          </a:p>
          <a:p>
            <a:pPr lvl="1"/>
            <a:r>
              <a:rPr lang="en-US" dirty="0"/>
              <a:t>Comparing ESA MSI ARD and USGS Landsat ARD specifications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Joint USGS/NASA – ESA WG on Landsat/S2 ARD products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5808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Term:</a:t>
            </a:r>
            <a:r>
              <a:rPr lang="en-GB" dirty="0" smtClean="0"/>
              <a:t> Analysis Ready Data</a:t>
            </a:r>
          </a:p>
          <a:p>
            <a:r>
              <a:rPr lang="en-GB" dirty="0" smtClean="0"/>
              <a:t>Two ARDs defined: “data ARD” and “information ARD”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1800" i="1" dirty="0"/>
              <a:t>these ARDs are data that have undergone some level of </a:t>
            </a:r>
            <a:r>
              <a:rPr lang="en-GB" sz="1800" i="1" dirty="0" smtClean="0"/>
              <a:t>processing 	which </a:t>
            </a:r>
            <a:r>
              <a:rPr lang="en-GB" sz="1800" i="1" dirty="0"/>
              <a:t>is sufficient to  enable these </a:t>
            </a:r>
            <a:r>
              <a:rPr lang="en-GB" sz="1800" i="1" dirty="0" smtClean="0"/>
              <a:t>data </a:t>
            </a:r>
            <a:r>
              <a:rPr lang="en-GB" sz="1800" i="1" dirty="0"/>
              <a:t>to be used </a:t>
            </a:r>
            <a:r>
              <a:rPr lang="en-GB" sz="1800" i="1" dirty="0" smtClean="0"/>
              <a:t>for </a:t>
            </a:r>
            <a:r>
              <a:rPr lang="en-GB" sz="1800" i="1" dirty="0"/>
              <a:t>a certain </a:t>
            </a:r>
            <a:r>
              <a:rPr lang="en-GB" sz="1800" i="1" dirty="0" smtClean="0"/>
              <a:t>	application</a:t>
            </a:r>
          </a:p>
          <a:p>
            <a:r>
              <a:rPr lang="en-GB" dirty="0" smtClean="0"/>
              <a:t>Raw </a:t>
            </a:r>
            <a:r>
              <a:rPr lang="en-GB" dirty="0"/>
              <a:t>data acquired by a sensor and processed into a form that can be used directly without the need for further processing to be applied by </a:t>
            </a:r>
            <a:r>
              <a:rPr lang="en-GB" dirty="0" smtClean="0"/>
              <a:t>users</a:t>
            </a:r>
          </a:p>
          <a:p>
            <a:r>
              <a:rPr lang="en-GB" dirty="0" smtClean="0"/>
              <a:t>Minimum </a:t>
            </a:r>
            <a:r>
              <a:rPr lang="en-GB" dirty="0"/>
              <a:t>processing required to obtain an ARD is that the data/information be </a:t>
            </a:r>
            <a:r>
              <a:rPr lang="en-GB" dirty="0" err="1"/>
              <a:t>geolocalised</a:t>
            </a:r>
            <a:r>
              <a:rPr lang="en-GB" dirty="0"/>
              <a:t>, i.e. the data/information must be projected to a ‘recognized’ cartographic standard with a characterized accuracy</a:t>
            </a:r>
            <a:endParaRPr lang="en-GB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Terminology/Definitions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7836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Term:</a:t>
            </a:r>
            <a:r>
              <a:rPr lang="en-GB" dirty="0" smtClean="0"/>
              <a:t> CEOS ARD for Land</a:t>
            </a:r>
          </a:p>
          <a:p>
            <a:r>
              <a:rPr lang="en-GB" dirty="0" smtClean="0"/>
              <a:t>Well defined term (</a:t>
            </a:r>
            <a:r>
              <a:rPr lang="en-GB" dirty="0"/>
              <a:t>http://www.ceos.org/ard/#</a:t>
            </a:r>
            <a:r>
              <a:rPr lang="en-GB" dirty="0" smtClean="0"/>
              <a:t>slide3)</a:t>
            </a:r>
          </a:p>
          <a:p>
            <a:endParaRPr lang="en-GB" sz="1800" i="1" dirty="0"/>
          </a:p>
          <a:p>
            <a:pPr marL="0" indent="0">
              <a:buNone/>
            </a:pPr>
            <a:r>
              <a:rPr lang="en-GB" sz="1800" b="1" dirty="0"/>
              <a:t>Term:</a:t>
            </a:r>
            <a:r>
              <a:rPr lang="en-GB" sz="1800" dirty="0"/>
              <a:t> </a:t>
            </a:r>
            <a:r>
              <a:rPr lang="en-GB" sz="1800" dirty="0" smtClean="0"/>
              <a:t>Interoperable data sources and products</a:t>
            </a:r>
            <a:endParaRPr lang="en-GB" sz="1800" dirty="0"/>
          </a:p>
          <a:p>
            <a:pPr marL="0" indent="0">
              <a:buNone/>
            </a:pPr>
            <a:r>
              <a:rPr lang="en-GB" b="1" dirty="0" smtClean="0"/>
              <a:t>“</a:t>
            </a:r>
            <a:r>
              <a:rPr lang="en-GB" b="1" dirty="0"/>
              <a:t>interoperable data source”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must provide a minimum </a:t>
            </a:r>
            <a:r>
              <a:rPr lang="en-GB" dirty="0"/>
              <a:t>set of metadata describing their </a:t>
            </a:r>
            <a:endParaRPr lang="en-GB" dirty="0" smtClean="0"/>
          </a:p>
          <a:p>
            <a:pPr lvl="1"/>
            <a:r>
              <a:rPr lang="en-GB" dirty="0" smtClean="0"/>
              <a:t>geographical </a:t>
            </a:r>
            <a:r>
              <a:rPr lang="en-GB" dirty="0"/>
              <a:t>acquisition characteristics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temporal </a:t>
            </a:r>
            <a:r>
              <a:rPr lang="en-GB" dirty="0"/>
              <a:t>acquisition characteristics </a:t>
            </a:r>
            <a:endParaRPr lang="en-GB" dirty="0" smtClean="0"/>
          </a:p>
          <a:p>
            <a:pPr lvl="1"/>
            <a:r>
              <a:rPr lang="en-GB" dirty="0"/>
              <a:t>Sensor </a:t>
            </a:r>
            <a:r>
              <a:rPr lang="en-GB" dirty="0" smtClean="0"/>
              <a:t>characteristics</a:t>
            </a:r>
          </a:p>
          <a:p>
            <a:r>
              <a:rPr lang="en-GB" dirty="0" smtClean="0"/>
              <a:t>These metadata allow data from different sensors to be ingested into </a:t>
            </a:r>
            <a:r>
              <a:rPr lang="en-GB" dirty="0"/>
              <a:t>common </a:t>
            </a:r>
            <a:r>
              <a:rPr lang="en-GB" dirty="0" smtClean="0"/>
              <a:t>tools and </a:t>
            </a:r>
            <a:r>
              <a:rPr lang="en-GB" dirty="0"/>
              <a:t>superimposed, compared and generally worked </a:t>
            </a:r>
            <a:r>
              <a:rPr lang="en-GB" dirty="0" smtClean="0"/>
              <a:t>with</a:t>
            </a:r>
            <a:endParaRPr lang="en-GB" dirty="0"/>
          </a:p>
          <a:p>
            <a:pPr marL="0" indent="0">
              <a:buNone/>
            </a:pPr>
            <a:r>
              <a:rPr lang="en-GB" sz="1800" b="1" dirty="0"/>
              <a:t>“interoperable </a:t>
            </a:r>
            <a:r>
              <a:rPr lang="en-GB" sz="1800" b="1" dirty="0" smtClean="0"/>
              <a:t>product”</a:t>
            </a:r>
          </a:p>
          <a:p>
            <a:r>
              <a:rPr lang="en-GB" sz="1800" dirty="0" smtClean="0"/>
              <a:t>As above  </a:t>
            </a:r>
            <a:endParaRPr lang="en-GB" sz="1800" dirty="0"/>
          </a:p>
          <a:p>
            <a:endParaRPr lang="en-GB" sz="1800" i="1" dirty="0" smtClean="0"/>
          </a:p>
          <a:p>
            <a:endParaRPr lang="en-GB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Terminology/Definitions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6425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Term</a:t>
            </a:r>
            <a:r>
              <a:rPr lang="en-GB" sz="1800" b="1" dirty="0"/>
              <a:t>:</a:t>
            </a:r>
            <a:r>
              <a:rPr lang="en-GB" sz="1800" dirty="0"/>
              <a:t> </a:t>
            </a:r>
            <a:r>
              <a:rPr lang="en-GB" sz="1800" dirty="0" smtClean="0"/>
              <a:t>Interoperable data sources and products</a:t>
            </a:r>
            <a:endParaRPr lang="en-GB" sz="1800" dirty="0"/>
          </a:p>
          <a:p>
            <a:pPr marL="0" indent="0">
              <a:buNone/>
            </a:pPr>
            <a:r>
              <a:rPr lang="en-GB" sz="1800" b="1" dirty="0" smtClean="0"/>
              <a:t>“</a:t>
            </a:r>
            <a:r>
              <a:rPr lang="en-GB" sz="1800" b="1" dirty="0"/>
              <a:t>interoperable </a:t>
            </a:r>
            <a:r>
              <a:rPr lang="en-GB" sz="1800" b="1" dirty="0" smtClean="0"/>
              <a:t>product”</a:t>
            </a:r>
          </a:p>
          <a:p>
            <a:r>
              <a:rPr lang="en-GB" sz="1800" dirty="0" smtClean="0"/>
              <a:t>As “interoperable data source” plus</a:t>
            </a:r>
          </a:p>
          <a:p>
            <a:pPr lvl="1"/>
            <a:r>
              <a:rPr lang="en-GB" dirty="0"/>
              <a:t>processed to a readily known cartographic standard</a:t>
            </a:r>
            <a:r>
              <a:rPr lang="en-GB" dirty="0" smtClean="0"/>
              <a:t>,</a:t>
            </a:r>
          </a:p>
          <a:p>
            <a:pPr lvl="1"/>
            <a:r>
              <a:rPr lang="en-GB" dirty="0" err="1" smtClean="0"/>
              <a:t>radiometrically</a:t>
            </a:r>
            <a:r>
              <a:rPr lang="en-GB" dirty="0" smtClean="0"/>
              <a:t> </a:t>
            </a:r>
            <a:r>
              <a:rPr lang="en-GB" dirty="0"/>
              <a:t>corrected to a state of calibrated radiance or reflectance</a:t>
            </a:r>
            <a:r>
              <a:rPr lang="en-GB" sz="1800" dirty="0" smtClean="0"/>
              <a:t>  </a:t>
            </a:r>
            <a:endParaRPr lang="en-GB" sz="1800" dirty="0"/>
          </a:p>
          <a:p>
            <a:endParaRPr lang="en-GB" sz="1800" i="1" dirty="0" smtClean="0"/>
          </a:p>
          <a:p>
            <a:pPr marL="0" indent="0">
              <a:buNone/>
            </a:pPr>
            <a:r>
              <a:rPr lang="en-GB" sz="1800" b="1" dirty="0"/>
              <a:t>Term:</a:t>
            </a:r>
            <a:r>
              <a:rPr lang="en-GB" sz="1800" dirty="0"/>
              <a:t> </a:t>
            </a:r>
            <a:r>
              <a:rPr lang="en-GB" sz="1800" dirty="0" smtClean="0"/>
              <a:t>Harmonised products</a:t>
            </a:r>
          </a:p>
          <a:p>
            <a:r>
              <a:rPr lang="en-GB" dirty="0"/>
              <a:t>specific type of interoperable products combining data from different sources that are processed to provide a single time-series stack of information </a:t>
            </a:r>
            <a:r>
              <a:rPr lang="en-GB" dirty="0" smtClean="0"/>
              <a:t>layers</a:t>
            </a:r>
          </a:p>
          <a:p>
            <a:r>
              <a:rPr lang="en-GB" dirty="0"/>
              <a:t>Each layer of this time series stack can be used indifferently, that is without reference to the sensor with which it was acquired</a:t>
            </a:r>
            <a:endParaRPr lang="en-GB" sz="1800" dirty="0"/>
          </a:p>
          <a:p>
            <a:endParaRPr lang="en-GB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Terminology/Definitions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7151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Need/desire/motivation for MRI context going forward?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i="1" dirty="0" smtClean="0"/>
              <a:t>“develop </a:t>
            </a:r>
            <a:r>
              <a:rPr lang="en-GB" i="1" dirty="0"/>
              <a:t>the long-term plans and actions for MRI, as well as </a:t>
            </a:r>
            <a:r>
              <a:rPr lang="en-GB" i="1" dirty="0" smtClean="0"/>
              <a:t>	identifying </a:t>
            </a:r>
            <a:r>
              <a:rPr lang="en-GB" i="1" dirty="0"/>
              <a:t>any expansion of MRI to other sensors. </a:t>
            </a:r>
            <a:r>
              <a:rPr lang="en-GB" i="1" dirty="0" smtClean="0"/>
              <a:t>Specifically 	… moderate resolution SAR” </a:t>
            </a:r>
            <a:r>
              <a:rPr lang="en-GB" i="1" dirty="0"/>
              <a:t>	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Lead/resources?</a:t>
            </a:r>
          </a:p>
          <a:p>
            <a:r>
              <a:rPr lang="en-GB" dirty="0" smtClean="0"/>
              <a:t>Realistic aspirations?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MRI Discussion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9393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Session 6 - MRI LSI-VC-6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112</cp:revision>
  <dcterms:modified xsi:type="dcterms:W3CDTF">2018-09-10T07:18:41Z</dcterms:modified>
</cp:coreProperties>
</file>