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79" r:id="rId3"/>
    <p:sldId id="288" r:id="rId4"/>
    <p:sldId id="289" r:id="rId5"/>
    <p:sldId id="292" r:id="rId6"/>
    <p:sldId id="294" r:id="rId7"/>
    <p:sldId id="375" r:id="rId8"/>
    <p:sldId id="293" r:id="rId9"/>
    <p:sldId id="376" r:id="rId10"/>
    <p:sldId id="377" r:id="rId11"/>
    <p:sldId id="378" r:id="rId12"/>
    <p:sldId id="379" r:id="rId13"/>
    <p:sldId id="380" r:id="rId14"/>
    <p:sldId id="374" r:id="rId1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0AF"/>
    <a:srgbClr val="074DCD"/>
    <a:srgbClr val="BEE395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42" autoAdjust="0"/>
    <p:restoredTop sz="94667" autoAdjust="0"/>
  </p:normalViewPr>
  <p:slideViewPr>
    <p:cSldViewPr>
      <p:cViewPr varScale="1">
        <p:scale>
          <a:sx n="91" d="100"/>
          <a:sy n="91" d="100"/>
        </p:scale>
        <p:origin x="-15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/>
          <p:nvPr userDrawn="1"/>
        </p:nvSpPr>
        <p:spPr>
          <a:xfrm>
            <a:off x="2133600" y="0"/>
            <a:ext cx="41910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Proposed WGCV CARD4L assessment process 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Proposed WGCV CARD4L assessment process 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127337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Proposed WGCV CARD4L assessment process 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11738282"/>
      </p:ext>
    </p:extLst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5" r:id="rId5"/>
  </p:sldLayoutIdLst>
  <p:transition xmlns:p14="http://schemas.microsoft.com/office/powerpoint/2010/main"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r>
              <a:rPr lang="en-GB" dirty="0"/>
              <a:t>Proposed WGCV CARD4L assessment process</a:t>
            </a:r>
            <a:r>
              <a:rPr lang="en-US" dirty="0"/>
              <a:t> </a:t>
            </a: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Thome, C.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Ong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M.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Thankappan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NASA/CSIRO/GA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LSI VC-6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JRC,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Ispra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Italy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Sept. 4-7, 2018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0" y="1143000"/>
            <a:ext cx="3581400" cy="762000"/>
          </a:xfrm>
        </p:spPr>
        <p:txBody>
          <a:bodyPr/>
          <a:lstStyle/>
          <a:p>
            <a:pPr marL="0" indent="0" algn="ctr">
              <a:spcBef>
                <a:spcPts val="0"/>
              </a:spcBef>
            </a:pPr>
            <a:r>
              <a:rPr lang="en-US" dirty="0"/>
              <a:t>WGCV Evaluator does the assessment for WGCV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76200" y="3352800"/>
            <a:ext cx="8915400" cy="3505200"/>
          </a:xfrm>
        </p:spPr>
        <p:txBody>
          <a:bodyPr/>
          <a:lstStyle/>
          <a:p>
            <a:r>
              <a:rPr lang="en-US" dirty="0"/>
              <a:t>Collaborative process much like WGCV has for </a:t>
            </a:r>
            <a:r>
              <a:rPr lang="en-US" dirty="0" err="1"/>
              <a:t>RadCalNet</a:t>
            </a:r>
            <a:endParaRPr lang="en-US" dirty="0"/>
          </a:p>
          <a:p>
            <a:pPr lvl="1"/>
            <a:r>
              <a:rPr lang="en-US" dirty="0"/>
              <a:t>Help ensure documentation follows accepted nomenclature</a:t>
            </a:r>
          </a:p>
          <a:p>
            <a:pPr lvl="1"/>
            <a:r>
              <a:rPr lang="en-US" dirty="0"/>
              <a:t>Clear demonstration of necessary quality</a:t>
            </a:r>
          </a:p>
          <a:p>
            <a:pPr lvl="1"/>
            <a:r>
              <a:rPr lang="en-US" dirty="0"/>
              <a:t>Goal is to help Data Provider move toward documentation that leads to acceptance</a:t>
            </a:r>
          </a:p>
          <a:p>
            <a:r>
              <a:rPr lang="en-US" dirty="0"/>
              <a:t>Ultimately, it is the Data Provider’s choice whether to move forward with documentation to WGCV’s </a:t>
            </a:r>
            <a:r>
              <a:rPr lang="en-US" b="1" dirty="0"/>
              <a:t>CARD4L Acceptance Review Panel</a:t>
            </a:r>
          </a:p>
          <a:p>
            <a:r>
              <a:rPr lang="en-US" dirty="0"/>
              <a:t>Documentation can move forward without the WGCV representative’s approval</a:t>
            </a:r>
          </a:p>
          <a:p>
            <a:pPr lvl="1"/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-27584" y="1981200"/>
            <a:ext cx="4218584" cy="154249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90000"/>
              <a:buFont typeface="Arial"/>
              <a:buChar char="•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60000"/>
              <a:buFont typeface="Arial"/>
              <a:buChar char="o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C00000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42900" indent="-342900" algn="l" defTabSz="457200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257800" y="1923497"/>
            <a:ext cx="1905000" cy="667303"/>
          </a:xfrm>
          <a:prstGeom prst="ellipse">
            <a:avLst/>
          </a:prstGeom>
          <a:noFill/>
          <a:ln w="25400" cap="flat">
            <a:solidFill>
              <a:srgbClr val="80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DB5B5723-31B2-1B47-B88D-B4D3B2045F0D}"/>
              </a:ext>
            </a:extLst>
          </p:cNvPr>
          <p:cNvSpPr txBox="1">
            <a:spLocks/>
          </p:cNvSpPr>
          <p:nvPr/>
        </p:nvSpPr>
        <p:spPr>
          <a:xfrm>
            <a:off x="76200" y="1828800"/>
            <a:ext cx="3810000" cy="1600200"/>
          </a:xfrm>
          <a:prstGeom prst="rect">
            <a:avLst/>
          </a:prstGeom>
        </p:spPr>
        <p:txBody>
          <a:bodyPr/>
          <a:lstStyle>
            <a:lvl1pPr marL="342900" indent="-342900" algn="just">
              <a:spcBef>
                <a:spcPts val="500"/>
              </a:spcBef>
              <a:buSzPct val="100000"/>
              <a:buFont typeface="Arial"/>
              <a:buNone/>
              <a:defRPr sz="22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0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l" defTabSz="914400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Evaluation process is an interaction between the WGCV representative, the Data Provider, and the LSI-VC POC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ADCA84E-F28E-DA4D-95FD-34DC9EADF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295400"/>
            <a:ext cx="5257800" cy="203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38540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0" y="1143000"/>
            <a:ext cx="3581400" cy="762000"/>
          </a:xfrm>
        </p:spPr>
        <p:txBody>
          <a:bodyPr/>
          <a:lstStyle/>
          <a:p>
            <a:pPr marL="0" indent="0" algn="ctr">
              <a:spcBef>
                <a:spcPts val="0"/>
              </a:spcBef>
            </a:pPr>
            <a:r>
              <a:rPr lang="en-US" dirty="0"/>
              <a:t>WGCV Evaluator does the assessment for WGCV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76200" y="3352800"/>
            <a:ext cx="8915400" cy="3505200"/>
          </a:xfrm>
        </p:spPr>
        <p:txBody>
          <a:bodyPr/>
          <a:lstStyle/>
          <a:p>
            <a:r>
              <a:rPr lang="en-US" dirty="0"/>
              <a:t>CARD4L Review Panel consists of five members</a:t>
            </a:r>
          </a:p>
          <a:p>
            <a:pPr lvl="1"/>
            <a:r>
              <a:rPr lang="en-US" dirty="0"/>
              <a:t>WGCV CARD4L Evaluation Lead (panel lead)</a:t>
            </a:r>
          </a:p>
          <a:p>
            <a:pPr lvl="1"/>
            <a:r>
              <a:rPr lang="en-US" dirty="0"/>
              <a:t>One member from WGCV membership</a:t>
            </a:r>
          </a:p>
          <a:p>
            <a:pPr lvl="1"/>
            <a:r>
              <a:rPr lang="en-US" dirty="0"/>
              <a:t>Three members from either WGCV or subgroup</a:t>
            </a:r>
          </a:p>
          <a:p>
            <a:pPr lvl="1"/>
            <a:r>
              <a:rPr lang="en-US" dirty="0"/>
              <a:t>Not more than one subgroup volunteer from a single subgroup</a:t>
            </a:r>
          </a:p>
          <a:p>
            <a:r>
              <a:rPr lang="en-US" dirty="0"/>
              <a:t>Serve two year (TBR) terms but without service limits</a:t>
            </a:r>
          </a:p>
          <a:p>
            <a:r>
              <a:rPr lang="en-US" dirty="0"/>
              <a:t>Review panel evaluates the full documentation package with help from the evaluator’s summary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-27584" y="1981200"/>
            <a:ext cx="4218584" cy="154249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90000"/>
              <a:buFont typeface="Arial"/>
              <a:buChar char="•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60000"/>
              <a:buFont typeface="Arial"/>
              <a:buChar char="o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C00000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42900" indent="-342900" algn="l" defTabSz="457200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086600" y="2609297"/>
            <a:ext cx="1905000" cy="667303"/>
          </a:xfrm>
          <a:prstGeom prst="ellipse">
            <a:avLst/>
          </a:prstGeom>
          <a:noFill/>
          <a:ln w="25400" cap="flat">
            <a:solidFill>
              <a:srgbClr val="80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DB5B5723-31B2-1B47-B88D-B4D3B2045F0D}"/>
              </a:ext>
            </a:extLst>
          </p:cNvPr>
          <p:cNvSpPr txBox="1">
            <a:spLocks/>
          </p:cNvSpPr>
          <p:nvPr/>
        </p:nvSpPr>
        <p:spPr>
          <a:xfrm>
            <a:off x="76200" y="1828800"/>
            <a:ext cx="3810000" cy="1600200"/>
          </a:xfrm>
          <a:prstGeom prst="rect">
            <a:avLst/>
          </a:prstGeom>
        </p:spPr>
        <p:txBody>
          <a:bodyPr/>
          <a:lstStyle>
            <a:lvl1pPr marL="342900" indent="-342900" algn="just">
              <a:spcBef>
                <a:spcPts val="500"/>
              </a:spcBef>
              <a:buSzPct val="100000"/>
              <a:buFont typeface="Arial"/>
              <a:buNone/>
              <a:defRPr sz="22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0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l" defTabSz="914400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WGCV Evaluator supplies their summary evaluation of the Data Provider’s documentation to the </a:t>
            </a:r>
            <a:r>
              <a:rPr lang="en-US" sz="20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CARD4L Review Panel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ADCA84E-F28E-DA4D-95FD-34DC9EADF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295400"/>
            <a:ext cx="5257800" cy="203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081435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0" y="1143000"/>
            <a:ext cx="3581400" cy="762000"/>
          </a:xfrm>
        </p:spPr>
        <p:txBody>
          <a:bodyPr/>
          <a:lstStyle/>
          <a:p>
            <a:pPr marL="0" indent="0" algn="ctr">
              <a:spcBef>
                <a:spcPts val="0"/>
              </a:spcBef>
            </a:pPr>
            <a:r>
              <a:rPr lang="en-US" dirty="0"/>
              <a:t>WGCV Evaluator does the assessment for WGCV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76200" y="3352800"/>
            <a:ext cx="8915400" cy="3505200"/>
          </a:xfrm>
        </p:spPr>
        <p:txBody>
          <a:bodyPr/>
          <a:lstStyle/>
          <a:p>
            <a:r>
              <a:rPr lang="en-US" dirty="0"/>
              <a:t>Recommendation of approval requires concurrence by majority of panel</a:t>
            </a:r>
          </a:p>
          <a:p>
            <a:r>
              <a:rPr lang="en-US" dirty="0"/>
              <a:t>Evaluation process can be done via telecons and email</a:t>
            </a:r>
          </a:p>
          <a:p>
            <a:r>
              <a:rPr lang="en-US" dirty="0"/>
              <a:t>Evaluation will take place within 6 weeks from receiving the evaluator’s summary</a:t>
            </a:r>
          </a:p>
          <a:p>
            <a:r>
              <a:rPr lang="en-US" dirty="0"/>
              <a:t>Recommendation is carried forward to the </a:t>
            </a:r>
            <a:r>
              <a:rPr lang="en-US" b="1" dirty="0"/>
              <a:t>WGCV membership</a:t>
            </a:r>
            <a:r>
              <a:rPr lang="en-US" dirty="0"/>
              <a:t> </a:t>
            </a:r>
          </a:p>
          <a:p>
            <a:r>
              <a:rPr lang="en-US" dirty="0"/>
              <a:t>Panel’s recommendation be either approval or disapproval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-27584" y="1981200"/>
            <a:ext cx="4218584" cy="154249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90000"/>
              <a:buFont typeface="Arial"/>
              <a:buChar char="•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60000"/>
              <a:buFont typeface="Arial"/>
              <a:buChar char="o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C00000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42900" indent="-342900" algn="l" defTabSz="457200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181600" y="2514600"/>
            <a:ext cx="2057400" cy="838200"/>
          </a:xfrm>
          <a:prstGeom prst="ellipse">
            <a:avLst/>
          </a:prstGeom>
          <a:noFill/>
          <a:ln w="25400" cap="flat">
            <a:solidFill>
              <a:srgbClr val="80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DB5B5723-31B2-1B47-B88D-B4D3B2045F0D}"/>
              </a:ext>
            </a:extLst>
          </p:cNvPr>
          <p:cNvSpPr txBox="1">
            <a:spLocks/>
          </p:cNvSpPr>
          <p:nvPr/>
        </p:nvSpPr>
        <p:spPr>
          <a:xfrm>
            <a:off x="76200" y="1828800"/>
            <a:ext cx="3810000" cy="1600200"/>
          </a:xfrm>
          <a:prstGeom prst="rect">
            <a:avLst/>
          </a:prstGeom>
        </p:spPr>
        <p:txBody>
          <a:bodyPr/>
          <a:lstStyle>
            <a:lvl1pPr marL="342900" indent="-342900" algn="just">
              <a:spcBef>
                <a:spcPts val="500"/>
              </a:spcBef>
              <a:buSzPct val="100000"/>
              <a:buFont typeface="Arial"/>
              <a:buNone/>
              <a:defRPr sz="22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0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l" defTabSz="914400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CARD4L Acceptance Review Panel evaluates the summary from the WGCV evaluator and formulates a recommendation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ADCA84E-F28E-DA4D-95FD-34DC9EADF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295400"/>
            <a:ext cx="5257800" cy="203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35187"/>
      </p:ext>
    </p:extLst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0" y="1143000"/>
            <a:ext cx="3581400" cy="762000"/>
          </a:xfrm>
        </p:spPr>
        <p:txBody>
          <a:bodyPr/>
          <a:lstStyle/>
          <a:p>
            <a:pPr marL="0" indent="0" algn="ctr">
              <a:spcBef>
                <a:spcPts val="0"/>
              </a:spcBef>
            </a:pPr>
            <a:r>
              <a:rPr lang="en-US" dirty="0"/>
              <a:t>WGCV Evaluator does the assessment for WGCV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76200" y="3352800"/>
            <a:ext cx="8915400" cy="3505200"/>
          </a:xfrm>
        </p:spPr>
        <p:txBody>
          <a:bodyPr/>
          <a:lstStyle/>
          <a:p>
            <a:r>
              <a:rPr lang="en-US" dirty="0"/>
              <a:t>Recommendation is accepted by WGCV unless</a:t>
            </a:r>
          </a:p>
          <a:p>
            <a:pPr lvl="1"/>
            <a:r>
              <a:rPr lang="en-US" dirty="0"/>
              <a:t>Three members present at WGCV Plenary indicate disapproval</a:t>
            </a:r>
          </a:p>
          <a:p>
            <a:pPr lvl="1"/>
            <a:r>
              <a:rPr lang="en-US" dirty="0"/>
              <a:t>Five members express disapproval when vote is done via email</a:t>
            </a:r>
          </a:p>
          <a:p>
            <a:r>
              <a:rPr lang="en-US" dirty="0"/>
              <a:t>Default process is to wait until next WGCV Plenary meeting unless Data Provider requests the process be done via email</a:t>
            </a:r>
          </a:p>
          <a:p>
            <a:r>
              <a:rPr lang="en-US" dirty="0"/>
              <a:t>In both cases, the documentation and panel recommendation forwarded to full WGCV membership at least a one month prior to the vote</a:t>
            </a:r>
          </a:p>
          <a:p>
            <a:r>
              <a:rPr lang="en-US" dirty="0"/>
              <a:t>Result of vote is forwarded to LSI-VC by the CARD4L Evaluation Lead</a:t>
            </a:r>
          </a:p>
        </p:txBody>
      </p:sp>
      <p:sp>
        <p:nvSpPr>
          <p:cNvPr id="23" name="Oval 22"/>
          <p:cNvSpPr/>
          <p:nvPr/>
        </p:nvSpPr>
        <p:spPr>
          <a:xfrm>
            <a:off x="3581400" y="2590800"/>
            <a:ext cx="1752600" cy="762000"/>
          </a:xfrm>
          <a:prstGeom prst="ellipse">
            <a:avLst/>
          </a:prstGeom>
          <a:noFill/>
          <a:ln w="25400" cap="flat">
            <a:solidFill>
              <a:srgbClr val="80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DB5B5723-31B2-1B47-B88D-B4D3B2045F0D}"/>
              </a:ext>
            </a:extLst>
          </p:cNvPr>
          <p:cNvSpPr txBox="1">
            <a:spLocks/>
          </p:cNvSpPr>
          <p:nvPr/>
        </p:nvSpPr>
        <p:spPr>
          <a:xfrm>
            <a:off x="76200" y="1828800"/>
            <a:ext cx="3810000" cy="1600200"/>
          </a:xfrm>
          <a:prstGeom prst="rect">
            <a:avLst/>
          </a:prstGeom>
        </p:spPr>
        <p:txBody>
          <a:bodyPr/>
          <a:lstStyle>
            <a:lvl1pPr marL="342900" indent="-342900" algn="just">
              <a:spcBef>
                <a:spcPts val="500"/>
              </a:spcBef>
              <a:buSzPct val="100000"/>
              <a:buFont typeface="Arial"/>
              <a:buNone/>
              <a:defRPr sz="22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0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l" defTabSz="914400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WGCV membership votes on the panel recommendation</a:t>
            </a:r>
          </a:p>
          <a:p>
            <a:pPr marL="0" indent="0" algn="l" defTabSz="914400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WGCV either via email or at a WGCV meeting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ADCA84E-F28E-DA4D-95FD-34DC9EADF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295400"/>
            <a:ext cx="5257800" cy="203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912924"/>
      </p:ext>
    </p:extLst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DD8B9726-FC37-DF46-B9DF-13E0285CCB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 algn="just" rtl="0">
              <a:spcBef>
                <a:spcPts val="500"/>
              </a:spcBef>
              <a:buSzPct val="100000"/>
              <a:buFont typeface="Arial"/>
              <a:buNone/>
            </a:pPr>
            <a:r>
              <a:rPr lang="en-US" dirty="0"/>
              <a:t>Summary and further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CC5BF4-6EFA-7947-BEDF-B28523EC07A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0" y="1676400"/>
            <a:ext cx="8839200" cy="4572000"/>
          </a:xfrm>
        </p:spPr>
        <p:txBody>
          <a:bodyPr/>
          <a:lstStyle/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r>
              <a:rPr lang="en-US" dirty="0"/>
              <a:t>WGCV views the peer review of the CARD4L data products as a supportive </a:t>
            </a:r>
            <a:r>
              <a:rPr lang="en-US" dirty="0" smtClean="0"/>
              <a:t>process</a:t>
            </a:r>
            <a:endParaRPr lang="en-US" dirty="0"/>
          </a:p>
          <a:p>
            <a:pPr lvl="1" indent="-342900" algn="l" rtl="0">
              <a:buSzPct val="90000"/>
              <a:buFont typeface="Arial"/>
              <a:buChar char="•"/>
            </a:pPr>
            <a:r>
              <a:rPr lang="en-US" dirty="0"/>
              <a:t>Documentation work is </a:t>
            </a:r>
            <a:r>
              <a:rPr lang="en-US" dirty="0" smtClean="0"/>
              <a:t>the </a:t>
            </a:r>
            <a:r>
              <a:rPr lang="en-US" dirty="0"/>
              <a:t>responsibility of the data provider</a:t>
            </a:r>
          </a:p>
          <a:p>
            <a:pPr lvl="1" indent="-342900" algn="l" rtl="0">
              <a:buSzPct val="90000"/>
              <a:buFont typeface="Arial"/>
              <a:buChar char="•"/>
            </a:pPr>
            <a:r>
              <a:rPr lang="en-US" dirty="0"/>
              <a:t>Validation of PFS metrics is the data provider’s responsibility</a:t>
            </a:r>
          </a:p>
          <a:p>
            <a:pPr lvl="1" indent="-342900" algn="l" rtl="0">
              <a:buSzPct val="90000"/>
              <a:buFont typeface="Arial"/>
              <a:buChar char="•"/>
            </a:pPr>
            <a:r>
              <a:rPr lang="en-US" dirty="0"/>
              <a:t>WGCV </a:t>
            </a:r>
            <a:r>
              <a:rPr lang="en-US" dirty="0" smtClean="0"/>
              <a:t>process is </a:t>
            </a:r>
            <a:r>
              <a:rPr lang="en-US" smtClean="0"/>
              <a:t>an attempt </a:t>
            </a:r>
            <a:r>
              <a:rPr lang="en-US" dirty="0"/>
              <a:t>to ensure the consistency of the documentation process across providers and data product families</a:t>
            </a:r>
          </a:p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r>
              <a:rPr lang="en-US" dirty="0"/>
              <a:t>WGCV recognizes that the initial implementations of this assessment process will (and should) lead to iterations on the PFS</a:t>
            </a:r>
          </a:p>
          <a:p>
            <a:pPr algn="l" rtl="0"/>
            <a:r>
              <a:rPr lang="en-US" dirty="0"/>
              <a:t>WGCV will offer comment and suggestions regarding the PFS in addition to the data provider’s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733973562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xmlns="" id="{9DCDA7D5-F5EF-3840-A3FE-27CA7E982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219200"/>
            <a:ext cx="3976761" cy="4267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" t="30743" r="2792" b="18796"/>
          <a:stretch/>
        </p:blipFill>
        <p:spPr>
          <a:xfrm>
            <a:off x="151327" y="5054361"/>
            <a:ext cx="8856790" cy="1803639"/>
          </a:xfrm>
          <a:prstGeom prst="rect">
            <a:avLst/>
          </a:prstGeom>
        </p:spPr>
      </p:pic>
      <p:sp>
        <p:nvSpPr>
          <p:cNvPr id="5" name="Content Placeholder 1"/>
          <p:cNvSpPr>
            <a:spLocks noGrp="1"/>
          </p:cNvSpPr>
          <p:nvPr>
            <p:ph sz="half" idx="1"/>
          </p:nvPr>
        </p:nvSpPr>
        <p:spPr>
          <a:xfrm>
            <a:off x="0" y="1143000"/>
            <a:ext cx="5175599" cy="762000"/>
          </a:xfrm>
        </p:spPr>
        <p:txBody>
          <a:bodyPr/>
          <a:lstStyle/>
          <a:p>
            <a:pPr marL="488373" indent="-457200" algn="just" rtl="0">
              <a:spcBef>
                <a:spcPts val="500"/>
              </a:spcBef>
              <a:buSzPct val="100000"/>
              <a:buFont typeface="Arial"/>
              <a:buNone/>
            </a:pPr>
            <a:r>
              <a:rPr lang="en-GB" dirty="0"/>
              <a:t>LSI-VC PAA includes an element where “WGCV provides a peer review”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D232AEC-D726-2146-8422-8CC3540A4D09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-1" y="1828800"/>
            <a:ext cx="5175599" cy="4114800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PFS POC interacts with Data Provider and WGCV to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Verify Data Provider’s Product Self-Assessment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Obtain the feedback of WGCV on the Product’s Cal/Val process</a:t>
            </a:r>
          </a:p>
          <a:p>
            <a:pPr marL="488373" indent="-457200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Describe here a proposed “peer review” feedback process</a:t>
            </a:r>
          </a:p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932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915400" cy="762000"/>
          </a:xfrm>
        </p:spPr>
        <p:txBody>
          <a:bodyPr/>
          <a:lstStyle/>
          <a:p>
            <a:r>
              <a:rPr lang="en-US" dirty="0"/>
              <a:t>WGCV has recently developed a process for </a:t>
            </a:r>
            <a:r>
              <a:rPr lang="en-US" dirty="0" err="1"/>
              <a:t>RadCalNet</a:t>
            </a:r>
            <a:r>
              <a:rPr lang="en-US" dirty="0"/>
              <a:t> that is very similar to the PAA path proposed by LSI-VC for CARD4L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254C2C5-FBEF-E44D-B2B0-50A6FE028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724" y="1828800"/>
            <a:ext cx="9076524" cy="4514767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xmlns="" id="{A3D3A33F-5815-134D-85D7-5B9209CB6622}"/>
              </a:ext>
            </a:extLst>
          </p:cNvPr>
          <p:cNvSpPr txBox="1">
            <a:spLocks/>
          </p:cNvSpPr>
          <p:nvPr/>
        </p:nvSpPr>
        <p:spPr>
          <a:xfrm>
            <a:off x="3200400" y="5334000"/>
            <a:ext cx="5715000" cy="1219200"/>
          </a:xfrm>
          <a:prstGeom prst="rect">
            <a:avLst/>
          </a:prstGeom>
        </p:spPr>
        <p:txBody>
          <a:bodyPr/>
          <a:lstStyle>
            <a:lvl1pPr marL="342900" indent="-342900" algn="just">
              <a:spcBef>
                <a:spcPts val="500"/>
              </a:spcBef>
              <a:buSzPct val="100000"/>
              <a:buFont typeface="Arial"/>
              <a:buNone/>
              <a:defRPr sz="22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0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 rtl="0">
              <a:spcBef>
                <a:spcPts val="0"/>
              </a:spcBef>
              <a:buSzPct val="100000"/>
              <a:buFont typeface="Arial"/>
              <a:buNone/>
            </a:pPr>
            <a:r>
              <a:rPr lang="en-US" sz="2000" dirty="0">
                <a:solidFill>
                  <a:srgbClr val="0340AF"/>
                </a:solidFill>
              </a:rPr>
              <a:t>Note that the term “peer review” used throughout the package does not refer to that typically used in science journal publication but is closer to a collaborative evaluation process</a:t>
            </a:r>
          </a:p>
        </p:txBody>
      </p:sp>
    </p:spTree>
    <p:extLst>
      <p:ext uri="{BB962C8B-B14F-4D97-AF65-F5344CB8AC3E}">
        <p14:creationId xmlns:p14="http://schemas.microsoft.com/office/powerpoint/2010/main" val="1970554764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WGCV approval process for a </a:t>
            </a:r>
            <a:r>
              <a:rPr lang="en-US" dirty="0" err="1"/>
              <a:t>RadCalNet</a:t>
            </a:r>
            <a:r>
              <a:rPr lang="en-US" dirty="0"/>
              <a:t>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1600200"/>
            <a:ext cx="8839200" cy="4876800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b="1" dirty="0"/>
              <a:t>Prospective site manager </a:t>
            </a:r>
            <a:r>
              <a:rPr lang="en-US" dirty="0"/>
              <a:t>documents that they meet requirements for membership with advice and guidance from </a:t>
            </a:r>
            <a:r>
              <a:rPr lang="en-US" dirty="0" err="1"/>
              <a:t>RadCalNet</a:t>
            </a:r>
            <a:r>
              <a:rPr lang="en-US" dirty="0"/>
              <a:t> Working Group</a:t>
            </a:r>
          </a:p>
          <a:p>
            <a:pPr marL="457200" indent="-457200">
              <a:buAutoNum type="arabicParenR"/>
            </a:pPr>
            <a:r>
              <a:rPr lang="en-US" dirty="0"/>
              <a:t>Submission of documentation to a </a:t>
            </a:r>
            <a:r>
              <a:rPr lang="en-US" b="1" dirty="0" err="1"/>
              <a:t>RadCalNet</a:t>
            </a:r>
            <a:r>
              <a:rPr lang="en-US" b="1" dirty="0"/>
              <a:t> Admission Review Panel </a:t>
            </a:r>
          </a:p>
          <a:p>
            <a:pPr lvl="1"/>
            <a:r>
              <a:rPr lang="en-US" dirty="0"/>
              <a:t>Panel Lead from </a:t>
            </a:r>
            <a:r>
              <a:rPr lang="en-US" dirty="0" err="1"/>
              <a:t>RadCalNet</a:t>
            </a:r>
            <a:r>
              <a:rPr lang="en-US" dirty="0"/>
              <a:t> WG</a:t>
            </a:r>
          </a:p>
          <a:p>
            <a:pPr lvl="1"/>
            <a:r>
              <a:rPr lang="en-US" dirty="0"/>
              <a:t>Two members from IVOS Subgroup</a:t>
            </a:r>
          </a:p>
          <a:p>
            <a:pPr lvl="1"/>
            <a:r>
              <a:rPr lang="en-US" dirty="0"/>
              <a:t>Two members from WGCV at large</a:t>
            </a:r>
          </a:p>
          <a:p>
            <a:pPr marL="457200" indent="-457200">
              <a:buAutoNum type="arabicParenR"/>
            </a:pPr>
            <a:r>
              <a:rPr lang="en-US" dirty="0"/>
              <a:t>Panel formulates recommendation carried forward to </a:t>
            </a:r>
            <a:r>
              <a:rPr lang="en-US" b="1" dirty="0"/>
              <a:t>WGCV membership</a:t>
            </a: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WGCV plenary votes to approve or reject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795020224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99" y="1156696"/>
            <a:ext cx="5029201" cy="53965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254C2C5-FBEF-E44D-B2B0-50A6FE0282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880" r="64921"/>
          <a:stretch/>
        </p:blipFill>
        <p:spPr>
          <a:xfrm>
            <a:off x="76200" y="1219200"/>
            <a:ext cx="3962400" cy="523199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562600" y="1676400"/>
            <a:ext cx="1600200" cy="685800"/>
          </a:xfrm>
          <a:prstGeom prst="ellips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" name="Oval 6"/>
          <p:cNvSpPr/>
          <p:nvPr/>
        </p:nvSpPr>
        <p:spPr>
          <a:xfrm>
            <a:off x="609600" y="2286000"/>
            <a:ext cx="2590800" cy="685800"/>
          </a:xfrm>
          <a:prstGeom prst="ellips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10" name="Straight Arrow Connector 9"/>
          <p:cNvCxnSpPr>
            <a:stCxn id="7" idx="6"/>
          </p:cNvCxnSpPr>
          <p:nvPr/>
        </p:nvCxnSpPr>
        <p:spPr>
          <a:xfrm flipV="1">
            <a:off x="3200400" y="2057400"/>
            <a:ext cx="2362200" cy="57150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headEnd type="arrow"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Oval 10"/>
          <p:cNvSpPr/>
          <p:nvPr/>
        </p:nvSpPr>
        <p:spPr>
          <a:xfrm>
            <a:off x="4495800" y="5105400"/>
            <a:ext cx="1600200" cy="685800"/>
          </a:xfrm>
          <a:prstGeom prst="ellipse">
            <a:avLst/>
          </a:prstGeom>
          <a:noFill/>
          <a:ln w="25400" cap="flat">
            <a:solidFill>
              <a:schemeClr val="accent6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81000" y="3352800"/>
            <a:ext cx="3352800" cy="762000"/>
          </a:xfrm>
          <a:prstGeom prst="ellipse">
            <a:avLst/>
          </a:prstGeom>
          <a:noFill/>
          <a:ln w="25400" cap="flat">
            <a:solidFill>
              <a:schemeClr val="accent6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13" name="Straight Arrow Connector 12"/>
          <p:cNvCxnSpPr>
            <a:stCxn id="12" idx="6"/>
            <a:endCxn id="11" idx="2"/>
          </p:cNvCxnSpPr>
          <p:nvPr/>
        </p:nvCxnSpPr>
        <p:spPr>
          <a:xfrm>
            <a:off x="3733800" y="3733800"/>
            <a:ext cx="762000" cy="1714500"/>
          </a:xfrm>
          <a:prstGeom prst="straightConnector1">
            <a:avLst/>
          </a:prstGeom>
          <a:noFill/>
          <a:ln w="25400" cap="flat">
            <a:solidFill>
              <a:schemeClr val="accent6"/>
            </a:solidFill>
            <a:prstDash val="solid"/>
            <a:bevel/>
            <a:headEnd type="arrow"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Oval 22"/>
          <p:cNvSpPr/>
          <p:nvPr/>
        </p:nvSpPr>
        <p:spPr>
          <a:xfrm>
            <a:off x="7010400" y="5105400"/>
            <a:ext cx="1600200" cy="685800"/>
          </a:xfrm>
          <a:prstGeom prst="ellipse">
            <a:avLst/>
          </a:prstGeom>
          <a:noFill/>
          <a:ln w="25400" cap="flat">
            <a:solidFill>
              <a:schemeClr val="tx1">
                <a:lumMod val="60000"/>
                <a:lumOff val="40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04800" y="4501897"/>
            <a:ext cx="3352800" cy="1975103"/>
          </a:xfrm>
          <a:prstGeom prst="ellipse">
            <a:avLst/>
          </a:prstGeom>
          <a:noFill/>
          <a:ln w="25400" cap="flat">
            <a:solidFill>
              <a:schemeClr val="tx1">
                <a:lumMod val="60000"/>
                <a:lumOff val="40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3656870" y="5459395"/>
            <a:ext cx="3343007" cy="890476"/>
          </a:xfrm>
          <a:custGeom>
            <a:avLst/>
            <a:gdLst>
              <a:gd name="connsiteX0" fmla="*/ 0 w 3343007"/>
              <a:gd name="connsiteY0" fmla="*/ 29195 h 890476"/>
              <a:gd name="connsiteX1" fmla="*/ 2394119 w 3343007"/>
              <a:gd name="connsiteY1" fmla="*/ 890436 h 890476"/>
              <a:gd name="connsiteX2" fmla="*/ 3343007 w 3343007"/>
              <a:gd name="connsiteY2" fmla="*/ 0 h 890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43007" h="890476">
                <a:moveTo>
                  <a:pt x="0" y="29195"/>
                </a:moveTo>
                <a:cubicBezTo>
                  <a:pt x="918475" y="462248"/>
                  <a:pt x="1836951" y="895302"/>
                  <a:pt x="2394119" y="890436"/>
                </a:cubicBezTo>
                <a:cubicBezTo>
                  <a:pt x="2951287" y="885570"/>
                  <a:pt x="3343007" y="0"/>
                  <a:pt x="3343007" y="0"/>
                </a:cubicBezTo>
              </a:path>
            </a:pathLst>
          </a:cu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3656870" y="5466694"/>
            <a:ext cx="3353530" cy="496349"/>
          </a:xfrm>
          <a:custGeom>
            <a:avLst/>
            <a:gdLst>
              <a:gd name="connsiteX0" fmla="*/ 0 w 3328409"/>
              <a:gd name="connsiteY0" fmla="*/ 21896 h 496349"/>
              <a:gd name="connsiteX1" fmla="*/ 1890478 w 3328409"/>
              <a:gd name="connsiteY1" fmla="*/ 496308 h 496349"/>
              <a:gd name="connsiteX2" fmla="*/ 3328409 w 3328409"/>
              <a:gd name="connsiteY2" fmla="*/ 0 h 49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28409" h="496349">
                <a:moveTo>
                  <a:pt x="0" y="21896"/>
                </a:moveTo>
                <a:cubicBezTo>
                  <a:pt x="667871" y="260926"/>
                  <a:pt x="1335743" y="499957"/>
                  <a:pt x="1890478" y="496308"/>
                </a:cubicBezTo>
                <a:cubicBezTo>
                  <a:pt x="2445213" y="492659"/>
                  <a:pt x="3082671" y="85151"/>
                  <a:pt x="3328409" y="0"/>
                </a:cubicBezTo>
              </a:path>
            </a:pathLst>
          </a:custGeom>
          <a:ln w="28575" cmpd="sng">
            <a:solidFill>
              <a:srgbClr val="0C62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34105176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Proposed approach for CARD4L in flow chart form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75" t="30743" r="2792" b="18796"/>
          <a:stretch/>
        </p:blipFill>
        <p:spPr>
          <a:xfrm>
            <a:off x="914400" y="1600200"/>
            <a:ext cx="7180390" cy="14622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3200400"/>
            <a:ext cx="2209800" cy="838200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ct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Data provider expresses</a:t>
            </a:r>
            <a:r>
              <a:rPr lang="en-US" sz="1600" baseline="0" dirty="0">
                <a:latin typeface="Calibri"/>
                <a:cs typeface="Calibri"/>
              </a:rPr>
              <a:t> </a:t>
            </a:r>
            <a:r>
              <a:rPr kumimoji="0" lang="en-US" sz="1600" b="0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interest to LSI-VC  for product review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3200400"/>
            <a:ext cx="1887410" cy="838200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ct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LSI sends</a:t>
            </a:r>
            <a:r>
              <a:rPr kumimoji="0" lang="en-US" sz="1600" b="0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 requests to </a:t>
            </a:r>
          </a:p>
          <a:p>
            <a:pPr marL="0" marR="0" indent="0" algn="ct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WGCV </a:t>
            </a:r>
            <a:r>
              <a:rPr lang="en-US" sz="1600" b="1" dirty="0">
                <a:latin typeface="Calibri"/>
                <a:cs typeface="Calibri"/>
              </a:rPr>
              <a:t>CARD4L Lead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9800" y="3200400"/>
            <a:ext cx="2608390" cy="838200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ct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WGCV </a:t>
            </a:r>
            <a:r>
              <a:rPr lang="en-US" sz="1600" dirty="0">
                <a:latin typeface="Calibri"/>
                <a:cs typeface="Calibri"/>
              </a:rPr>
              <a:t>CARD4L</a:t>
            </a:r>
            <a:r>
              <a:rPr kumimoji="0" lang="en-US" sz="1600" b="0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 puts Data Provider and LSI POC in contact </a:t>
            </a:r>
            <a:r>
              <a:rPr lang="en-US" sz="1600" dirty="0">
                <a:latin typeface="Calibri"/>
                <a:cs typeface="Calibri"/>
              </a:rPr>
              <a:t>with </a:t>
            </a:r>
            <a:r>
              <a:rPr lang="en-US" sz="1600" b="1" dirty="0">
                <a:latin typeface="Calibri"/>
                <a:cs typeface="Calibri"/>
              </a:rPr>
              <a:t>WGCV evaluator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0" y="4267200"/>
            <a:ext cx="2590800" cy="838200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ct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WGCV interacts</a:t>
            </a:r>
            <a:r>
              <a:rPr kumimoji="0" lang="en-US" sz="1600" b="0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 with </a:t>
            </a: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Data Provider and LSI POC</a:t>
            </a:r>
            <a:r>
              <a:rPr kumimoji="0" lang="en-US" sz="1600" b="0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 on the documentation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Calibri"/>
              <a:cs typeface="Calibri"/>
            </a:endParaRPr>
          </a:p>
        </p:txBody>
      </p:sp>
      <p:cxnSp>
        <p:nvCxnSpPr>
          <p:cNvPr id="12" name="Straight Arrow Connector 11"/>
          <p:cNvCxnSpPr>
            <a:cxnSpLocks/>
            <a:stCxn id="5" idx="3"/>
            <a:endCxn id="6" idx="1"/>
          </p:cNvCxnSpPr>
          <p:nvPr/>
        </p:nvCxnSpPr>
        <p:spPr>
          <a:xfrm>
            <a:off x="2590800" y="3619500"/>
            <a:ext cx="762000" cy="0"/>
          </a:xfrm>
          <a:prstGeom prst="straightConnector1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/>
          <p:cNvCxnSpPr>
            <a:cxnSpLocks/>
            <a:stCxn id="6" idx="3"/>
            <a:endCxn id="7" idx="1"/>
          </p:cNvCxnSpPr>
          <p:nvPr/>
        </p:nvCxnSpPr>
        <p:spPr>
          <a:xfrm>
            <a:off x="5240210" y="3619500"/>
            <a:ext cx="779590" cy="0"/>
          </a:xfrm>
          <a:prstGeom prst="straightConnector1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Straight Arrow Connector 16"/>
          <p:cNvCxnSpPr>
            <a:cxnSpLocks/>
            <a:stCxn id="7" idx="2"/>
            <a:endCxn id="8" idx="3"/>
          </p:cNvCxnSpPr>
          <p:nvPr/>
        </p:nvCxnSpPr>
        <p:spPr>
          <a:xfrm flipH="1">
            <a:off x="5638800" y="4038600"/>
            <a:ext cx="1685195" cy="647700"/>
          </a:xfrm>
          <a:prstGeom prst="straightConnector1">
            <a:avLst/>
          </a:prstGeom>
          <a:noFill/>
          <a:ln w="25400" cap="flat">
            <a:solidFill>
              <a:srgbClr val="001335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Straight Arrow Connector 18"/>
          <p:cNvCxnSpPr>
            <a:cxnSpLocks/>
            <a:stCxn id="8" idx="1"/>
          </p:cNvCxnSpPr>
          <p:nvPr/>
        </p:nvCxnSpPr>
        <p:spPr>
          <a:xfrm flipH="1" flipV="1">
            <a:off x="1676400" y="4114800"/>
            <a:ext cx="1371600" cy="571500"/>
          </a:xfrm>
          <a:prstGeom prst="straightConnector1">
            <a:avLst/>
          </a:prstGeom>
          <a:noFill/>
          <a:ln w="25400" cap="flat">
            <a:solidFill>
              <a:srgbClr val="001335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1066800" y="4038600"/>
            <a:ext cx="1981200" cy="838200"/>
          </a:xfrm>
          <a:prstGeom prst="straightConnector1">
            <a:avLst/>
          </a:prstGeom>
          <a:noFill/>
          <a:ln w="25400" cap="flat">
            <a:solidFill>
              <a:srgbClr val="001335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/>
          <p:cNvSpPr txBox="1"/>
          <p:nvPr/>
        </p:nvSpPr>
        <p:spPr>
          <a:xfrm>
            <a:off x="6019800" y="5257800"/>
            <a:ext cx="2438400" cy="1066800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ct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Summary</a:t>
            </a:r>
            <a:r>
              <a:rPr kumimoji="0" lang="en-US" sz="1600" b="0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  <a:latin typeface="Calibri"/>
                <a:cs typeface="Calibri"/>
              </a:rPr>
              <a:t> of Data Provider’s documentation provided to </a:t>
            </a:r>
            <a:r>
              <a:rPr lang="en-US" sz="1600" b="1" dirty="0">
                <a:latin typeface="Calibri"/>
                <a:cs typeface="Calibri"/>
              </a:rPr>
              <a:t>WGCV CARD4L Review Panel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Calibri"/>
              <a:cs typeface="Calibri"/>
            </a:endParaRPr>
          </a:p>
        </p:txBody>
      </p:sp>
      <p:cxnSp>
        <p:nvCxnSpPr>
          <p:cNvPr id="26" name="Straight Arrow Connector 25"/>
          <p:cNvCxnSpPr>
            <a:cxnSpLocks/>
            <a:stCxn id="8" idx="3"/>
            <a:endCxn id="24" idx="0"/>
          </p:cNvCxnSpPr>
          <p:nvPr/>
        </p:nvCxnSpPr>
        <p:spPr>
          <a:xfrm>
            <a:off x="5638800" y="4686300"/>
            <a:ext cx="1600200" cy="571500"/>
          </a:xfrm>
          <a:prstGeom prst="straightConnector1">
            <a:avLst/>
          </a:prstGeom>
          <a:noFill/>
          <a:ln w="25400" cap="flat">
            <a:solidFill>
              <a:srgbClr val="001335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TextBox 26"/>
          <p:cNvSpPr txBox="1"/>
          <p:nvPr/>
        </p:nvSpPr>
        <p:spPr>
          <a:xfrm>
            <a:off x="3124200" y="5257800"/>
            <a:ext cx="2438400" cy="1066800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ct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/>
                <a:cs typeface="Calibri"/>
              </a:rPr>
              <a:t>CARD4L Review Panel provides  recommendation to </a:t>
            </a:r>
            <a:r>
              <a:rPr lang="en-US" sz="1600" b="1" dirty="0">
                <a:latin typeface="Calibri"/>
                <a:cs typeface="Calibri"/>
              </a:rPr>
              <a:t>WGCV</a:t>
            </a:r>
            <a:r>
              <a:rPr lang="en-US" sz="1600" dirty="0">
                <a:latin typeface="Calibri"/>
                <a:cs typeface="Calibri"/>
              </a:rPr>
              <a:t> for vote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Calibri"/>
              <a:cs typeface="Calibri"/>
            </a:endParaRPr>
          </a:p>
        </p:txBody>
      </p:sp>
      <p:cxnSp>
        <p:nvCxnSpPr>
          <p:cNvPr id="29" name="Straight Arrow Connector 28"/>
          <p:cNvCxnSpPr>
            <a:stCxn id="24" idx="1"/>
            <a:endCxn id="27" idx="3"/>
          </p:cNvCxnSpPr>
          <p:nvPr/>
        </p:nvCxnSpPr>
        <p:spPr>
          <a:xfrm flipH="1">
            <a:off x="5562600" y="5791200"/>
            <a:ext cx="457200" cy="0"/>
          </a:xfrm>
          <a:prstGeom prst="straightConnector1">
            <a:avLst/>
          </a:prstGeom>
          <a:noFill/>
          <a:ln w="25400" cap="flat">
            <a:solidFill>
              <a:srgbClr val="001335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0" name="TextBox 29"/>
          <p:cNvSpPr txBox="1"/>
          <p:nvPr/>
        </p:nvSpPr>
        <p:spPr>
          <a:xfrm>
            <a:off x="609600" y="5257800"/>
            <a:ext cx="1676400" cy="1066800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algn="ctr" rtl="0" hangingPunct="0"/>
            <a:r>
              <a:rPr lang="en-US" sz="1600" dirty="0">
                <a:latin typeface="Calibri"/>
                <a:cs typeface="Calibri"/>
              </a:rPr>
              <a:t>LSI-VC informed by </a:t>
            </a:r>
            <a:r>
              <a:rPr lang="en-US" sz="1600" b="1" dirty="0">
                <a:latin typeface="Calibri"/>
                <a:cs typeface="Calibri"/>
              </a:rPr>
              <a:t>WGCV CARD4L Lead </a:t>
            </a:r>
            <a:r>
              <a:rPr lang="en-US" sz="1600" dirty="0">
                <a:latin typeface="Calibri"/>
                <a:cs typeface="Calibri"/>
              </a:rPr>
              <a:t>of peer review  outcome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Calibri"/>
              <a:cs typeface="Calibri"/>
            </a:endParaRPr>
          </a:p>
        </p:txBody>
      </p:sp>
      <p:cxnSp>
        <p:nvCxnSpPr>
          <p:cNvPr id="33" name="Straight Arrow Connector 32"/>
          <p:cNvCxnSpPr>
            <a:stCxn id="27" idx="1"/>
            <a:endCxn id="30" idx="3"/>
          </p:cNvCxnSpPr>
          <p:nvPr/>
        </p:nvCxnSpPr>
        <p:spPr>
          <a:xfrm flipH="1">
            <a:off x="2286000" y="5791200"/>
            <a:ext cx="838200" cy="0"/>
          </a:xfrm>
          <a:prstGeom prst="straightConnector1">
            <a:avLst/>
          </a:prstGeom>
          <a:noFill/>
          <a:ln w="25400" cap="flat">
            <a:solidFill>
              <a:srgbClr val="001335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858054146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Basic approach for proposed WGCV CARD4L peer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1600200"/>
            <a:ext cx="8839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Details are provided on subsequent charts</a:t>
            </a:r>
          </a:p>
          <a:p>
            <a:pPr marL="457200" indent="-457200">
              <a:buAutoNum type="arabicParenR"/>
            </a:pPr>
            <a:r>
              <a:rPr lang="en-US" b="1" dirty="0"/>
              <a:t>Data provider </a:t>
            </a:r>
            <a:r>
              <a:rPr lang="en-US" dirty="0"/>
              <a:t>documentation is provided to a </a:t>
            </a:r>
            <a:r>
              <a:rPr lang="en-US" b="1" dirty="0"/>
              <a:t>WGCV CARD4L evaluation lead</a:t>
            </a:r>
          </a:p>
          <a:p>
            <a:pPr marL="457200" indent="-457200">
              <a:buAutoNum type="arabicParenR"/>
            </a:pPr>
            <a:r>
              <a:rPr lang="en-US" dirty="0"/>
              <a:t>CARD4L evaluation lead puts the data provider and LSI POC in touch with a </a:t>
            </a:r>
            <a:r>
              <a:rPr lang="en-US" b="1" dirty="0"/>
              <a:t>WGCV evaluator </a:t>
            </a:r>
            <a:r>
              <a:rPr lang="en-US" dirty="0"/>
              <a:t>to work with the provider and LSI POC on documenting the validation process</a:t>
            </a:r>
          </a:p>
          <a:p>
            <a:pPr marL="457200" indent="-457200">
              <a:buAutoNum type="arabicParenR"/>
            </a:pPr>
            <a:r>
              <a:rPr lang="en-US" dirty="0"/>
              <a:t>WGCV evaluator provides a summary of the data provider’s validation documentation along with the full package to a </a:t>
            </a:r>
            <a:r>
              <a:rPr lang="en-US" b="1" dirty="0"/>
              <a:t>CARD4L Review Panel </a:t>
            </a:r>
          </a:p>
          <a:p>
            <a:pPr marL="457200" indent="-457200">
              <a:buAutoNum type="arabicParenR"/>
            </a:pPr>
            <a:r>
              <a:rPr lang="en-US" dirty="0"/>
              <a:t>Panel formulates recommendation carried forward to </a:t>
            </a:r>
            <a:r>
              <a:rPr lang="en-US" b="1" dirty="0"/>
              <a:t>WGCV membership</a:t>
            </a: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WGCV plenary votes to approve or reject recommendation</a:t>
            </a:r>
          </a:p>
          <a:p>
            <a:pPr marL="457200" indent="-457200">
              <a:buAutoNum type="arabicParenR"/>
            </a:pPr>
            <a:r>
              <a:rPr lang="en-US" dirty="0"/>
              <a:t>CARD4L Evaluation Lead provides LSI POC and Data Provider with result of WGCV vote</a:t>
            </a:r>
          </a:p>
        </p:txBody>
      </p:sp>
    </p:spTree>
    <p:extLst>
      <p:ext uri="{BB962C8B-B14F-4D97-AF65-F5344CB8AC3E}">
        <p14:creationId xmlns:p14="http://schemas.microsoft.com/office/powerpoint/2010/main" val="1462552528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0" y="1143000"/>
            <a:ext cx="3581400" cy="762000"/>
          </a:xfrm>
        </p:spPr>
        <p:txBody>
          <a:bodyPr/>
          <a:lstStyle/>
          <a:p>
            <a:pPr marL="0" indent="0" algn="ctr">
              <a:spcBef>
                <a:spcPts val="0"/>
              </a:spcBef>
            </a:pPr>
            <a:r>
              <a:rPr lang="en-US" dirty="0"/>
              <a:t>Initial contact between LSI-VC and WGCV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76200" y="3429000"/>
            <a:ext cx="8839200" cy="3048000"/>
          </a:xfrm>
        </p:spPr>
        <p:txBody>
          <a:bodyPr/>
          <a:lstStyle/>
          <a:p>
            <a:r>
              <a:rPr lang="en-US" dirty="0"/>
              <a:t>WGCV CARD4L Evaluation Lead will typically also be the POC between LSI-VC and WGCV</a:t>
            </a:r>
          </a:p>
          <a:p>
            <a:pPr lvl="1"/>
            <a:r>
              <a:rPr lang="en-US" dirty="0"/>
              <a:t>CARD4L Evaluation Lead would be a WGCV member</a:t>
            </a:r>
          </a:p>
          <a:p>
            <a:pPr lvl="1"/>
            <a:r>
              <a:rPr lang="en-US" dirty="0"/>
              <a:t>Approved to a two-year term at a WGCV plenary meeting  but there would be no service limits</a:t>
            </a:r>
          </a:p>
          <a:p>
            <a:pPr lvl="1"/>
            <a:r>
              <a:rPr lang="en-US" u="sng" dirty="0">
                <a:solidFill>
                  <a:srgbClr val="800000"/>
                </a:solidFill>
              </a:rPr>
              <a:t>M. </a:t>
            </a:r>
            <a:r>
              <a:rPr lang="en-US" u="sng" dirty="0" err="1">
                <a:solidFill>
                  <a:srgbClr val="800000"/>
                </a:solidFill>
              </a:rPr>
              <a:t>Thankappan</a:t>
            </a:r>
            <a:r>
              <a:rPr lang="en-US" u="sng" dirty="0">
                <a:solidFill>
                  <a:srgbClr val="800000"/>
                </a:solidFill>
              </a:rPr>
              <a:t> was approved at WGCV-44 </a:t>
            </a:r>
            <a:r>
              <a:rPr lang="en-US" u="sng" dirty="0" smtClean="0">
                <a:solidFill>
                  <a:srgbClr val="800000"/>
                </a:solidFill>
              </a:rPr>
              <a:t>as POC between LSI-VC and WGCV</a:t>
            </a:r>
            <a:endParaRPr lang="en-US" u="sng" dirty="0">
              <a:solidFill>
                <a:srgbClr val="800000"/>
              </a:solidFill>
            </a:endParaRPr>
          </a:p>
          <a:p>
            <a:r>
              <a:rPr lang="en-US" dirty="0"/>
              <a:t>Evaluation Lead determines the best person within WGCV with the appropriate expertise to provide a detailed evaluation of the data provider’s documentation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-27584" y="1981200"/>
            <a:ext cx="4218584" cy="154249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90000"/>
              <a:buFont typeface="Arial"/>
              <a:buChar char="•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60000"/>
              <a:buFont typeface="Arial"/>
              <a:buChar char="o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C00000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42900" indent="-342900" algn="l" defTabSz="457200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257800" y="1237696"/>
            <a:ext cx="1905000" cy="667303"/>
          </a:xfrm>
          <a:prstGeom prst="ellipse">
            <a:avLst/>
          </a:prstGeom>
          <a:noFill/>
          <a:ln w="25400" cap="flat">
            <a:solidFill>
              <a:srgbClr val="80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DB5B5723-31B2-1B47-B88D-B4D3B2045F0D}"/>
              </a:ext>
            </a:extLst>
          </p:cNvPr>
          <p:cNvSpPr txBox="1">
            <a:spLocks/>
          </p:cNvSpPr>
          <p:nvPr/>
        </p:nvSpPr>
        <p:spPr>
          <a:xfrm>
            <a:off x="76200" y="1905000"/>
            <a:ext cx="3581400" cy="1447800"/>
          </a:xfrm>
          <a:prstGeom prst="rect">
            <a:avLst/>
          </a:prstGeom>
        </p:spPr>
        <p:txBody>
          <a:bodyPr/>
          <a:lstStyle>
            <a:lvl1pPr marL="342900" indent="-342900" algn="just">
              <a:spcBef>
                <a:spcPts val="500"/>
              </a:spcBef>
              <a:buSzPct val="100000"/>
              <a:buFont typeface="Arial"/>
              <a:buNone/>
              <a:defRPr sz="22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0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l" defTabSz="914400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A single POC, </a:t>
            </a:r>
            <a:r>
              <a:rPr lang="en-US" sz="20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WGCV CARD4L Evaluation Lead 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is used within WGCV to simplify the process for LSI-VC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ACAA87D-9B7B-A14E-AB88-B4CE67C7C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295400"/>
            <a:ext cx="5257800" cy="203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90400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0" y="1143000"/>
            <a:ext cx="3581400" cy="762000"/>
          </a:xfrm>
        </p:spPr>
        <p:txBody>
          <a:bodyPr/>
          <a:lstStyle/>
          <a:p>
            <a:pPr marL="0" indent="0" algn="ctr">
              <a:spcBef>
                <a:spcPts val="0"/>
              </a:spcBef>
            </a:pPr>
            <a:r>
              <a:rPr lang="en-US" dirty="0"/>
              <a:t>WGCV Evaluator does the assessment for WGCV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76200" y="3352800"/>
            <a:ext cx="8915400" cy="3505200"/>
          </a:xfrm>
        </p:spPr>
        <p:txBody>
          <a:bodyPr/>
          <a:lstStyle/>
          <a:p>
            <a:r>
              <a:rPr lang="en-US" dirty="0"/>
              <a:t>Evaluator could come from WGCV membership or subgroups</a:t>
            </a:r>
          </a:p>
          <a:p>
            <a:pPr lvl="1"/>
            <a:r>
              <a:rPr lang="en-US" dirty="0"/>
              <a:t>Helps to prevent the burden falling on a small number of people</a:t>
            </a:r>
          </a:p>
          <a:p>
            <a:pPr lvl="1"/>
            <a:r>
              <a:rPr lang="en-US" dirty="0"/>
              <a:t>Gives better access to necessary expertise for the assessment</a:t>
            </a:r>
          </a:p>
          <a:p>
            <a:pPr lvl="1"/>
            <a:r>
              <a:rPr lang="en-US" dirty="0"/>
              <a:t>Also a means to engage early career members with WGCV</a:t>
            </a:r>
          </a:p>
          <a:p>
            <a:r>
              <a:rPr lang="en-US" dirty="0"/>
              <a:t>The Evaluator becomes the POC from this point forward</a:t>
            </a:r>
          </a:p>
          <a:p>
            <a:pPr lvl="1"/>
            <a:r>
              <a:rPr lang="en-US" dirty="0"/>
              <a:t>May seem to add complexity but key is that initial contact for  LSI-VC is always the same person regardless of the product</a:t>
            </a:r>
          </a:p>
          <a:p>
            <a:pPr lvl="1"/>
            <a:r>
              <a:rPr lang="en-US" dirty="0"/>
              <a:t>CARD4l Evaluation Lead will also be engaged with LSI-VC activities overall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-27584" y="1981200"/>
            <a:ext cx="4218584" cy="154249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90000"/>
              <a:buFont typeface="Arial"/>
              <a:buChar char="•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60000"/>
              <a:buFont typeface="Arial"/>
              <a:buChar char="o"/>
              <a:defRPr sz="2000" baseline="0">
                <a:solidFill>
                  <a:schemeClr val="tx1"/>
                </a:solidFill>
                <a:latin typeface="Century Gothic" pitchFamily="34" charset="0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C00000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342900" indent="-342900" algn="l" defTabSz="457200" rtl="0">
              <a:spcBef>
                <a:spcPts val="500"/>
              </a:spcBef>
              <a:buSzPct val="90000"/>
              <a:buFont typeface="Arial"/>
              <a:buChar char="•"/>
            </a:pP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162800" y="1237696"/>
            <a:ext cx="1905000" cy="667303"/>
          </a:xfrm>
          <a:prstGeom prst="ellipse">
            <a:avLst/>
          </a:prstGeom>
          <a:noFill/>
          <a:ln w="25400" cap="flat">
            <a:solidFill>
              <a:srgbClr val="80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DB5B5723-31B2-1B47-B88D-B4D3B2045F0D}"/>
              </a:ext>
            </a:extLst>
          </p:cNvPr>
          <p:cNvSpPr txBox="1">
            <a:spLocks/>
          </p:cNvSpPr>
          <p:nvPr/>
        </p:nvSpPr>
        <p:spPr>
          <a:xfrm>
            <a:off x="76200" y="1828800"/>
            <a:ext cx="3810000" cy="1600200"/>
          </a:xfrm>
          <a:prstGeom prst="rect">
            <a:avLst/>
          </a:prstGeom>
        </p:spPr>
        <p:txBody>
          <a:bodyPr/>
          <a:lstStyle>
            <a:lvl1pPr marL="342900" indent="-342900" algn="just">
              <a:spcBef>
                <a:spcPts val="500"/>
              </a:spcBef>
              <a:buSzPct val="100000"/>
              <a:buFont typeface="Arial"/>
              <a:buNone/>
              <a:defRPr sz="2200">
                <a:solidFill>
                  <a:schemeClr val="tx1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None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0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18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l" defTabSz="914400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Evaluation of the data provider’s documentation to determine if appropriate validation and uncertainty methodologies followed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4ADCA84E-F28E-DA4D-95FD-34DC9EADF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295400"/>
            <a:ext cx="5257800" cy="203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7872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6177</TotalTime>
  <Words>1049</Words>
  <Application>Microsoft Macintosh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</vt:lpstr>
      <vt:lpstr>Proposed WGCV CARD4L assessment process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Thome , Kurtis J. (GSFC-6180)</cp:lastModifiedBy>
  <cp:revision>187</cp:revision>
  <dcterms:modified xsi:type="dcterms:W3CDTF">2018-09-04T12:46:57Z</dcterms:modified>
</cp:coreProperties>
</file>