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6" r:id="rId3"/>
    <p:sldId id="275" r:id="rId4"/>
    <p:sldId id="278" r:id="rId5"/>
    <p:sldId id="279" r:id="rId6"/>
    <p:sldId id="280" r:id="rId7"/>
    <p:sldId id="281" r:id="rId8"/>
    <p:sldId id="283" r:id="rId9"/>
    <p:sldId id="284" r:id="rId10"/>
  </p:sldIdLst>
  <p:sldSz cx="9144000" cy="6858000" type="screen4x3"/>
  <p:notesSz cx="6985000" cy="9271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674" autoAdjust="0"/>
  </p:normalViewPr>
  <p:slideViewPr>
    <p:cSldViewPr>
      <p:cViewPr varScale="1">
        <p:scale>
          <a:sx n="59" d="100"/>
          <a:sy n="59" d="100"/>
        </p:scale>
        <p:origin x="111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4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1" y="0"/>
            <a:ext cx="3026834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B15779C1-34A5-48EE-8D75-89762CDF4F66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05841"/>
            <a:ext cx="3026834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1" y="8805841"/>
            <a:ext cx="3026834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3D94BEC-F4CF-4B15-BED9-24EBECF52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465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74750" y="695325"/>
            <a:ext cx="4635500" cy="3476625"/>
          </a:xfrm>
          <a:prstGeom prst="rect">
            <a:avLst/>
          </a:prstGeom>
        </p:spPr>
        <p:txBody>
          <a:bodyPr lIns="92958" tIns="46479" rIns="92958" bIns="46479"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31334" y="4403725"/>
            <a:ext cx="5122334" cy="4171950"/>
          </a:xfrm>
          <a:prstGeom prst="rect">
            <a:avLst/>
          </a:prstGeom>
        </p:spPr>
        <p:txBody>
          <a:bodyPr lIns="92958" tIns="46479" rIns="92958" bIns="46479"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74373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ard.ceos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8140211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200" dirty="0" smtClean="0">
                <a:solidFill>
                  <a:schemeClr val="bg1"/>
                </a:solidFill>
                <a:latin typeface="+mj-lt"/>
              </a:rPr>
              <a:t>LSI-VC Work Plan Updates</a:t>
            </a:r>
            <a:endParaRPr sz="6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ea typeface="Arial Bold"/>
                <a:cs typeface="Arial Bold"/>
                <a:sym typeface="Arial Bold"/>
              </a:rPr>
              <a:t>Jenn Lacey, </a:t>
            </a:r>
            <a:r>
              <a:rPr lang="en-US" dirty="0">
                <a:solidFill>
                  <a:srgbClr val="FFFFFF"/>
                </a:solidFill>
                <a:ea typeface="Arial Bold"/>
                <a:cs typeface="Arial Bold"/>
                <a:sym typeface="Arial Bold"/>
              </a:rPr>
              <a:t>USGS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LSI-VC 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5</a:t>
            </a:r>
            <a:endParaRPr lang="en-AU" dirty="0" smtClean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US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</a:t>
            </a:r>
            <a:endParaRPr lang="en-US" dirty="0" smtClean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Tokyo, Japan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20 February 2018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LSI-VC Mission Statement</a:t>
            </a:r>
            <a:endParaRPr lang="en-US" dirty="0"/>
          </a:p>
        </p:txBody>
      </p:sp>
      <p:sp>
        <p:nvSpPr>
          <p:cNvPr id="15" name="Shape 15"/>
          <p:cNvSpPr/>
          <p:nvPr/>
        </p:nvSpPr>
        <p:spPr>
          <a:xfrm>
            <a:off x="208166" y="1499717"/>
            <a:ext cx="8710650" cy="3447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endParaRPr b="1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en-US" sz="2000" dirty="0"/>
              <a:t>The Land Surface Imaging Virtual Constellation exists to </a:t>
            </a:r>
            <a:r>
              <a:rPr lang="en-US" sz="2000" b="1" i="1" dirty="0"/>
              <a:t>maximize</a:t>
            </a:r>
            <a:r>
              <a:rPr lang="en-US" sz="2000" dirty="0"/>
              <a:t> the value derived from </a:t>
            </a:r>
            <a:r>
              <a:rPr lang="en-US" sz="2000" b="1" i="1" dirty="0"/>
              <a:t>CEOS </a:t>
            </a:r>
            <a:r>
              <a:rPr lang="en-US" sz="2000" b="1" i="1" dirty="0" smtClean="0"/>
              <a:t>Agency </a:t>
            </a:r>
            <a:r>
              <a:rPr lang="en-US" sz="2000" b="1" i="1" dirty="0"/>
              <a:t>land surface imaging assets and activities</a:t>
            </a:r>
            <a:r>
              <a:rPr lang="en-US" sz="2000" b="1" dirty="0"/>
              <a:t> </a:t>
            </a:r>
            <a:r>
              <a:rPr lang="en-US" sz="2000" dirty="0"/>
              <a:t>by providing an </a:t>
            </a:r>
            <a:r>
              <a:rPr lang="en-US" sz="2000" b="1" i="1" dirty="0"/>
              <a:t>overarching coordination </a:t>
            </a:r>
            <a:r>
              <a:rPr lang="en-US" sz="2000" dirty="0"/>
              <a:t>role.</a:t>
            </a:r>
          </a:p>
          <a:p>
            <a:r>
              <a:rPr lang="en-US" sz="2000" dirty="0"/>
              <a:t> </a:t>
            </a:r>
          </a:p>
          <a:p>
            <a:r>
              <a:rPr lang="en-US" sz="2000" dirty="0"/>
              <a:t>The responsibility of the LSI-VC is to facilitate coordinated and optimized land surface imaging contributions from CEOS agencies to </a:t>
            </a:r>
            <a:r>
              <a:rPr lang="en-US" sz="2000" b="1" i="1" dirty="0"/>
              <a:t>enable access to fundamental measurement products in support of confirmed/validated requirements linked to adopted CEOS priorities</a:t>
            </a:r>
            <a:r>
              <a:rPr lang="en-US" sz="2000" dirty="0"/>
              <a:t>.  These priorities are typically derived from key stakeholders, such as UN agencies/programs and GEO. </a:t>
            </a:r>
            <a:endParaRPr sz="2000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44142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4294967295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</a:lstStyle>
          <a:p>
            <a:pPr lvl="0"/>
            <a:fld id="{86CB4B4D-7CA3-9044-876B-883B54F8677D}" type="slidenum">
              <a:rPr lang="en-US" smtClean="0"/>
              <a:pPr lvl="0"/>
              <a:t>3</a:t>
            </a:fld>
            <a:endParaRPr lang="en-US"/>
          </a:p>
        </p:txBody>
      </p:sp>
      <p:sp>
        <p:nvSpPr>
          <p:cNvPr id="15" name="Shape 15"/>
          <p:cNvSpPr/>
          <p:nvPr/>
        </p:nvSpPr>
        <p:spPr>
          <a:xfrm>
            <a:off x="228600" y="1318021"/>
            <a:ext cx="8710650" cy="677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en-US" sz="2000" b="1" dirty="0" smtClean="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rPr>
              <a:t>LSI-VC Terms of Reference – Implementation Horizon Revised</a:t>
            </a:r>
            <a:endParaRPr lang="en-US" b="1" dirty="0" smtClean="0">
              <a:solidFill>
                <a:srgbClr val="002569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endParaRPr b="1" dirty="0">
              <a:solidFill>
                <a:srgbClr val="00256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066800" y="1828800"/>
          <a:ext cx="6781800" cy="42783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450"/>
                <a:gridCol w="2952750"/>
                <a:gridCol w="2133600"/>
              </a:tblGrid>
              <a:tr h="27024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3-Year Horizon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5-Year Horizon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11003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Space Segment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Aggregate and analyze multiple sets of validated, domain-specific requirements to identify gaps and opportunities for optimization and improve interoperability and complementarity </a:t>
                      </a:r>
                    </a:p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Optimize and harmonize CEOS Agency global data collections, as much as possible.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Harmonize acquisition plans across major international land surface imaging programs to support validated domain-specific requirements</a:t>
                      </a:r>
                      <a:endParaRPr lang="en-US" sz="1000" dirty="0"/>
                    </a:p>
                  </a:txBody>
                  <a:tcPr/>
                </a:tc>
              </a:tr>
              <a:tr h="439154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Ground Segment and Information Systems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Explore architectures for future distribution that would potentially enable the analysis of very large land surface imaging datasets, trialed across at least three nations/regions</a:t>
                      </a:r>
                    </a:p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Stimulate an environment conducive to the creation of analysis-ready data to enhance usage and exploitation of the CEOS data portfolio for land surface imaging</a:t>
                      </a:r>
                      <a:endParaRPr 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Establish the framework for an architecture network  for analysis of very large land surface imaging data sets </a:t>
                      </a:r>
                      <a:endParaRPr lang="en-US" dirty="0"/>
                    </a:p>
                  </a:txBody>
                  <a:tcPr/>
                </a:tc>
              </a:tr>
              <a:tr h="439154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Products and Services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Produce 1-2 compatible, non-domain-specific measurement products derived from one sensor and produced by multiple agency systems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Produce 4-5 compatible, non-domain-specific measurement products derived from 3-4 sensors and produced by multiple agency systems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8973880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4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Suggested closing</a:t>
            </a:r>
          </a:p>
          <a:p>
            <a:pPr lvl="1"/>
            <a:r>
              <a:rPr lang="en-US" dirty="0"/>
              <a:t>CARB-13: Assessment of Terrestrial Carbon Strategy variables</a:t>
            </a:r>
          </a:p>
          <a:p>
            <a:pPr lvl="1"/>
            <a:r>
              <a:rPr lang="en-US" dirty="0"/>
              <a:t>FDA-07: Product Specifications in accordance with the CARD4L Framework</a:t>
            </a:r>
          </a:p>
          <a:p>
            <a:pPr lvl="1"/>
            <a:r>
              <a:rPr lang="en-US" dirty="0"/>
              <a:t>VC-27: Develop a roadmap for the routine production of intercomparable ARD</a:t>
            </a:r>
          </a:p>
          <a:p>
            <a:pPr lvl="1"/>
            <a:r>
              <a:rPr lang="en-US" dirty="0"/>
              <a:t>VC-29:  Framework for moderate resolution land sensor interoperability</a:t>
            </a:r>
          </a:p>
          <a:p>
            <a:pPr lvl="1"/>
            <a:r>
              <a:rPr lang="en-US" dirty="0"/>
              <a:t>FDA-04: Regional pilot installations of the CEOS Data Cube technology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LSI-VC CEOS Work Plan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64952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5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Suggested Updates</a:t>
            </a:r>
          </a:p>
          <a:p>
            <a:pPr lvl="1"/>
            <a:r>
              <a:rPr lang="en-US" dirty="0"/>
              <a:t>VC-26: Pilot approaches to conducting integrated assessments of gaps/opportunities in asset usage</a:t>
            </a:r>
          </a:p>
          <a:p>
            <a:pPr lvl="2"/>
            <a:r>
              <a:rPr lang="en-US" dirty="0"/>
              <a:t>Change text to: </a:t>
            </a:r>
            <a:r>
              <a:rPr lang="en-US" i="1" dirty="0"/>
              <a:t>Identify candidate thematic area to conduct a requirements assessment as a prototype using the GEOGLAM process. This shall include gap/assessments, mission suitability and data access/availability.  Q4 </a:t>
            </a:r>
            <a:r>
              <a:rPr lang="en-US" i="1" dirty="0" smtClean="0"/>
              <a:t>2018</a:t>
            </a:r>
          </a:p>
          <a:p>
            <a:pPr lvl="2"/>
            <a:r>
              <a:rPr lang="en-US" dirty="0" smtClean="0"/>
              <a:t>Discuss in Session 5</a:t>
            </a:r>
            <a:endParaRPr lang="en-US" dirty="0"/>
          </a:p>
          <a:p>
            <a:pPr lvl="1"/>
            <a:r>
              <a:rPr lang="en-US" dirty="0" smtClean="0"/>
              <a:t>VC-30</a:t>
            </a:r>
            <a:r>
              <a:rPr lang="en-US" dirty="0"/>
              <a:t>:  Interoperability case study for Landsat and Sentinel-2</a:t>
            </a:r>
          </a:p>
          <a:p>
            <a:pPr lvl="2"/>
            <a:r>
              <a:rPr lang="en-US" dirty="0"/>
              <a:t>Change to: </a:t>
            </a:r>
            <a:r>
              <a:rPr lang="en-US" i="1" dirty="0"/>
              <a:t>While monitoring existing MRI efforts by agencies, develop the long-term plans and actions for MRI, as well as identify any expansion of MRI to other sensors.  </a:t>
            </a:r>
            <a:r>
              <a:rPr lang="en-US" i="1" dirty="0" smtClean="0"/>
              <a:t>Q42018</a:t>
            </a:r>
          </a:p>
          <a:p>
            <a:pPr lvl="2"/>
            <a:r>
              <a:rPr lang="en-US" dirty="0" smtClean="0"/>
              <a:t>Discuss in Session 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LSI-VC CEOS Work Plan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74123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6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153400" cy="4724400"/>
          </a:xfrm>
        </p:spPr>
        <p:txBody>
          <a:bodyPr/>
          <a:lstStyle/>
          <a:p>
            <a:r>
              <a:rPr lang="en-US" dirty="0" smtClean="0"/>
              <a:t>Suggested New </a:t>
            </a:r>
          </a:p>
          <a:p>
            <a:pPr lvl="1"/>
            <a:r>
              <a:rPr lang="en-US" dirty="0"/>
              <a:t>Maintain the CARD4L Product Family Specifications (PFS).</a:t>
            </a:r>
          </a:p>
          <a:p>
            <a:pPr lvl="2"/>
            <a:r>
              <a:rPr lang="en-US" dirty="0"/>
              <a:t>Publish the first versions of the PFS for Surface Reflectance, Land Surface Temperature, and </a:t>
            </a:r>
            <a:r>
              <a:rPr lang="en-US" dirty="0" err="1"/>
              <a:t>Normalised</a:t>
            </a:r>
            <a:r>
              <a:rPr lang="en-US" dirty="0"/>
              <a:t> SAR Backscatter at LSI-VC-5 (February 2018). There is an ongoing task to update the existing PFS and to develop new PFS as needed.</a:t>
            </a:r>
          </a:p>
          <a:p>
            <a:pPr lvl="2"/>
            <a:r>
              <a:rPr lang="en-US" dirty="0" smtClean="0"/>
              <a:t>Due</a:t>
            </a:r>
            <a:r>
              <a:rPr lang="en-US" dirty="0"/>
              <a:t>: ONGOING TASK (the v1.0 PFS will be released in Q1 2018 via </a:t>
            </a:r>
            <a:r>
              <a:rPr lang="en-US" dirty="0">
                <a:hlinkClick r:id="rId2"/>
              </a:rPr>
              <a:t>http://ard.ceos.org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Discuss in Session 3b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LSI-VC CEOS Work Plan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18266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7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r>
              <a:rPr lang="en-US" dirty="0" smtClean="0"/>
              <a:t>Suggested New (continued)</a:t>
            </a:r>
          </a:p>
          <a:p>
            <a:pPr lvl="1"/>
            <a:r>
              <a:rPr lang="en-US" dirty="0" smtClean="0"/>
              <a:t>CARD4L </a:t>
            </a:r>
            <a:r>
              <a:rPr lang="en-US" dirty="0"/>
              <a:t>Product Assessment Framework</a:t>
            </a:r>
          </a:p>
          <a:p>
            <a:pPr lvl="2"/>
            <a:r>
              <a:rPr lang="en-US" dirty="0"/>
              <a:t>Define how a formal process for the assessment of products as CARD4L will be completed including: how the CARD4L PFS are to be used, roles and responsibilities, how feedback on the CARD4L Framework generated through this process is handled, promotion of CARD4L datasets, etc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/>
              <a:t>Due: Q3 </a:t>
            </a:r>
            <a:r>
              <a:rPr lang="en-US" dirty="0" smtClean="0"/>
              <a:t>2018</a:t>
            </a:r>
          </a:p>
          <a:p>
            <a:pPr lvl="1"/>
            <a:r>
              <a:rPr lang="en-US" dirty="0" smtClean="0"/>
              <a:t>Discuss in session 3b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LSI-VC CEOS Work Plan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44982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8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19200"/>
            <a:ext cx="8153400" cy="4724400"/>
          </a:xfrm>
        </p:spPr>
        <p:txBody>
          <a:bodyPr/>
          <a:lstStyle/>
          <a:p>
            <a:r>
              <a:rPr lang="en-US" sz="1600" dirty="0" smtClean="0"/>
              <a:t>Suggested New (continued)</a:t>
            </a:r>
          </a:p>
          <a:p>
            <a:pPr lvl="1"/>
            <a:r>
              <a:rPr lang="en-US" sz="1600" dirty="0" smtClean="0"/>
              <a:t>CARD4L </a:t>
            </a:r>
            <a:r>
              <a:rPr lang="en-US" sz="1600" dirty="0"/>
              <a:t>Implementation</a:t>
            </a:r>
          </a:p>
          <a:p>
            <a:pPr lvl="2"/>
            <a:r>
              <a:rPr lang="en-US" sz="1600" dirty="0"/>
              <a:t>Capture the benefits and determine the cost-benefit of CARD4L for data suppliers.</a:t>
            </a:r>
          </a:p>
          <a:p>
            <a:pPr lvl="2"/>
            <a:r>
              <a:rPr lang="en-US" sz="1600" dirty="0"/>
              <a:t>Explore mechanisms to gather feedback from users to providers on the benefits of and potential improvements to CARD4L datasets.</a:t>
            </a:r>
          </a:p>
          <a:p>
            <a:pPr lvl="2"/>
            <a:r>
              <a:rPr lang="en-US" sz="1600" dirty="0"/>
              <a:t>CARD4L promotion.</a:t>
            </a:r>
          </a:p>
          <a:p>
            <a:pPr lvl="2"/>
            <a:r>
              <a:rPr lang="en-US" sz="1600" dirty="0"/>
              <a:t>Encourage the development of CARD4L compliant datasets (incl. for CEOS FDA activities).</a:t>
            </a:r>
          </a:p>
          <a:p>
            <a:pPr lvl="2"/>
            <a:r>
              <a:rPr lang="en-US" sz="1600" dirty="0"/>
              <a:t>Encourage data providers to assess their products as CARD4L.</a:t>
            </a:r>
          </a:p>
          <a:p>
            <a:pPr lvl="2"/>
            <a:r>
              <a:rPr lang="en-US" sz="1600" dirty="0"/>
              <a:t>Develop an online list of CARD4L datasets, including their level of maturity.</a:t>
            </a:r>
          </a:p>
          <a:p>
            <a:pPr lvl="2"/>
            <a:r>
              <a:rPr lang="en-US" sz="1600" dirty="0"/>
              <a:t>Use the CEOS / CARD4L website to showcase examples of CARD4L products.</a:t>
            </a:r>
          </a:p>
          <a:p>
            <a:pPr lvl="2"/>
            <a:r>
              <a:rPr lang="en-US" sz="1600" dirty="0"/>
              <a:t>Collect examples of the uptake and application of CARD4L.</a:t>
            </a:r>
          </a:p>
          <a:p>
            <a:pPr lvl="2"/>
            <a:r>
              <a:rPr lang="en-US" sz="1600" dirty="0"/>
              <a:t>Communicate CARD4L in workshops, conferences and Journals.</a:t>
            </a:r>
          </a:p>
          <a:p>
            <a:pPr lvl="2"/>
            <a:r>
              <a:rPr lang="en-US" sz="1600" dirty="0"/>
              <a:t>Prepare a target roadmap for CEOS agency CARD4L production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Discuss in Session 3a</a:t>
            </a:r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LSI-VC CEOS Work Plan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94245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9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47800"/>
            <a:ext cx="8153400" cy="4724400"/>
          </a:xfrm>
        </p:spPr>
        <p:txBody>
          <a:bodyPr/>
          <a:lstStyle/>
          <a:p>
            <a:r>
              <a:rPr lang="en-US" dirty="0" smtClean="0"/>
              <a:t>LSI-VC 5</a:t>
            </a:r>
          </a:p>
          <a:p>
            <a:pPr lvl="1"/>
            <a:r>
              <a:rPr lang="en-US" dirty="0" smtClean="0"/>
              <a:t>Provide additional clarification to CEOS Work Plan items, including LSI-VC principal for each action</a:t>
            </a:r>
          </a:p>
          <a:p>
            <a:endParaRPr lang="en-US" dirty="0" smtClean="0"/>
          </a:p>
          <a:p>
            <a:r>
              <a:rPr lang="en-US" dirty="0" smtClean="0"/>
              <a:t>LSI-VC 6</a:t>
            </a:r>
          </a:p>
          <a:p>
            <a:pPr lvl="1"/>
            <a:r>
              <a:rPr lang="en-US" dirty="0" smtClean="0"/>
              <a:t>Principal for each Work Plan items provide update on status and any suggestion changes to actions for next CEOS Work Plan</a:t>
            </a:r>
          </a:p>
          <a:p>
            <a:pPr lvl="1"/>
            <a:r>
              <a:rPr lang="en-US" dirty="0" smtClean="0"/>
              <a:t>Discussion of potential new Work Plan items</a:t>
            </a:r>
          </a:p>
          <a:p>
            <a:pPr lvl="1"/>
            <a:r>
              <a:rPr lang="en-US" dirty="0" smtClean="0"/>
              <a:t>Draft Work Plan updates as outcome of LSI-VC 6</a:t>
            </a:r>
          </a:p>
          <a:p>
            <a:endParaRPr lang="en-US" dirty="0" smtClean="0"/>
          </a:p>
          <a:p>
            <a:r>
              <a:rPr lang="en-US" dirty="0" smtClean="0"/>
              <a:t>December 2018 </a:t>
            </a:r>
          </a:p>
          <a:p>
            <a:pPr lvl="1"/>
            <a:r>
              <a:rPr lang="en-US" dirty="0" smtClean="0"/>
              <a:t>Review of draft Work Plan during LSI-VC </a:t>
            </a:r>
            <a:r>
              <a:rPr lang="en-US" dirty="0" err="1" smtClean="0"/>
              <a:t>telecon</a:t>
            </a:r>
            <a:r>
              <a:rPr lang="en-US" dirty="0" smtClean="0"/>
              <a:t>.  Finalize input through email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Work Plan Update Cycle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84902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16640</TotalTime>
  <Words>722</Words>
  <Application>Microsoft Office PowerPoint</Application>
  <PresentationFormat>On-screen Show (4:3)</PresentationFormat>
  <Paragraphs>88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Arial Bold</vt:lpstr>
      <vt:lpstr>Avenir Roman</vt:lpstr>
      <vt:lpstr>Calibri</vt:lpstr>
      <vt:lpstr>Courier New</vt:lpstr>
      <vt:lpstr>Droid Serif</vt:lpstr>
      <vt:lpstr>Helvetica</vt:lpstr>
      <vt:lpstr>Proxima Nova Regular</vt:lpstr>
      <vt:lpstr>Wingdings</vt:lpstr>
      <vt:lpstr>Default</vt:lpstr>
      <vt:lpstr>LSI-VC Work Plan Updates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Lacey, Jennifer A.</cp:lastModifiedBy>
  <cp:revision>189</cp:revision>
  <cp:lastPrinted>2016-10-20T13:57:45Z</cp:lastPrinted>
  <dcterms:modified xsi:type="dcterms:W3CDTF">2018-02-20T07:27:55Z</dcterms:modified>
</cp:coreProperties>
</file>