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83" r:id="rId3"/>
    <p:sldMasterId id="2147483693" r:id="rId4"/>
  </p:sldMasterIdLst>
  <p:notesMasterIdLst>
    <p:notesMasterId r:id="rId21"/>
  </p:notesMasterIdLst>
  <p:sldIdLst>
    <p:sldId id="257" r:id="rId5"/>
    <p:sldId id="258" r:id="rId6"/>
    <p:sldId id="272" r:id="rId7"/>
    <p:sldId id="273" r:id="rId8"/>
    <p:sldId id="274" r:id="rId9"/>
    <p:sldId id="275" r:id="rId10"/>
    <p:sldId id="276" r:id="rId11"/>
    <p:sldId id="277" r:id="rId12"/>
    <p:sldId id="279" r:id="rId13"/>
    <p:sldId id="278" r:id="rId14"/>
    <p:sldId id="280" r:id="rId15"/>
    <p:sldId id="281" r:id="rId16"/>
    <p:sldId id="282" r:id="rId17"/>
    <p:sldId id="284" r:id="rId18"/>
    <p:sldId id="285" r:id="rId19"/>
    <p:sldId id="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76" autoAdjust="0"/>
    <p:restoredTop sz="94660"/>
  </p:normalViewPr>
  <p:slideViewPr>
    <p:cSldViewPr snapToGrid="0">
      <p:cViewPr varScale="1">
        <p:scale>
          <a:sx n="95" d="100"/>
          <a:sy n="95" d="100"/>
        </p:scale>
        <p:origin x="3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FB934-D857-481F-BC6D-1D276C70549A}" type="datetimeFigureOut">
              <a:rPr lang="en-US" smtClean="0"/>
              <a:t>2/21/18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625EA-FC80-4CDA-8638-6A04F0390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50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3DD5AC-9F62-4FAD-A6AB-258E5AA86F7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5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eg"/><Relationship Id="rId3" Type="http://schemas.openxmlformats.org/officeDocument/2006/relationships/image" Target="../media/image11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eg"/><Relationship Id="rId3" Type="http://schemas.openxmlformats.org/officeDocument/2006/relationships/image" Target="../media/image11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eg"/><Relationship Id="rId3" Type="http://schemas.openxmlformats.org/officeDocument/2006/relationships/image" Target="../media/image11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eg"/><Relationship Id="rId3" Type="http://schemas.openxmlformats.org/officeDocument/2006/relationships/image" Target="../media/image1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eg"/><Relationship Id="rId3" Type="http://schemas.openxmlformats.org/officeDocument/2006/relationships/image" Target="../media/image11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5.png"/><Relationship Id="rId5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eg"/><Relationship Id="rId3" Type="http://schemas.openxmlformats.org/officeDocument/2006/relationships/image" Target="../media/image1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eg"/><Relationship Id="rId3" Type="http://schemas.openxmlformats.org/officeDocument/2006/relationships/image" Target="../media/image11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eg"/><Relationship Id="rId3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2"/>
            <a:ext cx="3311691" cy="6858001"/>
            <a:chOff x="0" y="0"/>
            <a:chExt cx="2483768" cy="5143501"/>
          </a:xfrm>
        </p:grpSpPr>
        <p:pic>
          <p:nvPicPr>
            <p:cNvPr id="19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3"/>
            <a:stretch/>
          </p:blipFill>
          <p:spPr bwMode="auto">
            <a:xfrm>
              <a:off x="0" y="0"/>
              <a:ext cx="2438187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/>
            <p:cNvSpPr/>
            <p:nvPr userDrawn="1"/>
          </p:nvSpPr>
          <p:spPr>
            <a:xfrm>
              <a:off x="0" y="1"/>
              <a:ext cx="2483768" cy="51435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1"/>
              <a:ext cx="2452969" cy="51435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156940" y="340617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cap="small" spc="4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849398" y="932725"/>
            <a:ext cx="9733004" cy="5097431"/>
          </a:xfrm>
        </p:spPr>
        <p:txBody>
          <a:bodyPr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4836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13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46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882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431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16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52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289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0176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708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27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932725"/>
            <a:ext cx="10325101" cy="5097431"/>
          </a:xfrm>
        </p:spPr>
        <p:txBody>
          <a:bodyPr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1156940" y="340617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cap="small" spc="4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26116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711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8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932723"/>
            <a:ext cx="10325101" cy="50974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6653-6587-4B96-84B8-9B811E1F0AF5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572251"/>
            <a:ext cx="3860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79CA-5E7A-4108-8FBE-BDD398EA5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0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5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9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7" name="Rectangle 20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8" name="Straight Connector 15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1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9397" y="932723"/>
            <a:ext cx="9733004" cy="50974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609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1CB3B-D7C4-4F64-91B0-425941368048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4165600" y="6572251"/>
            <a:ext cx="3860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8737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D51E7-0C7D-4D99-AE05-7EA1BE95E3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6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8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932723"/>
            <a:ext cx="10325101" cy="50974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6653-6587-4B96-84B8-9B811E1F0AF5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572251"/>
            <a:ext cx="3860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79CA-5E7A-4108-8FBE-BDD398EA5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3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 userDrawn="1"/>
        </p:nvSpPr>
        <p:spPr>
          <a:xfrm>
            <a:off x="-33867" y="-6350"/>
            <a:ext cx="12192000" cy="6858001"/>
          </a:xfrm>
          <a:prstGeom prst="rect">
            <a:avLst/>
          </a:prstGeom>
          <a:solidFill>
            <a:srgbClr val="B0B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719667" y="1960034"/>
            <a:ext cx="3213100" cy="336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76"/>
          <a:stretch>
            <a:fillRect/>
          </a:stretch>
        </p:blipFill>
        <p:spPr bwMode="auto">
          <a:xfrm>
            <a:off x="9681634" y="-6350"/>
            <a:ext cx="2510367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898652" y="6199718"/>
            <a:ext cx="1528233" cy="4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60400" y="6239933"/>
            <a:ext cx="1026584" cy="37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6"/>
          <p:cNvSpPr txBox="1"/>
          <p:nvPr userDrawn="1"/>
        </p:nvSpPr>
        <p:spPr>
          <a:xfrm>
            <a:off x="776817" y="4485218"/>
            <a:ext cx="2918883" cy="318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chemeClr val="bg1"/>
                </a:solidFill>
                <a:latin typeface="+mn-lt"/>
              </a:rPr>
              <a:t>Land</a:t>
            </a:r>
            <a:r>
              <a:rPr lang="es-ES" sz="1467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chemeClr val="bg1"/>
                </a:solidFill>
                <a:latin typeface="+mn-lt"/>
              </a:rPr>
              <a:t>Monitoring</a:t>
            </a:r>
            <a:endParaRPr lang="en-US" sz="1467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81916D41-8397-4BE3-A748-990BAFA5ED3A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45D4A6F8-BC20-4A22-A0F3-16B681B48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6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6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8" name="Rectangle 29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9" name="Straight Connector 24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8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5829" y="932723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829" y="932723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C0A45-378C-4D99-A322-24845304500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8C9B-E79B-4470-8C68-D0446BF17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6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3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0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206" y="836712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9456" y="1604797"/>
            <a:ext cx="5386917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3974" y="836712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3225" y="1604797"/>
            <a:ext cx="5389033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9A6B0-E2CF-4051-8282-2D8A8BFE3BA2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F94EF-FF34-445B-9BDD-698107BCA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2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4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18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6" name="Rectangle 19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7" name="Straight Connector 13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7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2800F-36E8-48C5-B964-39E5FD7536C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8D52C-6546-4D89-89CD-3C1FBB546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4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6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19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8" name="Rectangle 20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9" name="Straight Connector 15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6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874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9005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874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C8198-16C7-4236-8FD0-58EDDC05C69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4B06-B59E-4134-BC85-CF122F19B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1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to-Titel+bullets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680001" y="6174911"/>
            <a:ext cx="8084889" cy="365125"/>
          </a:xfrm>
        </p:spPr>
        <p:txBody>
          <a:bodyPr lIns="0" tIns="0" rIns="0" bIns="0" anchor="t" anchorCtr="0"/>
          <a:lstStyle>
            <a:lvl1pPr algn="l">
              <a:defRPr sz="1000" b="0" i="1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Voettekst invulling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16000" y="6172271"/>
            <a:ext cx="708000" cy="365125"/>
          </a:xfrm>
        </p:spPr>
        <p:txBody>
          <a:bodyPr lIns="0" tIns="0" rIns="0" bIns="0" anchor="t" anchorCtr="0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B3C938-B854-8048-B577-623D12B3138F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816000" y="540000"/>
            <a:ext cx="11376000" cy="3168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8000" y="540002"/>
            <a:ext cx="10747367" cy="316799"/>
          </a:xfrm>
        </p:spPr>
        <p:txBody>
          <a:bodyPr wrap="none" lIns="0" tIns="0" rIns="0" bIns="0" anchor="t" anchorCtr="0">
            <a:noAutofit/>
          </a:bodyPr>
          <a:lstStyle>
            <a:lvl1pPr algn="l">
              <a:defRPr sz="1700" b="0" i="0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cxnSp>
        <p:nvCxnSpPr>
          <p:cNvPr id="12" name="Rechte verbindingslijn 11"/>
          <p:cNvCxnSpPr/>
          <p:nvPr/>
        </p:nvCxnSpPr>
        <p:spPr>
          <a:xfrm>
            <a:off x="816000" y="6084000"/>
            <a:ext cx="10560000" cy="0"/>
          </a:xfrm>
          <a:prstGeom prst="line">
            <a:avLst/>
          </a:prstGeom>
          <a:ln w="6350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tekst 7"/>
          <p:cNvSpPr>
            <a:spLocks noGrp="1"/>
          </p:cNvSpPr>
          <p:nvPr>
            <p:ph type="body" sz="quarter" idx="13"/>
          </p:nvPr>
        </p:nvSpPr>
        <p:spPr>
          <a:xfrm>
            <a:off x="1007999" y="1052287"/>
            <a:ext cx="9983853" cy="4729239"/>
          </a:xfrm>
        </p:spPr>
        <p:txBody>
          <a:bodyPr lIns="0" tIns="0" rIns="0" bIns="0">
            <a:noAutofit/>
          </a:bodyPr>
          <a:lstStyle>
            <a:lvl1pPr marL="215995" indent="-215995">
              <a:buClr>
                <a:schemeClr val="accent1"/>
              </a:buClr>
              <a:buFont typeface="Wingdings" charset="2"/>
              <a:buChar char="§"/>
              <a:defRPr sz="1500"/>
            </a:lvl1pPr>
            <a:lvl2pPr marL="431989" indent="-215995">
              <a:spcBef>
                <a:spcPts val="0"/>
              </a:spcBef>
              <a:buClr>
                <a:schemeClr val="accent1"/>
              </a:buClr>
              <a:buFont typeface="Wingdings" charset="2"/>
              <a:buChar char="§"/>
              <a:defRPr sz="1500"/>
            </a:lvl2pPr>
            <a:lvl3pPr marL="647984" indent="-215995">
              <a:spcBef>
                <a:spcPts val="0"/>
              </a:spcBef>
              <a:buClr>
                <a:schemeClr val="accent1"/>
              </a:buClr>
              <a:buFont typeface="Wingdings" charset="2"/>
              <a:buChar char="§"/>
              <a:defRPr sz="1500"/>
            </a:lvl3pPr>
            <a:lvl4pPr marL="863978" indent="-215995">
              <a:spcBef>
                <a:spcPts val="0"/>
              </a:spcBef>
              <a:buClr>
                <a:schemeClr val="accent1"/>
              </a:buClr>
              <a:buFont typeface="Wingdings" charset="2"/>
              <a:buChar char="§"/>
              <a:defRPr sz="1500"/>
            </a:lvl4pPr>
            <a:lvl5pPr marL="1079973" indent="-215995">
              <a:spcBef>
                <a:spcPts val="0"/>
              </a:spcBef>
              <a:buClr>
                <a:schemeClr val="accent1"/>
              </a:buClr>
              <a:buFont typeface="Wingdings" charset="2"/>
              <a:buChar char="§"/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 dirty="0"/>
          </a:p>
        </p:txBody>
      </p:sp>
      <p:sp>
        <p:nvSpPr>
          <p:cNvPr id="10" name="Rechthoek 6"/>
          <p:cNvSpPr/>
          <p:nvPr userDrawn="1"/>
        </p:nvSpPr>
        <p:spPr>
          <a:xfrm>
            <a:off x="816000" y="540000"/>
            <a:ext cx="11376000" cy="316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/>
          </a:p>
        </p:txBody>
      </p:sp>
      <p:cxnSp>
        <p:nvCxnSpPr>
          <p:cNvPr id="11" name="Rechte verbindingslijn 11"/>
          <p:cNvCxnSpPr/>
          <p:nvPr userDrawn="1"/>
        </p:nvCxnSpPr>
        <p:spPr>
          <a:xfrm>
            <a:off x="816000" y="6084000"/>
            <a:ext cx="10560000" cy="0"/>
          </a:xfrm>
          <a:prstGeom prst="line">
            <a:avLst/>
          </a:prstGeom>
          <a:ln w="635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5515" y="6126855"/>
            <a:ext cx="1651605" cy="46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6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0B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/>
            <a:endParaRPr lang="en-GB" sz="2400" noProof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3"/>
          </p:nvPr>
        </p:nvSpPr>
        <p:spPr>
          <a:xfrm>
            <a:off x="3514708" y="4197085"/>
            <a:ext cx="6240693" cy="153617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GB" noProof="0"/>
          </a:p>
        </p:txBody>
      </p:sp>
      <p:pic>
        <p:nvPicPr>
          <p:cNvPr id="7170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9405" y="1960564"/>
            <a:ext cx="3213215" cy="33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9"/>
          <a:stretch/>
        </p:blipFill>
        <p:spPr bwMode="auto">
          <a:xfrm>
            <a:off x="9681141" y="0"/>
            <a:ext cx="2510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8992" y="6200013"/>
            <a:ext cx="1527441" cy="40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012" y="6240800"/>
            <a:ext cx="1025637" cy="37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 userDrawn="1"/>
        </p:nvSpPr>
        <p:spPr>
          <a:xfrm>
            <a:off x="776949" y="4485119"/>
            <a:ext cx="2918784" cy="34887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0" noProof="0" smtClean="0">
                <a:solidFill>
                  <a:schemeClr val="bg1"/>
                </a:solidFill>
              </a:rPr>
              <a:t>Land Monitoring</a:t>
            </a:r>
            <a:endParaRPr lang="en-GB" sz="1467" b="0" noProof="0">
              <a:solidFill>
                <a:schemeClr val="bg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517684" y="3429001"/>
            <a:ext cx="6237717" cy="747515"/>
          </a:xfrm>
        </p:spPr>
        <p:txBody>
          <a:bodyPr vert="horz" lIns="91438" tIns="45719" rIns="91438" bIns="45719" rtlCol="0" anchor="ctr">
            <a:noAutofit/>
          </a:bodyPr>
          <a:lstStyle>
            <a:lvl1pPr>
              <a:defRPr lang="en-GB" sz="3733" b="0" cap="small" spc="800" dirty="0">
                <a:solidFill>
                  <a:schemeClr val="bg1"/>
                </a:solidFill>
              </a:defRPr>
            </a:lvl1pPr>
          </a:lstStyle>
          <a:p>
            <a:pPr marL="0" lvl="0" algn="l"/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9569317" y="0"/>
            <a:ext cx="2304256" cy="6858000"/>
          </a:xfrm>
          <a:prstGeom prst="rect">
            <a:avLst/>
          </a:prstGeom>
          <a:gradFill flip="none" rotWithShape="1">
            <a:gsLst>
              <a:gs pos="4000">
                <a:srgbClr val="B0BF27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/>
            <a:endParaRPr lang="en-GB" sz="2400" noProof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137" y="6256183"/>
            <a:ext cx="1898665" cy="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24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5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/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9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7" name="Rectangle 20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8" name="Straight Connector 15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1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9397" y="932723"/>
            <a:ext cx="9733004" cy="50974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609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1CB3B-D7C4-4F64-91B0-425941368048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4165600" y="6572251"/>
            <a:ext cx="3860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8737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D51E7-0C7D-4D99-AE05-7EA1BE95E3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62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8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932723"/>
            <a:ext cx="10325101" cy="50974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6653-6587-4B96-84B8-9B811E1F0AF5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572251"/>
            <a:ext cx="3860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572251"/>
            <a:ext cx="2844800" cy="36406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79CA-5E7A-4108-8FBE-BDD398EA5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03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 userDrawn="1"/>
        </p:nvSpPr>
        <p:spPr>
          <a:xfrm>
            <a:off x="-33867" y="-6350"/>
            <a:ext cx="12192000" cy="6858001"/>
          </a:xfrm>
          <a:prstGeom prst="rect">
            <a:avLst/>
          </a:prstGeom>
          <a:solidFill>
            <a:srgbClr val="B0B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3513668" y="3429000"/>
            <a:ext cx="6237817" cy="74718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733" dirty="0" smtClean="0"/>
              <a:t>Global Land Service</a:t>
            </a:r>
            <a:endParaRPr lang="en-US" sz="3733" dirty="0"/>
          </a:p>
        </p:txBody>
      </p:sp>
      <p:pic>
        <p:nvPicPr>
          <p:cNvPr id="5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719667" y="1960034"/>
            <a:ext cx="3213100" cy="336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/>
          <a:srcRect b="-476"/>
          <a:stretch>
            <a:fillRect/>
          </a:stretch>
        </p:blipFill>
        <p:spPr bwMode="auto">
          <a:xfrm>
            <a:off x="9681634" y="-6350"/>
            <a:ext cx="2510367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898652" y="6199718"/>
            <a:ext cx="1528233" cy="4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60400" y="6239933"/>
            <a:ext cx="1026584" cy="37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6"/>
          <p:cNvSpPr txBox="1"/>
          <p:nvPr userDrawn="1"/>
        </p:nvSpPr>
        <p:spPr>
          <a:xfrm>
            <a:off x="776817" y="4485218"/>
            <a:ext cx="2918883" cy="318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chemeClr val="bg1"/>
                </a:solidFill>
                <a:latin typeface="+mn-lt"/>
              </a:rPr>
              <a:t>Land</a:t>
            </a:r>
            <a:r>
              <a:rPr lang="es-ES" sz="1467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chemeClr val="bg1"/>
                </a:solidFill>
                <a:latin typeface="+mn-lt"/>
              </a:rPr>
              <a:t>Monitoring</a:t>
            </a:r>
            <a:endParaRPr lang="en-US" sz="1467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3"/>
          </p:nvPr>
        </p:nvSpPr>
        <p:spPr>
          <a:xfrm>
            <a:off x="3514708" y="4197085"/>
            <a:ext cx="6240693" cy="153617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81916D41-8397-4BE3-A748-990BAFA5ED3A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45D4A6F8-BC20-4A22-A0F3-16B681B48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595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9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6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/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8" name="Rectangle 29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9" name="Straight Connector 24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8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5829" y="932723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829" y="932723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C0A45-378C-4D99-A322-24845304500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8C9B-E79B-4470-8C68-D0446BF17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101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3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0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206" y="836712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9456" y="1604797"/>
            <a:ext cx="5386917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3974" y="836712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3225" y="1604797"/>
            <a:ext cx="5389033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9A6B0-E2CF-4051-8282-2D8A8BFE3BA2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F94EF-FF34-445B-9BDD-698107BCA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8925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4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/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18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6" name="Rectangle 19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7" name="Straight Connector 13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7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spc="9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2800F-36E8-48C5-B964-39E5FD7536C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8D52C-6546-4D89-89CD-3C1FBB546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8257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4"/>
          <p:cNvGrpSpPr>
            <a:grpSpLocks/>
          </p:cNvGrpSpPr>
          <p:nvPr userDrawn="1"/>
        </p:nvGrpSpPr>
        <p:grpSpPr bwMode="auto">
          <a:xfrm>
            <a:off x="-48683" y="0"/>
            <a:ext cx="3285068" cy="6910917"/>
            <a:chOff x="-4559112" y="-241167"/>
            <a:chExt cx="2463612" cy="5183078"/>
          </a:xfrm>
        </p:grpSpPr>
        <p:pic>
          <p:nvPicPr>
            <p:cNvPr id="6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>
            <a:blip r:embed="rId2"/>
            <a:srcRect b="-233"/>
            <a:stretch>
              <a:fillRect/>
            </a:stretch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19"/>
            <p:cNvSpPr/>
            <p:nvPr userDrawn="1"/>
          </p:nvSpPr>
          <p:spPr>
            <a:xfrm>
              <a:off x="-4559112" y="-241167"/>
              <a:ext cx="2463612" cy="51497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  <p:sp>
          <p:nvSpPr>
            <p:cNvPr id="8" name="Rectangle 20"/>
            <p:cNvSpPr/>
            <p:nvPr userDrawn="1"/>
          </p:nvSpPr>
          <p:spPr>
            <a:xfrm>
              <a:off x="-4533714" y="-212593"/>
              <a:ext cx="2438214" cy="51497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/>
            </a:p>
          </p:txBody>
        </p:sp>
      </p:grpSp>
      <p:cxnSp>
        <p:nvCxnSpPr>
          <p:cNvPr id="9" name="Straight Connector 15"/>
          <p:cNvCxnSpPr/>
          <p:nvPr userDrawn="1"/>
        </p:nvCxnSpPr>
        <p:spPr>
          <a:xfrm>
            <a:off x="575733" y="1416051"/>
            <a:ext cx="0" cy="518371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6"/>
          <p:cNvSpPr txBox="1"/>
          <p:nvPr userDrawn="1"/>
        </p:nvSpPr>
        <p:spPr>
          <a:xfrm>
            <a:off x="-48684" y="819151"/>
            <a:ext cx="1305984" cy="5438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67" dirty="0" err="1">
                <a:solidFill>
                  <a:srgbClr val="B0BF27"/>
                </a:solidFill>
                <a:latin typeface="+mn-lt"/>
              </a:rPr>
              <a:t>Land</a:t>
            </a:r>
            <a:r>
              <a:rPr lang="es-ES" sz="1467" dirty="0">
                <a:solidFill>
                  <a:srgbClr val="B0BF27"/>
                </a:solidFill>
                <a:latin typeface="+mn-lt"/>
              </a:rPr>
              <a:t> </a:t>
            </a:r>
            <a:r>
              <a:rPr lang="es-ES" sz="1467" dirty="0" err="1">
                <a:solidFill>
                  <a:srgbClr val="B0BF27"/>
                </a:solidFill>
                <a:latin typeface="+mn-lt"/>
              </a:rPr>
              <a:t>Monitoring</a:t>
            </a:r>
            <a:endParaRPr lang="en-US" sz="1467" dirty="0">
              <a:solidFill>
                <a:srgbClr val="B0BF27"/>
              </a:solidFill>
              <a:latin typeface="+mn-lt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967" y="31751"/>
            <a:ext cx="1087967" cy="88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874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9005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874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C8198-16C7-4236-8FD0-58EDDC05C69F}" type="datetimeFigureOut">
              <a:rPr lang="en-US"/>
              <a:pPr>
                <a:defRPr/>
              </a:pPr>
              <a:t>2/21/18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4B06-B59E-4134-BC85-CF122F19B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107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0" y="2"/>
            <a:ext cx="3311691" cy="6858001"/>
            <a:chOff x="0" y="0"/>
            <a:chExt cx="2483768" cy="5143501"/>
          </a:xfrm>
        </p:grpSpPr>
        <p:pic>
          <p:nvPicPr>
            <p:cNvPr id="16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3"/>
            <a:stretch/>
          </p:blipFill>
          <p:spPr bwMode="auto">
            <a:xfrm>
              <a:off x="0" y="0"/>
              <a:ext cx="2438187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/>
            <p:cNvSpPr/>
            <p:nvPr userDrawn="1"/>
          </p:nvSpPr>
          <p:spPr>
            <a:xfrm>
              <a:off x="0" y="1"/>
              <a:ext cx="2483768" cy="51435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1"/>
              <a:ext cx="2452969" cy="51435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5829" y="932724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3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1156940" y="340617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cap="small" spc="4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9" name="TextBox 28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829" y="932724"/>
            <a:ext cx="5384800" cy="508856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22225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0" y="2"/>
            <a:ext cx="3311691" cy="6858001"/>
            <a:chOff x="0" y="0"/>
            <a:chExt cx="2483768" cy="5143501"/>
          </a:xfrm>
        </p:grpSpPr>
        <p:pic>
          <p:nvPicPr>
            <p:cNvPr id="15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3"/>
            <a:stretch/>
          </p:blipFill>
          <p:spPr bwMode="auto">
            <a:xfrm>
              <a:off x="0" y="0"/>
              <a:ext cx="2438187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/>
            <p:cNvSpPr/>
            <p:nvPr userDrawn="1"/>
          </p:nvSpPr>
          <p:spPr>
            <a:xfrm>
              <a:off x="0" y="1"/>
              <a:ext cx="2483768" cy="51435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1"/>
              <a:ext cx="2452969" cy="51435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207" y="8367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GB" noProof="0" smtClean="0"/>
              <a:t>Click to edit Master text styles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9456" y="1604797"/>
            <a:ext cx="5386917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3976" y="8367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GB" noProof="0" smtClean="0"/>
              <a:t>Click to edit Master text styles</a:t>
            </a:r>
            <a:endParaRPr lang="en-GB" noProof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3226" y="1604797"/>
            <a:ext cx="5389033" cy="4521365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1156940" y="340617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cap="small" spc="4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02232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 userDrawn="1"/>
        </p:nvGrpSpPr>
        <p:grpSpPr>
          <a:xfrm>
            <a:off x="0" y="2"/>
            <a:ext cx="3311691" cy="6858001"/>
            <a:chOff x="0" y="0"/>
            <a:chExt cx="2483768" cy="5143501"/>
          </a:xfrm>
        </p:grpSpPr>
        <p:pic>
          <p:nvPicPr>
            <p:cNvPr id="22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3"/>
            <a:stretch/>
          </p:blipFill>
          <p:spPr bwMode="auto">
            <a:xfrm>
              <a:off x="0" y="0"/>
              <a:ext cx="2438187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2"/>
            <p:cNvSpPr/>
            <p:nvPr userDrawn="1"/>
          </p:nvSpPr>
          <p:spPr>
            <a:xfrm>
              <a:off x="0" y="1"/>
              <a:ext cx="2483768" cy="51435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  <p:sp>
          <p:nvSpPr>
            <p:cNvPr id="24" name="Rectangle 23"/>
            <p:cNvSpPr/>
            <p:nvPr userDrawn="1"/>
          </p:nvSpPr>
          <p:spPr>
            <a:xfrm>
              <a:off x="0" y="1"/>
              <a:ext cx="2452969" cy="51435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</p:grpSp>
      <p:cxnSp>
        <p:nvCxnSpPr>
          <p:cNvPr id="14" name="Straight Connector 13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1156940" y="340617"/>
            <a:ext cx="10425461" cy="353563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2400" b="0" cap="small" spc="4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877365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 userDrawn="1"/>
        </p:nvGrpSpPr>
        <p:grpSpPr>
          <a:xfrm>
            <a:off x="0" y="2"/>
            <a:ext cx="3311691" cy="6858001"/>
            <a:chOff x="0" y="0"/>
            <a:chExt cx="2483768" cy="5143501"/>
          </a:xfrm>
        </p:grpSpPr>
        <p:pic>
          <p:nvPicPr>
            <p:cNvPr id="23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3"/>
            <a:stretch/>
          </p:blipFill>
          <p:spPr bwMode="auto">
            <a:xfrm>
              <a:off x="0" y="0"/>
              <a:ext cx="2438187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ectangle 23"/>
            <p:cNvSpPr/>
            <p:nvPr userDrawn="1"/>
          </p:nvSpPr>
          <p:spPr>
            <a:xfrm>
              <a:off x="0" y="1"/>
              <a:ext cx="2483768" cy="5143500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0" y="1"/>
              <a:ext cx="2452969" cy="51435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noProof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87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9005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87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GB" noProof="0" smtClean="0"/>
              <a:t>Click to edit Master text styles</a:t>
            </a:r>
            <a:endParaRPr lang="en-GB" noProof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105" y="1416025"/>
            <a:ext cx="0" cy="5184576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-48683" y="819780"/>
            <a:ext cx="1305685" cy="574642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ctr"/>
            <a:r>
              <a:rPr lang="en-GB" sz="1467" b="1" noProof="0" smtClean="0">
                <a:solidFill>
                  <a:srgbClr val="B0BF27"/>
                </a:solidFill>
              </a:rPr>
              <a:t>Land Monitoring</a:t>
            </a:r>
            <a:endParaRPr lang="en-GB" sz="1467" b="1" noProof="0">
              <a:solidFill>
                <a:srgbClr val="B0BF27"/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6" y="31141"/>
            <a:ext cx="1088561" cy="88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68E1A-8455-4611-8763-3FA1B747F6B6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3055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206"/>
          <p:cNvSpPr>
            <a:spLocks noChangeAspect="1" noChangeArrowheads="1" noTextEdit="1"/>
          </p:cNvSpPr>
          <p:nvPr/>
        </p:nvSpPr>
        <p:spPr bwMode="auto">
          <a:xfrm>
            <a:off x="-1905000" y="4286251"/>
            <a:ext cx="1725083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9" rIns="121917" bIns="60959"/>
          <a:lstStyle/>
          <a:p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56274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7383" y="1124744"/>
            <a:ext cx="5333479" cy="5256584"/>
          </a:xfrm>
          <a:prstGeom prst="rect">
            <a:avLst/>
          </a:prstGeom>
        </p:spPr>
        <p:txBody>
          <a:bodyPr/>
          <a:lstStyle>
            <a:lvl1pPr marL="239989" indent="-239989">
              <a:defRPr sz="3733">
                <a:latin typeface="+mj-lt"/>
              </a:defRPr>
            </a:lvl1pPr>
            <a:lvl2pPr marL="598988" indent="-359815">
              <a:defRPr sz="3200">
                <a:latin typeface="+mj-lt"/>
              </a:defRPr>
            </a:lvl2pPr>
            <a:lvl3pPr marL="836042" indent="-237055">
              <a:defRPr sz="2667">
                <a:latin typeface="+mj-lt"/>
              </a:defRPr>
            </a:lvl3pPr>
            <a:lvl4pPr marL="1070980" indent="-234939"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55160" y="1124744"/>
            <a:ext cx="5332800" cy="5256584"/>
          </a:xfrm>
          <a:prstGeom prst="rect">
            <a:avLst/>
          </a:prstGeom>
        </p:spPr>
        <p:txBody>
          <a:bodyPr/>
          <a:lstStyle>
            <a:lvl1pPr marL="234939" indent="-234939">
              <a:defRPr sz="3733">
                <a:latin typeface="+mj-lt"/>
              </a:defRPr>
            </a:lvl1pPr>
            <a:lvl2pPr marL="598988" indent="-364050">
              <a:defRPr sz="3200">
                <a:latin typeface="+mj-lt"/>
              </a:defRPr>
            </a:lvl2pPr>
            <a:lvl3pPr marL="836042" indent="-237055">
              <a:defRPr sz="2667">
                <a:latin typeface="+mj-lt"/>
              </a:defRPr>
            </a:lvl3pPr>
            <a:lvl4pPr marL="1070980" indent="-234939"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425452" y="6486527"/>
            <a:ext cx="1775883" cy="365125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/>
            </a:lvl1pPr>
          </a:lstStyle>
          <a:p>
            <a:pPr>
              <a:defRPr/>
            </a:pPr>
            <a:fld id="{BC100291-766C-455C-B993-D8BA240BE101}" type="datetime1">
              <a:rPr lang="de-DE"/>
              <a:pPr>
                <a:defRPr/>
              </a:pPr>
              <a:t>21.02.18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GAF AG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CF27E-8444-4BA5-8B1A-DA08FB92741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785443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png"/><Relationship Id="rId12" Type="http://schemas.openxmlformats.org/officeDocument/2006/relationships/image" Target="../media/image2.png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theme" Target="../theme/theme3.xml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theme" Target="../theme/theme4.xml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7761" y="6227256"/>
            <a:ext cx="6144683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333" cap="all" baseline="0">
                <a:solidFill>
                  <a:srgbClr val="89898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8678" y="6220099"/>
            <a:ext cx="546756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333" cap="all" baseline="0">
                <a:solidFill>
                  <a:srgbClr val="898989"/>
                </a:solidFill>
              </a:defRPr>
            </a:lvl1pPr>
          </a:lstStyle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5983" y="6227845"/>
            <a:ext cx="921383" cy="3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C:\Users\tbo\Desktop\horiz-pos-png-low-all\pos_png_horiz_lr\EN\logo-ce-horizontal-en-quadri-lr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818" y="6239144"/>
            <a:ext cx="1097039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090" y="6247385"/>
            <a:ext cx="1670601" cy="3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ctr" defTabSz="1219140" rtl="0" eaLnBrk="1" latinLnBrk="0" hangingPunct="1">
        <a:spcBef>
          <a:spcPct val="0"/>
        </a:spcBef>
        <a:buNone/>
        <a:defRPr sz="42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E80FE-74CB-452C-82C8-F746F7CF903F}" type="datetimeFigureOut">
              <a:rPr lang="en-GB" smtClean="0"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946A5-54F8-450E-8C5C-B83684E656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91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78600"/>
            <a:ext cx="2844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898547-F69E-4D2C-82E7-8690E6806D0D}" type="datetimeFigureOut">
              <a:rPr lang="en-US"/>
              <a:pPr>
                <a:defRPr/>
              </a:pPr>
              <a:t>2/21/18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78600"/>
            <a:ext cx="3860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78600"/>
            <a:ext cx="2844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2C9119-B751-438C-A749-5453FAC78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8439" name="Picture 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9116484" y="6146801"/>
            <a:ext cx="271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751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2" r:id="rId8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78600"/>
            <a:ext cx="2844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898547-F69E-4D2C-82E7-8690E6806D0D}" type="datetimeFigureOut">
              <a:rPr lang="en-US"/>
              <a:pPr>
                <a:defRPr/>
              </a:pPr>
              <a:t>2/21/18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78600"/>
            <a:ext cx="3860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78600"/>
            <a:ext cx="2844800" cy="364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2C9119-B751-438C-A749-5453FAC78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8439" name="Picture 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9116484" y="6146801"/>
            <a:ext cx="271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108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17684" y="3429001"/>
            <a:ext cx="6691323" cy="747515"/>
          </a:xfrm>
        </p:spPr>
        <p:txBody>
          <a:bodyPr/>
          <a:lstStyle/>
          <a:p>
            <a:pPr algn="l"/>
            <a:r>
              <a:rPr lang="en-GB" dirty="0" smtClean="0"/>
              <a:t>Copernicus Global Land monitoring service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3"/>
          </p:nvPr>
        </p:nvSpPr>
        <p:spPr>
          <a:xfrm>
            <a:off x="3514708" y="4509057"/>
            <a:ext cx="6240693" cy="153617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Zoltan SZANTOI</a:t>
            </a:r>
            <a:endParaRPr lang="en-US" dirty="0"/>
          </a:p>
          <a:p>
            <a:r>
              <a:rPr lang="en-US" dirty="0"/>
              <a:t>European Commission </a:t>
            </a:r>
            <a:r>
              <a:rPr lang="en-US" dirty="0" smtClean="0"/>
              <a:t>- </a:t>
            </a:r>
            <a:r>
              <a:rPr lang="en-US" dirty="0"/>
              <a:t>JRC</a:t>
            </a:r>
          </a:p>
          <a:p>
            <a:r>
              <a:rPr lang="en-US" dirty="0"/>
              <a:t>z</a:t>
            </a:r>
            <a:r>
              <a:rPr lang="en-US" dirty="0" smtClean="0"/>
              <a:t>oltan.szantoi@ec.europa.eu</a:t>
            </a:r>
            <a:endParaRPr lang="en-US" dirty="0"/>
          </a:p>
          <a:p>
            <a:r>
              <a:rPr lang="en-US" dirty="0"/>
              <a:t>http://land.copernicus.eu/global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5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728538"/>
          </a:xfrm>
        </p:spPr>
        <p:txBody>
          <a:bodyPr/>
          <a:lstStyle/>
          <a:p>
            <a:r>
              <a:rPr lang="en-US" smtClean="0"/>
              <a:t>Sentinel-2- </a:t>
            </a:r>
            <a:r>
              <a:rPr lang="en-US"/>
              <a:t>Publication and Download </a:t>
            </a:r>
            <a:r>
              <a:rPr lang="en-US" smtClean="0"/>
              <a:t>Statistics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85" y="1585620"/>
            <a:ext cx="4878986" cy="25603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146" y="1585620"/>
            <a:ext cx="5502357" cy="25603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825" y="4936726"/>
            <a:ext cx="3941306" cy="1005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749" y="4662406"/>
            <a:ext cx="6055150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848104"/>
          </a:xfrm>
        </p:spPr>
        <p:txBody>
          <a:bodyPr/>
          <a:lstStyle/>
          <a:p>
            <a:r>
              <a:rPr lang="en-US" smtClean="0"/>
              <a:t>Sentinel-3 - </a:t>
            </a:r>
            <a:r>
              <a:rPr lang="en-US"/>
              <a:t>Publication and Download </a:t>
            </a:r>
            <a:r>
              <a:rPr lang="en-US" smtClean="0"/>
              <a:t>Statistics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19" y="1533076"/>
            <a:ext cx="5398526" cy="2560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445" y="1533076"/>
            <a:ext cx="6023377" cy="2560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577" y="4093396"/>
            <a:ext cx="6234183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Publication and D</a:t>
            </a:r>
            <a:r>
              <a:rPr lang="en-US" dirty="0" smtClean="0"/>
              <a:t>issemination Trends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73" y="1402080"/>
            <a:ext cx="11506391" cy="521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2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</a:t>
            </a:r>
            <a:r>
              <a:rPr lang="en-US" dirty="0" smtClean="0"/>
              <a:t>Availability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96" y="1414340"/>
            <a:ext cx="10994943" cy="420624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90632" y="5620580"/>
            <a:ext cx="73580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586872"/>
                </a:solidFill>
                <a:latin typeface="+mj-lt"/>
              </a:rPr>
              <a:t>• </a:t>
            </a:r>
            <a:r>
              <a:rPr lang="en-US" dirty="0">
                <a:solidFill>
                  <a:srgbClr val="4C845B"/>
                </a:solidFill>
                <a:latin typeface="+mj-lt"/>
              </a:rPr>
              <a:t>Green </a:t>
            </a:r>
            <a:r>
              <a:rPr lang="en-US" dirty="0">
                <a:solidFill>
                  <a:srgbClr val="586872"/>
                </a:solidFill>
                <a:latin typeface="+mj-lt"/>
              </a:rPr>
              <a:t>signals availability of the system for more than 95% of the day</a:t>
            </a:r>
          </a:p>
          <a:p>
            <a:r>
              <a:rPr lang="en-US" dirty="0">
                <a:solidFill>
                  <a:srgbClr val="586872"/>
                </a:solidFill>
                <a:latin typeface="+mj-lt"/>
              </a:rPr>
              <a:t>• </a:t>
            </a:r>
            <a:r>
              <a:rPr lang="en-US" dirty="0">
                <a:solidFill>
                  <a:srgbClr val="E6C400"/>
                </a:solidFill>
                <a:latin typeface="+mj-lt"/>
              </a:rPr>
              <a:t>Yellow </a:t>
            </a:r>
            <a:r>
              <a:rPr lang="en-US" dirty="0">
                <a:solidFill>
                  <a:srgbClr val="586872"/>
                </a:solidFill>
                <a:latin typeface="+mj-lt"/>
              </a:rPr>
              <a:t>shows availability for between 90 and 95% of the day and</a:t>
            </a:r>
          </a:p>
          <a:p>
            <a:r>
              <a:rPr lang="en-US" dirty="0">
                <a:solidFill>
                  <a:srgbClr val="586872"/>
                </a:solidFill>
                <a:latin typeface="+mj-lt"/>
              </a:rPr>
              <a:t>• </a:t>
            </a:r>
            <a:r>
              <a:rPr lang="en-US" dirty="0">
                <a:solidFill>
                  <a:srgbClr val="FBAD3F"/>
                </a:solidFill>
                <a:latin typeface="+mj-lt"/>
              </a:rPr>
              <a:t>Orange </a:t>
            </a:r>
            <a:r>
              <a:rPr lang="en-US" dirty="0">
                <a:solidFill>
                  <a:srgbClr val="586872"/>
                </a:solidFill>
                <a:latin typeface="+mj-lt"/>
              </a:rPr>
              <a:t>shows availability for less than 90% of the </a:t>
            </a:r>
            <a:r>
              <a:rPr lang="en-US" dirty="0" smtClean="0">
                <a:solidFill>
                  <a:srgbClr val="586872"/>
                </a:solidFill>
                <a:latin typeface="+mj-lt"/>
              </a:rPr>
              <a:t>day</a:t>
            </a:r>
            <a:endParaRPr lang="en-US" dirty="0">
              <a:solidFill>
                <a:srgbClr val="586872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90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1484" y="4767627"/>
            <a:ext cx="5488992" cy="1863091"/>
          </a:xfrm>
          <a:solidFill>
            <a:schemeClr val="bg1">
              <a:lumMod val="85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Framework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Contract (</a:t>
            </a: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Lot1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&amp; </a:t>
            </a: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Lot2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) signed i</a:t>
            </a: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n 10/2017</a:t>
            </a:r>
            <a:endParaRPr lang="en-US" sz="21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>
              <a:buNone/>
            </a:pP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Specific Production and Distribution contracts with Lot1 Two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Lot 1 </a:t>
            </a: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11/2017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/>
            </a:r>
            <a:b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/>
            </a:r>
            <a:b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First </a:t>
            </a:r>
            <a:r>
              <a:rPr lang="en-US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Specific Contract with Lot2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foreseen in Q1/ 2018</a:t>
            </a:r>
          </a:p>
          <a:p>
            <a:pPr marL="609585" lvl="1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Sentinel-2 Global Mosaic</a:t>
            </a:r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xmlns="" id="{929F0F49-D25A-4567-AEAB-1EAFACEAA8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12"/>
          <a:stretch/>
        </p:blipFill>
        <p:spPr bwMode="auto">
          <a:xfrm>
            <a:off x="5478147" y="1184962"/>
            <a:ext cx="6732244" cy="337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8">
            <a:extLst>
              <a:ext uri="{FF2B5EF4-FFF2-40B4-BE49-F238E27FC236}">
                <a16:creationId xmlns:a16="http://schemas.microsoft.com/office/drawing/2014/main" xmlns="" id="{936981CE-46C1-4819-B271-8554C5F2899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 rot="1485863">
            <a:off x="7686342" y="3317184"/>
            <a:ext cx="2125661" cy="3244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6551" y="1243585"/>
            <a:ext cx="4762194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</a:t>
            </a:r>
            <a:r>
              <a:rPr lang="en-GB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he S2GM </a:t>
            </a:r>
            <a:r>
              <a:rPr lang="en-GB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was initiated to (1) produce </a:t>
            </a:r>
            <a:r>
              <a:rPr lang="en-GB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and distribute a</a:t>
            </a:r>
            <a:r>
              <a:rPr lang="en-GB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seamless </a:t>
            </a: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m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osaic </a:t>
            </a: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of surface reflectance for 11 spectral 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bands, </a:t>
            </a:r>
          </a:p>
          <a:p>
            <a:r>
              <a:rPr lang="de-DE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(2) </a:t>
            </a:r>
            <a:r>
              <a:rPr lang="en-GB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answer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user defined (specific) requests: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Particular region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of interest,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Aggregation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period (10-days, monthly, seasonal) and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 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subset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of the spectral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bands.</a:t>
            </a:r>
          </a:p>
          <a:p>
            <a:r>
              <a:rPr lang="de-DE" sz="21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(3) L</a:t>
            </a:r>
            <a:r>
              <a:rPr lang="en-GB" sz="21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and information on specific areas of interest for the European Union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82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07435" y="1363851"/>
            <a:ext cx="4985032" cy="513749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Lot1 production focuses on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Europe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as Sentinel-2 surface reflectance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produts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' (Level2A provided by ESA) limited availability. 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Second phase (Q4/2018) will go global.</a:t>
            </a:r>
          </a:p>
          <a:p>
            <a:pPr marL="0" indent="0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S2GM service will assist global users using direct distribution (https and advanced web portal) of the data covering any regions but will serve local needs as well.</a:t>
            </a:r>
          </a:p>
          <a:p>
            <a:pPr marL="0" indent="0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585" lvl="1" indent="0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609585" lvl="1" indent="0">
              <a:buNone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Sentinel 2 Procurements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78" y="875744"/>
            <a:ext cx="5584083" cy="132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0241280" y="1689811"/>
            <a:ext cx="305222" cy="5852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6369669" y="3240989"/>
            <a:ext cx="5624583" cy="3017936"/>
            <a:chOff x="6523624" y="2765956"/>
            <a:chExt cx="5624583" cy="3017936"/>
          </a:xfrm>
        </p:grpSpPr>
        <p:pic>
          <p:nvPicPr>
            <p:cNvPr id="12" name="Picture 11" descr="Macintosh HD:Users:gmilcinski:Documents:workspace:Sales:2016:2016-10-EC-CDIAS:Bids:20170304-SH-general_screens:eob6.png">
              <a:extLst>
                <a:ext uri="{FF2B5EF4-FFF2-40B4-BE49-F238E27FC236}">
                  <a16:creationId xmlns:a16="http://schemas.microsoft.com/office/drawing/2014/main" xmlns="" id="{A74CC72B-8582-4398-BA1C-CA5A84282FF6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3624" y="2765956"/>
              <a:ext cx="5521232" cy="30179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xmlns="" id="{03C94D6D-620B-4D1A-8F26-AC0A78A910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57621" y="2960727"/>
              <a:ext cx="3590586" cy="2456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457189" indent="-457189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90575" indent="-38099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3962" indent="-304792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13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33547" indent="-304792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8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43131" indent="-304792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8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5271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Advanced </a:t>
              </a:r>
              <a:r>
                <a:rPr lang="en-US" sz="1800" dirty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interface based on </a:t>
              </a:r>
              <a:r>
                <a:rPr lang="en-US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the existing </a:t>
              </a:r>
              <a:r>
                <a:rPr lang="en-US" sz="1800" dirty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‘Sentinel Hub Mosaic </a:t>
              </a:r>
              <a:r>
                <a:rPr lang="en-US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Generator’</a:t>
              </a:r>
            </a:p>
            <a:p>
              <a:r>
                <a:rPr lang="de-DE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P</a:t>
              </a:r>
              <a:r>
                <a:rPr lang="en-GB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review and data export</a:t>
              </a:r>
            </a:p>
            <a:p>
              <a:r>
                <a:rPr lang="de-DE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Time series generation through </a:t>
              </a:r>
              <a:r>
                <a:rPr lang="en-GB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Sentinel Hub's API</a:t>
              </a:r>
              <a:endParaRPr lang="de-DE" sz="1800" dirty="0">
                <a:solidFill>
                  <a:schemeClr val="bg1">
                    <a:lumMod val="95000"/>
                  </a:schemeClr>
                </a:solidFill>
                <a:latin typeface="+mj-lt"/>
              </a:endParaRPr>
            </a:p>
            <a:p>
              <a:r>
                <a:rPr lang="en-US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Interface </a:t>
              </a:r>
              <a:r>
                <a:rPr lang="en-US" sz="1800" dirty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compliant with </a:t>
              </a:r>
              <a:r>
                <a:rPr lang="en-US" sz="1800" dirty="0" err="1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Geoserver</a:t>
              </a:r>
              <a:r>
                <a:rPr lang="en-US" sz="1800" dirty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/ </a:t>
              </a:r>
              <a:r>
                <a:rPr lang="en-US" sz="180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OGC </a:t>
              </a:r>
              <a:r>
                <a:rPr lang="en-US" sz="180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standards</a:t>
              </a:r>
              <a:endParaRPr lang="en-GB" sz="1800" dirty="0" smtClean="0">
                <a:solidFill>
                  <a:schemeClr val="bg1">
                    <a:lumMod val="95000"/>
                  </a:schemeClr>
                </a:solidFill>
                <a:latin typeface="+mj-lt"/>
              </a:endParaRPr>
            </a:p>
            <a:p>
              <a:r>
                <a:rPr lang="de-DE" sz="1800" dirty="0" smtClean="0">
                  <a:solidFill>
                    <a:schemeClr val="bg1">
                      <a:lumMod val="95000"/>
                    </a:schemeClr>
                  </a:solidFill>
                  <a:latin typeface="+mj-lt"/>
                </a:rPr>
                <a:t>HTPPS access</a:t>
              </a:r>
              <a:endParaRPr lang="en-GB" sz="1800" dirty="0" smtClean="0">
                <a:solidFill>
                  <a:schemeClr val="bg1">
                    <a:lumMod val="95000"/>
                  </a:schemeClr>
                </a:solidFill>
                <a:latin typeface="+mj-lt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1400" dirty="0">
                <a:latin typeface="+mj-lt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8403666" y="2111457"/>
            <a:ext cx="31284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Public release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343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"/>
            <a:ext cx="12192000" cy="9143999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807937" y="8657169"/>
            <a:ext cx="2844800" cy="486833"/>
          </a:xfrm>
        </p:spPr>
        <p:txBody>
          <a:bodyPr/>
          <a:lstStyle/>
          <a:p>
            <a:pPr>
              <a:defRPr/>
            </a:pPr>
            <a:fld id="{57D3A5F8-B405-DA4F-B35C-A4B18013E4F3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7" name="Picture 2" descr="earth-j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9624">
            <a:off x="4173248" y="1779921"/>
            <a:ext cx="11218144" cy="872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-20906" t="-19726" r="20868" b="19726"/>
          <a:stretch/>
        </p:blipFill>
        <p:spPr>
          <a:xfrm rot="19824129">
            <a:off x="1945956" y="971041"/>
            <a:ext cx="4345200" cy="2615671"/>
          </a:xfrm>
          <a:prstGeom prst="rect">
            <a:avLst/>
          </a:prstGeom>
        </p:spPr>
      </p:pic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219823" y="5957719"/>
            <a:ext cx="5462588" cy="844551"/>
            <a:chOff x="62446" y="6088876"/>
            <a:chExt cx="5463108" cy="845324"/>
          </a:xfrm>
        </p:grpSpPr>
        <p:grpSp>
          <p:nvGrpSpPr>
            <p:cNvPr id="10" name="Group 19"/>
            <p:cNvGrpSpPr>
              <a:grpSpLocks/>
            </p:cNvGrpSpPr>
            <p:nvPr userDrawn="1"/>
          </p:nvGrpSpPr>
          <p:grpSpPr bwMode="auto">
            <a:xfrm>
              <a:off x="170396" y="6418258"/>
              <a:ext cx="5355158" cy="515942"/>
              <a:chOff x="-66675" y="5878350"/>
              <a:chExt cx="5355158" cy="515942"/>
            </a:xfrm>
          </p:grpSpPr>
          <p:pic>
            <p:nvPicPr>
              <p:cNvPr id="12" name="Picture 3"/>
              <p:cNvPicPr>
                <a:picLocks noChangeAspect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6675" y="5878350"/>
                <a:ext cx="230711" cy="230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" name="Group 17"/>
              <p:cNvGrpSpPr>
                <a:grpSpLocks/>
              </p:cNvGrpSpPr>
              <p:nvPr userDrawn="1"/>
            </p:nvGrpSpPr>
            <p:grpSpPr bwMode="auto">
              <a:xfrm>
                <a:off x="17" y="5884861"/>
                <a:ext cx="5288466" cy="509431"/>
                <a:chOff x="15" y="5185668"/>
                <a:chExt cx="5288466" cy="509431"/>
              </a:xfrm>
            </p:grpSpPr>
            <p:pic>
              <p:nvPicPr>
                <p:cNvPr id="14" name="Picture 4"/>
                <p:cNvPicPr>
                  <a:picLocks noChangeAspect="1"/>
                </p:cNvPicPr>
                <p:nvPr userDrawn="1"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3375" y="5185668"/>
                  <a:ext cx="246863" cy="2511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" name="Group 14"/>
                <p:cNvGrpSpPr>
                  <a:grpSpLocks/>
                </p:cNvGrpSpPr>
                <p:nvPr userDrawn="1"/>
              </p:nvGrpSpPr>
              <p:grpSpPr bwMode="auto">
                <a:xfrm>
                  <a:off x="15" y="5186944"/>
                  <a:ext cx="5288466" cy="508155"/>
                  <a:chOff x="15" y="4558294"/>
                  <a:chExt cx="5288466" cy="508155"/>
                </a:xfrm>
              </p:grpSpPr>
              <p:pic>
                <p:nvPicPr>
                  <p:cNvPr id="16" name="Picture 10"/>
                  <p:cNvPicPr>
                    <a:picLocks noChangeAspect="1"/>
                  </p:cNvPicPr>
                  <p:nvPr userDrawn="1"/>
                </p:nvPicPr>
                <p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23782" y="4558294"/>
                    <a:ext cx="208287" cy="21792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7" name="Rectangle 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5" y="4653321"/>
                    <a:ext cx="5288466" cy="4131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 eaLnBrk="0" hangingPunct="0"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 b="1">
                        <a:solidFill>
                          <a:srgbClr val="00468C"/>
                        </a:solidFill>
                        <a:latin typeface="Arial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r>
                      <a:rPr lang="fr-BE" altLang="en-US" sz="1200" b="0" dirty="0">
                        <a:solidFill>
                          <a:srgbClr val="FFFFFF"/>
                        </a:solidFill>
                        <a:latin typeface="Verdana" pitchFamily="34" charset="0"/>
                      </a:rPr>
                      <a:t>  Copernicus EU           CopernicusEU          www.copernicus.eu</a:t>
                    </a:r>
                    <a:endParaRPr lang="en-GB" altLang="en-US" sz="1200" dirty="0">
                      <a:solidFill>
                        <a:srgbClr val="FFFFFF"/>
                      </a:solidFill>
                      <a:latin typeface="Verdana" pitchFamily="34" charset="0"/>
                    </a:endParaRPr>
                  </a:p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GB" altLang="en-US" sz="2000" b="0" dirty="0">
                      <a:solidFill>
                        <a:srgbClr val="FFFFFF"/>
                      </a:solidFill>
                      <a:latin typeface="Verdana" pitchFamily="34" charset="0"/>
                    </a:endParaRPr>
                  </a:p>
                </p:txBody>
              </p:sp>
            </p:grpSp>
          </p:grpSp>
        </p:grpSp>
        <p:sp>
          <p:nvSpPr>
            <p:cNvPr id="11" name="Rectangle 20"/>
            <p:cNvSpPr>
              <a:spLocks noChangeArrowheads="1"/>
            </p:cNvSpPr>
            <p:nvPr userDrawn="1"/>
          </p:nvSpPr>
          <p:spPr bwMode="auto">
            <a:xfrm>
              <a:off x="62446" y="6088876"/>
              <a:ext cx="1213332" cy="27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100" b="1">
                  <a:solidFill>
                    <a:srgbClr val="00468C"/>
                  </a:solidFill>
                  <a:latin typeface="Arial" charset="0"/>
                </a:defRPr>
              </a:lvl1pPr>
              <a:lvl2pPr marL="742950" indent="-285750" eaLnBrk="0" hangingPunct="0">
                <a:defRPr sz="2100" b="1">
                  <a:solidFill>
                    <a:srgbClr val="00468C"/>
                  </a:solidFill>
                  <a:latin typeface="Arial" charset="0"/>
                </a:defRPr>
              </a:lvl2pPr>
              <a:lvl3pPr marL="1143000" indent="-228600" eaLnBrk="0" hangingPunct="0">
                <a:defRPr sz="2100" b="1">
                  <a:solidFill>
                    <a:srgbClr val="00468C"/>
                  </a:solidFill>
                  <a:latin typeface="Arial" charset="0"/>
                </a:defRPr>
              </a:lvl3pPr>
              <a:lvl4pPr marL="1600200" indent="-228600" eaLnBrk="0" hangingPunct="0">
                <a:defRPr sz="2100" b="1">
                  <a:solidFill>
                    <a:srgbClr val="00468C"/>
                  </a:solidFill>
                  <a:latin typeface="Arial" charset="0"/>
                </a:defRPr>
              </a:lvl4pPr>
              <a:lvl5pPr marL="2057400" indent="-228600" eaLnBrk="0" hangingPunct="0">
                <a:defRPr sz="2100" b="1">
                  <a:solidFill>
                    <a:srgbClr val="00468C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468C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468C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468C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100" b="1">
                  <a:solidFill>
                    <a:srgbClr val="00468C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BE" altLang="en-US" sz="1200" b="0" dirty="0">
                  <a:solidFill>
                    <a:srgbClr val="FFFFFF"/>
                  </a:solidFill>
                  <a:latin typeface="Verdana" pitchFamily="34" charset="0"/>
                </a:rPr>
                <a:t>Follow us on:</a:t>
              </a:r>
              <a:endParaRPr lang="en-GB" altLang="en-US" sz="1200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945636" y="3992725"/>
            <a:ext cx="427552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468C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3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Copernicus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3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Global Land Service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945635" y="2818155"/>
            <a:ext cx="2597723" cy="825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31F89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31F89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31F89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31F89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31F89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468C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468C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468C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468C"/>
                </a:solidFill>
                <a:latin typeface="Arial" charset="0"/>
              </a:defRPr>
            </a:lvl9pPr>
          </a:lstStyle>
          <a:p>
            <a:pPr algn="l"/>
            <a:r>
              <a:rPr lang="fr-BE" sz="3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</a:t>
            </a:r>
            <a:endParaRPr lang="en-GB" sz="3200" b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9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Copernicus</a:t>
            </a:r>
            <a:endParaRPr lang="en-GB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257300" y="932723"/>
            <a:ext cx="10325101" cy="5097431"/>
          </a:xfrm>
        </p:spPr>
        <p:txBody>
          <a:bodyPr>
            <a:normAutofit lnSpcReduction="10000"/>
          </a:bodyPr>
          <a:lstStyle/>
          <a:p>
            <a:pPr marL="568325" lvl="1" indent="-568325" defTabSz="568325">
              <a:spcBef>
                <a:spcPts val="600"/>
              </a:spcBef>
              <a:spcAft>
                <a:spcPts val="600"/>
              </a:spcAft>
              <a:buClr>
                <a:srgbClr val="231F89"/>
              </a:buClr>
              <a:buFont typeface="Wingdings" panose="05000000000000000000" pitchFamily="2" charset="2"/>
              <a:buChar char="§"/>
            </a:pP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Copernicus is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a program of the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European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Union aimed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at developing European information services based on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Earth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Observation and </a:t>
            </a:r>
            <a:r>
              <a:rPr lang="en-US" i="1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in </a:t>
            </a:r>
            <a:r>
              <a:rPr lang="en-US" i="1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situ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data</a:t>
            </a:r>
          </a:p>
          <a:p>
            <a:pPr marL="568325" lvl="1" indent="-568325" defTabSz="568325">
              <a:spcBef>
                <a:spcPts val="600"/>
              </a:spcBef>
              <a:spcAft>
                <a:spcPts val="600"/>
              </a:spcAft>
              <a:buClr>
                <a:srgbClr val="231F89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Copernicus is coordinated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and managed by the European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Commission</a:t>
            </a:r>
          </a:p>
          <a:p>
            <a:pPr marL="568325" lvl="1" indent="-568325" defTabSz="568325">
              <a:spcBef>
                <a:spcPts val="600"/>
              </a:spcBef>
              <a:spcAft>
                <a:spcPts val="600"/>
              </a:spcAft>
              <a:buClr>
                <a:srgbClr val="231F89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Copernicus is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implemented in partnership with the Member States, the European Space Agency (ESA), the European </a:t>
            </a:r>
            <a:r>
              <a:rPr lang="en-US" kern="0" dirty="0" err="1">
                <a:solidFill>
                  <a:srgbClr val="002060"/>
                </a:solidFill>
                <a:latin typeface="Verdana"/>
                <a:ea typeface="ＭＳ Ｐゴシック" charset="0"/>
              </a:rPr>
              <a:t>Organisation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 for the Exploitation of Meteorological Satellites (EUMETSAT), the European Centre for Medium-Range Weather Forecasts (ECMWF), EU Agencies and Mercator </a:t>
            </a:r>
            <a:r>
              <a:rPr lang="en-US" kern="0" dirty="0" err="1" smtClean="0">
                <a:solidFill>
                  <a:srgbClr val="002060"/>
                </a:solidFill>
                <a:latin typeface="Verdana"/>
                <a:ea typeface="ＭＳ Ｐゴシック" charset="0"/>
              </a:rPr>
              <a:t>Océan</a:t>
            </a:r>
            <a:endParaRPr lang="en-US" kern="0" dirty="0" smtClean="0">
              <a:solidFill>
                <a:srgbClr val="002060"/>
              </a:solidFill>
              <a:latin typeface="Verdana"/>
              <a:ea typeface="ＭＳ Ｐゴシック" charset="0"/>
            </a:endParaRPr>
          </a:p>
          <a:p>
            <a:pPr marL="568325" lvl="1" indent="-568325" defTabSz="568325">
              <a:spcBef>
                <a:spcPts val="600"/>
              </a:spcBef>
              <a:spcAft>
                <a:spcPts val="600"/>
              </a:spcAft>
              <a:buClr>
                <a:srgbClr val="231F89"/>
              </a:buClr>
              <a:buFont typeface="Wingdings" panose="05000000000000000000" pitchFamily="2" charset="2"/>
              <a:buChar char="§"/>
            </a:pP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Copernicus Multiannual Financial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Framework for 2014-2021 is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about </a:t>
            </a: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€4.3 </a:t>
            </a:r>
            <a:r>
              <a:rPr lang="en-US" kern="0" dirty="0">
                <a:solidFill>
                  <a:srgbClr val="002060"/>
                </a:solidFill>
                <a:latin typeface="Verdana"/>
                <a:ea typeface="ＭＳ Ｐゴシック" charset="0"/>
              </a:rPr>
              <a:t>billion</a:t>
            </a:r>
            <a:endParaRPr lang="en-US" kern="0" dirty="0" smtClean="0">
              <a:solidFill>
                <a:srgbClr val="002060"/>
              </a:solidFill>
              <a:latin typeface="Verdana"/>
              <a:ea typeface="ＭＳ Ｐゴシック" charset="0"/>
            </a:endParaRPr>
          </a:p>
          <a:p>
            <a:pPr marL="568325" lvl="1" indent="-568325" defTabSz="568325">
              <a:spcBef>
                <a:spcPts val="600"/>
              </a:spcBef>
              <a:spcAft>
                <a:spcPts val="600"/>
              </a:spcAft>
              <a:buClr>
                <a:srgbClr val="231F89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solidFill>
                  <a:srgbClr val="002060"/>
                </a:solidFill>
                <a:latin typeface="Verdana"/>
                <a:ea typeface="ＭＳ Ｐゴシック" charset="0"/>
              </a:rPr>
              <a:t>Copernicus data and infrastructure guaranteed beyond 2030</a:t>
            </a:r>
            <a:endParaRPr lang="en-US" kern="0" dirty="0">
              <a:solidFill>
                <a:srgbClr val="002060"/>
              </a:solidFill>
              <a:latin typeface="Verdan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3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975" y="842393"/>
            <a:ext cx="5254997" cy="539496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Copernicus User Uptake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144586" y="1188364"/>
            <a:ext cx="44026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Registered </a:t>
            </a:r>
            <a:r>
              <a:rPr lang="en-US" dirty="0">
                <a:latin typeface="+mj-lt"/>
              </a:rPr>
              <a:t>Users: is the total aggregated number of </a:t>
            </a:r>
            <a:r>
              <a:rPr lang="en-US" dirty="0" smtClean="0">
                <a:latin typeface="+mj-lt"/>
              </a:rPr>
              <a:t>since </a:t>
            </a:r>
            <a:r>
              <a:rPr lang="en-US" dirty="0">
                <a:latin typeface="+mj-lt"/>
              </a:rPr>
              <a:t>the start of operations.</a:t>
            </a:r>
          </a:p>
          <a:p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Volume </a:t>
            </a:r>
            <a:r>
              <a:rPr lang="en-US" dirty="0">
                <a:latin typeface="+mj-lt"/>
              </a:rPr>
              <a:t>of User Downloads: is the total</a:t>
            </a:r>
          </a:p>
          <a:p>
            <a:r>
              <a:rPr lang="en-US" dirty="0">
                <a:latin typeface="+mj-lt"/>
              </a:rPr>
              <a:t>aggregated volume of </a:t>
            </a:r>
            <a:r>
              <a:rPr lang="en-US" dirty="0" smtClean="0">
                <a:latin typeface="+mj-lt"/>
              </a:rPr>
              <a:t>successful. </a:t>
            </a:r>
          </a:p>
          <a:p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Published </a:t>
            </a:r>
            <a:r>
              <a:rPr lang="en-US" dirty="0">
                <a:latin typeface="+mj-lt"/>
              </a:rPr>
              <a:t>Products: is the total number of</a:t>
            </a:r>
          </a:p>
          <a:p>
            <a:r>
              <a:rPr lang="en-US" dirty="0">
                <a:latin typeface="+mj-lt"/>
              </a:rPr>
              <a:t>products available for users to download from </a:t>
            </a:r>
            <a:r>
              <a:rPr lang="en-US" dirty="0" smtClean="0">
                <a:latin typeface="+mj-lt"/>
              </a:rPr>
              <a:t>the Copernicus </a:t>
            </a:r>
            <a:r>
              <a:rPr lang="en-US" dirty="0">
                <a:latin typeface="+mj-lt"/>
              </a:rPr>
              <a:t>Open Access Hub. </a:t>
            </a:r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Open </a:t>
            </a:r>
            <a:r>
              <a:rPr lang="en-US" dirty="0">
                <a:latin typeface="+mj-lt"/>
              </a:rPr>
              <a:t>Access Hub Availability in the past</a:t>
            </a:r>
          </a:p>
          <a:p>
            <a:r>
              <a:rPr lang="en-US" dirty="0">
                <a:latin typeface="+mj-lt"/>
              </a:rPr>
              <a:t>month: is the average (median) </a:t>
            </a:r>
            <a:r>
              <a:rPr lang="en-US" dirty="0" smtClean="0">
                <a:latin typeface="+mj-lt"/>
              </a:rPr>
              <a:t>availability.</a:t>
            </a:r>
            <a:endParaRPr lang="en-US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19972" y="5314023"/>
            <a:ext cx="5251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The ‘start of operations’ is </a:t>
            </a:r>
            <a:r>
              <a:rPr lang="en-US" dirty="0" smtClean="0">
                <a:latin typeface="+mj-lt"/>
              </a:rPr>
              <a:t>the 3</a:t>
            </a:r>
            <a:r>
              <a:rPr lang="en-US" baseline="30000" dirty="0" smtClean="0">
                <a:latin typeface="+mj-lt"/>
              </a:rPr>
              <a:t>rd</a:t>
            </a:r>
            <a:r>
              <a:rPr lang="en-US" dirty="0" smtClean="0">
                <a:latin typeface="+mj-lt"/>
              </a:rPr>
              <a:t> of </a:t>
            </a:r>
            <a:r>
              <a:rPr lang="en-US" dirty="0">
                <a:latin typeface="+mj-lt"/>
              </a:rPr>
              <a:t>October 2014, </a:t>
            </a:r>
            <a:r>
              <a:rPr lang="en-US" dirty="0" smtClean="0">
                <a:latin typeface="+mj-lt"/>
              </a:rPr>
              <a:t>when  </a:t>
            </a:r>
            <a:r>
              <a:rPr lang="en-US" dirty="0">
                <a:latin typeface="+mj-lt"/>
              </a:rPr>
              <a:t>routine dissemination </a:t>
            </a:r>
            <a:r>
              <a:rPr lang="en-US" dirty="0" smtClean="0">
                <a:latin typeface="+mj-lt"/>
              </a:rPr>
              <a:t>of Sentinel-1A </a:t>
            </a:r>
            <a:r>
              <a:rPr lang="en-US" dirty="0">
                <a:latin typeface="+mj-lt"/>
              </a:rPr>
              <a:t>data on the Copernicus Open Access Hub </a:t>
            </a:r>
            <a:r>
              <a:rPr lang="en-US" dirty="0" smtClean="0">
                <a:latin typeface="+mj-lt"/>
              </a:rPr>
              <a:t>has began and calculated with on the </a:t>
            </a:r>
            <a:r>
              <a:rPr lang="en-US" dirty="0">
                <a:latin typeface="+mj-lt"/>
              </a:rPr>
              <a:t>21</a:t>
            </a:r>
            <a:r>
              <a:rPr lang="en-US" baseline="30000" dirty="0">
                <a:latin typeface="+mj-lt"/>
              </a:rPr>
              <a:t>st</a:t>
            </a:r>
            <a:r>
              <a:rPr lang="en-US" dirty="0">
                <a:latin typeface="+mj-lt"/>
              </a:rPr>
              <a:t> of February, 2018</a:t>
            </a:r>
            <a:endParaRPr lang="en-US" dirty="0">
              <a:effectLst/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6654" y="6512566"/>
            <a:ext cx="51866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586872"/>
                </a:solidFill>
                <a:latin typeface="+mj-lt"/>
              </a:rPr>
              <a:t>Sentinel </a:t>
            </a:r>
            <a:r>
              <a:rPr lang="en-US" sz="1200" dirty="0" smtClean="0">
                <a:solidFill>
                  <a:srgbClr val="586872"/>
                </a:solidFill>
                <a:latin typeface="+mj-lt"/>
              </a:rPr>
              <a:t>Data Dashboard User Guide by SERCO</a:t>
            </a:r>
            <a:endParaRPr lang="en-US" sz="1200" dirty="0">
              <a:solidFill>
                <a:srgbClr val="586872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912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HUB’s overview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65" y="1384485"/>
            <a:ext cx="11530008" cy="438912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56939" y="5993738"/>
            <a:ext cx="10713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The Rolling Policy determines the number of days </a:t>
            </a:r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products are kept </a:t>
            </a:r>
            <a:r>
              <a:rPr lang="en-US" dirty="0" smtClean="0">
                <a:latin typeface="+mj-lt"/>
              </a:rPr>
              <a:t>on the </a:t>
            </a:r>
            <a:r>
              <a:rPr lang="en-US" dirty="0">
                <a:latin typeface="+mj-lt"/>
              </a:rPr>
              <a:t>hub before being removed.</a:t>
            </a:r>
            <a:endParaRPr lang="en-US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276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Products </a:t>
            </a:r>
            <a:r>
              <a:rPr lang="en-US" dirty="0"/>
              <a:t>Availability on </a:t>
            </a:r>
            <a:r>
              <a:rPr lang="en-US" dirty="0" smtClean="0"/>
              <a:t>the COAH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669" y="1031920"/>
            <a:ext cx="4837367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915" y="3977394"/>
            <a:ext cx="4777967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9669" y="3977394"/>
            <a:ext cx="4765697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6939" y="1031920"/>
            <a:ext cx="479894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User </a:t>
            </a:r>
            <a:r>
              <a:rPr lang="en-US" dirty="0" smtClean="0"/>
              <a:t>Statistics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043" y="996258"/>
            <a:ext cx="7173933" cy="530352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07069" y="6417191"/>
            <a:ext cx="1112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An ‘active user’ is a registered user who </a:t>
            </a:r>
            <a:r>
              <a:rPr lang="en-US" dirty="0" smtClean="0">
                <a:latin typeface="+mj-lt"/>
              </a:rPr>
              <a:t>downloads </a:t>
            </a:r>
            <a:r>
              <a:rPr lang="en-US" dirty="0">
                <a:latin typeface="+mj-lt"/>
              </a:rPr>
              <a:t>at least one full </a:t>
            </a:r>
            <a:r>
              <a:rPr lang="en-US" dirty="0" smtClean="0">
                <a:latin typeface="+mj-lt"/>
              </a:rPr>
              <a:t>product during the examined period.</a:t>
            </a:r>
            <a:endParaRPr lang="en-US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389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User </a:t>
            </a:r>
            <a:r>
              <a:rPr lang="en-US" dirty="0" smtClean="0"/>
              <a:t>Statistics per Country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873" y="804428"/>
            <a:ext cx="8778743" cy="3931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87" y="3478106"/>
            <a:ext cx="8032514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4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of Active </a:t>
            </a:r>
            <a:r>
              <a:rPr lang="en-US" dirty="0"/>
              <a:t>Users on </a:t>
            </a:r>
            <a:r>
              <a:rPr lang="en-US" dirty="0" smtClean="0"/>
              <a:t>the COAH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42" y="835935"/>
            <a:ext cx="5644021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753" y="3720891"/>
            <a:ext cx="568234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2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56939" y="340616"/>
            <a:ext cx="10425461" cy="809982"/>
          </a:xfrm>
        </p:spPr>
        <p:txBody>
          <a:bodyPr/>
          <a:lstStyle/>
          <a:p>
            <a:r>
              <a:rPr lang="en-US" smtClean="0"/>
              <a:t>Sentinel-1 - </a:t>
            </a:r>
            <a:r>
              <a:rPr lang="en-US"/>
              <a:t>Publication and Download </a:t>
            </a:r>
            <a:r>
              <a:rPr lang="en-US" smtClean="0"/>
              <a:t>Statistics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607" y="1578568"/>
            <a:ext cx="5417062" cy="2560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669" y="1578568"/>
            <a:ext cx="5497562" cy="2560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039" y="4841178"/>
            <a:ext cx="4810197" cy="12801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0637" y="4566858"/>
            <a:ext cx="4295626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8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nd">
  <a:themeElements>
    <a:clrScheme name="Copernicus2">
      <a:dk1>
        <a:srgbClr val="262626"/>
      </a:dk1>
      <a:lt1>
        <a:sysClr val="window" lastClr="FFFFFF"/>
      </a:lt1>
      <a:dk2>
        <a:srgbClr val="25408F"/>
      </a:dk2>
      <a:lt2>
        <a:srgbClr val="0B6192"/>
      </a:lt2>
      <a:accent1>
        <a:srgbClr val="5AC4DD"/>
      </a:accent1>
      <a:accent2>
        <a:srgbClr val="578683"/>
      </a:accent2>
      <a:accent3>
        <a:srgbClr val="B0BF27"/>
      </a:accent3>
      <a:accent4>
        <a:srgbClr val="FAA73F"/>
      </a:accent4>
      <a:accent5>
        <a:srgbClr val="941333"/>
      </a:accent5>
      <a:accent6>
        <a:srgbClr val="925238"/>
      </a:accent6>
      <a:hlink>
        <a:srgbClr val="002060"/>
      </a:hlink>
      <a:folHlink>
        <a:srgbClr val="800080"/>
      </a:folHlink>
    </a:clrScheme>
    <a:fontScheme name="Copernicu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E79F8C6-BFEB-458A-8F72-3E4A777B47CF}" vid="{0E0A11DF-5E1D-44BB-812F-0041D2BF3A85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La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La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3223</TotalTime>
  <Words>559</Words>
  <Application>Microsoft Macintosh PowerPoint</Application>
  <PresentationFormat>Widescreen</PresentationFormat>
  <Paragraphs>68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Light</vt:lpstr>
      <vt:lpstr>ＭＳ Ｐゴシック</vt:lpstr>
      <vt:lpstr>Verdana</vt:lpstr>
      <vt:lpstr>Wingdings</vt:lpstr>
      <vt:lpstr>Land</vt:lpstr>
      <vt:lpstr>1_Office Theme</vt:lpstr>
      <vt:lpstr>1_Land</vt:lpstr>
      <vt:lpstr>2_Land</vt:lpstr>
      <vt:lpstr>Copernicus Global Land monitoring service</vt:lpstr>
      <vt:lpstr>What is Copernicus</vt:lpstr>
      <vt:lpstr>Copernicus User Uptake</vt:lpstr>
      <vt:lpstr>HUB’s overview</vt:lpstr>
      <vt:lpstr>Products Availability on the COAH</vt:lpstr>
      <vt:lpstr>Active User Statistics</vt:lpstr>
      <vt:lpstr>Active User Statistics per Country</vt:lpstr>
      <vt:lpstr>Trends of Active Users on the COAH</vt:lpstr>
      <vt:lpstr>Sentinel-1 - Publication and Download Statistics</vt:lpstr>
      <vt:lpstr>Sentinel-2- Publication and Download Statistics</vt:lpstr>
      <vt:lpstr>Sentinel-3 - Publication and Download Statistics</vt:lpstr>
      <vt:lpstr>Publication and Dissemination Trends</vt:lpstr>
      <vt:lpstr>Service Availability</vt:lpstr>
      <vt:lpstr>Sentinel-2 Global Mosaic</vt:lpstr>
      <vt:lpstr>Sentinel 2 Procurements</vt:lpstr>
      <vt:lpstr>PowerPoint Presentation</vt:lpstr>
    </vt:vector>
  </TitlesOfParts>
  <Company>IES - JRC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Zoltan SZANTOI</dc:creator>
  <cp:lastModifiedBy>ReviewerX</cp:lastModifiedBy>
  <cp:revision>35</cp:revision>
  <dcterms:created xsi:type="dcterms:W3CDTF">2017-11-13T14:36:47Z</dcterms:created>
  <dcterms:modified xsi:type="dcterms:W3CDTF">2018-02-21T02:47:50Z</dcterms:modified>
</cp:coreProperties>
</file>