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73" r:id="rId4"/>
    <p:sldId id="276" r:id="rId5"/>
    <p:sldId id="261" r:id="rId6"/>
    <p:sldId id="272" r:id="rId7"/>
    <p:sldId id="277" r:id="rId8"/>
    <p:sldId id="290" r:id="rId9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99"/>
    <p:restoredTop sz="95153" autoAdjust="0"/>
  </p:normalViewPr>
  <p:slideViewPr>
    <p:cSldViewPr>
      <p:cViewPr varScale="1">
        <p:scale>
          <a:sx n="85" d="100"/>
          <a:sy n="85" d="100"/>
        </p:scale>
        <p:origin x="96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29941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84848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96726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424049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6516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Proxima Nova Regular"/>
              </a:defRPr>
            </a:lvl1pPr>
          </a:lstStyle>
          <a:p>
            <a:pPr lvl="0"/>
            <a:r>
              <a:rPr lang="en-US" dirty="0" smtClean="0"/>
              <a:t>Title Goes Here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664469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AU" sz="4200" b="1" dirty="0" smtClean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rPr>
              <a:t>CEOS </a:t>
            </a:r>
            <a:r>
              <a:rPr lang="en-AU" sz="4200" b="1" dirty="0" err="1" smtClean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rPr>
              <a:t>Workplan</a:t>
            </a:r>
            <a:r>
              <a:rPr lang="en-AU" sz="4200" b="1" dirty="0" smtClean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br>
              <a:rPr lang="en-AU" sz="4200" b="1" dirty="0" smtClean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rPr>
            </a:br>
            <a:endParaRPr sz="4200" b="1" dirty="0">
              <a:solidFill>
                <a:srgbClr val="FFFFFF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4468811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Steven Hosford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LSI-VC-5</a:t>
            </a:r>
            <a:endParaRPr lang="en-AU"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#</a:t>
            </a:r>
            <a:r>
              <a:rPr lang="en-GB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1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.3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February 2018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989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3962400"/>
          </a:xfrm>
        </p:spPr>
        <p:txBody>
          <a:bodyPr/>
          <a:lstStyle/>
          <a:p>
            <a:r>
              <a:rPr lang="en-AU" sz="2800" dirty="0" smtClean="0">
                <a:latin typeface="Calibri" charset="0"/>
                <a:ea typeface="Calibri" charset="0"/>
                <a:cs typeface="Calibri" charset="0"/>
              </a:rPr>
              <a:t>CEOS </a:t>
            </a:r>
            <a:r>
              <a:rPr lang="en-AU" sz="2800" dirty="0" err="1" smtClean="0">
                <a:latin typeface="Calibri" charset="0"/>
                <a:ea typeface="Calibri" charset="0"/>
                <a:cs typeface="Calibri" charset="0"/>
              </a:rPr>
              <a:t>Workplan</a:t>
            </a:r>
            <a:r>
              <a:rPr lang="en-AU" sz="2800" dirty="0" smtClean="0">
                <a:latin typeface="Calibri" charset="0"/>
                <a:ea typeface="Calibri" charset="0"/>
                <a:cs typeface="Calibri" charset="0"/>
              </a:rPr>
              <a:t> </a:t>
            </a:r>
          </a:p>
          <a:p>
            <a:pPr lvl="1"/>
            <a:r>
              <a:rPr lang="en-AU" sz="2800" dirty="0" smtClean="0">
                <a:latin typeface="Calibri" charset="0"/>
                <a:ea typeface="Calibri" charset="0"/>
                <a:cs typeface="Calibri" charset="0"/>
              </a:rPr>
              <a:t>Context</a:t>
            </a:r>
            <a:endParaRPr lang="en-AU" sz="2800" dirty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AU" sz="2800" dirty="0">
                <a:latin typeface="Calibri" charset="0"/>
                <a:ea typeface="Calibri" charset="0"/>
                <a:cs typeface="Calibri" charset="0"/>
              </a:rPr>
              <a:t>U</a:t>
            </a:r>
            <a:r>
              <a:rPr lang="en-AU" sz="2800" dirty="0" smtClean="0">
                <a:latin typeface="Calibri" charset="0"/>
                <a:ea typeface="Calibri" charset="0"/>
                <a:cs typeface="Calibri" charset="0"/>
              </a:rPr>
              <a:t>pdate </a:t>
            </a:r>
            <a:r>
              <a:rPr lang="en-AU" sz="2800" dirty="0" smtClean="0">
                <a:latin typeface="Calibri" charset="0"/>
                <a:ea typeface="Calibri" charset="0"/>
                <a:cs typeface="Calibri" charset="0"/>
              </a:rPr>
              <a:t>cycle</a:t>
            </a:r>
          </a:p>
          <a:p>
            <a:r>
              <a:rPr lang="en-AU" sz="2800" dirty="0" smtClean="0">
                <a:latin typeface="Calibri" charset="0"/>
                <a:ea typeface="Calibri" charset="0"/>
                <a:cs typeface="Calibri" charset="0"/>
              </a:rPr>
              <a:t>CARD4L FDA vs LSI actions? </a:t>
            </a:r>
            <a:endParaRPr lang="en-AU" sz="28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sz="3200" dirty="0" smtClean="0">
                <a:latin typeface="Calibri" charset="0"/>
                <a:ea typeface="Calibri" charset="0"/>
                <a:cs typeface="Calibri" charset="0"/>
              </a:rPr>
              <a:t>Summary</a:t>
            </a:r>
            <a:endParaRPr lang="en-AU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141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sz="3200" dirty="0" smtClean="0">
                <a:latin typeface="Calibri" charset="0"/>
                <a:ea typeface="Calibri" charset="0"/>
                <a:cs typeface="Calibri" charset="0"/>
              </a:rPr>
              <a:t>CEOS Work Plan purpose</a:t>
            </a:r>
            <a:endParaRPr lang="en-AU" sz="3200" dirty="0">
              <a:latin typeface="Calibri" charset="0"/>
              <a:ea typeface="Calibri" charset="0"/>
              <a:cs typeface="Calibri" charset="0"/>
            </a:endParaRPr>
          </a:p>
          <a:p>
            <a:endParaRPr lang="en-AU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57200" y="1295400"/>
            <a:ext cx="8153400" cy="4724400"/>
          </a:xfrm>
        </p:spPr>
        <p:txBody>
          <a:bodyPr/>
          <a:lstStyle/>
          <a:p>
            <a:r>
              <a:rPr lang="en-GB" dirty="0" smtClean="0"/>
              <a:t>The </a:t>
            </a:r>
            <a:r>
              <a:rPr lang="en-GB" dirty="0"/>
              <a:t>3</a:t>
            </a:r>
            <a:r>
              <a:rPr lang="en-GB" dirty="0" smtClean="0"/>
              <a:t> year CEOS Work Plan is one of CEOS’s 4 Governing documents  </a:t>
            </a:r>
          </a:p>
          <a:p>
            <a:r>
              <a:rPr lang="en-GB" dirty="0" smtClean="0"/>
              <a:t>It records the near-term actions of all the CEOS entities in their work to achieve </a:t>
            </a:r>
            <a:r>
              <a:rPr lang="en-GB" dirty="0"/>
              <a:t>the goals outlined in the CEOS Strategic Guidance </a:t>
            </a:r>
            <a:r>
              <a:rPr lang="en-GB" dirty="0" smtClean="0"/>
              <a:t>document</a:t>
            </a:r>
          </a:p>
          <a:p>
            <a:r>
              <a:rPr lang="en-GB" dirty="0" smtClean="0"/>
              <a:t>The actions captured in the WP shall </a:t>
            </a:r>
            <a:r>
              <a:rPr lang="en-GB" dirty="0"/>
              <a:t>be consistent with these goals and in consideration of the capacity and resources of CEOS </a:t>
            </a:r>
            <a:r>
              <a:rPr lang="en-GB" dirty="0" smtClean="0"/>
              <a:t>Agencies</a:t>
            </a:r>
          </a:p>
          <a:p>
            <a:r>
              <a:rPr lang="en-GB" dirty="0" smtClean="0"/>
              <a:t>The actions shall be defined in agreement between the CEOS entities (</a:t>
            </a:r>
            <a:r>
              <a:rPr lang="en-GB" dirty="0" err="1" smtClean="0"/>
              <a:t>actionees</a:t>
            </a:r>
            <a:r>
              <a:rPr lang="en-GB" dirty="0" smtClean="0"/>
              <a:t>) and CEOS leadership (principals)</a:t>
            </a:r>
          </a:p>
          <a:p>
            <a:r>
              <a:rPr lang="en-GB" dirty="0" smtClean="0"/>
              <a:t>Actions considered for termination if they are </a:t>
            </a:r>
          </a:p>
          <a:p>
            <a:pPr lvl="1"/>
            <a:r>
              <a:rPr lang="en-GB" dirty="0" smtClean="0"/>
              <a:t>No longer aligned with strategic goals</a:t>
            </a:r>
          </a:p>
          <a:p>
            <a:pPr lvl="1"/>
            <a:r>
              <a:rPr lang="en-GB" dirty="0" smtClean="0"/>
              <a:t>No longer benefit stakeholders</a:t>
            </a:r>
          </a:p>
          <a:p>
            <a:pPr lvl="1"/>
            <a:r>
              <a:rPr lang="en-GB" dirty="0" smtClean="0"/>
              <a:t>No longer feasible or affordable</a:t>
            </a:r>
          </a:p>
          <a:p>
            <a:r>
              <a:rPr lang="en-GB" dirty="0" smtClean="0"/>
              <a:t>Actions are considered for termination at the appropriate CEOS meeting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2050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2281536"/>
            <a:ext cx="3962400" cy="923328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l" rtl="0" latinLnBrk="1" hangingPunct="0"/>
            <a:r>
              <a:rPr lang="en-AU" dirty="0"/>
              <a:t>Focus on objectives and deliverables associated with timescales and </a:t>
            </a:r>
            <a:r>
              <a:rPr lang="en-AU" dirty="0" smtClean="0"/>
              <a:t>         assigned </a:t>
            </a:r>
            <a:r>
              <a:rPr lang="en-AU" dirty="0"/>
              <a:t>responsibilities</a:t>
            </a:r>
          </a:p>
        </p:txBody>
      </p:sp>
      <p:sp>
        <p:nvSpPr>
          <p:cNvPr id="5" name="Rectangle 4"/>
          <p:cNvSpPr/>
          <p:nvPr/>
        </p:nvSpPr>
        <p:spPr>
          <a:xfrm>
            <a:off x="579120" y="3505200"/>
            <a:ext cx="3992880" cy="923328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l" rtl="0" latinLnBrk="1" hangingPunct="0"/>
            <a:r>
              <a:rPr lang="en-AU" dirty="0"/>
              <a:t>Provide sound and shared basis for </a:t>
            </a:r>
            <a:r>
              <a:rPr lang="en-AU" dirty="0" smtClean="0"/>
              <a:t> measuring </a:t>
            </a:r>
            <a:r>
              <a:rPr lang="en-AU" dirty="0"/>
              <a:t>our progress in a  </a:t>
            </a:r>
            <a:r>
              <a:rPr lang="en-AU" dirty="0" smtClean="0"/>
              <a:t>              multiannual </a:t>
            </a:r>
            <a:r>
              <a:rPr lang="en-AU" dirty="0"/>
              <a:t>perspective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" y="4719936"/>
            <a:ext cx="3962400" cy="923328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l" rtl="0" latinLnBrk="1" hangingPunct="0"/>
            <a:r>
              <a:rPr lang="en-AU" dirty="0"/>
              <a:t>Shall be consistent with and </a:t>
            </a:r>
            <a:r>
              <a:rPr lang="en-AU" dirty="0" smtClean="0"/>
              <a:t>mutually </a:t>
            </a:r>
            <a:r>
              <a:rPr lang="en-AU" dirty="0"/>
              <a:t>supporting of other CEOS guiding </a:t>
            </a:r>
            <a:r>
              <a:rPr lang="en-AU" dirty="0" smtClean="0"/>
              <a:t>      documents</a:t>
            </a:r>
            <a:endParaRPr lang="en-AU" dirty="0"/>
          </a:p>
        </p:txBody>
      </p:sp>
      <p:sp>
        <p:nvSpPr>
          <p:cNvPr id="7" name="Rectangle 6"/>
          <p:cNvSpPr/>
          <p:nvPr/>
        </p:nvSpPr>
        <p:spPr>
          <a:xfrm>
            <a:off x="4724400" y="2281536"/>
            <a:ext cx="3810000" cy="3361728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l" rtl="0" latinLnBrk="1" hangingPunct="0"/>
            <a:r>
              <a:rPr lang="en-AU" dirty="0" smtClean="0"/>
              <a:t>Updated </a:t>
            </a:r>
            <a:r>
              <a:rPr lang="en-AU" dirty="0"/>
              <a:t>annually by the CEO under the guidance of the CEOS </a:t>
            </a:r>
            <a:r>
              <a:rPr lang="en-AU" dirty="0" smtClean="0"/>
              <a:t>Chair</a:t>
            </a:r>
          </a:p>
          <a:p>
            <a:pPr algn="l" rtl="0" latinLnBrk="1" hangingPunct="0"/>
            <a:endParaRPr lang="en-AU" dirty="0"/>
          </a:p>
          <a:p>
            <a:pPr algn="l" rtl="0" latinLnBrk="1" hangingPunct="0"/>
            <a:r>
              <a:rPr lang="en-AU" dirty="0" smtClean="0"/>
              <a:t>In </a:t>
            </a:r>
            <a:r>
              <a:rPr lang="en-AU" dirty="0"/>
              <a:t>consultation </a:t>
            </a:r>
            <a:r>
              <a:rPr lang="en-AU" dirty="0" smtClean="0"/>
              <a:t>with:</a:t>
            </a:r>
          </a:p>
          <a:p>
            <a:pPr marL="285750" indent="-285750" algn="l" rtl="0" latinLnBrk="1" hangingPunct="0">
              <a:buFontTx/>
              <a:buChar char="-"/>
            </a:pPr>
            <a:r>
              <a:rPr lang="en-AU" dirty="0" smtClean="0"/>
              <a:t>the </a:t>
            </a:r>
            <a:r>
              <a:rPr lang="en-AU" dirty="0"/>
              <a:t>CEOS </a:t>
            </a:r>
            <a:r>
              <a:rPr lang="en-AU" dirty="0" smtClean="0"/>
              <a:t>SIT  Chair</a:t>
            </a:r>
            <a:endParaRPr lang="en-AU" dirty="0"/>
          </a:p>
          <a:p>
            <a:pPr marL="285750" indent="-285750" algn="l" rtl="0" latinLnBrk="1" hangingPunct="0">
              <a:buFontTx/>
              <a:buChar char="-"/>
            </a:pPr>
            <a:r>
              <a:rPr lang="en-AU" dirty="0" smtClean="0"/>
              <a:t>CEOS Secretariat</a:t>
            </a:r>
          </a:p>
          <a:p>
            <a:pPr marL="285750" indent="-285750" algn="l" rtl="0" latinLnBrk="1" hangingPunct="0">
              <a:buFontTx/>
              <a:buChar char="-"/>
            </a:pPr>
            <a:r>
              <a:rPr lang="en-AU" dirty="0" smtClean="0"/>
              <a:t>CEOS Working Groups</a:t>
            </a:r>
          </a:p>
          <a:p>
            <a:pPr marL="285750" indent="-285750" algn="l" rtl="0" latinLnBrk="1" hangingPunct="0">
              <a:buFontTx/>
              <a:buChar char="-"/>
            </a:pPr>
            <a:r>
              <a:rPr lang="en-AU" dirty="0" smtClean="0"/>
              <a:t>Virtual  Constellations</a:t>
            </a:r>
          </a:p>
          <a:p>
            <a:pPr marL="285750" indent="-285750" algn="l" rtl="0" latinLnBrk="1" hangingPunct="0">
              <a:buFontTx/>
              <a:buChar char="-"/>
            </a:pPr>
            <a:r>
              <a:rPr lang="en-AU" dirty="0" smtClean="0"/>
              <a:t>Ad </a:t>
            </a:r>
            <a:r>
              <a:rPr lang="en-AU" dirty="0"/>
              <a:t>Hoc </a:t>
            </a:r>
            <a:r>
              <a:rPr lang="en-AU" dirty="0" smtClean="0"/>
              <a:t>Teams</a:t>
            </a:r>
          </a:p>
          <a:p>
            <a:pPr marL="285750" indent="-285750" algn="l" rtl="0" latinLnBrk="1" hangingPunct="0">
              <a:buFontTx/>
              <a:buChar char="-"/>
            </a:pPr>
            <a:r>
              <a:rPr lang="en-AU" dirty="0" smtClean="0"/>
              <a:t>CEOS </a:t>
            </a:r>
            <a:r>
              <a:rPr lang="en-AU" dirty="0"/>
              <a:t>membership at </a:t>
            </a:r>
            <a:r>
              <a:rPr lang="en-AU" dirty="0" smtClean="0"/>
              <a:t>large </a:t>
            </a:r>
          </a:p>
          <a:p>
            <a:pPr marL="285750" indent="-285750" algn="l" rtl="0" latinLnBrk="1" hangingPunct="0">
              <a:buFontTx/>
              <a:buChar char="-"/>
            </a:pPr>
            <a:r>
              <a:rPr lang="en-AU" dirty="0" smtClean="0"/>
              <a:t>CEOS’s </a:t>
            </a:r>
            <a:r>
              <a:rPr lang="en-AU" dirty="0"/>
              <a:t>external stakeholders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4953000" cy="533400"/>
          </a:xfrm>
        </p:spPr>
        <p:txBody>
          <a:bodyPr/>
          <a:lstStyle/>
          <a:p>
            <a:r>
              <a:rPr lang="en-AU" sz="3200" dirty="0" smtClean="0">
                <a:latin typeface="Calibri" charset="0"/>
                <a:ea typeface="Calibri" charset="0"/>
                <a:cs typeface="Calibri" charset="0"/>
              </a:rPr>
              <a:t>CEOS Work Plan purpose</a:t>
            </a:r>
            <a:endParaRPr lang="en-AU" sz="3200" dirty="0">
              <a:latin typeface="Calibri" charset="0"/>
              <a:ea typeface="Calibri" charset="0"/>
              <a:cs typeface="Calibri" charset="0"/>
            </a:endParaRPr>
          </a:p>
          <a:p>
            <a:endParaRPr lang="en-AU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7803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6267225" cy="4724400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>
                <a:latin typeface="Calibri" charset="0"/>
                <a:ea typeface="Calibri" charset="0"/>
                <a:cs typeface="Calibri" charset="0"/>
              </a:rPr>
              <a:t>CEOS Work Plan is one of CEOS’s governing documents</a:t>
            </a:r>
          </a:p>
          <a:p>
            <a:r>
              <a:rPr lang="en-GB" sz="2800" dirty="0" smtClean="0">
                <a:latin typeface="Calibri" charset="0"/>
                <a:ea typeface="Calibri" charset="0"/>
                <a:cs typeface="Calibri" charset="0"/>
              </a:rPr>
              <a:t>Based on a 3 year period</a:t>
            </a:r>
          </a:p>
          <a:p>
            <a:r>
              <a:rPr lang="en-GB" sz="2800" dirty="0" smtClean="0">
                <a:latin typeface="Calibri" charset="0"/>
                <a:ea typeface="Calibri" charset="0"/>
                <a:cs typeface="Calibri" charset="0"/>
              </a:rPr>
              <a:t>Update annually</a:t>
            </a:r>
          </a:p>
          <a:p>
            <a:endParaRPr lang="en-GB" sz="2800" dirty="0">
              <a:latin typeface="Calibri" charset="0"/>
              <a:ea typeface="Calibri" charset="0"/>
              <a:cs typeface="Calibri" charset="0"/>
            </a:endParaRPr>
          </a:p>
          <a:p>
            <a:endParaRPr lang="en-GB" sz="2800" dirty="0" smtClean="0">
              <a:latin typeface="Calibri" charset="0"/>
              <a:ea typeface="Calibri" charset="0"/>
              <a:cs typeface="Calibri" charset="0"/>
            </a:endParaRPr>
          </a:p>
          <a:p>
            <a:endParaRPr lang="en-GB" sz="28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GB" dirty="0">
                <a:latin typeface="Calibri" charset="0"/>
                <a:ea typeface="Calibri" charset="0"/>
                <a:cs typeface="Calibri" charset="0"/>
              </a:rPr>
              <a:t>1</a:t>
            </a: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st request for updates</a:t>
            </a:r>
          </a:p>
          <a:p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Deadline for updates</a:t>
            </a:r>
          </a:p>
          <a:p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1</a:t>
            </a:r>
            <a:r>
              <a:rPr lang="en-GB" baseline="30000" dirty="0" smtClean="0">
                <a:latin typeface="Calibri" charset="0"/>
                <a:ea typeface="Calibri" charset="0"/>
                <a:cs typeface="Calibri" charset="0"/>
              </a:rPr>
              <a:t>st</a:t>
            </a: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 draft of work plan</a:t>
            </a:r>
          </a:p>
          <a:p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Finalised work plan </a:t>
            </a:r>
          </a:p>
          <a:p>
            <a:endParaRPr lang="en-AU" sz="280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sz="3200" dirty="0" smtClean="0">
                <a:latin typeface="Calibri" charset="0"/>
                <a:ea typeface="Calibri" charset="0"/>
                <a:cs typeface="Calibri" charset="0"/>
              </a:rPr>
              <a:t>CEOS Work Plan timeline</a:t>
            </a:r>
            <a:endParaRPr lang="en-AU" sz="3200" dirty="0">
              <a:latin typeface="Calibri" charset="0"/>
              <a:ea typeface="Calibri" charset="0"/>
              <a:cs typeface="Calibri" charset="0"/>
            </a:endParaRPr>
          </a:p>
          <a:p>
            <a:endParaRPr lang="en-AU" dirty="0"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4567800" y="1600200"/>
            <a:ext cx="4500000" cy="4500000"/>
            <a:chOff x="2115406" y="1424400"/>
            <a:chExt cx="5059362" cy="4938881"/>
          </a:xfrm>
        </p:grpSpPr>
        <p:sp>
          <p:nvSpPr>
            <p:cNvPr id="14" name="Content Placeholder 1"/>
            <p:cNvSpPr txBox="1">
              <a:spLocks/>
            </p:cNvSpPr>
            <p:nvPr/>
          </p:nvSpPr>
          <p:spPr>
            <a:xfrm rot="20815872">
              <a:off x="4706694" y="5795434"/>
              <a:ext cx="1371600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smtClean="0">
                  <a:latin typeface="Calibri" charset="0"/>
                  <a:ea typeface="Calibri" charset="0"/>
                  <a:cs typeface="Calibri" charset="0"/>
                </a:rPr>
                <a:t>January</a:t>
              </a:r>
            </a:p>
            <a:p>
              <a:pPr marL="0" indent="0" defTabSz="914400">
                <a:buFont typeface="Arial"/>
                <a:buNone/>
              </a:pPr>
              <a:endParaRPr lang="en-AU" sz="1400" dirty="0">
                <a:latin typeface="Calibri" charset="0"/>
                <a:ea typeface="Calibri" charset="0"/>
                <a:cs typeface="Calibri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115406" y="1424400"/>
              <a:ext cx="5004000" cy="4938839"/>
              <a:chOff x="2115406" y="1424400"/>
              <a:chExt cx="5004000" cy="4938839"/>
            </a:xfrm>
          </p:grpSpPr>
          <p:sp>
            <p:nvSpPr>
              <p:cNvPr id="16" name="Arc 15"/>
              <p:cNvSpPr/>
              <p:nvPr/>
            </p:nvSpPr>
            <p:spPr>
              <a:xfrm>
                <a:off x="2213484" y="1460916"/>
                <a:ext cx="4896000" cy="4896000"/>
              </a:xfrm>
              <a:prstGeom prst="arc">
                <a:avLst>
                  <a:gd name="adj1" fmla="val 16200000"/>
                  <a:gd name="adj2" fmla="val 16183746"/>
                </a:avLst>
              </a:prstGeom>
              <a:ln w="114300">
                <a:solidFill>
                  <a:schemeClr val="accent3"/>
                </a:solidFill>
                <a:headEnd type="none" w="med" len="med"/>
                <a:tailEnd type="none" w="med" len="med"/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6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2115406" y="1424400"/>
                <a:ext cx="5004000" cy="4938839"/>
                <a:chOff x="2115406" y="1424400"/>
                <a:chExt cx="5004000" cy="4938839"/>
              </a:xfrm>
            </p:grpSpPr>
            <p:cxnSp>
              <p:nvCxnSpPr>
                <p:cNvPr id="18" name="Straight Connector 17"/>
                <p:cNvCxnSpPr/>
                <p:nvPr/>
              </p:nvCxnSpPr>
              <p:spPr>
                <a:xfrm>
                  <a:off x="2115406" y="3886200"/>
                  <a:ext cx="5004000" cy="0"/>
                </a:xfrm>
                <a:prstGeom prst="line">
                  <a:avLst/>
                </a:prstGeom>
                <a:noFill/>
                <a:ln w="25400" cap="flat">
                  <a:solidFill>
                    <a:srgbClr val="FF9A00">
                      <a:alpha val="57000"/>
                    </a:srgbClr>
                  </a:solidFill>
                  <a:prstDash val="sysDash"/>
                  <a:bevel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 rot="5400000">
                  <a:off x="2200200" y="3872400"/>
                  <a:ext cx="4896000" cy="0"/>
                </a:xfrm>
                <a:prstGeom prst="line">
                  <a:avLst/>
                </a:prstGeom>
                <a:noFill/>
                <a:ln w="25400" cap="flat">
                  <a:solidFill>
                    <a:srgbClr val="FF9A00">
                      <a:alpha val="57000"/>
                    </a:srgbClr>
                  </a:solidFill>
                  <a:prstDash val="sysDash"/>
                  <a:bevel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rot="1800000">
                  <a:off x="2230353" y="3864000"/>
                  <a:ext cx="4788000" cy="0"/>
                </a:xfrm>
                <a:prstGeom prst="line">
                  <a:avLst/>
                </a:prstGeom>
                <a:noFill/>
                <a:ln w="25400" cap="flat">
                  <a:solidFill>
                    <a:srgbClr val="FF9A00">
                      <a:alpha val="57000"/>
                    </a:srgbClr>
                  </a:solidFill>
                  <a:prstDash val="sysDash"/>
                  <a:bevel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 rot="3600000">
                  <a:off x="2209690" y="3854746"/>
                  <a:ext cx="4824000" cy="0"/>
                </a:xfrm>
                <a:prstGeom prst="line">
                  <a:avLst/>
                </a:prstGeom>
                <a:noFill/>
                <a:ln w="25400" cap="flat">
                  <a:solidFill>
                    <a:srgbClr val="FF9A00">
                      <a:alpha val="57000"/>
                    </a:srgbClr>
                  </a:solidFill>
                  <a:prstDash val="sysDash"/>
                  <a:bevel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 rot="7200000">
                  <a:off x="2182690" y="3933239"/>
                  <a:ext cx="4860000" cy="0"/>
                </a:xfrm>
                <a:prstGeom prst="line">
                  <a:avLst/>
                </a:prstGeom>
                <a:noFill/>
                <a:ln w="25400" cap="flat">
                  <a:solidFill>
                    <a:srgbClr val="FF9A00">
                      <a:alpha val="57000"/>
                    </a:srgbClr>
                  </a:solidFill>
                  <a:prstDash val="sysDash"/>
                  <a:bevel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 rot="9000000">
                  <a:off x="2219723" y="3873000"/>
                  <a:ext cx="4824000" cy="0"/>
                </a:xfrm>
                <a:prstGeom prst="line">
                  <a:avLst/>
                </a:prstGeom>
                <a:noFill/>
                <a:ln w="25400" cap="flat">
                  <a:solidFill>
                    <a:srgbClr val="FF9A00">
                      <a:alpha val="57000"/>
                    </a:srgbClr>
                  </a:solidFill>
                  <a:prstDash val="sysDash"/>
                  <a:bevel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sp>
          <p:nvSpPr>
            <p:cNvPr id="24" name="Content Placeholder 1"/>
            <p:cNvSpPr txBox="1">
              <a:spLocks/>
            </p:cNvSpPr>
            <p:nvPr/>
          </p:nvSpPr>
          <p:spPr>
            <a:xfrm rot="18852440">
              <a:off x="5615534" y="5135255"/>
              <a:ext cx="1371600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dirty="0" smtClean="0">
                  <a:latin typeface="Calibri" charset="0"/>
                  <a:ea typeface="Calibri" charset="0"/>
                  <a:cs typeface="Calibri" charset="0"/>
                </a:rPr>
                <a:t>February</a:t>
              </a:r>
            </a:p>
            <a:p>
              <a:pPr marL="0" indent="0" defTabSz="914400">
                <a:buFont typeface="Arial"/>
                <a:buNone/>
              </a:pPr>
              <a:endParaRPr lang="en-AU" sz="1400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5" name="Content Placeholder 1"/>
            <p:cNvSpPr txBox="1">
              <a:spLocks/>
            </p:cNvSpPr>
            <p:nvPr/>
          </p:nvSpPr>
          <p:spPr>
            <a:xfrm rot="17414780">
              <a:off x="6222268" y="3908779"/>
              <a:ext cx="1371600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dirty="0" smtClean="0">
                  <a:latin typeface="Calibri" charset="0"/>
                  <a:ea typeface="Calibri" charset="0"/>
                  <a:cs typeface="Calibri" charset="0"/>
                </a:rPr>
                <a:t>March</a:t>
              </a:r>
            </a:p>
            <a:p>
              <a:pPr marL="0" indent="0" defTabSz="914400">
                <a:buFont typeface="Arial"/>
                <a:buNone/>
              </a:pPr>
              <a:endParaRPr lang="en-AU" sz="1400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6" name="Content Placeholder 1"/>
            <p:cNvSpPr txBox="1">
              <a:spLocks/>
            </p:cNvSpPr>
            <p:nvPr/>
          </p:nvSpPr>
          <p:spPr>
            <a:xfrm rot="15539337">
              <a:off x="6068067" y="2667214"/>
              <a:ext cx="1371600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dirty="0" smtClean="0">
                  <a:latin typeface="Calibri" charset="0"/>
                  <a:ea typeface="Calibri" charset="0"/>
                  <a:cs typeface="Calibri" charset="0"/>
                </a:rPr>
                <a:t>April</a:t>
              </a:r>
            </a:p>
            <a:p>
              <a:pPr marL="0" indent="0" defTabSz="914400">
                <a:buFont typeface="Arial"/>
                <a:buNone/>
              </a:pPr>
              <a:endParaRPr lang="en-AU" sz="1400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7" name="Content Placeholder 1"/>
            <p:cNvSpPr txBox="1">
              <a:spLocks/>
            </p:cNvSpPr>
            <p:nvPr/>
          </p:nvSpPr>
          <p:spPr>
            <a:xfrm rot="2533477">
              <a:off x="5830244" y="2059825"/>
              <a:ext cx="666714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dirty="0" smtClean="0">
                  <a:latin typeface="Calibri" charset="0"/>
                  <a:ea typeface="Calibri" charset="0"/>
                  <a:cs typeface="Calibri" charset="0"/>
                </a:rPr>
                <a:t>May</a:t>
              </a:r>
              <a:endParaRPr lang="en-AU" sz="1400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8" name="Content Placeholder 1"/>
            <p:cNvSpPr txBox="1">
              <a:spLocks/>
            </p:cNvSpPr>
            <p:nvPr/>
          </p:nvSpPr>
          <p:spPr>
            <a:xfrm rot="963985">
              <a:off x="4858145" y="1542292"/>
              <a:ext cx="758141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dirty="0" smtClean="0">
                  <a:latin typeface="Calibri" charset="0"/>
                  <a:ea typeface="Calibri" charset="0"/>
                  <a:cs typeface="Calibri" charset="0"/>
                </a:rPr>
                <a:t>June</a:t>
              </a:r>
            </a:p>
            <a:p>
              <a:pPr marL="0" indent="0" defTabSz="914400">
                <a:buFont typeface="Arial"/>
                <a:buNone/>
              </a:pPr>
              <a:endParaRPr lang="en-AU" sz="1400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9" name="Content Placeholder 1"/>
            <p:cNvSpPr txBox="1">
              <a:spLocks/>
            </p:cNvSpPr>
            <p:nvPr/>
          </p:nvSpPr>
          <p:spPr>
            <a:xfrm rot="20423997">
              <a:off x="3761591" y="1483307"/>
              <a:ext cx="758141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dirty="0" smtClean="0">
                  <a:latin typeface="Calibri" charset="0"/>
                  <a:ea typeface="Calibri" charset="0"/>
                  <a:cs typeface="Calibri" charset="0"/>
                </a:rPr>
                <a:t>July</a:t>
              </a:r>
            </a:p>
            <a:p>
              <a:pPr marL="0" indent="0" defTabSz="914400">
                <a:buFont typeface="Arial"/>
                <a:buNone/>
              </a:pPr>
              <a:endParaRPr lang="en-AU" sz="1400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30" name="Content Placeholder 1"/>
            <p:cNvSpPr txBox="1">
              <a:spLocks/>
            </p:cNvSpPr>
            <p:nvPr/>
          </p:nvSpPr>
          <p:spPr>
            <a:xfrm rot="18919172">
              <a:off x="2677200" y="2082863"/>
              <a:ext cx="952528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dirty="0" smtClean="0">
                  <a:latin typeface="Calibri" charset="0"/>
                  <a:ea typeface="Calibri" charset="0"/>
                  <a:cs typeface="Calibri" charset="0"/>
                </a:rPr>
                <a:t>August</a:t>
              </a:r>
            </a:p>
            <a:p>
              <a:pPr marL="0" indent="0" defTabSz="914400">
                <a:buFont typeface="Arial"/>
                <a:buNone/>
              </a:pPr>
              <a:endParaRPr lang="en-AU" sz="1400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31" name="Content Placeholder 1"/>
            <p:cNvSpPr txBox="1">
              <a:spLocks/>
            </p:cNvSpPr>
            <p:nvPr/>
          </p:nvSpPr>
          <p:spPr>
            <a:xfrm rot="17409751">
              <a:off x="1896856" y="3058951"/>
              <a:ext cx="1346046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dirty="0" smtClean="0">
                  <a:latin typeface="Calibri" charset="0"/>
                  <a:ea typeface="Calibri" charset="0"/>
                  <a:cs typeface="Calibri" charset="0"/>
                </a:rPr>
                <a:t>September</a:t>
              </a:r>
            </a:p>
            <a:p>
              <a:pPr marL="0" indent="0" defTabSz="914400">
                <a:buFont typeface="Arial"/>
                <a:buNone/>
              </a:pPr>
              <a:endParaRPr lang="en-AU" sz="1400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32" name="Content Placeholder 1"/>
            <p:cNvSpPr txBox="1">
              <a:spLocks/>
            </p:cNvSpPr>
            <p:nvPr/>
          </p:nvSpPr>
          <p:spPr>
            <a:xfrm rot="3985976">
              <a:off x="1821722" y="4343021"/>
              <a:ext cx="1346046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dirty="0" smtClean="0">
                  <a:latin typeface="Calibri" charset="0"/>
                  <a:ea typeface="Calibri" charset="0"/>
                  <a:cs typeface="Calibri" charset="0"/>
                </a:rPr>
                <a:t>October</a:t>
              </a:r>
            </a:p>
            <a:p>
              <a:pPr marL="0" indent="0" defTabSz="914400">
                <a:buFont typeface="Arial"/>
                <a:buNone/>
              </a:pPr>
              <a:endParaRPr lang="en-AU" sz="1400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33" name="Content Placeholder 1"/>
            <p:cNvSpPr txBox="1">
              <a:spLocks/>
            </p:cNvSpPr>
            <p:nvPr/>
          </p:nvSpPr>
          <p:spPr>
            <a:xfrm rot="2399681">
              <a:off x="2412686" y="5268617"/>
              <a:ext cx="1346046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dirty="0" smtClean="0">
                  <a:latin typeface="Calibri" charset="0"/>
                  <a:ea typeface="Calibri" charset="0"/>
                  <a:cs typeface="Calibri" charset="0"/>
                </a:rPr>
                <a:t>November</a:t>
              </a:r>
            </a:p>
          </p:txBody>
        </p:sp>
        <p:sp>
          <p:nvSpPr>
            <p:cNvPr id="34" name="Content Placeholder 1"/>
            <p:cNvSpPr txBox="1">
              <a:spLocks/>
            </p:cNvSpPr>
            <p:nvPr/>
          </p:nvSpPr>
          <p:spPr>
            <a:xfrm rot="800160">
              <a:off x="3454175" y="5829881"/>
              <a:ext cx="1346046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dirty="0" smtClean="0">
                  <a:latin typeface="Calibri" charset="0"/>
                  <a:ea typeface="Calibri" charset="0"/>
                  <a:cs typeface="Calibri" charset="0"/>
                </a:rPr>
                <a:t>December</a:t>
              </a:r>
            </a:p>
            <a:p>
              <a:pPr marL="0" indent="0" defTabSz="914400">
                <a:buFont typeface="Arial"/>
                <a:buNone/>
              </a:pPr>
              <a:endParaRPr lang="en-AU" sz="1400" dirty="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cxnSp>
        <p:nvCxnSpPr>
          <p:cNvPr id="37" name="Curved Connector 36"/>
          <p:cNvCxnSpPr>
            <a:endCxn id="33" idx="2"/>
          </p:cNvCxnSpPr>
          <p:nvPr/>
        </p:nvCxnSpPr>
        <p:spPr>
          <a:xfrm>
            <a:off x="3352800" y="5159379"/>
            <a:ext cx="1921846" cy="372596"/>
          </a:xfrm>
          <a:prstGeom prst="curvedConnector4">
            <a:avLst>
              <a:gd name="adj1" fmla="val 45509"/>
              <a:gd name="adj2" fmla="val 161353"/>
            </a:avLst>
          </a:prstGeom>
          <a:noFill/>
          <a:ln w="25400" cap="flat">
            <a:solidFill>
              <a:srgbClr val="FF0000"/>
            </a:solidFill>
            <a:prstDash val="solid"/>
            <a:bevel/>
            <a:tailEnd type="triangle" w="lg" len="lg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8" name="Curved Connector 37"/>
          <p:cNvCxnSpPr>
            <a:endCxn id="34" idx="2"/>
          </p:cNvCxnSpPr>
          <p:nvPr/>
        </p:nvCxnSpPr>
        <p:spPr>
          <a:xfrm>
            <a:off x="3124200" y="5571004"/>
            <a:ext cx="3176918" cy="522643"/>
          </a:xfrm>
          <a:prstGeom prst="curvedConnector4">
            <a:avLst>
              <a:gd name="adj1" fmla="val 38630"/>
              <a:gd name="adj2" fmla="val 143739"/>
            </a:avLst>
          </a:prstGeom>
          <a:noFill/>
          <a:ln w="25400" cap="flat">
            <a:solidFill>
              <a:srgbClr val="FF0000"/>
            </a:solidFill>
            <a:prstDash val="solid"/>
            <a:bevel/>
            <a:tailEnd type="triangle" w="lg" len="lg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0" name="Curved Connector 39"/>
          <p:cNvCxnSpPr>
            <a:endCxn id="14" idx="2"/>
          </p:cNvCxnSpPr>
          <p:nvPr/>
        </p:nvCxnSpPr>
        <p:spPr>
          <a:xfrm>
            <a:off x="3124200" y="5931872"/>
            <a:ext cx="4413321" cy="130648"/>
          </a:xfrm>
          <a:prstGeom prst="curvedConnector4">
            <a:avLst>
              <a:gd name="adj1" fmla="val 25144"/>
              <a:gd name="adj2" fmla="val 498711"/>
            </a:avLst>
          </a:prstGeom>
          <a:noFill/>
          <a:ln w="25400" cap="flat">
            <a:solidFill>
              <a:srgbClr val="FF0000"/>
            </a:solidFill>
            <a:prstDash val="solid"/>
            <a:bevel/>
            <a:tailEnd type="triangle" w="lg" len="lg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4" name="Freeform 63"/>
          <p:cNvSpPr/>
          <p:nvPr/>
        </p:nvSpPr>
        <p:spPr>
          <a:xfrm>
            <a:off x="2968788" y="5471111"/>
            <a:ext cx="5853711" cy="1326701"/>
          </a:xfrm>
          <a:custGeom>
            <a:avLst/>
            <a:gdLst>
              <a:gd name="connsiteX0" fmla="*/ 0 w 5853711"/>
              <a:gd name="connsiteY0" fmla="*/ 816964 h 1326701"/>
              <a:gd name="connsiteX1" fmla="*/ 3237876 w 5853711"/>
              <a:gd name="connsiteY1" fmla="*/ 1326630 h 1326701"/>
              <a:gd name="connsiteX2" fmla="*/ 5658787 w 5853711"/>
              <a:gd name="connsiteY2" fmla="*/ 786984 h 1326701"/>
              <a:gd name="connsiteX3" fmla="*/ 5531371 w 5853711"/>
              <a:gd name="connsiteY3" fmla="*/ 0 h 1326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53711" h="1326701">
                <a:moveTo>
                  <a:pt x="0" y="816964"/>
                </a:moveTo>
                <a:cubicBezTo>
                  <a:pt x="1147372" y="1074295"/>
                  <a:pt x="2294745" y="1331627"/>
                  <a:pt x="3237876" y="1326630"/>
                </a:cubicBezTo>
                <a:cubicBezTo>
                  <a:pt x="4181007" y="1321633"/>
                  <a:pt x="5276538" y="1008089"/>
                  <a:pt x="5658787" y="786984"/>
                </a:cubicBezTo>
                <a:cubicBezTo>
                  <a:pt x="6041036" y="565879"/>
                  <a:pt x="5786203" y="282939"/>
                  <a:pt x="5531371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olid"/>
            <a:bevel/>
            <a:tailEnd type="triangle" w="lg" len="lg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56936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6267225" cy="4724400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>
                <a:latin typeface="Calibri" charset="0"/>
                <a:ea typeface="Calibri" charset="0"/>
                <a:cs typeface="Calibri" charset="0"/>
              </a:rPr>
              <a:t>CEOS Work Plan is one of CEOS’s governing documents</a:t>
            </a:r>
          </a:p>
          <a:p>
            <a:r>
              <a:rPr lang="en-GB" sz="2800" dirty="0" smtClean="0">
                <a:latin typeface="Calibri" charset="0"/>
                <a:ea typeface="Calibri" charset="0"/>
                <a:cs typeface="Calibri" charset="0"/>
              </a:rPr>
              <a:t>Based on a 3 year period</a:t>
            </a:r>
          </a:p>
          <a:p>
            <a:r>
              <a:rPr lang="en-GB" sz="2800" dirty="0" smtClean="0">
                <a:latin typeface="Calibri" charset="0"/>
                <a:ea typeface="Calibri" charset="0"/>
                <a:cs typeface="Calibri" charset="0"/>
              </a:rPr>
              <a:t>Update annually</a:t>
            </a:r>
          </a:p>
          <a:p>
            <a:endParaRPr lang="en-GB" sz="2800" dirty="0">
              <a:latin typeface="Calibri" charset="0"/>
              <a:ea typeface="Calibri" charset="0"/>
              <a:cs typeface="Calibri" charset="0"/>
            </a:endParaRPr>
          </a:p>
          <a:p>
            <a:endParaRPr lang="en-GB" sz="2800" dirty="0" smtClean="0">
              <a:latin typeface="Calibri" charset="0"/>
              <a:ea typeface="Calibri" charset="0"/>
              <a:cs typeface="Calibri" charset="0"/>
            </a:endParaRPr>
          </a:p>
          <a:p>
            <a:endParaRPr lang="en-GB" sz="28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GB" dirty="0">
                <a:latin typeface="Calibri" charset="0"/>
                <a:ea typeface="Calibri" charset="0"/>
                <a:cs typeface="Calibri" charset="0"/>
              </a:rPr>
              <a:t>1</a:t>
            </a: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st request for updates</a:t>
            </a:r>
          </a:p>
          <a:p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Deadline for updates</a:t>
            </a:r>
          </a:p>
          <a:p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1</a:t>
            </a:r>
            <a:r>
              <a:rPr lang="en-GB" baseline="30000" dirty="0" smtClean="0">
                <a:latin typeface="Calibri" charset="0"/>
                <a:ea typeface="Calibri" charset="0"/>
                <a:cs typeface="Calibri" charset="0"/>
              </a:rPr>
              <a:t>st</a:t>
            </a: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 draft of work plan</a:t>
            </a:r>
          </a:p>
          <a:p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Finalised work plan </a:t>
            </a:r>
          </a:p>
          <a:p>
            <a:endParaRPr lang="en-AU" sz="280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sz="3200" dirty="0" smtClean="0">
                <a:latin typeface="Calibri" charset="0"/>
                <a:ea typeface="Calibri" charset="0"/>
                <a:cs typeface="Calibri" charset="0"/>
              </a:rPr>
              <a:t>CEOS Work Plan timeline</a:t>
            </a:r>
            <a:endParaRPr lang="en-AU" sz="3200" dirty="0">
              <a:latin typeface="Calibri" charset="0"/>
              <a:ea typeface="Calibri" charset="0"/>
              <a:cs typeface="Calibri" charset="0"/>
            </a:endParaRPr>
          </a:p>
          <a:p>
            <a:endParaRPr lang="en-AU" dirty="0"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4567800" y="1600200"/>
            <a:ext cx="4500000" cy="4500000"/>
            <a:chOff x="2115406" y="1424400"/>
            <a:chExt cx="5059362" cy="4938881"/>
          </a:xfrm>
        </p:grpSpPr>
        <p:sp>
          <p:nvSpPr>
            <p:cNvPr id="14" name="Content Placeholder 1"/>
            <p:cNvSpPr txBox="1">
              <a:spLocks/>
            </p:cNvSpPr>
            <p:nvPr/>
          </p:nvSpPr>
          <p:spPr>
            <a:xfrm rot="20815872">
              <a:off x="4706694" y="5795434"/>
              <a:ext cx="1371600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smtClean="0">
                  <a:latin typeface="Calibri" charset="0"/>
                  <a:ea typeface="Calibri" charset="0"/>
                  <a:cs typeface="Calibri" charset="0"/>
                </a:rPr>
                <a:t>January</a:t>
              </a:r>
            </a:p>
            <a:p>
              <a:pPr marL="0" indent="0" defTabSz="914400">
                <a:buFont typeface="Arial"/>
                <a:buNone/>
              </a:pPr>
              <a:endParaRPr lang="en-AU" sz="1400" dirty="0">
                <a:latin typeface="Calibri" charset="0"/>
                <a:ea typeface="Calibri" charset="0"/>
                <a:cs typeface="Calibri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115406" y="1424400"/>
              <a:ext cx="5004000" cy="4938839"/>
              <a:chOff x="2115406" y="1424400"/>
              <a:chExt cx="5004000" cy="4938839"/>
            </a:xfrm>
          </p:grpSpPr>
          <p:sp>
            <p:nvSpPr>
              <p:cNvPr id="16" name="Arc 15"/>
              <p:cNvSpPr/>
              <p:nvPr/>
            </p:nvSpPr>
            <p:spPr>
              <a:xfrm>
                <a:off x="2213484" y="1460916"/>
                <a:ext cx="4896000" cy="4896000"/>
              </a:xfrm>
              <a:prstGeom prst="arc">
                <a:avLst>
                  <a:gd name="adj1" fmla="val 16200000"/>
                  <a:gd name="adj2" fmla="val 16183746"/>
                </a:avLst>
              </a:prstGeom>
              <a:ln w="114300">
                <a:solidFill>
                  <a:schemeClr val="accent3"/>
                </a:solidFill>
                <a:headEnd type="none" w="med" len="med"/>
                <a:tailEnd type="none" w="med" len="med"/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6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2115406" y="1424400"/>
                <a:ext cx="5004000" cy="4938839"/>
                <a:chOff x="2115406" y="1424400"/>
                <a:chExt cx="5004000" cy="4938839"/>
              </a:xfrm>
            </p:grpSpPr>
            <p:cxnSp>
              <p:nvCxnSpPr>
                <p:cNvPr id="18" name="Straight Connector 17"/>
                <p:cNvCxnSpPr/>
                <p:nvPr/>
              </p:nvCxnSpPr>
              <p:spPr>
                <a:xfrm>
                  <a:off x="2115406" y="3886200"/>
                  <a:ext cx="5004000" cy="0"/>
                </a:xfrm>
                <a:prstGeom prst="line">
                  <a:avLst/>
                </a:prstGeom>
                <a:noFill/>
                <a:ln w="25400" cap="flat">
                  <a:solidFill>
                    <a:srgbClr val="FF9A00">
                      <a:alpha val="57000"/>
                    </a:srgbClr>
                  </a:solidFill>
                  <a:prstDash val="sysDash"/>
                  <a:bevel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 rot="5400000">
                  <a:off x="2200200" y="3872400"/>
                  <a:ext cx="4896000" cy="0"/>
                </a:xfrm>
                <a:prstGeom prst="line">
                  <a:avLst/>
                </a:prstGeom>
                <a:noFill/>
                <a:ln w="25400" cap="flat">
                  <a:solidFill>
                    <a:srgbClr val="FF9A00">
                      <a:alpha val="57000"/>
                    </a:srgbClr>
                  </a:solidFill>
                  <a:prstDash val="sysDash"/>
                  <a:bevel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rot="1800000">
                  <a:off x="2230353" y="3864000"/>
                  <a:ext cx="4788000" cy="0"/>
                </a:xfrm>
                <a:prstGeom prst="line">
                  <a:avLst/>
                </a:prstGeom>
                <a:noFill/>
                <a:ln w="25400" cap="flat">
                  <a:solidFill>
                    <a:srgbClr val="FF9A00">
                      <a:alpha val="57000"/>
                    </a:srgbClr>
                  </a:solidFill>
                  <a:prstDash val="sysDash"/>
                  <a:bevel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 rot="3600000">
                  <a:off x="2209690" y="3854746"/>
                  <a:ext cx="4824000" cy="0"/>
                </a:xfrm>
                <a:prstGeom prst="line">
                  <a:avLst/>
                </a:prstGeom>
                <a:noFill/>
                <a:ln w="25400" cap="flat">
                  <a:solidFill>
                    <a:srgbClr val="FF9A00">
                      <a:alpha val="57000"/>
                    </a:srgbClr>
                  </a:solidFill>
                  <a:prstDash val="sysDash"/>
                  <a:bevel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 rot="7200000">
                  <a:off x="2182690" y="3933239"/>
                  <a:ext cx="4860000" cy="0"/>
                </a:xfrm>
                <a:prstGeom prst="line">
                  <a:avLst/>
                </a:prstGeom>
                <a:noFill/>
                <a:ln w="25400" cap="flat">
                  <a:solidFill>
                    <a:srgbClr val="FF9A00">
                      <a:alpha val="57000"/>
                    </a:srgbClr>
                  </a:solidFill>
                  <a:prstDash val="sysDash"/>
                  <a:bevel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 rot="9000000">
                  <a:off x="2219723" y="3873000"/>
                  <a:ext cx="4824000" cy="0"/>
                </a:xfrm>
                <a:prstGeom prst="line">
                  <a:avLst/>
                </a:prstGeom>
                <a:noFill/>
                <a:ln w="25400" cap="flat">
                  <a:solidFill>
                    <a:srgbClr val="FF9A00">
                      <a:alpha val="57000"/>
                    </a:srgbClr>
                  </a:solidFill>
                  <a:prstDash val="sysDash"/>
                  <a:bevel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sp>
          <p:nvSpPr>
            <p:cNvPr id="24" name="Content Placeholder 1"/>
            <p:cNvSpPr txBox="1">
              <a:spLocks/>
            </p:cNvSpPr>
            <p:nvPr/>
          </p:nvSpPr>
          <p:spPr>
            <a:xfrm rot="18852440">
              <a:off x="5615534" y="5135255"/>
              <a:ext cx="1371600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dirty="0" smtClean="0">
                  <a:latin typeface="Calibri" charset="0"/>
                  <a:ea typeface="Calibri" charset="0"/>
                  <a:cs typeface="Calibri" charset="0"/>
                </a:rPr>
                <a:t>February</a:t>
              </a:r>
            </a:p>
            <a:p>
              <a:pPr marL="0" indent="0" defTabSz="914400">
                <a:buFont typeface="Arial"/>
                <a:buNone/>
              </a:pPr>
              <a:endParaRPr lang="en-AU" sz="1400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5" name="Content Placeholder 1"/>
            <p:cNvSpPr txBox="1">
              <a:spLocks/>
            </p:cNvSpPr>
            <p:nvPr/>
          </p:nvSpPr>
          <p:spPr>
            <a:xfrm rot="17414780">
              <a:off x="6222268" y="3908779"/>
              <a:ext cx="1371600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dirty="0" smtClean="0">
                  <a:latin typeface="Calibri" charset="0"/>
                  <a:ea typeface="Calibri" charset="0"/>
                  <a:cs typeface="Calibri" charset="0"/>
                </a:rPr>
                <a:t>March</a:t>
              </a:r>
            </a:p>
            <a:p>
              <a:pPr marL="0" indent="0" defTabSz="914400">
                <a:buFont typeface="Arial"/>
                <a:buNone/>
              </a:pPr>
              <a:endParaRPr lang="en-AU" sz="1400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6" name="Content Placeholder 1"/>
            <p:cNvSpPr txBox="1">
              <a:spLocks/>
            </p:cNvSpPr>
            <p:nvPr/>
          </p:nvSpPr>
          <p:spPr>
            <a:xfrm rot="15539337">
              <a:off x="6068067" y="2667214"/>
              <a:ext cx="1371600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dirty="0" smtClean="0">
                  <a:latin typeface="Calibri" charset="0"/>
                  <a:ea typeface="Calibri" charset="0"/>
                  <a:cs typeface="Calibri" charset="0"/>
                </a:rPr>
                <a:t>April</a:t>
              </a:r>
            </a:p>
            <a:p>
              <a:pPr marL="0" indent="0" defTabSz="914400">
                <a:buFont typeface="Arial"/>
                <a:buNone/>
              </a:pPr>
              <a:endParaRPr lang="en-AU" sz="1400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7" name="Content Placeholder 1"/>
            <p:cNvSpPr txBox="1">
              <a:spLocks/>
            </p:cNvSpPr>
            <p:nvPr/>
          </p:nvSpPr>
          <p:spPr>
            <a:xfrm rot="2533477">
              <a:off x="5830244" y="2059825"/>
              <a:ext cx="666714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dirty="0" smtClean="0">
                  <a:latin typeface="Calibri" charset="0"/>
                  <a:ea typeface="Calibri" charset="0"/>
                  <a:cs typeface="Calibri" charset="0"/>
                </a:rPr>
                <a:t>May</a:t>
              </a:r>
              <a:endParaRPr lang="en-AU" sz="1400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8" name="Content Placeholder 1"/>
            <p:cNvSpPr txBox="1">
              <a:spLocks/>
            </p:cNvSpPr>
            <p:nvPr/>
          </p:nvSpPr>
          <p:spPr>
            <a:xfrm rot="963985">
              <a:off x="4858145" y="1542292"/>
              <a:ext cx="758141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dirty="0" smtClean="0">
                  <a:latin typeface="Calibri" charset="0"/>
                  <a:ea typeface="Calibri" charset="0"/>
                  <a:cs typeface="Calibri" charset="0"/>
                </a:rPr>
                <a:t>June</a:t>
              </a:r>
            </a:p>
            <a:p>
              <a:pPr marL="0" indent="0" defTabSz="914400">
                <a:buFont typeface="Arial"/>
                <a:buNone/>
              </a:pPr>
              <a:endParaRPr lang="en-AU" sz="1400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9" name="Content Placeholder 1"/>
            <p:cNvSpPr txBox="1">
              <a:spLocks/>
            </p:cNvSpPr>
            <p:nvPr/>
          </p:nvSpPr>
          <p:spPr>
            <a:xfrm rot="20423997">
              <a:off x="3761591" y="1483307"/>
              <a:ext cx="758141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dirty="0" smtClean="0">
                  <a:latin typeface="Calibri" charset="0"/>
                  <a:ea typeface="Calibri" charset="0"/>
                  <a:cs typeface="Calibri" charset="0"/>
                </a:rPr>
                <a:t>July</a:t>
              </a:r>
            </a:p>
            <a:p>
              <a:pPr marL="0" indent="0" defTabSz="914400">
                <a:buFont typeface="Arial"/>
                <a:buNone/>
              </a:pPr>
              <a:endParaRPr lang="en-AU" sz="1400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30" name="Content Placeholder 1"/>
            <p:cNvSpPr txBox="1">
              <a:spLocks/>
            </p:cNvSpPr>
            <p:nvPr/>
          </p:nvSpPr>
          <p:spPr>
            <a:xfrm rot="18919172">
              <a:off x="2677200" y="2082863"/>
              <a:ext cx="952528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dirty="0" smtClean="0">
                  <a:latin typeface="Calibri" charset="0"/>
                  <a:ea typeface="Calibri" charset="0"/>
                  <a:cs typeface="Calibri" charset="0"/>
                </a:rPr>
                <a:t>August</a:t>
              </a:r>
            </a:p>
            <a:p>
              <a:pPr marL="0" indent="0" defTabSz="914400">
                <a:buFont typeface="Arial"/>
                <a:buNone/>
              </a:pPr>
              <a:endParaRPr lang="en-AU" sz="1400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31" name="Content Placeholder 1"/>
            <p:cNvSpPr txBox="1">
              <a:spLocks/>
            </p:cNvSpPr>
            <p:nvPr/>
          </p:nvSpPr>
          <p:spPr>
            <a:xfrm rot="17409751">
              <a:off x="1896856" y="3058951"/>
              <a:ext cx="1346046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dirty="0" smtClean="0">
                  <a:latin typeface="Calibri" charset="0"/>
                  <a:ea typeface="Calibri" charset="0"/>
                  <a:cs typeface="Calibri" charset="0"/>
                </a:rPr>
                <a:t>September</a:t>
              </a:r>
            </a:p>
            <a:p>
              <a:pPr marL="0" indent="0" defTabSz="914400">
                <a:buFont typeface="Arial"/>
                <a:buNone/>
              </a:pPr>
              <a:endParaRPr lang="en-AU" sz="1400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32" name="Content Placeholder 1"/>
            <p:cNvSpPr txBox="1">
              <a:spLocks/>
            </p:cNvSpPr>
            <p:nvPr/>
          </p:nvSpPr>
          <p:spPr>
            <a:xfrm rot="3985976">
              <a:off x="1821722" y="4343021"/>
              <a:ext cx="1346046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dirty="0" smtClean="0">
                  <a:latin typeface="Calibri" charset="0"/>
                  <a:ea typeface="Calibri" charset="0"/>
                  <a:cs typeface="Calibri" charset="0"/>
                </a:rPr>
                <a:t>October</a:t>
              </a:r>
            </a:p>
            <a:p>
              <a:pPr marL="0" indent="0" defTabSz="914400">
                <a:buFont typeface="Arial"/>
                <a:buNone/>
              </a:pPr>
              <a:endParaRPr lang="en-AU" sz="1400" dirty="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33" name="Content Placeholder 1"/>
            <p:cNvSpPr txBox="1">
              <a:spLocks/>
            </p:cNvSpPr>
            <p:nvPr/>
          </p:nvSpPr>
          <p:spPr>
            <a:xfrm rot="2399681">
              <a:off x="2412686" y="5268617"/>
              <a:ext cx="1346046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dirty="0" smtClean="0">
                  <a:latin typeface="Calibri" charset="0"/>
                  <a:ea typeface="Calibri" charset="0"/>
                  <a:cs typeface="Calibri" charset="0"/>
                </a:rPr>
                <a:t>November</a:t>
              </a:r>
            </a:p>
          </p:txBody>
        </p:sp>
        <p:sp>
          <p:nvSpPr>
            <p:cNvPr id="34" name="Content Placeholder 1"/>
            <p:cNvSpPr txBox="1">
              <a:spLocks/>
            </p:cNvSpPr>
            <p:nvPr/>
          </p:nvSpPr>
          <p:spPr>
            <a:xfrm rot="800160">
              <a:off x="3454175" y="5829881"/>
              <a:ext cx="1346046" cy="533400"/>
            </a:xfrm>
            <a:prstGeom prst="rect">
              <a:avLst/>
            </a:prstGeom>
          </p:spPr>
          <p:txBody>
            <a:bodyPr/>
            <a:lstStyle>
              <a:lvl1pPr marL="3429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1pPr>
              <a:lvl2pPr marL="768927" indent="-311727">
                <a:spcBef>
                  <a:spcPts val="500"/>
                </a:spcBef>
                <a:buSzPct val="100000"/>
                <a:buFont typeface="Courier New" panose="02070309020205020404" pitchFamily="49" charset="0"/>
                <a:buChar char="o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2pPr>
              <a:lvl3pPr marL="1188719" indent="-274319">
                <a:spcBef>
                  <a:spcPts val="500"/>
                </a:spcBef>
                <a:buSzPct val="100000"/>
                <a:buFont typeface="Wingdings" panose="05000000000000000000" pitchFamily="2" charset="2"/>
                <a:buChar char="§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3pPr>
              <a:lvl4pPr marL="1676400" indent="-304800">
                <a:spcBef>
                  <a:spcPts val="500"/>
                </a:spcBef>
                <a:buSzPct val="100000"/>
                <a:buFont typeface="Arial"/>
                <a:buChar char="▪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4pPr>
              <a:lvl5pPr marL="2171700" indent="-342900">
                <a:spcBef>
                  <a:spcPts val="500"/>
                </a:spcBef>
                <a:buSzPct val="100000"/>
                <a:buFont typeface="Arial"/>
                <a:buChar char="•"/>
                <a:defRPr sz="2000">
                  <a:solidFill>
                    <a:srgbClr val="002569"/>
                  </a:solidFill>
                  <a:latin typeface="Arial" panose="020B0604020202020204" pitchFamily="34" charset="0"/>
                  <a:ea typeface="Arial Bold"/>
                  <a:cs typeface="Arial" panose="020B0604020202020204" pitchFamily="34" charset="0"/>
                  <a:sym typeface="Arial Bold"/>
                </a:defRPr>
              </a:lvl5pPr>
              <a:lvl6pPr indent="22860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6pPr>
              <a:lvl7pPr indent="27432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7pPr>
              <a:lvl8pPr indent="32004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8pPr>
              <a:lvl9pPr indent="3657600">
                <a:spcBef>
                  <a:spcPts val="500"/>
                </a:spcBef>
                <a:buFont typeface="Arial"/>
                <a:defRPr sz="2400">
                  <a:solidFill>
                    <a:srgbClr val="002569"/>
                  </a:solidFill>
                  <a:latin typeface="Arial Bold"/>
                  <a:ea typeface="Arial Bold"/>
                  <a:cs typeface="Arial Bold"/>
                  <a:sym typeface="Arial Bold"/>
                </a:defRPr>
              </a:lvl9pPr>
            </a:lstStyle>
            <a:p>
              <a:pPr marL="0" indent="0" defTabSz="914400">
                <a:buFont typeface="Arial"/>
                <a:buNone/>
              </a:pPr>
              <a:r>
                <a:rPr lang="en-AU" sz="1800" dirty="0" smtClean="0">
                  <a:latin typeface="Calibri" charset="0"/>
                  <a:ea typeface="Calibri" charset="0"/>
                  <a:cs typeface="Calibri" charset="0"/>
                </a:rPr>
                <a:t>December</a:t>
              </a:r>
            </a:p>
            <a:p>
              <a:pPr marL="0" indent="0" defTabSz="914400">
                <a:buFont typeface="Arial"/>
                <a:buNone/>
              </a:pPr>
              <a:endParaRPr lang="en-AU" sz="1400" dirty="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8264" y="3339167"/>
            <a:ext cx="779062" cy="1010467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37" name="Curved Connector 36"/>
          <p:cNvCxnSpPr>
            <a:endCxn id="33" idx="2"/>
          </p:cNvCxnSpPr>
          <p:nvPr/>
        </p:nvCxnSpPr>
        <p:spPr>
          <a:xfrm>
            <a:off x="3352800" y="5159379"/>
            <a:ext cx="1921846" cy="372596"/>
          </a:xfrm>
          <a:prstGeom prst="curvedConnector4">
            <a:avLst>
              <a:gd name="adj1" fmla="val 45509"/>
              <a:gd name="adj2" fmla="val 161353"/>
            </a:avLst>
          </a:prstGeom>
          <a:noFill/>
          <a:ln w="25400" cap="flat">
            <a:solidFill>
              <a:srgbClr val="FF0000"/>
            </a:solidFill>
            <a:prstDash val="solid"/>
            <a:bevel/>
            <a:tailEnd type="triangle" w="lg" len="lg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Freeform 7"/>
          <p:cNvSpPr/>
          <p:nvPr/>
        </p:nvSpPr>
        <p:spPr>
          <a:xfrm>
            <a:off x="3110459" y="5561351"/>
            <a:ext cx="3013023" cy="558707"/>
          </a:xfrm>
          <a:custGeom>
            <a:avLst/>
            <a:gdLst>
              <a:gd name="connsiteX0" fmla="*/ 0 w 3013023"/>
              <a:gd name="connsiteY0" fmla="*/ 0 h 558707"/>
              <a:gd name="connsiteX1" fmla="*/ 1581462 w 3013023"/>
              <a:gd name="connsiteY1" fmla="*/ 509665 h 558707"/>
              <a:gd name="connsiteX2" fmla="*/ 3013023 w 3013023"/>
              <a:gd name="connsiteY2" fmla="*/ 509665 h 558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13023" h="558707">
                <a:moveTo>
                  <a:pt x="0" y="0"/>
                </a:moveTo>
                <a:cubicBezTo>
                  <a:pt x="539646" y="212360"/>
                  <a:pt x="1079292" y="424721"/>
                  <a:pt x="1581462" y="509665"/>
                </a:cubicBezTo>
                <a:cubicBezTo>
                  <a:pt x="2083633" y="594609"/>
                  <a:pt x="2548328" y="552137"/>
                  <a:pt x="3013023" y="509665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olid"/>
            <a:bevel/>
            <a:tailEnd type="triangle" w="lg" len="lg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3110459" y="5096656"/>
            <a:ext cx="5891309" cy="1349912"/>
          </a:xfrm>
          <a:custGeom>
            <a:avLst/>
            <a:gdLst>
              <a:gd name="connsiteX0" fmla="*/ 0 w 5891309"/>
              <a:gd name="connsiteY0" fmla="*/ 824459 h 1349912"/>
              <a:gd name="connsiteX1" fmla="*/ 1603948 w 5891309"/>
              <a:gd name="connsiteY1" fmla="*/ 1311639 h 1349912"/>
              <a:gd name="connsiteX2" fmla="*/ 4339652 w 5891309"/>
              <a:gd name="connsiteY2" fmla="*/ 1206708 h 1349912"/>
              <a:gd name="connsiteX3" fmla="*/ 5786203 w 5891309"/>
              <a:gd name="connsiteY3" fmla="*/ 322288 h 1349912"/>
              <a:gd name="connsiteX4" fmla="*/ 5666282 w 5891309"/>
              <a:gd name="connsiteY4" fmla="*/ 0 h 134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91309" h="1349912">
                <a:moveTo>
                  <a:pt x="0" y="824459"/>
                </a:moveTo>
                <a:cubicBezTo>
                  <a:pt x="440336" y="1036195"/>
                  <a:pt x="880673" y="1247931"/>
                  <a:pt x="1603948" y="1311639"/>
                </a:cubicBezTo>
                <a:cubicBezTo>
                  <a:pt x="2327223" y="1375347"/>
                  <a:pt x="3642610" y="1371600"/>
                  <a:pt x="4339652" y="1206708"/>
                </a:cubicBezTo>
                <a:cubicBezTo>
                  <a:pt x="5036694" y="1041816"/>
                  <a:pt x="5565098" y="523406"/>
                  <a:pt x="5786203" y="322288"/>
                </a:cubicBezTo>
                <a:cubicBezTo>
                  <a:pt x="6007308" y="121170"/>
                  <a:pt x="5836795" y="60585"/>
                  <a:pt x="5666282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olid"/>
            <a:bevel/>
            <a:tailEnd type="triangle" w="lg" len="lg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2893102" y="4287187"/>
            <a:ext cx="6218401" cy="2522469"/>
          </a:xfrm>
          <a:custGeom>
            <a:avLst/>
            <a:gdLst>
              <a:gd name="connsiteX0" fmla="*/ 0 w 6218401"/>
              <a:gd name="connsiteY0" fmla="*/ 2023672 h 2522469"/>
              <a:gd name="connsiteX1" fmla="*/ 3342806 w 6218401"/>
              <a:gd name="connsiteY1" fmla="*/ 2518347 h 2522469"/>
              <a:gd name="connsiteX2" fmla="*/ 5426439 w 6218401"/>
              <a:gd name="connsiteY2" fmla="*/ 2188564 h 2522469"/>
              <a:gd name="connsiteX3" fmla="*/ 6160957 w 6218401"/>
              <a:gd name="connsiteY3" fmla="*/ 1034321 h 2522469"/>
              <a:gd name="connsiteX4" fmla="*/ 6115987 w 6218401"/>
              <a:gd name="connsiteY4" fmla="*/ 0 h 252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8401" h="2522469">
                <a:moveTo>
                  <a:pt x="0" y="2023672"/>
                </a:moveTo>
                <a:cubicBezTo>
                  <a:pt x="1219200" y="2257268"/>
                  <a:pt x="2438400" y="2490865"/>
                  <a:pt x="3342806" y="2518347"/>
                </a:cubicBezTo>
                <a:cubicBezTo>
                  <a:pt x="4247212" y="2545829"/>
                  <a:pt x="4956747" y="2435902"/>
                  <a:pt x="5426439" y="2188564"/>
                </a:cubicBezTo>
                <a:cubicBezTo>
                  <a:pt x="5896131" y="1941226"/>
                  <a:pt x="6046032" y="1399082"/>
                  <a:pt x="6160957" y="1034321"/>
                </a:cubicBezTo>
                <a:cubicBezTo>
                  <a:pt x="6275882" y="669560"/>
                  <a:pt x="6195934" y="334780"/>
                  <a:pt x="6115987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olid"/>
            <a:bevel/>
            <a:tailEnd type="triangle" w="lg" len="lg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838200" y="2731534"/>
            <a:ext cx="7553592" cy="2145266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4000" dirty="0" smtClean="0"/>
              <a:t>CEOS Work plan is generally   agreed by “virtual endorsement” during the first quarter</a:t>
            </a:r>
            <a:endParaRPr kumimoji="0" lang="en-GB" sz="20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972720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981200"/>
            <a:ext cx="8153400" cy="4724400"/>
          </a:xfrm>
        </p:spPr>
        <p:txBody>
          <a:bodyPr/>
          <a:lstStyle/>
          <a:p>
            <a:pPr marL="0" lvl="0" indent="0">
              <a:buNone/>
              <a:defRPr>
                <a:solidFill>
                  <a:srgbClr val="000000"/>
                </a:solidFill>
              </a:defRPr>
            </a:pPr>
            <a:r>
              <a:rPr lang="en-AU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Main outcomes are described for the following </a:t>
            </a:r>
            <a:r>
              <a:rPr lang="en-AU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thematic areas</a:t>
            </a:r>
            <a:r>
              <a:rPr lang="en-AU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838200" lvl="1" indent="-381000"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</a:defRPr>
            </a:pPr>
            <a:r>
              <a:rPr lang="en-AU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Climate</a:t>
            </a:r>
            <a:r>
              <a:rPr lang="en-AU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Monitoring, Research, and Services</a:t>
            </a:r>
          </a:p>
          <a:p>
            <a:pPr marL="838200" lvl="1" indent="-381000"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</a:defRPr>
            </a:pPr>
            <a:r>
              <a:rPr lang="en-AU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Carbon</a:t>
            </a:r>
            <a:r>
              <a:rPr lang="en-AU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Observations, Including Forested Regions</a:t>
            </a:r>
          </a:p>
          <a:p>
            <a:pPr marL="838200" lvl="1" indent="-381000"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</a:defRPr>
            </a:pPr>
            <a:r>
              <a:rPr lang="en-AU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Observations for </a:t>
            </a:r>
            <a:r>
              <a:rPr lang="en-AU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Agriculture</a:t>
            </a:r>
          </a:p>
          <a:p>
            <a:pPr marL="838200" lvl="1" indent="-381000"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</a:defRPr>
            </a:pPr>
            <a:r>
              <a:rPr lang="en-AU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Observations for </a:t>
            </a:r>
            <a:r>
              <a:rPr lang="en-AU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Disasters</a:t>
            </a:r>
          </a:p>
          <a:p>
            <a:pPr marL="838200" lvl="1" indent="-381000"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</a:defRPr>
            </a:pPr>
            <a:r>
              <a:rPr lang="en-AU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Observations for </a:t>
            </a:r>
            <a:r>
              <a:rPr lang="en-AU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Water</a:t>
            </a:r>
          </a:p>
          <a:p>
            <a:pPr marL="838200" lvl="1" indent="-381000"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</a:defRPr>
            </a:pPr>
            <a:r>
              <a:rPr lang="en-AU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Future Data Architectures</a:t>
            </a:r>
          </a:p>
          <a:p>
            <a:pPr marL="838200" lvl="1" indent="-381000"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</a:defRPr>
            </a:pPr>
            <a:r>
              <a:rPr lang="en-AU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Capacity Building</a:t>
            </a:r>
          </a:p>
          <a:p>
            <a:pPr marL="838200" lvl="1" indent="-381000"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</a:defRPr>
            </a:pPr>
            <a:r>
              <a:rPr lang="en-AU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Data</a:t>
            </a:r>
            <a:r>
              <a:rPr lang="en-AU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Access, Availability and Quality</a:t>
            </a:r>
          </a:p>
          <a:p>
            <a:pPr marL="838200" lvl="1" indent="-381000"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</a:defRPr>
            </a:pPr>
            <a:r>
              <a:rPr lang="en-AU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Advancement of the CEOS </a:t>
            </a:r>
            <a:r>
              <a:rPr lang="en-AU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Virtual Constellations</a:t>
            </a:r>
          </a:p>
          <a:p>
            <a:pPr marL="838200" lvl="1" indent="-381000"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</a:defRPr>
            </a:pPr>
            <a:r>
              <a:rPr lang="en-AU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Support to Other </a:t>
            </a:r>
            <a:r>
              <a:rPr lang="en-AU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Key Stakeholder </a:t>
            </a:r>
            <a:r>
              <a:rPr lang="en-AU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Initiatives</a:t>
            </a:r>
          </a:p>
          <a:p>
            <a:pPr marL="838200" lvl="1" indent="-381000"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</a:defRPr>
            </a:pPr>
            <a:r>
              <a:rPr lang="en-AU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Outreach</a:t>
            </a:r>
            <a:r>
              <a:rPr lang="en-AU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to Key Stakeholders</a:t>
            </a:r>
          </a:p>
          <a:p>
            <a:pPr marL="838200" lvl="1" indent="-381000"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</a:defRPr>
            </a:pPr>
            <a:r>
              <a:rPr lang="en-AU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Organizational Issues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CEOS 2017-2019 Work Plan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76300" y="1368623"/>
            <a:ext cx="7315200" cy="383977"/>
          </a:xfrm>
          <a:prstGeom prst="rect">
            <a:avLst/>
          </a:prstGeom>
          <a:solidFill>
            <a:schemeClr val="accent4">
              <a:lumMod val="25000"/>
              <a:lumOff val="75000"/>
            </a:schemeClr>
          </a:solidFill>
          <a:ln>
            <a:solidFill>
              <a:schemeClr val="accent4">
                <a:lumMod val="75000"/>
                <a:lumOff val="25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lvl1pPr algn="ctr">
              <a:defRPr sz="140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defRPr>
            </a:lvl1pPr>
          </a:lstStyle>
          <a:p>
            <a:r>
              <a:rPr lang="en-US" sz="1800" dirty="0" smtClean="0">
                <a:solidFill>
                  <a:srgbClr val="002060"/>
                </a:solidFill>
              </a:rPr>
              <a:t>Eighty-seven (87) </a:t>
            </a:r>
            <a:r>
              <a:rPr lang="en-US" sz="1800" dirty="0">
                <a:solidFill>
                  <a:srgbClr val="002060"/>
                </a:solidFill>
              </a:rPr>
              <a:t>Objectives/Deliverables for </a:t>
            </a:r>
            <a:r>
              <a:rPr lang="en-US" sz="1800" dirty="0" smtClean="0">
                <a:solidFill>
                  <a:srgbClr val="002060"/>
                </a:solidFill>
              </a:rPr>
              <a:t>2017-2019</a:t>
            </a:r>
            <a:endParaRPr lang="en-US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135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3200400"/>
            <a:ext cx="8153400" cy="762000"/>
          </a:xfrm>
        </p:spPr>
        <p:txBody>
          <a:bodyPr/>
          <a:lstStyle/>
          <a:p>
            <a:pPr marL="0" indent="0">
              <a:buNone/>
            </a:pPr>
            <a:r>
              <a:rPr lang="en-AU" sz="4000" dirty="0">
                <a:latin typeface="Calibri" charset="0"/>
                <a:ea typeface="Calibri" charset="0"/>
                <a:cs typeface="Calibri" charset="0"/>
              </a:rPr>
              <a:t>CARD4L </a:t>
            </a:r>
            <a:r>
              <a:rPr lang="en-AU" sz="4000" dirty="0" smtClean="0">
                <a:latin typeface="Calibri" charset="0"/>
                <a:ea typeface="Calibri" charset="0"/>
                <a:cs typeface="Calibri" charset="0"/>
              </a:rPr>
              <a:t>FDA-x </a:t>
            </a:r>
            <a:r>
              <a:rPr lang="en-AU" sz="4000" dirty="0">
                <a:latin typeface="Calibri" charset="0"/>
                <a:ea typeface="Calibri" charset="0"/>
                <a:cs typeface="Calibri" charset="0"/>
              </a:rPr>
              <a:t>vs </a:t>
            </a:r>
            <a:r>
              <a:rPr lang="en-AU" sz="4000" dirty="0" smtClean="0">
                <a:latin typeface="Calibri" charset="0"/>
                <a:ea typeface="Calibri" charset="0"/>
                <a:cs typeface="Calibri" charset="0"/>
              </a:rPr>
              <a:t>LSI-x actions?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7716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10323</TotalTime>
  <Words>411</Words>
  <Application>Microsoft Office PowerPoint</Application>
  <PresentationFormat>On-screen Show (4:3)</PresentationFormat>
  <Paragraphs>98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Arial Black</vt:lpstr>
      <vt:lpstr>Arial Bold</vt:lpstr>
      <vt:lpstr>Avenir Roman</vt:lpstr>
      <vt:lpstr>Calibri</vt:lpstr>
      <vt:lpstr>Courier New</vt:lpstr>
      <vt:lpstr>Droid Serif</vt:lpstr>
      <vt:lpstr>Proxima Nova Regular</vt:lpstr>
      <vt:lpstr>Wingdings</vt:lpstr>
      <vt:lpstr>Default</vt:lpstr>
      <vt:lpstr>CEOS Workplan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Steven Hosford</cp:lastModifiedBy>
  <cp:revision>67</cp:revision>
  <dcterms:modified xsi:type="dcterms:W3CDTF">2018-02-19T14:54:49Z</dcterms:modified>
</cp:coreProperties>
</file>