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4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5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5" r:id="rId2"/>
    <p:sldMasterId id="2147483724" r:id="rId3"/>
    <p:sldMasterId id="2147483728" r:id="rId4"/>
    <p:sldMasterId id="2147483731" r:id="rId5"/>
    <p:sldMasterId id="2147483743" r:id="rId6"/>
  </p:sldMasterIdLst>
  <p:notesMasterIdLst>
    <p:notesMasterId r:id="rId15"/>
  </p:notesMasterIdLst>
  <p:sldIdLst>
    <p:sldId id="588" r:id="rId7"/>
    <p:sldId id="604" r:id="rId8"/>
    <p:sldId id="603" r:id="rId9"/>
    <p:sldId id="605" r:id="rId10"/>
    <p:sldId id="606" r:id="rId11"/>
    <p:sldId id="607" r:id="rId12"/>
    <p:sldId id="608" r:id="rId13"/>
    <p:sldId id="609" r:id="rId14"/>
  </p:sldIdLst>
  <p:sldSz cx="9144000" cy="6858000" type="screen4x3"/>
  <p:notesSz cx="6858000" cy="9144000"/>
  <p:defaultTextStyle>
    <a:lvl1pPr defTabSz="457200">
      <a:defRPr>
        <a:solidFill>
          <a:srgbClr val="002569"/>
        </a:solidFill>
      </a:defRPr>
    </a:lvl1pPr>
    <a:lvl2pPr indent="457200" defTabSz="457200">
      <a:defRPr>
        <a:solidFill>
          <a:srgbClr val="002569"/>
        </a:solidFill>
      </a:defRPr>
    </a:lvl2pPr>
    <a:lvl3pPr indent="914400" defTabSz="457200">
      <a:defRPr>
        <a:solidFill>
          <a:srgbClr val="002569"/>
        </a:solidFill>
      </a:defRPr>
    </a:lvl3pPr>
    <a:lvl4pPr indent="1371600" defTabSz="457200">
      <a:defRPr>
        <a:solidFill>
          <a:srgbClr val="002569"/>
        </a:solidFill>
      </a:defRPr>
    </a:lvl4pPr>
    <a:lvl5pPr indent="1828800" defTabSz="457200">
      <a:defRPr>
        <a:solidFill>
          <a:srgbClr val="002569"/>
        </a:solidFill>
      </a:defRPr>
    </a:lvl5pPr>
    <a:lvl6pPr indent="2286000" defTabSz="457200">
      <a:defRPr>
        <a:solidFill>
          <a:srgbClr val="002569"/>
        </a:solidFill>
      </a:defRPr>
    </a:lvl6pPr>
    <a:lvl7pPr indent="2743200" defTabSz="457200">
      <a:defRPr>
        <a:solidFill>
          <a:srgbClr val="002569"/>
        </a:solidFill>
      </a:defRPr>
    </a:lvl7pPr>
    <a:lvl8pPr indent="3200400" defTabSz="457200">
      <a:defRPr>
        <a:solidFill>
          <a:srgbClr val="002569"/>
        </a:solidFill>
      </a:defRPr>
    </a:lvl8pPr>
    <a:lvl9pPr indent="3657600" defTabSz="457200">
      <a:defRPr>
        <a:solidFill>
          <a:srgbClr val="002569"/>
        </a:solidFill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6666FF"/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DDCA"/>
          </a:solidFill>
        </a:fill>
      </a:tcStyle>
    </a:wholeTbl>
    <a:band2H>
      <a:tcTxStyle/>
      <a:tcStyle>
        <a:tcBdr/>
        <a:fill>
          <a:solidFill>
            <a:srgbClr val="FFEF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BCBCB"/>
          </a:solidFill>
        </a:fill>
      </a:tcStyle>
    </a:wholeTbl>
    <a:band2H>
      <a:tcTxStyle/>
      <a:tcStyle>
        <a:tcBdr/>
        <a:fill>
          <a:solidFill>
            <a:srgbClr val="EEE7E7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EA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BD3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Row>
  </a:tblStyle>
  <a:tblStyle styleId="{2708684C-4D16-4618-839F-0558EEFCDFE6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35"/>
    <p:restoredTop sz="86392" autoAdjust="0"/>
  </p:normalViewPr>
  <p:slideViewPr>
    <p:cSldViewPr>
      <p:cViewPr>
        <p:scale>
          <a:sx n="91" d="100"/>
          <a:sy n="91" d="100"/>
        </p:scale>
        <p:origin x="1048" y="1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notesMaster" Target="notesMasters/notesMaster1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8" name="Shape 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53021836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8192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43" tIns="45222" rIns="90443" bIns="45222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1923" name="Slide Number Placeholder 3"/>
          <p:cNvSpPr>
            <a:spLocks noGrp="1"/>
          </p:cNvSpPr>
          <p:nvPr>
            <p:ph type="sldNum" sz="quarter" idx="5"/>
          </p:nvPr>
        </p:nvSpPr>
        <p:spPr bwMode="auto">
          <a:xfrm>
            <a:off x="3883827" y="8684926"/>
            <a:ext cx="2972590" cy="457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43" tIns="45222" rIns="90443" bIns="45222"/>
          <a:lstStyle>
            <a:lvl1pPr defTabSz="97788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35" indent="-285744" defTabSz="97788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2977" indent="-228596" defTabSz="97788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168" indent="-228596" defTabSz="97788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359" indent="-228596" defTabSz="97788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550" indent="-228596" defTabSz="97788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741" indent="-228596" defTabSz="97788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8932" indent="-228596" defTabSz="97788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122" indent="-228596" defTabSz="97788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046BBE0-5903-8148-8103-7D7D6F9BA880}" type="slidenum">
              <a:rPr lang="en-US" sz="1000">
                <a:solidFill>
                  <a:srgbClr val="000000"/>
                </a:solidFill>
                <a:latin typeface="Calibri" charset="0"/>
                <a:cs typeface="Arial" charset="0"/>
              </a:rPr>
              <a:pPr eaLnBrk="1" hangingPunct="1"/>
              <a:t>2</a:t>
            </a:fld>
            <a:endParaRPr lang="en-US" sz="1000" dirty="0">
              <a:solidFill>
                <a:srgbClr val="000000"/>
              </a:solidFill>
              <a:latin typeface="Calibri" charset="0"/>
              <a:cs typeface="Arial" charset="0"/>
            </a:endParaRPr>
          </a:p>
        </p:txBody>
      </p:sp>
      <p:sp>
        <p:nvSpPr>
          <p:cNvPr id="81924" name="Header Placeholder 4"/>
          <p:cNvSpPr>
            <a:spLocks noGrp="1"/>
          </p:cNvSpPr>
          <p:nvPr>
            <p:ph type="hdr" sz="quarter"/>
          </p:nvPr>
        </p:nvSpPr>
        <p:spPr bwMode="auto">
          <a:xfrm>
            <a:off x="1" y="0"/>
            <a:ext cx="2972591" cy="457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43" tIns="45222" rIns="90443" bIns="45222" numCol="1" anchor="t" anchorCtr="0" compatLnSpc="1">
            <a:prstTxWarp prst="textNoShape">
              <a:avLst/>
            </a:prstTxWarp>
          </a:bodyPr>
          <a:lstStyle>
            <a:lvl1pPr defTabSz="97788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35" indent="-285744" defTabSz="97788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2977" indent="-228596" defTabSz="97788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168" indent="-228596" defTabSz="97788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359" indent="-228596" defTabSz="97788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550" indent="-228596" defTabSz="97788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741" indent="-228596" defTabSz="97788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8932" indent="-228596" defTabSz="97788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122" indent="-228596" defTabSz="97788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1000" dirty="0">
              <a:solidFill>
                <a:srgbClr val="000000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8401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8192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43" tIns="45222" rIns="90443" bIns="45222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1923" name="Slide Number Placeholder 3"/>
          <p:cNvSpPr>
            <a:spLocks noGrp="1"/>
          </p:cNvSpPr>
          <p:nvPr>
            <p:ph type="sldNum" sz="quarter" idx="5"/>
          </p:nvPr>
        </p:nvSpPr>
        <p:spPr bwMode="auto">
          <a:xfrm>
            <a:off x="3883827" y="8684926"/>
            <a:ext cx="2972590" cy="457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43" tIns="45222" rIns="90443" bIns="45222"/>
          <a:lstStyle>
            <a:lvl1pPr defTabSz="97788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35" indent="-285744" defTabSz="97788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2977" indent="-228596" defTabSz="97788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168" indent="-228596" defTabSz="97788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359" indent="-228596" defTabSz="97788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550" indent="-228596" defTabSz="97788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741" indent="-228596" defTabSz="97788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8932" indent="-228596" defTabSz="97788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122" indent="-228596" defTabSz="97788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046BBE0-5903-8148-8103-7D7D6F9BA880}" type="slidenum">
              <a:rPr lang="en-US" sz="1000">
                <a:solidFill>
                  <a:srgbClr val="000000"/>
                </a:solidFill>
                <a:latin typeface="Calibri" charset="0"/>
                <a:cs typeface="Arial" charset="0"/>
              </a:rPr>
              <a:pPr eaLnBrk="1" hangingPunct="1"/>
              <a:t>3</a:t>
            </a:fld>
            <a:endParaRPr lang="en-US" sz="1000" dirty="0">
              <a:solidFill>
                <a:srgbClr val="000000"/>
              </a:solidFill>
              <a:latin typeface="Calibri" charset="0"/>
              <a:cs typeface="Arial" charset="0"/>
            </a:endParaRPr>
          </a:p>
        </p:txBody>
      </p:sp>
      <p:sp>
        <p:nvSpPr>
          <p:cNvPr id="81924" name="Header Placeholder 4"/>
          <p:cNvSpPr>
            <a:spLocks noGrp="1"/>
          </p:cNvSpPr>
          <p:nvPr>
            <p:ph type="hdr" sz="quarter"/>
          </p:nvPr>
        </p:nvSpPr>
        <p:spPr bwMode="auto">
          <a:xfrm>
            <a:off x="1" y="0"/>
            <a:ext cx="2972591" cy="457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43" tIns="45222" rIns="90443" bIns="45222" numCol="1" anchor="t" anchorCtr="0" compatLnSpc="1">
            <a:prstTxWarp prst="textNoShape">
              <a:avLst/>
            </a:prstTxWarp>
          </a:bodyPr>
          <a:lstStyle>
            <a:lvl1pPr defTabSz="97788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35" indent="-285744" defTabSz="97788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2977" indent="-228596" defTabSz="97788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168" indent="-228596" defTabSz="97788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359" indent="-228596" defTabSz="97788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550" indent="-228596" defTabSz="97788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741" indent="-228596" defTabSz="97788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8932" indent="-228596" defTabSz="97788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122" indent="-228596" defTabSz="97788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1000" dirty="0">
              <a:solidFill>
                <a:srgbClr val="000000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3717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8192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43" tIns="45222" rIns="90443" bIns="45222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1923" name="Slide Number Placeholder 3"/>
          <p:cNvSpPr>
            <a:spLocks noGrp="1"/>
          </p:cNvSpPr>
          <p:nvPr>
            <p:ph type="sldNum" sz="quarter" idx="5"/>
          </p:nvPr>
        </p:nvSpPr>
        <p:spPr bwMode="auto">
          <a:xfrm>
            <a:off x="3883827" y="8684926"/>
            <a:ext cx="2972590" cy="457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43" tIns="45222" rIns="90443" bIns="45222"/>
          <a:lstStyle>
            <a:lvl1pPr defTabSz="97788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35" indent="-285744" defTabSz="97788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2977" indent="-228596" defTabSz="97788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168" indent="-228596" defTabSz="97788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359" indent="-228596" defTabSz="97788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550" indent="-228596" defTabSz="97788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741" indent="-228596" defTabSz="97788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8932" indent="-228596" defTabSz="97788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122" indent="-228596" defTabSz="97788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046BBE0-5903-8148-8103-7D7D6F9BA880}" type="slidenum">
              <a:rPr lang="en-US" sz="1000">
                <a:solidFill>
                  <a:srgbClr val="000000"/>
                </a:solidFill>
                <a:latin typeface="Calibri" charset="0"/>
                <a:cs typeface="Arial" charset="0"/>
              </a:rPr>
              <a:pPr eaLnBrk="1" hangingPunct="1"/>
              <a:t>4</a:t>
            </a:fld>
            <a:endParaRPr lang="en-US" sz="1000" dirty="0">
              <a:solidFill>
                <a:srgbClr val="000000"/>
              </a:solidFill>
              <a:latin typeface="Calibri" charset="0"/>
              <a:cs typeface="Arial" charset="0"/>
            </a:endParaRPr>
          </a:p>
        </p:txBody>
      </p:sp>
      <p:sp>
        <p:nvSpPr>
          <p:cNvPr id="81924" name="Header Placeholder 4"/>
          <p:cNvSpPr>
            <a:spLocks noGrp="1"/>
          </p:cNvSpPr>
          <p:nvPr>
            <p:ph type="hdr" sz="quarter"/>
          </p:nvPr>
        </p:nvSpPr>
        <p:spPr bwMode="auto">
          <a:xfrm>
            <a:off x="1" y="0"/>
            <a:ext cx="2972591" cy="457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43" tIns="45222" rIns="90443" bIns="45222" numCol="1" anchor="t" anchorCtr="0" compatLnSpc="1">
            <a:prstTxWarp prst="textNoShape">
              <a:avLst/>
            </a:prstTxWarp>
          </a:bodyPr>
          <a:lstStyle>
            <a:lvl1pPr defTabSz="97788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35" indent="-285744" defTabSz="97788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2977" indent="-228596" defTabSz="97788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168" indent="-228596" defTabSz="97788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359" indent="-228596" defTabSz="97788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550" indent="-228596" defTabSz="97788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741" indent="-228596" defTabSz="97788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8932" indent="-228596" defTabSz="97788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122" indent="-228596" defTabSz="97788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1000" dirty="0">
              <a:solidFill>
                <a:srgbClr val="000000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61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jpe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>
                <a:solidFill>
                  <a:srgbClr val="FFFFFF"/>
                </a:solidFill>
              </a:rPr>
              <a:t>Datacube Project – April 15</a:t>
            </a:r>
            <a:r>
              <a:rPr lang="en-AU" baseline="30000" smtClean="0">
                <a:solidFill>
                  <a:srgbClr val="FFFFFF"/>
                </a:solidFill>
              </a:rPr>
              <a:t>th</a:t>
            </a:r>
            <a:r>
              <a:rPr lang="en-AU" smtClean="0">
                <a:solidFill>
                  <a:srgbClr val="FFFFFF"/>
                </a:solidFill>
              </a:rPr>
              <a:t>, 2013</a:t>
            </a:r>
            <a:endParaRPr lang="en-A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620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>
                <a:solidFill>
                  <a:srgbClr val="FFFFFF"/>
                </a:solidFill>
              </a:rPr>
              <a:t>Datacube Project – April 15</a:t>
            </a:r>
            <a:r>
              <a:rPr lang="en-AU" baseline="30000" smtClean="0">
                <a:solidFill>
                  <a:srgbClr val="FFFFFF"/>
                </a:solidFill>
              </a:rPr>
              <a:t>th</a:t>
            </a:r>
            <a:r>
              <a:rPr lang="en-AU" smtClean="0">
                <a:solidFill>
                  <a:srgbClr val="FFFFFF"/>
                </a:solidFill>
              </a:rPr>
              <a:t>, 2013</a:t>
            </a:r>
            <a:endParaRPr lang="en-A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517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15925"/>
            <a:ext cx="2057400" cy="58213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5925"/>
            <a:ext cx="6019800" cy="58213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>
                <a:solidFill>
                  <a:srgbClr val="FFFFFF"/>
                </a:solidFill>
              </a:rPr>
              <a:t>Datacube Project – April 15</a:t>
            </a:r>
            <a:r>
              <a:rPr lang="en-AU" baseline="30000" smtClean="0">
                <a:solidFill>
                  <a:srgbClr val="FFFFFF"/>
                </a:solidFill>
              </a:rPr>
              <a:t>th</a:t>
            </a:r>
            <a:r>
              <a:rPr lang="en-AU" smtClean="0">
                <a:solidFill>
                  <a:srgbClr val="FFFFFF"/>
                </a:solidFill>
              </a:rPr>
              <a:t>, 2013</a:t>
            </a:r>
            <a:endParaRPr lang="en-A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202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5374" y="1188720"/>
            <a:ext cx="9144000" cy="566928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l" rtl="0" latinLnBrk="1" hangingPunct="0"/>
            <a:endParaRPr lang="en-US"/>
          </a:p>
        </p:txBody>
      </p:sp>
    </p:spTree>
    <p:extLst/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B16E3AB-8152-4C0F-AF27-CE4ED75772B0}" type="datetimeFigureOut">
              <a:rPr lang="en-US" smtClean="0"/>
              <a:pPr/>
              <a:t>2/19/18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39000" y="6546850"/>
            <a:ext cx="1905000" cy="246221"/>
          </a:xfrm>
          <a:prstGeom prst="rect">
            <a:avLst/>
          </a:prstGeom>
        </p:spPr>
        <p:txBody>
          <a:bodyPr/>
          <a:lstStyle/>
          <a:p>
            <a:fld id="{1917B5BD-2987-4E60-A91D-AE799D5A13FB}" type="slidenum">
              <a:rPr lang="en-US" smtClean="0"/>
              <a:pPr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1219200"/>
            <a:ext cx="9144000" cy="56388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l" rtl="0" latinLnBrk="1" hangingPunct="0"/>
            <a:endParaRPr lang="en-US"/>
          </a:p>
        </p:txBody>
      </p:sp>
    </p:spTree>
    <p:extLst/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B16E3AB-8152-4C0F-AF27-CE4ED75772B0}" type="datetimeFigureOut">
              <a:rPr lang="en-US" smtClean="0"/>
              <a:pPr/>
              <a:t>2/19/18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39000" y="6546850"/>
            <a:ext cx="1905000" cy="246221"/>
          </a:xfrm>
          <a:prstGeom prst="rect">
            <a:avLst/>
          </a:prstGeom>
        </p:spPr>
        <p:txBody>
          <a:bodyPr/>
          <a:lstStyle/>
          <a:p>
            <a:fld id="{1917B5BD-2987-4E60-A91D-AE799D5A13FB}" type="slidenum">
              <a:rPr lang="en-US" smtClean="0"/>
              <a:pPr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A49E9-051C-A343-99D8-B09B3A0AB5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C3EFB-12B4-584F-BFBB-FC81F38837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A49E9-051C-A343-99D8-B09B3A0AB5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C3EFB-12B4-584F-BFBB-FC81F38837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4363" y="1860550"/>
            <a:ext cx="7916862" cy="549275"/>
          </a:xfrm>
        </p:spPr>
        <p:txBody>
          <a:bodyPr lIns="90000" tIns="46800" rIns="90000" bIns="46800"/>
          <a:lstStyle>
            <a:lvl1pPr>
              <a:defRPr sz="3000">
                <a:solidFill>
                  <a:srgbClr val="4D4D4D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AU" noProof="0" smtClean="0"/>
          </a:p>
        </p:txBody>
      </p:sp>
      <p:sp>
        <p:nvSpPr>
          <p:cNvPr id="386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188" y="2482850"/>
            <a:ext cx="7916862" cy="396875"/>
          </a:xfrm>
        </p:spPr>
        <p:txBody>
          <a:bodyPr lIns="90000" tIns="46800" rIns="90000" bIns="46800">
            <a:spAutoFit/>
          </a:bodyPr>
          <a:lstStyle>
            <a:lvl1pPr>
              <a:defRPr sz="2000"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AU" noProof="0" smtClean="0"/>
          </a:p>
        </p:txBody>
      </p:sp>
    </p:spTree>
    <p:extLst>
      <p:ext uri="{BB962C8B-B14F-4D97-AF65-F5344CB8AC3E}">
        <p14:creationId xmlns:p14="http://schemas.microsoft.com/office/powerpoint/2010/main" val="2452480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A49E9-051C-A343-99D8-B09B3A0AB5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C3EFB-12B4-584F-BFBB-FC81F38837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A49E9-051C-A343-99D8-B09B3A0AB5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C3EFB-12B4-584F-BFBB-FC81F38837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A49E9-051C-A343-99D8-B09B3A0AB5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C3EFB-12B4-584F-BFBB-FC81F38837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A49E9-051C-A343-99D8-B09B3A0AB5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C3EFB-12B4-584F-BFBB-FC81F38837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A49E9-051C-A343-99D8-B09B3A0AB5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C3EFB-12B4-584F-BFBB-FC81F38837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A49E9-051C-A343-99D8-B09B3A0AB5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C3EFB-12B4-584F-BFBB-FC81F38837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A49E9-051C-A343-99D8-B09B3A0AB5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C3EFB-12B4-584F-BFBB-FC81F38837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A49E9-051C-A343-99D8-B09B3A0AB5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C3EFB-12B4-584F-BFBB-FC81F38837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A49E9-051C-A343-99D8-B09B3A0AB5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C3EFB-12B4-584F-BFBB-FC81F38837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A49E9-051C-A343-99D8-B09B3A0AB5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C3EFB-12B4-584F-BFBB-FC81F38837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>
                <a:solidFill>
                  <a:srgbClr val="FFFFFF"/>
                </a:solidFill>
              </a:rPr>
              <a:t>Datacube Training Workshop</a:t>
            </a:r>
            <a:endParaRPr lang="en-A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0412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A49E9-051C-A343-99D8-B09B3A0AB5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C3EFB-12B4-584F-BFBB-FC81F38837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A49E9-051C-A343-99D8-B09B3A0AB5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C3EFB-12B4-584F-BFBB-FC81F38837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A49E9-051C-A343-99D8-B09B3A0AB5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C3EFB-12B4-584F-BFBB-FC81F38837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A49E9-051C-A343-99D8-B09B3A0AB5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C3EFB-12B4-584F-BFBB-FC81F38837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A49E9-051C-A343-99D8-B09B3A0AB5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C3EFB-12B4-584F-BFBB-FC81F38837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A49E9-051C-A343-99D8-B09B3A0AB5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C3EFB-12B4-584F-BFBB-FC81F38837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A49E9-051C-A343-99D8-B09B3A0AB5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C3EFB-12B4-584F-BFBB-FC81F38837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A49E9-051C-A343-99D8-B09B3A0AB5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C3EFB-12B4-584F-BFBB-FC81F38837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A49E9-051C-A343-99D8-B09B3A0AB5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C3EFB-12B4-584F-BFBB-FC81F38837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A49E9-051C-A343-99D8-B09B3A0AB50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C3EFB-12B4-584F-BFBB-FC81F38837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>
                <a:solidFill>
                  <a:srgbClr val="FFFFFF"/>
                </a:solidFill>
              </a:rPr>
              <a:t>Datacube Training Workshop</a:t>
            </a:r>
            <a:endParaRPr lang="en-A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278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81075"/>
            <a:ext cx="4038600" cy="5256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81075"/>
            <a:ext cx="4038600" cy="5256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>
                <a:solidFill>
                  <a:srgbClr val="FFFFFF"/>
                </a:solidFill>
              </a:rPr>
              <a:t>Datacube Training Workshop</a:t>
            </a:r>
            <a:endParaRPr lang="en-A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822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>
                <a:solidFill>
                  <a:srgbClr val="FFFFFF"/>
                </a:solidFill>
              </a:rPr>
              <a:t>Datacube Training Workshop</a:t>
            </a:r>
            <a:endParaRPr lang="en-A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313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>
                <a:solidFill>
                  <a:srgbClr val="FFFFFF"/>
                </a:solidFill>
              </a:rPr>
              <a:t>Datacube Training Workshop</a:t>
            </a:r>
            <a:endParaRPr lang="en-A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989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>
                <a:solidFill>
                  <a:srgbClr val="FFFFFF"/>
                </a:solidFill>
              </a:rPr>
              <a:t>Datacube Training Workshop</a:t>
            </a:r>
            <a:endParaRPr lang="en-A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31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>
                <a:solidFill>
                  <a:srgbClr val="FFFFFF"/>
                </a:solidFill>
              </a:rPr>
              <a:t>Datacube Training Workshop</a:t>
            </a:r>
            <a:endParaRPr lang="en-A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568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Relationship Id="rId3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13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Relationship Id="rId9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4" Type="http://schemas.openxmlformats.org/officeDocument/2006/relationships/theme" Target="../theme/theme3.xml"/><Relationship Id="rId5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7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8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9.xml"/><Relationship Id="rId3" Type="http://schemas.openxmlformats.org/officeDocument/2006/relationships/slideLayout" Target="../slideLayouts/slideLayout20.xml"/><Relationship Id="rId4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4.xml"/><Relationship Id="rId8" Type="http://schemas.openxmlformats.org/officeDocument/2006/relationships/slideLayout" Target="../slideLayouts/slideLayout25.xml"/><Relationship Id="rId9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7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9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29.xml"/><Relationship Id="rId2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2.xml"/><Relationship Id="rId5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5.xml"/><Relationship Id="rId8" Type="http://schemas.openxmlformats.org/officeDocument/2006/relationships/slideLayout" Target="../slideLayouts/slideLayout36.xml"/><Relationship Id="rId9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-5374" y="1188720"/>
            <a:ext cx="9144000" cy="566928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spd="med"/>
  <p:txStyles>
    <p:titleStyle>
      <a:lvl1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1pPr>
      <a:lvl2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2pPr>
      <a:lvl3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3pPr>
      <a:lvl4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4pPr>
      <a:lvl5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5pPr>
      <a:lvl6pPr indent="4572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6pPr>
      <a:lvl7pPr indent="9144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7pPr>
      <a:lvl8pPr indent="13716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8pPr>
      <a:lvl9pPr indent="18288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9pPr>
    </p:titleStyle>
    <p:bodyStyle>
      <a:lvl1pPr marL="3429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1pPr>
      <a:lvl2pPr marL="768927" indent="-311727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2pPr>
      <a:lvl3pPr marL="1188719" indent="-274319">
        <a:spcBef>
          <a:spcPts val="500"/>
        </a:spcBef>
        <a:buSzPct val="100000"/>
        <a:buFont typeface="Arial"/>
        <a:buChar char="o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3pPr>
      <a:lvl4pPr marL="1676400" indent="-304800">
        <a:spcBef>
          <a:spcPts val="500"/>
        </a:spcBef>
        <a:buSzPct val="100000"/>
        <a:buFont typeface="Arial"/>
        <a:buChar char="▪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4pPr>
      <a:lvl5pPr marL="21717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5pPr>
      <a:lvl6pPr indent="22860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6pPr>
      <a:lvl7pPr indent="27432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7pPr>
      <a:lvl8pPr indent="32004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8pPr>
      <a:lvl9pPr indent="36576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9pPr>
    </p:bodyStyle>
    <p:otherStyle>
      <a:lvl1pPr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15925"/>
            <a:ext cx="82296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385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81075"/>
            <a:ext cx="8229600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38502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84663" y="6459538"/>
            <a:ext cx="4751387" cy="41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50000"/>
              </a:spcBef>
              <a:defRPr sz="1000">
                <a:solidFill>
                  <a:schemeClr val="bg1"/>
                </a:solidFill>
              </a:defRPr>
            </a:lvl1pPr>
          </a:lstStyle>
          <a:p>
            <a:pPr defTabSz="914400" rtl="0" fontAlgn="base">
              <a:spcAft>
                <a:spcPct val="0"/>
              </a:spcAft>
            </a:pPr>
            <a:r>
              <a:rPr lang="en-AU" kern="1200" dirty="0" smtClean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Phone: +61 2 6249 9111</a:t>
            </a:r>
          </a:p>
          <a:p>
            <a:pPr defTabSz="914400" rtl="0" fontAlgn="base">
              <a:spcAft>
                <a:spcPct val="0"/>
              </a:spcAft>
            </a:pPr>
            <a:r>
              <a:rPr lang="en-AU" kern="1200" dirty="0" smtClean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Web: </a:t>
            </a:r>
            <a:r>
              <a:rPr lang="en-AU" kern="1200" dirty="0" err="1" smtClean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www.ga.gov.au</a:t>
            </a:r>
            <a:endParaRPr lang="en-AU" kern="1200" dirty="0" smtClean="0">
              <a:solidFill>
                <a:srgbClr val="FFFFFF"/>
              </a:solidFill>
              <a:latin typeface="Arial" charset="0"/>
              <a:ea typeface="+mn-ea"/>
              <a:cs typeface="+mn-cs"/>
            </a:endParaRPr>
          </a:p>
          <a:p>
            <a:pPr defTabSz="914400" rtl="0" fontAlgn="base">
              <a:spcAft>
                <a:spcPct val="0"/>
              </a:spcAft>
            </a:pPr>
            <a:r>
              <a:rPr lang="en-AU" kern="1200" dirty="0" smtClean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Email: </a:t>
            </a:r>
            <a:r>
              <a:rPr lang="en-AU" kern="1200" dirty="0" err="1" smtClean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feedback@ga.gov.au</a:t>
            </a:r>
            <a:endParaRPr lang="en-AU" kern="1200" dirty="0" smtClean="0">
              <a:solidFill>
                <a:srgbClr val="FFFFFF"/>
              </a:solidFill>
              <a:latin typeface="Arial" charset="0"/>
              <a:ea typeface="+mn-ea"/>
              <a:cs typeface="+mn-cs"/>
            </a:endParaRPr>
          </a:p>
          <a:p>
            <a:pPr defTabSz="914400" rtl="0" fontAlgn="base">
              <a:spcAft>
                <a:spcPct val="0"/>
              </a:spcAft>
            </a:pPr>
            <a:r>
              <a:rPr lang="en-AU" kern="1200" dirty="0" smtClean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Address: </a:t>
            </a:r>
            <a:r>
              <a:rPr lang="en-AU" kern="1200" dirty="0" err="1" smtClean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Cnr</a:t>
            </a:r>
            <a:r>
              <a:rPr lang="en-AU" kern="1200" dirty="0" smtClean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 Jerrabomberra Avenue and Hindmarsh Drive, Symonston ACT 2609</a:t>
            </a:r>
          </a:p>
          <a:p>
            <a:pPr defTabSz="914400" rtl="0" fontAlgn="base">
              <a:spcAft>
                <a:spcPct val="0"/>
              </a:spcAft>
            </a:pPr>
            <a:r>
              <a:rPr lang="en-AU" kern="1200" dirty="0" smtClean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Postal Address: GPO Box 378, Canberra ACT 2601</a:t>
            </a:r>
            <a:endParaRPr lang="en-AU" kern="1200" dirty="0">
              <a:solidFill>
                <a:srgbClr val="FFFFFF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8803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9pPr>
    </p:titleStyle>
    <p:bodyStyle>
      <a:lvl1pPr algn="l" rtl="0" eaLnBrk="1" fontAlgn="base" hangingPunct="1">
        <a:spcBef>
          <a:spcPct val="50000"/>
        </a:spcBef>
        <a:spcAft>
          <a:spcPct val="0"/>
        </a:spcAft>
        <a:defRPr sz="2200">
          <a:solidFill>
            <a:srgbClr val="4D4D4D"/>
          </a:solidFill>
          <a:latin typeface="+mn-lt"/>
          <a:ea typeface="+mn-ea"/>
          <a:cs typeface="+mn-cs"/>
        </a:defRPr>
      </a:lvl1pPr>
      <a:lvl2pPr marL="447675" indent="-268288" algn="l" rtl="0" eaLnBrk="1" fontAlgn="base" hangingPunct="1">
        <a:spcBef>
          <a:spcPct val="50000"/>
        </a:spcBef>
        <a:spcAft>
          <a:spcPct val="0"/>
        </a:spcAft>
        <a:buChar char="•"/>
        <a:defRPr sz="2200">
          <a:solidFill>
            <a:srgbClr val="4D4D4D"/>
          </a:solidFill>
          <a:latin typeface="+mn-lt"/>
        </a:defRPr>
      </a:lvl2pPr>
      <a:lvl3pPr marL="895350" indent="-268288" algn="l" rtl="0" eaLnBrk="1" fontAlgn="base" hangingPunct="1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rgbClr val="4D4D4D"/>
          </a:solidFill>
          <a:latin typeface="+mn-lt"/>
        </a:defRPr>
      </a:lvl3pPr>
      <a:lvl4pPr marL="1350963" indent="-271463" algn="l" rtl="0" eaLnBrk="1" fontAlgn="base" hangingPunct="1">
        <a:spcBef>
          <a:spcPct val="25000"/>
        </a:spcBef>
        <a:spcAft>
          <a:spcPct val="0"/>
        </a:spcAft>
        <a:buChar char="•"/>
        <a:defRPr sz="2000">
          <a:solidFill>
            <a:srgbClr val="4D4D4D"/>
          </a:solidFill>
          <a:latin typeface="+mn-lt"/>
        </a:defRPr>
      </a:lvl4pPr>
      <a:lvl5pPr marL="1792288" indent="-261938" algn="l" rtl="0" eaLnBrk="1" fontAlgn="base" hangingPunct="1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rgbClr val="4D4D4D"/>
          </a:solidFill>
          <a:latin typeface="+mn-lt"/>
        </a:defRPr>
      </a:lvl5pPr>
      <a:lvl6pPr marL="2249488" indent="-261938" algn="l" rtl="0" eaLnBrk="1" fontAlgn="base" hangingPunct="1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rgbClr val="4D4D4D"/>
          </a:solidFill>
          <a:latin typeface="+mn-lt"/>
        </a:defRPr>
      </a:lvl6pPr>
      <a:lvl7pPr marL="2706688" indent="-261938" algn="l" rtl="0" eaLnBrk="1" fontAlgn="base" hangingPunct="1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rgbClr val="4D4D4D"/>
          </a:solidFill>
          <a:latin typeface="+mn-lt"/>
        </a:defRPr>
      </a:lvl7pPr>
      <a:lvl8pPr marL="3163888" indent="-261938" algn="l" rtl="0" eaLnBrk="1" fontAlgn="base" hangingPunct="1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rgbClr val="4D4D4D"/>
          </a:solidFill>
          <a:latin typeface="+mn-lt"/>
        </a:defRPr>
      </a:lvl8pPr>
      <a:lvl9pPr marL="3621088" indent="-261938" algn="l" rtl="0" eaLnBrk="1" fontAlgn="base" hangingPunct="1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rgbClr val="4D4D4D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-5374" y="1188720"/>
            <a:ext cx="9144000" cy="566928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l" rtl="0" latinLnBrk="1" hangingPunct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146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</p:sldLayoutIdLst>
  <p:transition spd="med"/>
  <p:txStyles>
    <p:titleStyle>
      <a:lvl1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1pPr>
      <a:lvl2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2pPr>
      <a:lvl3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3pPr>
      <a:lvl4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4pPr>
      <a:lvl5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5pPr>
      <a:lvl6pPr indent="4572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6pPr>
      <a:lvl7pPr indent="9144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7pPr>
      <a:lvl8pPr indent="13716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8pPr>
      <a:lvl9pPr indent="18288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9pPr>
    </p:titleStyle>
    <p:bodyStyle>
      <a:lvl1pPr marL="3429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1pPr>
      <a:lvl2pPr marL="768927" indent="-311727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2pPr>
      <a:lvl3pPr marL="1188719" indent="-274319">
        <a:spcBef>
          <a:spcPts val="500"/>
        </a:spcBef>
        <a:buSzPct val="100000"/>
        <a:buFont typeface="Arial"/>
        <a:buChar char="o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3pPr>
      <a:lvl4pPr marL="1676400" indent="-304800">
        <a:spcBef>
          <a:spcPts val="500"/>
        </a:spcBef>
        <a:buSzPct val="100000"/>
        <a:buFont typeface="Arial"/>
        <a:buChar char="▪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4pPr>
      <a:lvl5pPr marL="21717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5pPr>
      <a:lvl6pPr indent="22860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6pPr>
      <a:lvl7pPr indent="27432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7pPr>
      <a:lvl8pPr indent="32004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8pPr>
      <a:lvl9pPr indent="36576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9pPr>
    </p:bodyStyle>
    <p:otherStyle>
      <a:lvl1pPr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-5374" y="1188720"/>
            <a:ext cx="9144000" cy="566928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l" rtl="0" latinLnBrk="1" hangingPunct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5398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</p:sldLayoutIdLst>
  <p:transition spd="med"/>
  <p:txStyles>
    <p:titleStyle>
      <a:lvl1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1pPr>
      <a:lvl2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2pPr>
      <a:lvl3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3pPr>
      <a:lvl4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4pPr>
      <a:lvl5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5pPr>
      <a:lvl6pPr indent="4572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6pPr>
      <a:lvl7pPr indent="9144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7pPr>
      <a:lvl8pPr indent="13716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8pPr>
      <a:lvl9pPr indent="18288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9pPr>
    </p:titleStyle>
    <p:bodyStyle>
      <a:lvl1pPr marL="3429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1pPr>
      <a:lvl2pPr marL="768927" indent="-311727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2pPr>
      <a:lvl3pPr marL="1188719" indent="-274319">
        <a:spcBef>
          <a:spcPts val="500"/>
        </a:spcBef>
        <a:buSzPct val="100000"/>
        <a:buFont typeface="Arial"/>
        <a:buChar char="o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3pPr>
      <a:lvl4pPr marL="1676400" indent="-304800">
        <a:spcBef>
          <a:spcPts val="500"/>
        </a:spcBef>
        <a:buSzPct val="100000"/>
        <a:buFont typeface="Arial"/>
        <a:buChar char="▪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4pPr>
      <a:lvl5pPr marL="21717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5pPr>
      <a:lvl6pPr indent="22860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6pPr>
      <a:lvl7pPr indent="27432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7pPr>
      <a:lvl8pPr indent="32004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8pPr>
      <a:lvl9pPr indent="36576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9pPr>
    </p:bodyStyle>
    <p:otherStyle>
      <a:lvl1pPr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rtl="0"/>
            <a:fld id="{F20A49E9-051C-A343-99D8-B09B3A0AB501}" type="datetimeFigureOut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"/>
                <a:cs typeface=""/>
              </a:rPr>
              <a:pPr defTabSz="914400" rtl="0"/>
              <a:t>2/19/18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"/>
              <a:cs typeface="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rtl="0"/>
            <a:endParaRPr 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"/>
              <a:cs typeface="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rtl="0"/>
            <a:fld id="{140C3EFB-12B4-584F-BFBB-FC81F38837DF}" type="slidenum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"/>
                <a:cs typeface=""/>
              </a:rPr>
              <a:pPr defTabSz="914400" rtl="0"/>
              <a:t>‹#›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088166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rtl="0"/>
            <a:fld id="{F20A49E9-051C-A343-99D8-B09B3A0AB501}" type="datetimeFigureOut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"/>
                <a:cs typeface=""/>
              </a:rPr>
              <a:pPr defTabSz="914400" rtl="0"/>
              <a:t>2/19/18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"/>
              <a:cs typeface="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rtl="0"/>
            <a:endParaRPr 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"/>
              <a:cs typeface="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rtl="0"/>
            <a:fld id="{140C3EFB-12B4-584F-BFBB-FC81F38837DF}" type="slidenum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"/>
                <a:cs typeface=""/>
              </a:rPr>
              <a:pPr defTabSz="914400" rtl="0"/>
              <a:t>‹#›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831260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 idx="4294967295"/>
          </p:nvPr>
        </p:nvSpPr>
        <p:spPr>
          <a:xfrm>
            <a:off x="533400" y="1524000"/>
            <a:ext cx="8305800" cy="1066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latin typeface="Droid Serif"/>
                <a:ea typeface="Droid Serif"/>
                <a:cs typeface="Droid Serif"/>
                <a:sym typeface="Droid Serif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3600" b="1" dirty="0" smtClean="0">
                <a:solidFill>
                  <a:srgbClr val="FFFFFF"/>
                </a:solidFill>
              </a:rPr>
              <a:t>Status Report on ARD Usage </a:t>
            </a:r>
            <a:endParaRPr sz="2400" b="0" i="1" dirty="0">
              <a:solidFill>
                <a:srgbClr val="FFFFFF"/>
              </a:solidFill>
            </a:endParaRPr>
          </a:p>
        </p:txBody>
      </p:sp>
      <p:sp>
        <p:nvSpPr>
          <p:cNvPr id="11" name="Shape 11"/>
          <p:cNvSpPr/>
          <p:nvPr/>
        </p:nvSpPr>
        <p:spPr>
          <a:xfrm>
            <a:off x="533400" y="3352800"/>
            <a:ext cx="8153400" cy="2541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LSI-VC Meeting</a:t>
            </a:r>
          </a:p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lang="en-US" sz="200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February </a:t>
            </a:r>
            <a:r>
              <a:rPr lang="en-US" sz="200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21, </a:t>
            </a:r>
            <a:r>
              <a:rPr lang="en-US" sz="200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2018 </a:t>
            </a:r>
            <a:r>
              <a:rPr lang="en-US" smtClean="0">
                <a:solidFill>
                  <a:srgbClr val="FFFF00"/>
                </a:solidFill>
                <a:latin typeface="Arial Bold"/>
                <a:ea typeface="Arial Bold"/>
                <a:cs typeface="Arial Bold"/>
                <a:sym typeface="Arial Bold"/>
              </a:rPr>
              <a:t>(14:30)</a:t>
            </a:r>
            <a:endParaRPr lang="en-US" dirty="0" smtClean="0">
              <a:solidFill>
                <a:srgbClr val="FFFF00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Tokyo, Japan </a:t>
            </a:r>
          </a:p>
          <a:p>
            <a:pPr lvl="0" defTabSz="914400">
              <a:defRPr>
                <a:solidFill>
                  <a:srgbClr val="000000"/>
                </a:solidFill>
              </a:defRPr>
            </a:pPr>
            <a:endParaRPr lang="en-US" sz="2000"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lang="en-US" sz="2000" dirty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Brian Killough</a:t>
            </a:r>
          </a:p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lang="en-US" sz="2000" dirty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CEOS Systems Engineering Office</a:t>
            </a:r>
          </a:p>
          <a:p>
            <a:pPr lvl="0" defTabSz="914400">
              <a:defRPr>
                <a:solidFill>
                  <a:srgbClr val="000000"/>
                </a:solidFill>
              </a:defRPr>
            </a:pPr>
            <a:r>
              <a:rPr lang="en-US" sz="2000" dirty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NASA Langley Research </a:t>
            </a:r>
            <a:r>
              <a:rPr lang="en-US" sz="2000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Center</a:t>
            </a:r>
            <a:br>
              <a:rPr lang="en-US" sz="2000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</a:br>
            <a:endParaRPr lang="en-US"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</p:txBody>
      </p:sp>
      <p:pic>
        <p:nvPicPr>
          <p:cNvPr id="12" name="ceos_logo.pn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304800"/>
            <a:ext cx="2507906" cy="99313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2374674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905" name="Straight Arrow Connector 2"/>
          <p:cNvCxnSpPr>
            <a:cxnSpLocks noChangeShapeType="1"/>
          </p:cNvCxnSpPr>
          <p:nvPr/>
        </p:nvCxnSpPr>
        <p:spPr bwMode="auto">
          <a:xfrm flipH="1">
            <a:off x="1816100" y="6284913"/>
            <a:ext cx="949325" cy="344487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sp>
        <p:nvSpPr>
          <p:cNvPr id="8" name="Content Placeholder 2"/>
          <p:cNvSpPr txBox="1">
            <a:spLocks/>
          </p:cNvSpPr>
          <p:nvPr/>
        </p:nvSpPr>
        <p:spPr>
          <a:xfrm>
            <a:off x="228600" y="1447800"/>
            <a:ext cx="8712866" cy="51054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1pPr>
            <a:lvl2pPr marL="768927" indent="-311727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marL="1188719" indent="-274319">
              <a:spcBef>
                <a:spcPts val="500"/>
              </a:spcBef>
              <a:buSzPct val="100000"/>
              <a:buFont typeface="Arial"/>
              <a:buChar char="o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marL="1676400" indent="-304800">
              <a:spcBef>
                <a:spcPts val="500"/>
              </a:spcBef>
              <a:buSzPct val="100000"/>
              <a:buFont typeface="Arial"/>
              <a:buChar char="▪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marL="2171700" indent="-342900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22860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27432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32004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36576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marL="264536" indent="-265113" algn="l" defTabSz="914400" rtl="0">
              <a:buSzPct val="120000"/>
              <a:buFont typeface="Wingdings" charset="2"/>
              <a:buChar char="§"/>
            </a:pPr>
            <a:r>
              <a:rPr lang="en-AU" kern="1200" dirty="0" smtClean="0">
                <a:latin typeface="Calibri" charset="0"/>
                <a:ea typeface="ＭＳ Ｐゴシック" charset="0"/>
                <a:cs typeface="Calibri" charset="0"/>
              </a:rPr>
              <a:t>Analysis Ready Data (ARD) is no longer a desire of global users, but is now becoming a </a:t>
            </a:r>
            <a:r>
              <a:rPr lang="en-AU" b="1" kern="1200" dirty="0" smtClean="0">
                <a:latin typeface="Calibri" charset="0"/>
                <a:ea typeface="ＭＳ Ｐゴシック" charset="0"/>
                <a:cs typeface="Calibri" charset="0"/>
              </a:rPr>
              <a:t>requirement and an expectation</a:t>
            </a:r>
          </a:p>
          <a:p>
            <a:pPr marL="264536" indent="-265113" algn="l" defTabSz="914400" rtl="0">
              <a:buSzPct val="120000"/>
              <a:buFont typeface="Wingdings" charset="2"/>
              <a:buChar char="§"/>
            </a:pPr>
            <a:r>
              <a:rPr lang="en-AU" kern="1200" dirty="0" smtClean="0">
                <a:latin typeface="Calibri" charset="0"/>
                <a:ea typeface="ＭＳ Ｐゴシック" charset="0"/>
                <a:cs typeface="Calibri" charset="0"/>
              </a:rPr>
              <a:t>If we want our satellite data to get into the hands of more global users, we MUST give them ARD and make the effort</a:t>
            </a:r>
          </a:p>
          <a:p>
            <a:pPr marL="264536" indent="-265113" algn="l" defTabSz="914400" rtl="0">
              <a:buSzPct val="120000"/>
              <a:buFont typeface="Wingdings" charset="2"/>
              <a:buChar char="§"/>
            </a:pPr>
            <a:r>
              <a:rPr lang="en-AU" kern="1200" dirty="0" smtClean="0">
                <a:latin typeface="Calibri" charset="0"/>
                <a:ea typeface="ＭＳ Ｐゴシック" charset="0"/>
                <a:cs typeface="Calibri" charset="0"/>
              </a:rPr>
              <a:t>If we only give them unprocessed (Level-1) data, we are </a:t>
            </a:r>
            <a:r>
              <a:rPr lang="en-AU" b="1" kern="1200" dirty="0" smtClean="0">
                <a:latin typeface="Calibri" charset="0"/>
                <a:ea typeface="ＭＳ Ｐゴシック" charset="0"/>
                <a:cs typeface="Calibri" charset="0"/>
              </a:rPr>
              <a:t>restricting our potential users </a:t>
            </a:r>
            <a:r>
              <a:rPr lang="en-AU" kern="1200" dirty="0" smtClean="0">
                <a:latin typeface="Calibri" charset="0"/>
                <a:ea typeface="ＭＳ Ｐゴシック" charset="0"/>
                <a:cs typeface="Calibri" charset="0"/>
              </a:rPr>
              <a:t>to scientists and commercial entities with the resources and knowledge to handle the data</a:t>
            </a:r>
          </a:p>
          <a:p>
            <a:pPr marL="264536" indent="-265113" algn="l" defTabSz="914400" rtl="0">
              <a:buSzPct val="120000"/>
              <a:buFont typeface="Wingdings" charset="2"/>
              <a:buChar char="§"/>
            </a:pPr>
            <a:r>
              <a:rPr lang="en-AU" kern="1200" dirty="0" smtClean="0">
                <a:latin typeface="Calibri" charset="0"/>
                <a:ea typeface="ＭＳ Ｐゴシック" charset="0"/>
                <a:cs typeface="Calibri" charset="0"/>
              </a:rPr>
              <a:t>If we do not supply ARD, we also risk the use of non-ARD data being used for decision-making in inappropriate ways</a:t>
            </a:r>
          </a:p>
          <a:p>
            <a:pPr marL="264536" indent="-265113" algn="l" defTabSz="914400" rtl="0">
              <a:buSzPct val="120000"/>
              <a:buFont typeface="Wingdings" charset="2"/>
              <a:buChar char="§"/>
            </a:pPr>
            <a:r>
              <a:rPr lang="en-AU" kern="1200" dirty="0" smtClean="0">
                <a:latin typeface="Calibri" charset="0"/>
                <a:ea typeface="ＭＳ Ｐゴシック" charset="0"/>
                <a:cs typeface="Calibri" charset="0"/>
              </a:rPr>
              <a:t>All of the current CEOS-sponsored data cubes are using ARD.</a:t>
            </a:r>
          </a:p>
          <a:p>
            <a:pPr marL="264536" indent="-265113" algn="l" defTabSz="914400" rtl="0">
              <a:buSzPct val="120000"/>
              <a:buFont typeface="Wingdings" charset="2"/>
              <a:buChar char="§"/>
            </a:pPr>
            <a:r>
              <a:rPr lang="en-AU" kern="1200" dirty="0" smtClean="0">
                <a:latin typeface="Calibri" charset="0"/>
                <a:ea typeface="ＭＳ Ｐゴシック" charset="0"/>
                <a:cs typeface="Calibri" charset="0"/>
              </a:rPr>
              <a:t>CEOS, through the LSI-VC, is making great strides in the development of ARD definitions and guidelines and the </a:t>
            </a:r>
            <a:r>
              <a:rPr lang="en-AU" b="1" kern="1200" dirty="0" smtClean="0">
                <a:latin typeface="Calibri" charset="0"/>
                <a:ea typeface="ＭＳ Ｐゴシック" charset="0"/>
                <a:cs typeface="Calibri" charset="0"/>
              </a:rPr>
              <a:t>world is taking notice!</a:t>
            </a:r>
          </a:p>
          <a:p>
            <a:pPr marL="264536" indent="-265113" algn="l" defTabSz="914400" rtl="0">
              <a:buSzPct val="120000"/>
              <a:buFont typeface="Wingdings" charset="2"/>
              <a:buChar char="§"/>
            </a:pPr>
            <a:endParaRPr lang="en-AU" kern="1200" dirty="0" smtClean="0">
              <a:latin typeface="Calibri" charset="0"/>
              <a:ea typeface="ＭＳ Ｐゴシック" charset="0"/>
              <a:cs typeface="Calibri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09800" y="228600"/>
            <a:ext cx="4800600" cy="646331"/>
          </a:xfrm>
        </p:spPr>
        <p:txBody>
          <a:bodyPr wrap="square">
            <a:spAutoFit/>
          </a:bodyPr>
          <a:lstStyle/>
          <a:p>
            <a:pPr algn="l" eaLnBrk="1" hangingPunct="1"/>
            <a:r>
              <a:rPr lang="en-US" sz="3600" b="1" smtClean="0">
                <a:latin typeface="Tahoma" charset="0"/>
                <a:ea typeface="ＭＳ Ｐゴシック" charset="0"/>
                <a:cs typeface="ＭＳ Ｐゴシック" charset="0"/>
              </a:rPr>
              <a:t>Moving toward ARD </a:t>
            </a:r>
            <a:endParaRPr lang="en-US" sz="3600" b="1" dirty="0">
              <a:solidFill>
                <a:srgbClr val="FFD799"/>
              </a:solidFill>
              <a:latin typeface="Tahom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7407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Title 1"/>
          <p:cNvSpPr>
            <a:spLocks noGrp="1"/>
          </p:cNvSpPr>
          <p:nvPr>
            <p:ph type="title"/>
          </p:nvPr>
        </p:nvSpPr>
        <p:spPr>
          <a:xfrm>
            <a:off x="2057400" y="228600"/>
            <a:ext cx="5410200" cy="646331"/>
          </a:xfrm>
        </p:spPr>
        <p:txBody>
          <a:bodyPr wrap="square">
            <a:spAutoFit/>
          </a:bodyPr>
          <a:lstStyle/>
          <a:p>
            <a:pPr algn="l" eaLnBrk="1" hangingPunct="1"/>
            <a:r>
              <a:rPr lang="en-US" sz="3600" b="1" smtClean="0">
                <a:latin typeface="Tahoma" charset="0"/>
                <a:ea typeface="ＭＳ Ｐゴシック" charset="0"/>
                <a:cs typeface="ＭＳ Ｐゴシック" charset="0"/>
              </a:rPr>
              <a:t>Optica</a:t>
            </a:r>
            <a:r>
              <a:rPr lang="en-US" sz="3600" b="1" dirty="0">
                <a:latin typeface="Tahoma" charset="0"/>
                <a:ea typeface="ＭＳ Ｐゴシック" charset="0"/>
                <a:cs typeface="ＭＳ Ｐゴシック" charset="0"/>
              </a:rPr>
              <a:t>l</a:t>
            </a:r>
            <a:r>
              <a:rPr lang="en-US" sz="3600" b="1" smtClean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3600" b="1" dirty="0" smtClean="0">
                <a:latin typeface="Tahoma" charset="0"/>
                <a:ea typeface="ＭＳ Ｐゴシック" charset="0"/>
                <a:cs typeface="ＭＳ Ｐゴシック" charset="0"/>
              </a:rPr>
              <a:t>ARD Progress</a:t>
            </a:r>
            <a:endParaRPr lang="en-US" sz="3600" b="1" dirty="0">
              <a:solidFill>
                <a:srgbClr val="FFD799"/>
              </a:solidFill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80905" name="Straight Arrow Connector 2"/>
          <p:cNvCxnSpPr>
            <a:cxnSpLocks noChangeShapeType="1"/>
          </p:cNvCxnSpPr>
          <p:nvPr/>
        </p:nvCxnSpPr>
        <p:spPr bwMode="auto">
          <a:xfrm flipH="1">
            <a:off x="1816100" y="6284913"/>
            <a:ext cx="949325" cy="344487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sp>
        <p:nvSpPr>
          <p:cNvPr id="8" name="Content Placeholder 2"/>
          <p:cNvSpPr txBox="1">
            <a:spLocks/>
          </p:cNvSpPr>
          <p:nvPr/>
        </p:nvSpPr>
        <p:spPr>
          <a:xfrm>
            <a:off x="202534" y="1295400"/>
            <a:ext cx="8712866" cy="5356485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1pPr>
            <a:lvl2pPr marL="768927" indent="-311727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marL="1188719" indent="-274319">
              <a:spcBef>
                <a:spcPts val="500"/>
              </a:spcBef>
              <a:buSzPct val="100000"/>
              <a:buFont typeface="Arial"/>
              <a:buChar char="o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marL="1676400" indent="-304800">
              <a:spcBef>
                <a:spcPts val="500"/>
              </a:spcBef>
              <a:buSzPct val="100000"/>
              <a:buFont typeface="Arial"/>
              <a:buChar char="▪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marL="2171700" indent="-342900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22860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27432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32004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36576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marL="0" indent="0" algn="l" defTabSz="914400" rtl="0">
              <a:buSzPct val="120000"/>
              <a:buFont typeface="Arial"/>
              <a:buNone/>
            </a:pPr>
            <a:r>
              <a:rPr lang="en-AU" sz="2000" b="1" kern="1200" dirty="0" smtClean="0">
                <a:latin typeface="Calibri" charset="0"/>
                <a:ea typeface="ＭＳ Ｐゴシック" charset="0"/>
                <a:cs typeface="Calibri" charset="0"/>
              </a:rPr>
              <a:t>Landsat</a:t>
            </a:r>
            <a:endParaRPr lang="en-AU" sz="2000" b="1" kern="1200" dirty="0">
              <a:latin typeface="Calibri" charset="0"/>
              <a:ea typeface="ＭＳ Ｐゴシック" charset="0"/>
              <a:cs typeface="Calibri" charset="0"/>
            </a:endParaRPr>
          </a:p>
          <a:p>
            <a:pPr marL="460375" lvl="1" indent="-279400" algn="l" defTabSz="914400" rtl="0">
              <a:buSzPct val="120000"/>
              <a:buFont typeface="Wingdings" charset="2"/>
              <a:buChar char="§"/>
            </a:pPr>
            <a:r>
              <a:rPr lang="en-AU" sz="2000" kern="1200" dirty="0" smtClean="0">
                <a:latin typeface="Calibri" charset="0"/>
                <a:ea typeface="ＭＳ Ｐゴシック" charset="0"/>
                <a:cs typeface="Calibri" charset="0"/>
              </a:rPr>
              <a:t>USGS is moving toward a new ”tile based” system that will produce non-overlapping ARD for easier analysis and ingestion into data cubes.</a:t>
            </a:r>
          </a:p>
          <a:p>
            <a:pPr marL="460375" lvl="1" indent="-279400" algn="l" defTabSz="914400" rtl="0">
              <a:buSzPct val="120000"/>
              <a:buFont typeface="Wingdings" charset="2"/>
              <a:buChar char="§"/>
            </a:pPr>
            <a:r>
              <a:rPr lang="en-AU" sz="2000" kern="1200" dirty="0" smtClean="0">
                <a:latin typeface="Calibri" charset="0"/>
                <a:ea typeface="ＭＳ Ｐゴシック" charset="0"/>
                <a:cs typeface="Calibri" charset="0"/>
              </a:rPr>
              <a:t>USGS has completed ARD processing for the CONUS USA. They are still processing the rest of the globe with plans for completion in late 2018.</a:t>
            </a:r>
          </a:p>
          <a:p>
            <a:pPr marL="690563" indent="-677863" algn="l" defTabSz="914400" rtl="0">
              <a:buSzPct val="120000"/>
              <a:buFont typeface="Arial"/>
              <a:buNone/>
            </a:pPr>
            <a:r>
              <a:rPr lang="en-AU" sz="2000" b="1" kern="1200" dirty="0" smtClean="0">
                <a:latin typeface="Calibri" charset="0"/>
                <a:ea typeface="ＭＳ Ｐゴシック" charset="0"/>
                <a:cs typeface="Calibri" charset="0"/>
              </a:rPr>
              <a:t>Sentinel-2</a:t>
            </a:r>
            <a:endParaRPr lang="en-AU" sz="2000" b="1" kern="1200" dirty="0">
              <a:latin typeface="Calibri" charset="0"/>
              <a:ea typeface="ＭＳ Ｐゴシック" charset="0"/>
              <a:cs typeface="Calibri" charset="0"/>
            </a:endParaRPr>
          </a:p>
          <a:p>
            <a:pPr marL="460375" lvl="1" indent="-223838" algn="l" defTabSz="914400" rtl="0">
              <a:buSzPct val="120000"/>
              <a:buFont typeface="Wingdings" charset="2"/>
              <a:buChar char="§"/>
            </a:pPr>
            <a:r>
              <a:rPr lang="en-AU" sz="2000" kern="1200" dirty="0" smtClean="0">
                <a:latin typeface="Calibri" charset="0"/>
                <a:ea typeface="ＭＳ Ｐゴシック" charset="0"/>
                <a:cs typeface="Calibri" charset="0"/>
              </a:rPr>
              <a:t>ESA-EC is still evaluating a number of atmospheric correction algorithms. We do not believe they have chosen a single version.</a:t>
            </a:r>
          </a:p>
          <a:p>
            <a:pPr marL="460375" lvl="1" indent="-223838" algn="l" defTabSz="914400" rtl="0">
              <a:buSzPct val="120000"/>
              <a:buFont typeface="Wingdings" charset="2"/>
              <a:buChar char="§"/>
            </a:pPr>
            <a:r>
              <a:rPr lang="en-AU" sz="2000" kern="1200" dirty="0" smtClean="0">
                <a:latin typeface="Calibri" charset="0"/>
                <a:ea typeface="ＭＳ Ｐゴシック" charset="0"/>
                <a:cs typeface="Calibri" charset="0"/>
              </a:rPr>
              <a:t>The Data Cube project has been reluctant to build S2 data cubes for countries due to the complexity of producing ARD. </a:t>
            </a:r>
          </a:p>
          <a:p>
            <a:pPr marL="460375" lvl="1" indent="-223838" algn="l" defTabSz="914400" rtl="0">
              <a:buSzPct val="120000"/>
              <a:buFont typeface="Wingdings" charset="2"/>
              <a:buChar char="§"/>
            </a:pPr>
            <a:r>
              <a:rPr lang="en-AU" sz="2000" kern="1200" dirty="0" smtClean="0">
                <a:latin typeface="Calibri" charset="0"/>
                <a:ea typeface="ＭＳ Ｐゴシック" charset="0"/>
                <a:cs typeface="Calibri" charset="0"/>
              </a:rPr>
              <a:t>The Swiss Data Cube team is using S2 ARD in their data cube and completed processing with the Sen2Cor algorithm (Sentinel Toolbox).</a:t>
            </a:r>
          </a:p>
          <a:p>
            <a:pPr marL="460375" lvl="1" indent="-223838" algn="l" defTabSz="914400" rtl="0">
              <a:buSzPct val="120000"/>
              <a:buFont typeface="Wingdings" charset="2"/>
              <a:buChar char="§"/>
            </a:pPr>
            <a:r>
              <a:rPr lang="en-AU" sz="2000" kern="1200" dirty="0" smtClean="0">
                <a:latin typeface="Calibri" charset="0"/>
                <a:ea typeface="ＭＳ Ｐゴシック" charset="0"/>
                <a:cs typeface="Calibri" charset="0"/>
              </a:rPr>
              <a:t>The U.K. Catapult team has developed an open source processing method based on ARCSI that is being used for their Wales and U.K. Data Cubes.</a:t>
            </a:r>
          </a:p>
        </p:txBody>
      </p:sp>
    </p:spTree>
    <p:extLst>
      <p:ext uri="{BB962C8B-B14F-4D97-AF65-F5344CB8AC3E}">
        <p14:creationId xmlns:p14="http://schemas.microsoft.com/office/powerpoint/2010/main" val="1413193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Title 1"/>
          <p:cNvSpPr>
            <a:spLocks noGrp="1"/>
          </p:cNvSpPr>
          <p:nvPr>
            <p:ph type="title"/>
          </p:nvPr>
        </p:nvSpPr>
        <p:spPr>
          <a:xfrm>
            <a:off x="2057400" y="228600"/>
            <a:ext cx="5410200" cy="646331"/>
          </a:xfrm>
        </p:spPr>
        <p:txBody>
          <a:bodyPr wrap="square">
            <a:spAutoFit/>
          </a:bodyPr>
          <a:lstStyle/>
          <a:p>
            <a:pPr algn="l" eaLnBrk="1" hangingPunct="1"/>
            <a:r>
              <a:rPr lang="en-US" sz="3600" b="1" dirty="0" smtClean="0">
                <a:latin typeface="Tahoma" charset="0"/>
                <a:ea typeface="ＭＳ Ｐゴシック" charset="0"/>
                <a:cs typeface="ＭＳ Ｐゴシック" charset="0"/>
              </a:rPr>
              <a:t>Radar ARD Progress</a:t>
            </a:r>
            <a:endParaRPr lang="en-US" sz="3600" b="1" dirty="0">
              <a:solidFill>
                <a:srgbClr val="FFD799"/>
              </a:solidFill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80905" name="Straight Arrow Connector 2"/>
          <p:cNvCxnSpPr>
            <a:cxnSpLocks noChangeShapeType="1"/>
          </p:cNvCxnSpPr>
          <p:nvPr/>
        </p:nvCxnSpPr>
        <p:spPr bwMode="auto">
          <a:xfrm flipH="1">
            <a:off x="1816100" y="6284913"/>
            <a:ext cx="949325" cy="344487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sp>
        <p:nvSpPr>
          <p:cNvPr id="8" name="Content Placeholder 2"/>
          <p:cNvSpPr txBox="1">
            <a:spLocks/>
          </p:cNvSpPr>
          <p:nvPr/>
        </p:nvSpPr>
        <p:spPr>
          <a:xfrm>
            <a:off x="202534" y="1219200"/>
            <a:ext cx="8712866" cy="5294313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1pPr>
            <a:lvl2pPr marL="768927" indent="-311727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marL="1188719" indent="-274319">
              <a:spcBef>
                <a:spcPts val="500"/>
              </a:spcBef>
              <a:buSzPct val="100000"/>
              <a:buFont typeface="Arial"/>
              <a:buChar char="o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marL="1676400" indent="-304800">
              <a:spcBef>
                <a:spcPts val="500"/>
              </a:spcBef>
              <a:buSzPct val="100000"/>
              <a:buFont typeface="Arial"/>
              <a:buChar char="▪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marL="2171700" indent="-342900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22860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27432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32004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36576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marL="690563" indent="-677863" algn="l" defTabSz="914400" rtl="0">
              <a:buSzPct val="120000"/>
              <a:buFont typeface="Arial"/>
              <a:buNone/>
            </a:pPr>
            <a:r>
              <a:rPr lang="en-AU" sz="1800" b="1" kern="1200" dirty="0" smtClean="0">
                <a:latin typeface="Calibri" charset="0"/>
                <a:ea typeface="ＭＳ Ｐゴシック" charset="0"/>
                <a:cs typeface="Calibri" charset="0"/>
              </a:rPr>
              <a:t>Sentinel-1</a:t>
            </a:r>
            <a:endParaRPr lang="en-AU" sz="1800" b="1" kern="1200" dirty="0">
              <a:latin typeface="Calibri" charset="0"/>
              <a:ea typeface="ＭＳ Ｐゴシック" charset="0"/>
              <a:cs typeface="Calibri" charset="0"/>
            </a:endParaRPr>
          </a:p>
          <a:p>
            <a:pPr marL="460375" lvl="1" indent="-279400" algn="l" defTabSz="914400" rtl="0">
              <a:buSzPct val="120000"/>
              <a:buFont typeface="Wingdings" charset="2"/>
              <a:buChar char="§"/>
            </a:pPr>
            <a:r>
              <a:rPr lang="en-AU" sz="1800" kern="1200" dirty="0" smtClean="0">
                <a:latin typeface="Calibri" charset="0"/>
                <a:ea typeface="ＭＳ Ｐゴシック" charset="0"/>
                <a:cs typeface="Calibri" charset="0"/>
              </a:rPr>
              <a:t>ESA/EC does not currently produce simple ARD (gamma nought intensity) from GRD data products. Due to the large file sizes (1GB each), this is a huge burden for common users.</a:t>
            </a:r>
          </a:p>
          <a:p>
            <a:pPr marL="460375" lvl="1" indent="-279400" algn="l" defTabSz="914400" rtl="0">
              <a:buSzPct val="120000"/>
              <a:buFont typeface="Wingdings" charset="2"/>
              <a:buChar char="§"/>
            </a:pPr>
            <a:r>
              <a:rPr lang="en-AU" sz="1800" kern="1200" dirty="0" smtClean="0">
                <a:latin typeface="Calibri" charset="0"/>
                <a:ea typeface="ＭＳ Ｐゴシック" charset="0"/>
                <a:cs typeface="Calibri" charset="0"/>
              </a:rPr>
              <a:t>The production of ARD for SLC data (includes phase content) may never be possible due to its complexity and choices in processing.</a:t>
            </a:r>
          </a:p>
          <a:p>
            <a:pPr marL="460375" lvl="1" indent="-279400" algn="l" defTabSz="914400" rtl="0">
              <a:buSzPct val="120000"/>
              <a:buFont typeface="Wingdings" charset="2"/>
              <a:buChar char="§"/>
            </a:pPr>
            <a:r>
              <a:rPr lang="en-AU" sz="1800" kern="1200" dirty="0" smtClean="0">
                <a:latin typeface="Calibri" charset="0"/>
                <a:ea typeface="ＭＳ Ｐゴシック" charset="0"/>
                <a:cs typeface="Calibri" charset="0"/>
              </a:rPr>
              <a:t>Google Earth Engine has created ARD from GRD data and provides gamma-nought intensity to its users. The SEO has recently developed a script (with support from Google) that will generate a </a:t>
            </a:r>
            <a:r>
              <a:rPr lang="en-AU" sz="1800" kern="1200" dirty="0" err="1" smtClean="0">
                <a:latin typeface="Calibri" charset="0"/>
                <a:ea typeface="ＭＳ Ｐゴシック" charset="0"/>
                <a:cs typeface="Calibri" charset="0"/>
              </a:rPr>
              <a:t>GeoTIFF</a:t>
            </a:r>
            <a:r>
              <a:rPr lang="en-AU" sz="1800" kern="1200" dirty="0" smtClean="0">
                <a:latin typeface="Calibri" charset="0"/>
                <a:ea typeface="ＭＳ Ｐゴシック" charset="0"/>
                <a:cs typeface="Calibri" charset="0"/>
              </a:rPr>
              <a:t> export and then a data cube from these data holdings. This is currently the </a:t>
            </a:r>
            <a:r>
              <a:rPr lang="en-AU" sz="1800" u="sng" kern="1200" dirty="0" smtClean="0">
                <a:latin typeface="Calibri" charset="0"/>
                <a:ea typeface="ＭＳ Ｐゴシック" charset="0"/>
                <a:cs typeface="Calibri" charset="0"/>
              </a:rPr>
              <a:t>fastest method to achieve S1 data cubes </a:t>
            </a:r>
            <a:r>
              <a:rPr lang="en-AU" sz="1800" kern="1200" dirty="0" smtClean="0">
                <a:latin typeface="Calibri" charset="0"/>
                <a:ea typeface="ＭＳ Ｐゴシック" charset="0"/>
                <a:cs typeface="Calibri" charset="0"/>
              </a:rPr>
              <a:t>for global users.</a:t>
            </a:r>
          </a:p>
          <a:p>
            <a:pPr marL="0" indent="-577" algn="l" defTabSz="914400" rtl="0">
              <a:buSzPct val="120000"/>
              <a:buNone/>
            </a:pPr>
            <a:r>
              <a:rPr lang="en-US" sz="1800" b="1" kern="1200" dirty="0" smtClean="0">
                <a:latin typeface="Calibri" charset="0"/>
                <a:ea typeface="ＭＳ Ｐゴシック" charset="0"/>
                <a:cs typeface="Calibri" charset="0"/>
              </a:rPr>
              <a:t>ALOS</a:t>
            </a:r>
          </a:p>
          <a:p>
            <a:pPr marL="460375" lvl="1" indent="-223838" algn="l" defTabSz="914400" rtl="0">
              <a:buSzPct val="120000"/>
              <a:buFont typeface="Wingdings" charset="2"/>
              <a:buChar char="§"/>
            </a:pPr>
            <a:r>
              <a:rPr lang="en-US" sz="1800" kern="1200" dirty="0" smtClean="0">
                <a:latin typeface="Calibri" charset="0"/>
                <a:ea typeface="ＭＳ Ｐゴシック" charset="0"/>
                <a:cs typeface="Calibri" charset="0"/>
              </a:rPr>
              <a:t>JAXA only produces annual PALSAR mosaics (25 meter) ARD products, which do NOT support </a:t>
            </a:r>
            <a:r>
              <a:rPr lang="en-US" sz="1800" u="sng" kern="1200" dirty="0" smtClean="0">
                <a:latin typeface="Calibri" charset="0"/>
                <a:ea typeface="ＭＳ Ｐゴシック" charset="0"/>
                <a:cs typeface="Calibri" charset="0"/>
              </a:rPr>
              <a:t>time series analyses or algorithm validation</a:t>
            </a:r>
            <a:r>
              <a:rPr lang="en-US" sz="1800" kern="1200" dirty="0" smtClean="0">
                <a:latin typeface="Calibri" charset="0"/>
                <a:ea typeface="ＭＳ Ｐゴシック" charset="0"/>
                <a:cs typeface="Calibri" charset="0"/>
              </a:rPr>
              <a:t>.</a:t>
            </a:r>
          </a:p>
          <a:p>
            <a:pPr marL="460375" lvl="1" indent="-223838" algn="l" defTabSz="914400" rtl="0">
              <a:buSzPct val="120000"/>
              <a:buFont typeface="Wingdings" charset="2"/>
              <a:buChar char="§"/>
            </a:pPr>
            <a:r>
              <a:rPr lang="en-US" sz="1800" kern="1200" dirty="0" smtClean="0">
                <a:latin typeface="Calibri" charset="0"/>
                <a:ea typeface="ＭＳ Ｐゴシック" charset="0"/>
                <a:cs typeface="Calibri" charset="0"/>
              </a:rPr>
              <a:t>JAXA is currently funding PALSAR ARD studies ...good news</a:t>
            </a:r>
          </a:p>
          <a:p>
            <a:pPr marL="460375" lvl="1" indent="-223838" algn="l" defTabSz="914400" rtl="0">
              <a:buSzPct val="120000"/>
              <a:buFont typeface="Wingdings" charset="2"/>
              <a:buChar char="§"/>
            </a:pPr>
            <a:r>
              <a:rPr lang="en-US" sz="1800" kern="1200" dirty="0">
                <a:latin typeface="Calibri" charset="0"/>
                <a:ea typeface="ＭＳ Ｐゴシック" charset="0"/>
                <a:cs typeface="Calibri" charset="0"/>
              </a:rPr>
              <a:t>M</a:t>
            </a:r>
            <a:r>
              <a:rPr lang="en-US" sz="1800" kern="1200" dirty="0" smtClean="0">
                <a:latin typeface="Calibri" charset="0"/>
                <a:ea typeface="ＭＳ Ｐゴシック" charset="0"/>
                <a:cs typeface="Calibri" charset="0"/>
              </a:rPr>
              <a:t>any data cubes users have expressed the desire for L-band archive data to conduct time series analyses change detection and to validate algorithms at specific times. If such data was available, even at 30-meter scale, it would be a significant global impact.</a:t>
            </a:r>
          </a:p>
        </p:txBody>
      </p:sp>
    </p:spTree>
    <p:extLst>
      <p:ext uri="{BB962C8B-B14F-4D97-AF65-F5344CB8AC3E}">
        <p14:creationId xmlns:p14="http://schemas.microsoft.com/office/powerpoint/2010/main" val="371950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018" y="216849"/>
            <a:ext cx="3969631" cy="30460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2919" y="197340"/>
            <a:ext cx="4034985" cy="30655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018" y="3446582"/>
            <a:ext cx="4013627" cy="304936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34819" y="3458503"/>
            <a:ext cx="416628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400" rtl="0"/>
            <a:r>
              <a:rPr lang="en-US" b="1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An </a:t>
            </a:r>
            <a:r>
              <a:rPr lang="en-US" b="1" kern="1200" dirty="0" err="1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Giang</a:t>
            </a:r>
            <a:r>
              <a:rPr lang="en-US" b="1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 Province – Southern Vietnam</a:t>
            </a:r>
          </a:p>
          <a:p>
            <a:pPr algn="l" defTabSz="914400" rtl="0"/>
            <a:r>
              <a:rPr lang="en-US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Rice crop region near </a:t>
            </a:r>
            <a:r>
              <a:rPr lang="en-US" kern="1200" dirty="0" err="1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Bassac</a:t>
            </a:r>
            <a:r>
              <a:rPr lang="en-US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 River</a:t>
            </a:r>
          </a:p>
          <a:p>
            <a:pPr algn="l" defTabSz="914400" rtl="0"/>
            <a:r>
              <a:rPr lang="en-US" b="1" kern="1200" dirty="0" smtClean="0">
                <a:solidFill>
                  <a:srgbClr val="0070C0"/>
                </a:solidFill>
                <a:latin typeface="Calibri" panose="020F0502020204030204"/>
                <a:ea typeface=""/>
                <a:cs typeface=""/>
              </a:rPr>
              <a:t>Sentinel-1 Median Mosaic</a:t>
            </a:r>
          </a:p>
          <a:p>
            <a:pPr algn="l" defTabSz="914400" rtl="0"/>
            <a:r>
              <a:rPr lang="en-US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RGB: VV – VH – VV/VH</a:t>
            </a:r>
          </a:p>
          <a:p>
            <a:pPr algn="l" defTabSz="914400" rtl="0"/>
            <a:endParaRPr lang="en-US" kern="1200" dirty="0" smtClean="0">
              <a:solidFill>
                <a:prstClr val="black"/>
              </a:solidFill>
              <a:latin typeface="Calibri" panose="020F0502020204030204"/>
              <a:ea typeface=""/>
              <a:cs typeface=""/>
            </a:endParaRPr>
          </a:p>
          <a:p>
            <a:pPr algn="l" defTabSz="914400" rtl="0"/>
            <a:r>
              <a:rPr lang="en-US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May 2017 – Top Left</a:t>
            </a:r>
          </a:p>
          <a:p>
            <a:pPr algn="l" defTabSz="914400" rtl="0"/>
            <a:r>
              <a:rPr lang="en-US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June 2017 – Top Right</a:t>
            </a:r>
          </a:p>
          <a:p>
            <a:pPr algn="l" defTabSz="914400" rtl="0"/>
            <a:r>
              <a:rPr lang="en-US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July 2017 – Bottom Left</a:t>
            </a:r>
          </a:p>
          <a:p>
            <a:pPr algn="l" defTabSz="914400" rtl="0"/>
            <a:endParaRPr lang="en-US" kern="1200" dirty="0">
              <a:solidFill>
                <a:prstClr val="black"/>
              </a:solidFill>
              <a:latin typeface="Calibri" panose="020F0502020204030204"/>
              <a:ea typeface=""/>
              <a:cs typeface=""/>
            </a:endParaRPr>
          </a:p>
          <a:p>
            <a:pPr algn="l" defTabSz="914400" rtl="0"/>
            <a:r>
              <a:rPr lang="en-US" i="1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* Generated from Google Earth Engine dataset and then analyzed in QGIS</a:t>
            </a:r>
            <a:endParaRPr lang="en-US" i="1" kern="1200" dirty="0">
              <a:solidFill>
                <a:prstClr val="black"/>
              </a:solidFill>
              <a:latin typeface="Calibri" panose="020F050202020403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83833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2780" y="4035450"/>
            <a:ext cx="768852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400" rtl="0"/>
            <a:r>
              <a:rPr lang="en-US" sz="2400" b="1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An </a:t>
            </a:r>
            <a:r>
              <a:rPr lang="en-US" sz="2400" b="1" kern="1200" dirty="0" err="1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Giang</a:t>
            </a:r>
            <a:r>
              <a:rPr lang="en-US" sz="2400" b="1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 Province – Southern Vietnam</a:t>
            </a:r>
          </a:p>
          <a:p>
            <a:pPr algn="l" defTabSz="914400" rtl="0"/>
            <a:r>
              <a:rPr lang="en-US" sz="2400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Rice crop region near </a:t>
            </a:r>
            <a:r>
              <a:rPr lang="en-US" sz="2400" kern="1200" dirty="0" err="1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Bassac</a:t>
            </a:r>
            <a:r>
              <a:rPr lang="en-US" sz="2400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 River</a:t>
            </a:r>
          </a:p>
          <a:p>
            <a:pPr algn="l" defTabSz="914400" rtl="0"/>
            <a:r>
              <a:rPr lang="en-US" sz="2400" b="1" kern="1200" dirty="0" smtClean="0">
                <a:solidFill>
                  <a:srgbClr val="0070C0"/>
                </a:solidFill>
                <a:latin typeface="Calibri" panose="020F0502020204030204"/>
                <a:ea typeface=""/>
                <a:cs typeface=""/>
              </a:rPr>
              <a:t>Sentinel-1 Multi-Layer </a:t>
            </a:r>
            <a:r>
              <a:rPr lang="en-US" sz="2400" b="1" kern="1200" dirty="0" err="1" smtClean="0">
                <a:solidFill>
                  <a:srgbClr val="0070C0"/>
                </a:solidFill>
                <a:latin typeface="Calibri" panose="020F0502020204030204"/>
                <a:ea typeface=""/>
                <a:cs typeface=""/>
              </a:rPr>
              <a:t>GeoTIFF</a:t>
            </a:r>
            <a:r>
              <a:rPr lang="en-US" sz="2400" b="1" kern="1200" dirty="0" smtClean="0">
                <a:solidFill>
                  <a:srgbClr val="0070C0"/>
                </a:solidFill>
                <a:latin typeface="Calibri" panose="020F0502020204030204"/>
                <a:ea typeface=""/>
                <a:cs typeface=""/>
              </a:rPr>
              <a:t/>
            </a:r>
            <a:br>
              <a:rPr lang="en-US" sz="2400" b="1" kern="1200" dirty="0" smtClean="0">
                <a:solidFill>
                  <a:srgbClr val="0070C0"/>
                </a:solidFill>
                <a:latin typeface="Calibri" panose="020F0502020204030204"/>
                <a:ea typeface=""/>
                <a:cs typeface=""/>
              </a:rPr>
            </a:br>
            <a:endParaRPr lang="en-US" sz="2400" b="1" kern="1200" dirty="0" smtClean="0">
              <a:solidFill>
                <a:srgbClr val="0070C0"/>
              </a:solidFill>
              <a:latin typeface="Calibri" panose="020F0502020204030204"/>
              <a:ea typeface=""/>
              <a:cs typeface=""/>
            </a:endParaRPr>
          </a:p>
          <a:p>
            <a:pPr algn="l" defTabSz="914400" rtl="0"/>
            <a:r>
              <a:rPr lang="en-US" sz="2400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May to July 2017 – Gray-</a:t>
            </a:r>
            <a:r>
              <a:rPr lang="en-US" sz="2400" kern="1200" dirty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s</a:t>
            </a:r>
            <a:r>
              <a:rPr lang="en-US" sz="2400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cale image of VV band</a:t>
            </a:r>
            <a:br>
              <a:rPr lang="en-US" sz="2400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</a:br>
            <a:endParaRPr lang="en-US" sz="2400" kern="1200" dirty="0" smtClean="0">
              <a:solidFill>
                <a:prstClr val="black"/>
              </a:solidFill>
              <a:latin typeface="Calibri" panose="020F0502020204030204"/>
              <a:ea typeface=""/>
              <a:cs typeface=""/>
            </a:endParaRPr>
          </a:p>
          <a:p>
            <a:pPr algn="l" defTabSz="914400" rtl="0"/>
            <a:r>
              <a:rPr lang="en-US" sz="2000" i="1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* Generated from Google Earth Engine and then analyzed in QGIS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822" y="135597"/>
            <a:ext cx="2769116" cy="322479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55647" y="3399076"/>
            <a:ext cx="855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914400" rtl="0"/>
            <a:r>
              <a:rPr lang="en-US" kern="120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Layer 1</a:t>
            </a:r>
            <a:endParaRPr lang="en-US" kern="1200">
              <a:solidFill>
                <a:prstClr val="black"/>
              </a:solidFill>
              <a:latin typeface="Calibri" panose="020F0502020204030204"/>
              <a:ea typeface=""/>
              <a:cs typeface="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40336" y="3380669"/>
            <a:ext cx="972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914400" rtl="0"/>
            <a:r>
              <a:rPr lang="en-US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Layer 11</a:t>
            </a:r>
            <a:endParaRPr lang="en-US" kern="1200" dirty="0">
              <a:solidFill>
                <a:prstClr val="black"/>
              </a:solidFill>
              <a:latin typeface="Calibri" panose="020F0502020204030204"/>
              <a:ea typeface=""/>
              <a:cs typeface="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27723" y="3394959"/>
            <a:ext cx="972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914400" rtl="0"/>
            <a:r>
              <a:rPr lang="en-US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Layer 21</a:t>
            </a:r>
            <a:endParaRPr lang="en-US" kern="1200" dirty="0">
              <a:solidFill>
                <a:prstClr val="black"/>
              </a:solidFill>
              <a:latin typeface="Calibri" panose="020F0502020204030204"/>
              <a:ea typeface=""/>
              <a:cs typeface="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2041" y="135597"/>
            <a:ext cx="2843365" cy="322479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0800" y="135597"/>
            <a:ext cx="2438694" cy="3224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6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816204" y="246190"/>
            <a:ext cx="311189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400" rtl="0"/>
            <a:r>
              <a:rPr lang="en-US" sz="2000" b="1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An </a:t>
            </a:r>
            <a:r>
              <a:rPr lang="en-US" sz="2000" b="1" kern="1200" dirty="0" err="1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Giang</a:t>
            </a:r>
            <a:r>
              <a:rPr lang="en-US" sz="2000" b="1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 Province – Southern Vietnam</a:t>
            </a:r>
          </a:p>
          <a:p>
            <a:pPr algn="l" defTabSz="914400" rtl="0"/>
            <a:r>
              <a:rPr lang="en-US" sz="2000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Rice crop region near </a:t>
            </a:r>
            <a:r>
              <a:rPr lang="en-US" sz="2000" kern="1200" dirty="0" err="1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Bassac</a:t>
            </a:r>
            <a:r>
              <a:rPr lang="en-US" sz="2000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 River</a:t>
            </a:r>
          </a:p>
          <a:p>
            <a:pPr algn="l" defTabSz="914400" rtl="0"/>
            <a:endParaRPr lang="en-US" sz="2000" b="1" kern="1200" dirty="0" smtClean="0">
              <a:solidFill>
                <a:srgbClr val="0070C0"/>
              </a:solidFill>
              <a:latin typeface="Calibri" panose="020F0502020204030204"/>
              <a:ea typeface=""/>
              <a:cs typeface=""/>
            </a:endParaRPr>
          </a:p>
          <a:p>
            <a:pPr algn="l" defTabSz="914400" rtl="0"/>
            <a:r>
              <a:rPr lang="en-US" sz="2000" b="1" kern="1200" dirty="0" smtClean="0">
                <a:solidFill>
                  <a:srgbClr val="0070C0"/>
                </a:solidFill>
                <a:latin typeface="Calibri" panose="020F0502020204030204"/>
                <a:ea typeface=""/>
                <a:cs typeface=""/>
              </a:rPr>
              <a:t>Sentinel-1 C-Band Radar</a:t>
            </a:r>
            <a:br>
              <a:rPr lang="en-US" sz="2000" b="1" kern="1200" dirty="0" smtClean="0">
                <a:solidFill>
                  <a:srgbClr val="0070C0"/>
                </a:solidFill>
                <a:latin typeface="Calibri" panose="020F0502020204030204"/>
                <a:ea typeface=""/>
                <a:cs typeface=""/>
              </a:rPr>
            </a:br>
            <a:r>
              <a:rPr lang="en-US" sz="2000" b="1" kern="1200" dirty="0" smtClean="0">
                <a:solidFill>
                  <a:srgbClr val="0070C0"/>
                </a:solidFill>
                <a:latin typeface="Calibri" panose="020F0502020204030204"/>
                <a:ea typeface=""/>
                <a:cs typeface=""/>
              </a:rPr>
              <a:t/>
            </a:r>
            <a:br>
              <a:rPr lang="en-US" sz="2000" b="1" kern="1200" dirty="0" smtClean="0">
                <a:solidFill>
                  <a:srgbClr val="0070C0"/>
                </a:solidFill>
                <a:latin typeface="Calibri" panose="020F0502020204030204"/>
                <a:ea typeface=""/>
                <a:cs typeface=""/>
              </a:rPr>
            </a:br>
            <a:r>
              <a:rPr lang="en-US" sz="2000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Time series composite of VV-band for May to July 2017</a:t>
            </a:r>
            <a:br>
              <a:rPr lang="en-US" sz="2000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</a:br>
            <a:endParaRPr lang="en-US" sz="2000" kern="1200" dirty="0" smtClean="0">
              <a:solidFill>
                <a:prstClr val="black"/>
              </a:solidFill>
              <a:latin typeface="Calibri" panose="020F0502020204030204"/>
              <a:ea typeface=""/>
              <a:cs typeface=""/>
            </a:endParaRPr>
          </a:p>
          <a:p>
            <a:pPr algn="l" defTabSz="914400" rtl="0"/>
            <a:r>
              <a:rPr lang="en-US" i="1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* Generated from Google Earth Engine and then analyzed in QGIS. It is expected these products will be available in a Data Cube format in the future.</a:t>
            </a:r>
          </a:p>
          <a:p>
            <a:pPr algn="l" defTabSz="914400" rtl="0"/>
            <a:endParaRPr lang="en-US" sz="2000" kern="1200" dirty="0" smtClean="0">
              <a:solidFill>
                <a:prstClr val="black"/>
              </a:solidFill>
              <a:latin typeface="Calibri" panose="020F0502020204030204"/>
              <a:ea typeface=""/>
              <a:cs typeface="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5716" y="5876556"/>
            <a:ext cx="869238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400" rtl="0"/>
            <a:r>
              <a:rPr lang="en-US" kern="1200" dirty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RGB </a:t>
            </a:r>
            <a:r>
              <a:rPr lang="en-US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image: Red=May (Layer 1), Green=June(Layer 11), Blue=July (Layer 21)</a:t>
            </a:r>
          </a:p>
          <a:p>
            <a:pPr algn="l" defTabSz="914400" rtl="0"/>
            <a:r>
              <a:rPr lang="en-US" sz="1600" i="1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* The variations in color are consistent with rice crop planting dates. Red areas are earlier plantings (May) and Green/Blue areas are later plantings (June/July). White areas indicate non-rice.</a:t>
            </a:r>
            <a:endParaRPr lang="en-US" sz="1600" i="1" kern="1200" dirty="0">
              <a:solidFill>
                <a:prstClr val="black"/>
              </a:solidFill>
              <a:latin typeface="Calibri" panose="020F0502020204030204"/>
              <a:ea typeface=""/>
              <a:cs typeface="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616" y="246190"/>
            <a:ext cx="5377684" cy="5438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06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670423" y="152400"/>
            <a:ext cx="4400551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400" rtl="0"/>
            <a:r>
              <a:rPr lang="en-US" sz="2800" b="1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Radar Time Series Forest/Land Change (</a:t>
            </a:r>
            <a:r>
              <a:rPr lang="en-US" sz="2800" b="1" kern="1200" dirty="0" err="1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Deutscher</a:t>
            </a:r>
            <a:r>
              <a:rPr lang="en-US" sz="2800" b="1" kern="1200" dirty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 </a:t>
            </a:r>
            <a:r>
              <a:rPr lang="en-US" sz="2800" b="1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Algorithm)</a:t>
            </a:r>
          </a:p>
          <a:p>
            <a:pPr algn="l" defTabSz="914400" rtl="0"/>
            <a:endParaRPr lang="en-US" sz="2800" b="1" kern="1200" dirty="0">
              <a:solidFill>
                <a:prstClr val="black"/>
              </a:solidFill>
              <a:latin typeface="Calibri" panose="020F0502020204030204"/>
              <a:ea typeface=""/>
              <a:cs typeface=""/>
            </a:endParaRPr>
          </a:p>
          <a:p>
            <a:pPr algn="l" defTabSz="914400" rtl="0"/>
            <a:r>
              <a:rPr lang="en-US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A new method to find forest/land disturbance using radar time series. Calculations are based on the dual-pol coefficient of variation and backscatter trend.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83123" y="3454114"/>
            <a:ext cx="40422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400" rtl="0"/>
            <a:r>
              <a:rPr lang="en-US" sz="1600" b="1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Sentinel-1 Example</a:t>
            </a:r>
            <a:r>
              <a:rPr lang="en-US" sz="1600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 (left)</a:t>
            </a:r>
          </a:p>
          <a:p>
            <a:pPr algn="l" defTabSz="914400" rtl="0"/>
            <a:r>
              <a:rPr lang="en-US" sz="1600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(a) Mean coefficient of variation (VV and VH) of entire time series</a:t>
            </a:r>
          </a:p>
          <a:p>
            <a:pPr algn="l" defTabSz="914400" rtl="0"/>
            <a:r>
              <a:rPr lang="en-US" sz="1600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(b) Backscatter trend: (Mean of first 3 images) – (Mean of last 3 images) </a:t>
            </a:r>
          </a:p>
          <a:p>
            <a:pPr algn="l" defTabSz="914400" rtl="0"/>
            <a:r>
              <a:rPr lang="de-DE" sz="1600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(c) </a:t>
            </a:r>
            <a:r>
              <a:rPr lang="de-DE" sz="1600" kern="1200" dirty="0" err="1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Product</a:t>
            </a:r>
            <a:r>
              <a:rPr lang="de-DE" sz="1600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 </a:t>
            </a:r>
            <a:r>
              <a:rPr lang="de-DE" sz="1600" kern="1200" dirty="0" err="1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of</a:t>
            </a:r>
            <a:r>
              <a:rPr lang="de-DE" sz="1600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 (a)*(b)</a:t>
            </a:r>
          </a:p>
          <a:p>
            <a:pPr algn="l" defTabSz="914400" rtl="0"/>
            <a:r>
              <a:rPr lang="en-US" sz="1600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(d) Disturbance results using a threshold value. </a:t>
            </a:r>
            <a:r>
              <a:rPr lang="en-US" sz="1600" b="1" kern="1200" dirty="0" smtClean="0">
                <a:solidFill>
                  <a:srgbClr val="FF0000"/>
                </a:solidFill>
                <a:latin typeface="Calibri" panose="020F0502020204030204"/>
                <a:ea typeface=""/>
                <a:cs typeface=""/>
              </a:rPr>
              <a:t>RED</a:t>
            </a:r>
            <a:r>
              <a:rPr lang="en-US" sz="1600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 = deforestation, BLACK = non-forest areas removed using GFW mask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40450" y="6327223"/>
            <a:ext cx="29514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914400" rtl="0"/>
            <a:r>
              <a:rPr lang="en-US" sz="2400" b="1" kern="1200" dirty="0" smtClean="0">
                <a:solidFill>
                  <a:srgbClr val="FF0000"/>
                </a:solidFill>
                <a:latin typeface="Britannic Bold" charset="0"/>
                <a:ea typeface="Britannic Bold" charset="0"/>
                <a:cs typeface="Britannic Bold" charset="0"/>
              </a:rPr>
              <a:t>Under Evaluation ...</a:t>
            </a:r>
            <a:endParaRPr lang="en-US" sz="2400" b="1" kern="1200" dirty="0">
              <a:solidFill>
                <a:srgbClr val="FF0000"/>
              </a:solidFill>
              <a:latin typeface="Britannic Bold" charset="0"/>
              <a:ea typeface="Britannic Bold" charset="0"/>
              <a:cs typeface="Britannic Bold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0" y="88900"/>
            <a:ext cx="4472631" cy="558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2513" y="5570531"/>
            <a:ext cx="44679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400" rtl="0"/>
            <a:r>
              <a:rPr lang="en-US" b="1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Comments: </a:t>
            </a:r>
            <a:r>
              <a:rPr lang="en-US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Vegetation loss (black) and vegetation gain (white) are easily delineated in figure </a:t>
            </a:r>
            <a:r>
              <a:rPr lang="de-DE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(c). A </a:t>
            </a:r>
            <a:r>
              <a:rPr lang="de-DE" kern="1200" dirty="0" err="1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forest</a:t>
            </a:r>
            <a:r>
              <a:rPr lang="de-DE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 </a:t>
            </a:r>
            <a:r>
              <a:rPr lang="de-DE" kern="1200" dirty="0" err="1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mask</a:t>
            </a:r>
            <a:r>
              <a:rPr lang="de-DE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 was </a:t>
            </a:r>
            <a:r>
              <a:rPr lang="de-DE" kern="1200" dirty="0" err="1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applied</a:t>
            </a:r>
            <a:r>
              <a:rPr lang="de-DE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 </a:t>
            </a:r>
            <a:r>
              <a:rPr lang="de-DE" kern="1200" dirty="0" err="1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to</a:t>
            </a:r>
            <a:r>
              <a:rPr lang="de-DE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 (d) </a:t>
            </a:r>
            <a:r>
              <a:rPr lang="de-DE" kern="1200" dirty="0" err="1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to</a:t>
            </a:r>
            <a:r>
              <a:rPr lang="de-DE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 </a:t>
            </a:r>
            <a:r>
              <a:rPr lang="de-DE" kern="1200" dirty="0" err="1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detect</a:t>
            </a:r>
            <a:r>
              <a:rPr lang="de-DE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 </a:t>
            </a:r>
            <a:r>
              <a:rPr lang="de-DE" kern="1200" dirty="0" err="1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only</a:t>
            </a:r>
            <a:r>
              <a:rPr lang="de-DE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 </a:t>
            </a:r>
            <a:r>
              <a:rPr lang="de-DE" kern="1200" dirty="0" err="1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forest</a:t>
            </a:r>
            <a:r>
              <a:rPr lang="de-DE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 </a:t>
            </a:r>
            <a:r>
              <a:rPr lang="de-DE" kern="1200" dirty="0" err="1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loss</a:t>
            </a:r>
            <a:r>
              <a:rPr lang="de-DE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 (</a:t>
            </a:r>
            <a:r>
              <a:rPr lang="de-DE" kern="1200" dirty="0" err="1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red</a:t>
            </a:r>
            <a:r>
              <a:rPr lang="de-DE" kern="1200" dirty="0" smtClean="0">
                <a:solidFill>
                  <a:prstClr val="black"/>
                </a:solidFill>
                <a:latin typeface="Calibri" panose="020F0502020204030204"/>
                <a:ea typeface=""/>
                <a:cs typeface="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5346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Default">
      <a:dk1>
        <a:srgbClr val="002569"/>
      </a:dk1>
      <a:lt1>
        <a:srgbClr val="696969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GA White Pages">
  <a:themeElements>
    <a:clrScheme name="GA White Pages 13">
      <a:dk1>
        <a:srgbClr val="4D4D4F"/>
      </a:dk1>
      <a:lt1>
        <a:srgbClr val="FFFFFF"/>
      </a:lt1>
      <a:dk2>
        <a:srgbClr val="267485"/>
      </a:dk2>
      <a:lt2>
        <a:srgbClr val="808080"/>
      </a:lt2>
      <a:accent1>
        <a:srgbClr val="A0D7E4"/>
      </a:accent1>
      <a:accent2>
        <a:srgbClr val="333399"/>
      </a:accent2>
      <a:accent3>
        <a:srgbClr val="FFFFFF"/>
      </a:accent3>
      <a:accent4>
        <a:srgbClr val="404042"/>
      </a:accent4>
      <a:accent5>
        <a:srgbClr val="CDE8EF"/>
      </a:accent5>
      <a:accent6>
        <a:srgbClr val="2D2D8A"/>
      </a:accent6>
      <a:hlink>
        <a:srgbClr val="0000FF"/>
      </a:hlink>
      <a:folHlink>
        <a:srgbClr val="99CC00"/>
      </a:folHlink>
    </a:clrScheme>
    <a:fontScheme name="GA White Pag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A White Pag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White Pag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White Pag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White Page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White Page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White Page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White Page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White Page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White Page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White Page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White Page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White Page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White Pages 13">
        <a:dk1>
          <a:srgbClr val="4D4D4F"/>
        </a:dk1>
        <a:lt1>
          <a:srgbClr val="FFFFFF"/>
        </a:lt1>
        <a:dk2>
          <a:srgbClr val="267485"/>
        </a:dk2>
        <a:lt2>
          <a:srgbClr val="808080"/>
        </a:lt2>
        <a:accent1>
          <a:srgbClr val="A0D7E4"/>
        </a:accent1>
        <a:accent2>
          <a:srgbClr val="333399"/>
        </a:accent2>
        <a:accent3>
          <a:srgbClr val="FFFFFF"/>
        </a:accent3>
        <a:accent4>
          <a:srgbClr val="404042"/>
        </a:accent4>
        <a:accent5>
          <a:srgbClr val="CDE8EF"/>
        </a:accent5>
        <a:accent6>
          <a:srgbClr val="2D2D8A"/>
        </a:accent6>
        <a:hlink>
          <a:srgbClr val="0000FF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Default">
  <a:themeElements>
    <a:clrScheme name="Default">
      <a:dk1>
        <a:srgbClr val="002569"/>
      </a:dk1>
      <a:lt1>
        <a:srgbClr val="696969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4.xml><?xml version="1.0" encoding="utf-8"?>
<a:theme xmlns:a="http://schemas.openxmlformats.org/drawingml/2006/main" name="1_Default">
  <a:themeElements>
    <a:clrScheme name="Default">
      <a:dk1>
        <a:srgbClr val="002569"/>
      </a:dk1>
      <a:lt1>
        <a:srgbClr val="696969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13305</TotalTime>
  <Words>816</Words>
  <Application>Microsoft Macintosh PowerPoint</Application>
  <PresentationFormat>On-screen Show (4:3)</PresentationFormat>
  <Paragraphs>71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8</vt:i4>
      </vt:variant>
    </vt:vector>
  </HeadingPairs>
  <TitlesOfParts>
    <vt:vector size="26" baseType="lpstr">
      <vt:lpstr>Arial Bold</vt:lpstr>
      <vt:lpstr>Avenir Roman</vt:lpstr>
      <vt:lpstr>Britannic Bold</vt:lpstr>
      <vt:lpstr>Calibri</vt:lpstr>
      <vt:lpstr>Calibri Light</vt:lpstr>
      <vt:lpstr>Droid Serif</vt:lpstr>
      <vt:lpstr>Helvetica</vt:lpstr>
      <vt:lpstr>ＭＳ Ｐゴシック</vt:lpstr>
      <vt:lpstr>Tahoma</vt:lpstr>
      <vt:lpstr>Times New Roman</vt:lpstr>
      <vt:lpstr>Wingdings</vt:lpstr>
      <vt:lpstr>Arial</vt:lpstr>
      <vt:lpstr>Default</vt:lpstr>
      <vt:lpstr>GA White Pages</vt:lpstr>
      <vt:lpstr>3_Default</vt:lpstr>
      <vt:lpstr>1_Default</vt:lpstr>
      <vt:lpstr>Office Theme</vt:lpstr>
      <vt:lpstr>1_Office Theme</vt:lpstr>
      <vt:lpstr>Status Report on ARD Usage </vt:lpstr>
      <vt:lpstr>Moving toward ARD </vt:lpstr>
      <vt:lpstr>Optical ARD Progress</vt:lpstr>
      <vt:lpstr>Radar ARD Progress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</dc:title>
  <dc:creator>Brian R. Williams</dc:creator>
  <cp:lastModifiedBy>Brian Killough</cp:lastModifiedBy>
  <cp:revision>787</cp:revision>
  <cp:lastPrinted>2015-02-04T17:36:21Z</cp:lastPrinted>
  <dcterms:modified xsi:type="dcterms:W3CDTF">2018-02-19T21:41:50Z</dcterms:modified>
</cp:coreProperties>
</file>