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71" r:id="rId4"/>
    <p:sldId id="272" r:id="rId5"/>
    <p:sldId id="273" r:id="rId6"/>
    <p:sldId id="274" r:id="rId7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99"/>
    <p:restoredTop sz="88983" autoAdjust="0"/>
  </p:normalViewPr>
  <p:slideViewPr>
    <p:cSldViewPr>
      <p:cViewPr varScale="1">
        <p:scale>
          <a:sx n="69" d="100"/>
          <a:sy n="69" d="100"/>
        </p:scale>
        <p:origin x="72" y="2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29941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84848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82906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17276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 smtClean="0"/>
              <a:t>Title Goes Here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664469"/>
            <a:ext cx="79116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3600" b="1" dirty="0" smtClean="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>Discussion on product interoperability: from CARD4L to MRI</a:t>
            </a:r>
            <a:endParaRPr sz="3600" b="1" dirty="0">
              <a:solidFill>
                <a:srgbClr val="FFFFFF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4468811"/>
            <a:ext cx="4810858" cy="170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ESA Data Quality team</a:t>
            </a:r>
            <a:endParaRPr lang="en-AU" dirty="0" smtClean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LSI-VC-5</a:t>
            </a:r>
            <a:endParaRPr lang="en-AU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#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??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February 2018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989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2400" dirty="0" smtClean="0">
                <a:latin typeface="Calibri" charset="0"/>
                <a:ea typeface="Calibri" charset="0"/>
                <a:cs typeface="Calibri" charset="0"/>
              </a:rPr>
              <a:t>CEOS Analysis Ready Data for Land CARD4L</a:t>
            </a:r>
            <a:endParaRPr lang="en-AU" sz="2400" dirty="0" smtClean="0">
              <a:latin typeface="Calibri" charset="0"/>
              <a:ea typeface="Calibri" charset="0"/>
              <a:cs typeface="Calibri" charset="0"/>
            </a:endParaRPr>
          </a:p>
          <a:p>
            <a:pPr marL="426027" lvl="1" indent="0">
              <a:buNone/>
            </a:pPr>
            <a:r>
              <a:rPr lang="en-US" sz="1800" i="1" dirty="0" smtClean="0">
                <a:cs typeface="Arial Bold" panose="020B0704020202020204" pitchFamily="34" charset="0"/>
              </a:rPr>
              <a:t>CARD4L are satellite </a:t>
            </a:r>
            <a:r>
              <a:rPr lang="en-US" sz="1800" i="1" dirty="0">
                <a:cs typeface="Arial Bold" panose="020B0704020202020204" pitchFamily="34" charset="0"/>
              </a:rPr>
              <a:t>data that have been processed to a </a:t>
            </a:r>
            <a:r>
              <a:rPr lang="en-US" sz="1800" i="1" dirty="0" smtClean="0">
                <a:cs typeface="Arial Bold" panose="020B0704020202020204" pitchFamily="34" charset="0"/>
              </a:rPr>
              <a:t>minimum </a:t>
            </a:r>
            <a:r>
              <a:rPr lang="en-US" sz="1800" i="1" dirty="0">
                <a:cs typeface="Arial Bold" panose="020B0704020202020204" pitchFamily="34" charset="0"/>
              </a:rPr>
              <a:t>set </a:t>
            </a:r>
            <a:r>
              <a:rPr lang="en-US" sz="1800" i="1" dirty="0" smtClean="0">
                <a:cs typeface="Arial Bold" panose="020B0704020202020204" pitchFamily="34" charset="0"/>
              </a:rPr>
              <a:t>of requirements </a:t>
            </a:r>
            <a:r>
              <a:rPr lang="en-US" sz="1800" i="1" dirty="0">
                <a:cs typeface="Arial Bold" panose="020B0704020202020204" pitchFamily="34" charset="0"/>
              </a:rPr>
              <a:t>and organized into a </a:t>
            </a:r>
            <a:r>
              <a:rPr lang="en-US" sz="1800" i="1" dirty="0" smtClean="0">
                <a:cs typeface="Arial Bold" panose="020B0704020202020204" pitchFamily="34" charset="0"/>
              </a:rPr>
              <a:t>form </a:t>
            </a:r>
            <a:r>
              <a:rPr lang="en-US" sz="1800" i="1" dirty="0">
                <a:cs typeface="Arial Bold" panose="020B0704020202020204" pitchFamily="34" charset="0"/>
              </a:rPr>
              <a:t>that allows immediate analysis with a </a:t>
            </a:r>
            <a:r>
              <a:rPr lang="en-US" sz="1800" i="1" dirty="0" smtClean="0">
                <a:cs typeface="Arial Bold" panose="020B0704020202020204" pitchFamily="34" charset="0"/>
              </a:rPr>
              <a:t>minimum of </a:t>
            </a:r>
            <a:r>
              <a:rPr lang="en-US" sz="1800" i="1" dirty="0">
                <a:cs typeface="Arial Bold" panose="020B0704020202020204" pitchFamily="34" charset="0"/>
              </a:rPr>
              <a:t>additional user effort, and, </a:t>
            </a:r>
            <a:r>
              <a:rPr lang="en-US" sz="1800" b="1" i="1" dirty="0">
                <a:solidFill>
                  <a:srgbClr val="FF0000"/>
                </a:solidFill>
                <a:cs typeface="Arial Bold" panose="020B0704020202020204" pitchFamily="34" charset="0"/>
              </a:rPr>
              <a:t>interoperability both </a:t>
            </a:r>
            <a:r>
              <a:rPr lang="en-US" sz="1800" b="1" i="1" dirty="0" smtClean="0">
                <a:solidFill>
                  <a:srgbClr val="FF0000"/>
                </a:solidFill>
                <a:cs typeface="Arial Bold" panose="020B0704020202020204" pitchFamily="34" charset="0"/>
              </a:rPr>
              <a:t>through </a:t>
            </a:r>
            <a:r>
              <a:rPr lang="en-US" sz="1800" b="1" i="1" dirty="0">
                <a:solidFill>
                  <a:srgbClr val="FF0000"/>
                </a:solidFill>
                <a:cs typeface="Arial Bold" panose="020B0704020202020204" pitchFamily="34" charset="0"/>
              </a:rPr>
              <a:t>time and with other datasets</a:t>
            </a:r>
          </a:p>
          <a:p>
            <a:pPr marL="0" indent="0">
              <a:buNone/>
            </a:pPr>
            <a:endParaRPr lang="en-AU" sz="24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AU" sz="2400" dirty="0" smtClean="0">
                <a:latin typeface="Calibri" charset="0"/>
                <a:ea typeface="Calibri" charset="0"/>
                <a:cs typeface="Calibri" charset="0"/>
              </a:rPr>
              <a:t>CARD4L aims to reduce barriers to interoperability between products</a:t>
            </a:r>
          </a:p>
          <a:p>
            <a:r>
              <a:rPr lang="en-AU" sz="2400" dirty="0" smtClean="0">
                <a:latin typeface="Calibri" charset="0"/>
                <a:ea typeface="Calibri" charset="0"/>
                <a:cs typeface="Calibri" charset="0"/>
              </a:rPr>
              <a:t>Where do these barriers to interoperability stem from?</a:t>
            </a:r>
            <a:endParaRPr lang="en-AU" sz="2400" dirty="0">
              <a:latin typeface="Calibri" charset="0"/>
              <a:ea typeface="Calibri" charset="0"/>
              <a:cs typeface="Calibri" charset="0"/>
            </a:endParaRPr>
          </a:p>
          <a:p>
            <a:endParaRPr lang="en-AU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Product Interoperability</a:t>
            </a:r>
            <a:endParaRPr lang="en-AU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141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0"/>
            <a:r>
              <a:rPr lang="en-GB" b="1" dirty="0"/>
              <a:t>Acquisition geometry.</a:t>
            </a:r>
            <a:r>
              <a:rPr lang="en-GB" dirty="0"/>
              <a:t>  </a:t>
            </a:r>
            <a:r>
              <a:rPr lang="en-GB" dirty="0" smtClean="0"/>
              <a:t>Confidence </a:t>
            </a:r>
            <a:r>
              <a:rPr lang="en-GB" dirty="0"/>
              <a:t>that given data is </a:t>
            </a:r>
            <a:endParaRPr lang="en-GB" dirty="0" smtClean="0"/>
          </a:p>
          <a:p>
            <a:pPr lvl="1"/>
            <a:r>
              <a:rPr lang="en-GB" dirty="0" smtClean="0"/>
              <a:t>acquired </a:t>
            </a:r>
            <a:r>
              <a:rPr lang="en-GB" dirty="0"/>
              <a:t>at a given point in space (geolocation accuracy) </a:t>
            </a:r>
            <a:endParaRPr lang="en-GB" dirty="0" smtClean="0"/>
          </a:p>
          <a:p>
            <a:pPr lvl="1"/>
            <a:r>
              <a:rPr lang="en-GB" dirty="0" smtClean="0"/>
              <a:t>and </a:t>
            </a:r>
            <a:r>
              <a:rPr lang="en-GB" dirty="0"/>
              <a:t>represents a given area centred on that point (spatial resolution).  </a:t>
            </a:r>
            <a:endParaRPr lang="en-GB" dirty="0" smtClean="0"/>
          </a:p>
          <a:p>
            <a:pPr marL="457200" lvl="1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Use of common reference datasets (grids, DEMs, …) reduces interoperability barriers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Barriers to Product Interoperability</a:t>
            </a:r>
            <a:endParaRPr lang="en-AU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3657600"/>
            <a:ext cx="25812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7703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0"/>
            <a:r>
              <a:rPr lang="en-GB" b="1" dirty="0" smtClean="0"/>
              <a:t>Sensor </a:t>
            </a:r>
            <a:r>
              <a:rPr lang="en-GB" b="1" dirty="0"/>
              <a:t>compatibility.</a:t>
            </a:r>
            <a:r>
              <a:rPr lang="en-GB" dirty="0"/>
              <a:t>  A spectrum of levels of interoperability exists across data acquired by different sensors according to the differences in the construction of the sensor.  This ranges from: </a:t>
            </a:r>
          </a:p>
          <a:p>
            <a:pPr lvl="1"/>
            <a:r>
              <a:rPr lang="en-GB" b="1" dirty="0"/>
              <a:t>Same sensor:</a:t>
            </a:r>
            <a:r>
              <a:rPr lang="en-GB" dirty="0"/>
              <a:t> data acquired by the same sensor (at two points in time) or sensor series (flying on the same series of missions – Sentinel 2a and 2b)  </a:t>
            </a:r>
          </a:p>
          <a:p>
            <a:pPr lvl="1"/>
            <a:r>
              <a:rPr lang="en-GB" b="1" dirty="0"/>
              <a:t>Same sensor family:</a:t>
            </a:r>
            <a:r>
              <a:rPr lang="en-GB" dirty="0"/>
              <a:t> data acquired by sensors of the same family (e.g. Vegetation 1, Vegetation 2, </a:t>
            </a:r>
            <a:r>
              <a:rPr lang="en-GB" dirty="0" err="1"/>
              <a:t>Proba</a:t>
            </a:r>
            <a:r>
              <a:rPr lang="en-GB" dirty="0"/>
              <a:t>-V)</a:t>
            </a:r>
          </a:p>
          <a:p>
            <a:pPr lvl="1"/>
            <a:r>
              <a:rPr lang="en-GB" b="1" dirty="0"/>
              <a:t>Same Parameter:</a:t>
            </a:r>
            <a:r>
              <a:rPr lang="en-GB" dirty="0"/>
              <a:t> data acquired by sensors developed separately but acquiring data of a similar category.  In this case, the objective is to obtain interoperable higher level products derived from the data, for example Surface Reflectance</a:t>
            </a:r>
            <a:r>
              <a:rPr lang="en-GB" dirty="0" smtClean="0"/>
              <a:t>.</a:t>
            </a:r>
          </a:p>
          <a:p>
            <a:pPr marL="31173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Use of the same calibration approaches and corrections required to reduce interoperability barriers</a:t>
            </a:r>
            <a:r>
              <a:rPr lang="en-GB" dirty="0" smtClean="0"/>
              <a:t>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>
                <a:latin typeface="Calibri" charset="0"/>
                <a:ea typeface="Calibri" charset="0"/>
                <a:cs typeface="Calibri" charset="0"/>
              </a:rPr>
              <a:t>Barriers to </a:t>
            </a: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Product Interoperability</a:t>
            </a:r>
            <a:endParaRPr lang="en-AU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8739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Single Sensor ARDs</a:t>
            </a:r>
          </a:p>
          <a:p>
            <a:r>
              <a:rPr lang="en-GB" dirty="0" smtClean="0"/>
              <a:t>Being compliant to a CARD4L PFS does not guarantee product interoperability</a:t>
            </a:r>
          </a:p>
          <a:p>
            <a:pPr lvl="1"/>
            <a:r>
              <a:rPr lang="en-GB" dirty="0" smtClean="0"/>
              <a:t>No constraints on using set reference datasets (Grid, DEM, etc.) or specified processing algorithms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 smtClean="0"/>
              <a:t>Single Sensor Interoperable ARDs</a:t>
            </a:r>
          </a:p>
          <a:p>
            <a:r>
              <a:rPr lang="en-GB" dirty="0" smtClean="0"/>
              <a:t>Applying constraints on </a:t>
            </a:r>
            <a:r>
              <a:rPr lang="en-GB" dirty="0"/>
              <a:t>reference datasets (Grid, DEM, etc.) </a:t>
            </a:r>
            <a:r>
              <a:rPr lang="en-GB" dirty="0" smtClean="0"/>
              <a:t>and </a:t>
            </a:r>
            <a:r>
              <a:rPr lang="en-GB" dirty="0"/>
              <a:t>specified processing </a:t>
            </a:r>
            <a:r>
              <a:rPr lang="en-GB" dirty="0" smtClean="0"/>
              <a:t>algorithms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Increased level of product interoperability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Medium Resolution Interoperability products</a:t>
            </a:r>
          </a:p>
          <a:p>
            <a:r>
              <a:rPr lang="en-GB" dirty="0" smtClean="0"/>
              <a:t>Merged/combined products generated by combining lower level products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Levels of interoperability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11209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Picture 2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295400"/>
            <a:ext cx="2127688" cy="3865199"/>
          </a:xfrm>
          <a:prstGeom prst="rect">
            <a:avLst/>
          </a:prstGeom>
        </p:spPr>
      </p:pic>
      <p:pic>
        <p:nvPicPr>
          <p:cNvPr id="223" name="Picture 2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331543"/>
            <a:ext cx="4133446" cy="4993057"/>
          </a:xfrm>
          <a:prstGeom prst="rect">
            <a:avLst/>
          </a:prstGeom>
        </p:spPr>
      </p:pic>
      <p:pic>
        <p:nvPicPr>
          <p:cNvPr id="169" name="Picture 16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0253" y="1351155"/>
            <a:ext cx="4176122" cy="50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9214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16726</TotalTime>
  <Words>359</Words>
  <Application>Microsoft Office PowerPoint</Application>
  <PresentationFormat>On-screen Show (4:3)</PresentationFormat>
  <Paragraphs>34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 Bold</vt:lpstr>
      <vt:lpstr>Avenir Roman</vt:lpstr>
      <vt:lpstr>Calibri</vt:lpstr>
      <vt:lpstr>Courier New</vt:lpstr>
      <vt:lpstr>Droid Serif</vt:lpstr>
      <vt:lpstr>Proxima Nova Regular</vt:lpstr>
      <vt:lpstr>Wingdings</vt:lpstr>
      <vt:lpstr>Default</vt:lpstr>
      <vt:lpstr>Discussion on product interoperability: from CARD4L to MRI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Steven Hosford</cp:lastModifiedBy>
  <cp:revision>68</cp:revision>
  <dcterms:modified xsi:type="dcterms:W3CDTF">2018-02-09T14:50:51Z</dcterms:modified>
</cp:coreProperties>
</file>