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9"/>
    <p:restoredTop sz="88983" autoAdjust="0"/>
  </p:normalViewPr>
  <p:slideViewPr>
    <p:cSldViewPr>
      <p:cViewPr varScale="1">
        <p:scale>
          <a:sx n="69" d="100"/>
          <a:sy n="69" d="100"/>
        </p:scale>
        <p:origin x="72" y="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94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84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290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727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79116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6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Discussion on product interoperability: from CARD4L to MRI</a:t>
            </a:r>
            <a:endParaRPr sz="36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170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ESA Data Quality team</a:t>
            </a:r>
            <a:endParaRPr lang="en-AU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LSI-VC-5</a:t>
            </a:r>
            <a:endParaRPr lang="en-AU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??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February 2018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989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CEOS Analysis Ready Data for Land CARD4L</a:t>
            </a:r>
            <a:endParaRPr lang="en-AU" sz="2400" dirty="0" smtClean="0">
              <a:latin typeface="Calibri" charset="0"/>
              <a:ea typeface="Calibri" charset="0"/>
              <a:cs typeface="Calibri" charset="0"/>
            </a:endParaRPr>
          </a:p>
          <a:p>
            <a:pPr marL="426027" lvl="1" indent="0">
              <a:buNone/>
            </a:pPr>
            <a:r>
              <a:rPr lang="en-US" sz="1800" i="1" dirty="0" smtClean="0">
                <a:cs typeface="Arial Bold" panose="020B0704020202020204" pitchFamily="34" charset="0"/>
              </a:rPr>
              <a:t>CARD4L are satellite </a:t>
            </a:r>
            <a:r>
              <a:rPr lang="en-US" sz="1800" i="1" dirty="0">
                <a:cs typeface="Arial Bold" panose="020B0704020202020204" pitchFamily="34" charset="0"/>
              </a:rPr>
              <a:t>data that have been processed to a </a:t>
            </a:r>
            <a:r>
              <a:rPr lang="en-US" sz="1800" i="1" dirty="0" smtClean="0">
                <a:cs typeface="Arial Bold" panose="020B0704020202020204" pitchFamily="34" charset="0"/>
              </a:rPr>
              <a:t>minimum </a:t>
            </a:r>
            <a:r>
              <a:rPr lang="en-US" sz="1800" i="1" dirty="0">
                <a:cs typeface="Arial Bold" panose="020B0704020202020204" pitchFamily="34" charset="0"/>
              </a:rPr>
              <a:t>set </a:t>
            </a:r>
            <a:r>
              <a:rPr lang="en-US" sz="1800" i="1" dirty="0" smtClean="0">
                <a:cs typeface="Arial Bold" panose="020B0704020202020204" pitchFamily="34" charset="0"/>
              </a:rPr>
              <a:t>of requirements </a:t>
            </a:r>
            <a:r>
              <a:rPr lang="en-US" sz="1800" i="1" dirty="0">
                <a:cs typeface="Arial Bold" panose="020B0704020202020204" pitchFamily="34" charset="0"/>
              </a:rPr>
              <a:t>and organized into a </a:t>
            </a:r>
            <a:r>
              <a:rPr lang="en-US" sz="1800" i="1" dirty="0" smtClean="0">
                <a:cs typeface="Arial Bold" panose="020B0704020202020204" pitchFamily="34" charset="0"/>
              </a:rPr>
              <a:t>form </a:t>
            </a:r>
            <a:r>
              <a:rPr lang="en-US" sz="1800" i="1" dirty="0">
                <a:cs typeface="Arial Bold" panose="020B0704020202020204" pitchFamily="34" charset="0"/>
              </a:rPr>
              <a:t>that allows immediate analysis with a </a:t>
            </a:r>
            <a:r>
              <a:rPr lang="en-US" sz="1800" i="1" dirty="0" smtClean="0">
                <a:cs typeface="Arial Bold" panose="020B0704020202020204" pitchFamily="34" charset="0"/>
              </a:rPr>
              <a:t>minimum of </a:t>
            </a:r>
            <a:r>
              <a:rPr lang="en-US" sz="1800" i="1" dirty="0">
                <a:cs typeface="Arial Bold" panose="020B0704020202020204" pitchFamily="34" charset="0"/>
              </a:rPr>
              <a:t>additional user effort, and, </a:t>
            </a:r>
            <a:r>
              <a:rPr lang="en-US" sz="1800" b="1" i="1" dirty="0">
                <a:solidFill>
                  <a:srgbClr val="FF0000"/>
                </a:solidFill>
                <a:cs typeface="Arial Bold" panose="020B0704020202020204" pitchFamily="34" charset="0"/>
              </a:rPr>
              <a:t>interoperability both </a:t>
            </a:r>
            <a:r>
              <a:rPr lang="en-US" sz="1800" b="1" i="1" dirty="0" smtClean="0">
                <a:solidFill>
                  <a:srgbClr val="FF0000"/>
                </a:solidFill>
                <a:cs typeface="Arial Bold" panose="020B0704020202020204" pitchFamily="34" charset="0"/>
              </a:rPr>
              <a:t>through </a:t>
            </a:r>
            <a:r>
              <a:rPr lang="en-US" sz="1800" b="1" i="1" dirty="0">
                <a:solidFill>
                  <a:srgbClr val="FF0000"/>
                </a:solidFill>
                <a:cs typeface="Arial Bold" panose="020B0704020202020204" pitchFamily="34" charset="0"/>
              </a:rPr>
              <a:t>time and with other datasets</a:t>
            </a:r>
          </a:p>
          <a:p>
            <a:pPr marL="0" indent="0">
              <a:buNone/>
            </a:pPr>
            <a:endParaRPr lang="en-AU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CARD4L aims to reduce barriers to interoperability between products</a:t>
            </a:r>
          </a:p>
          <a:p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Where do these barriers to interoperability stem from?</a:t>
            </a:r>
            <a:endParaRPr lang="en-AU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AU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Product Interoperability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4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GB" b="1" dirty="0"/>
              <a:t>Acquisition geometry.</a:t>
            </a:r>
            <a:r>
              <a:rPr lang="en-GB" dirty="0"/>
              <a:t>  </a:t>
            </a:r>
            <a:r>
              <a:rPr lang="en-GB" dirty="0" smtClean="0"/>
              <a:t>Confidence </a:t>
            </a:r>
            <a:r>
              <a:rPr lang="en-GB" dirty="0"/>
              <a:t>that given data is </a:t>
            </a:r>
            <a:endParaRPr lang="en-GB" dirty="0" smtClean="0"/>
          </a:p>
          <a:p>
            <a:pPr lvl="1"/>
            <a:r>
              <a:rPr lang="en-GB" dirty="0" smtClean="0"/>
              <a:t>acquired </a:t>
            </a:r>
            <a:r>
              <a:rPr lang="en-GB" dirty="0"/>
              <a:t>at a given point in space (geolocation accuracy) </a:t>
            </a:r>
            <a:endParaRPr lang="en-GB" dirty="0" smtClean="0"/>
          </a:p>
          <a:p>
            <a:pPr lvl="1"/>
            <a:r>
              <a:rPr lang="en-GB" dirty="0" smtClean="0"/>
              <a:t>and </a:t>
            </a:r>
            <a:r>
              <a:rPr lang="en-GB" dirty="0"/>
              <a:t>represents a given area centred on that point (spatial resolution).  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Use of common reference datasets (grids, DEMs, …) reduces interoperability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Barriers to Product Interoperability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657600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703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GB" b="1" dirty="0" smtClean="0"/>
              <a:t>Sensor </a:t>
            </a:r>
            <a:r>
              <a:rPr lang="en-GB" b="1" dirty="0"/>
              <a:t>compatibility.</a:t>
            </a:r>
            <a:r>
              <a:rPr lang="en-GB" dirty="0"/>
              <a:t>  A spectrum of levels of interoperability exists across data acquired by different sensors according to the differences in the construction of the sensor.  This ranges from: </a:t>
            </a:r>
          </a:p>
          <a:p>
            <a:pPr lvl="1"/>
            <a:r>
              <a:rPr lang="en-GB" b="1" dirty="0"/>
              <a:t>Same sensor:</a:t>
            </a:r>
            <a:r>
              <a:rPr lang="en-GB" dirty="0"/>
              <a:t> data acquired by the same sensor (at two points in time) or sensor series (flying on the same series of missions – Sentinel 2a and 2b)  </a:t>
            </a:r>
          </a:p>
          <a:p>
            <a:pPr lvl="1"/>
            <a:r>
              <a:rPr lang="en-GB" b="1" dirty="0"/>
              <a:t>Same sensor family:</a:t>
            </a:r>
            <a:r>
              <a:rPr lang="en-GB" dirty="0"/>
              <a:t> data acquired by sensors of the same family (e.g. Vegetation 1, Vegetation 2, </a:t>
            </a:r>
            <a:r>
              <a:rPr lang="en-GB" dirty="0" err="1"/>
              <a:t>Proba</a:t>
            </a:r>
            <a:r>
              <a:rPr lang="en-GB" dirty="0"/>
              <a:t>-V)</a:t>
            </a:r>
          </a:p>
          <a:p>
            <a:pPr lvl="1"/>
            <a:r>
              <a:rPr lang="en-GB" b="1" dirty="0"/>
              <a:t>Same Parameter:</a:t>
            </a:r>
            <a:r>
              <a:rPr lang="en-GB" dirty="0"/>
              <a:t> data acquired by sensors developed separately but acquiring data of a similar category.  In this case, the objective is to obtain interoperable higher level products derived from the data, for example Surface Reflectance</a:t>
            </a:r>
            <a:r>
              <a:rPr lang="en-GB" dirty="0" smtClean="0"/>
              <a:t>.</a:t>
            </a:r>
          </a:p>
          <a:p>
            <a:pPr marL="31173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Use of the same calibration approaches and corrections required to reduce interoperability barriers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>
                <a:latin typeface="Calibri" charset="0"/>
                <a:ea typeface="Calibri" charset="0"/>
                <a:cs typeface="Calibri" charset="0"/>
              </a:rPr>
              <a:t>Barriers to 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Product Interoperability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73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Single Sensor ARDs</a:t>
            </a:r>
          </a:p>
          <a:p>
            <a:r>
              <a:rPr lang="en-GB" dirty="0" smtClean="0"/>
              <a:t>Being compliant to a CARD4L PFS does not guarantee product interoperability</a:t>
            </a:r>
          </a:p>
          <a:p>
            <a:pPr lvl="1"/>
            <a:r>
              <a:rPr lang="en-GB" dirty="0" smtClean="0"/>
              <a:t>No constraints on using set reference datasets (Grid, DEM, etc.) or specified processing algorithms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Single Sensor Interoperable ARDs</a:t>
            </a:r>
          </a:p>
          <a:p>
            <a:r>
              <a:rPr lang="en-GB" dirty="0" smtClean="0"/>
              <a:t>Applying constraints on </a:t>
            </a:r>
            <a:r>
              <a:rPr lang="en-GB" dirty="0"/>
              <a:t>reference datasets (Grid, DEM, etc.) </a:t>
            </a:r>
            <a:r>
              <a:rPr lang="en-GB" dirty="0" smtClean="0"/>
              <a:t>and </a:t>
            </a:r>
            <a:r>
              <a:rPr lang="en-GB" dirty="0"/>
              <a:t>specified processing </a:t>
            </a:r>
            <a:r>
              <a:rPr lang="en-GB" dirty="0" smtClean="0"/>
              <a:t>algorithms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Increased level of product interoperability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Medium Resolution Interoperability products</a:t>
            </a:r>
          </a:p>
          <a:p>
            <a:r>
              <a:rPr lang="en-GB" dirty="0" smtClean="0"/>
              <a:t>Merged/combined products generated by combining lower level products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Levels of interoperability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120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Picture 2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295400"/>
            <a:ext cx="2127688" cy="3865199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331543"/>
            <a:ext cx="4133446" cy="4993057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253" y="1351155"/>
            <a:ext cx="4176122" cy="50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21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16726</TotalTime>
  <Words>359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Discussion on product interoperability: from CARD4L to MRI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68</cp:revision>
  <dcterms:modified xsi:type="dcterms:W3CDTF">2018-02-09T14:50:51Z</dcterms:modified>
</cp:coreProperties>
</file>