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61" r:id="rId4"/>
    <p:sldId id="262" r:id="rId5"/>
    <p:sldId id="263" r:id="rId6"/>
    <p:sldId id="267" r:id="rId7"/>
    <p:sldId id="265" r:id="rId8"/>
    <p:sldId id="266" r:id="rId9"/>
    <p:sldId id="268" r:id="rId10"/>
    <p:sldId id="270" r:id="rId11"/>
    <p:sldId id="269" r:id="rId12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99"/>
    <p:restoredTop sz="88983" autoAdjust="0"/>
  </p:normalViewPr>
  <p:slideViewPr>
    <p:cSldViewPr>
      <p:cViewPr varScale="1">
        <p:scale>
          <a:sx n="82" d="100"/>
          <a:sy n="82" d="100"/>
        </p:scale>
        <p:origin x="1047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29941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84848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206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239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664469"/>
            <a:ext cx="69972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AU" sz="3200" b="1" dirty="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  <a:t>Discussion on the overall MRI objectives, principles and long-term roadmap</a:t>
            </a:r>
            <a:endParaRPr sz="3200" b="1" dirty="0">
              <a:solidFill>
                <a:srgbClr val="FFFFFF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44688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Michael Berger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LSI-VC-5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Session 5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February 2018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989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r>
              <a:rPr lang="en-GB" dirty="0"/>
              <a:t>MRI implementation roadmap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F8CCBE-66A0-40F0-AB92-CD1814B6CED2}"/>
              </a:ext>
            </a:extLst>
          </p:cNvPr>
          <p:cNvSpPr txBox="1"/>
          <p:nvPr/>
        </p:nvSpPr>
        <p:spPr>
          <a:xfrm>
            <a:off x="482047" y="2286000"/>
            <a:ext cx="2676939" cy="384720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Furthering the Framework</a:t>
            </a: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600" dirty="0"/>
              <a:t>Review of current framework with experts, identify missing elements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Furthering the framework under considerations of the agreed principles and expanding it to other sensors (SAR, medium res.)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Elaborating specific recommendations for CEOS approval</a:t>
            </a:r>
          </a:p>
          <a:p>
            <a:pPr marL="285750" indent="-285750">
              <a:buFontTx/>
              <a:buChar char="-"/>
            </a:pPr>
            <a:endParaRPr lang="en-US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C24399-A39C-425A-8E27-07080C0CBFFB}"/>
              </a:ext>
            </a:extLst>
          </p:cNvPr>
          <p:cNvSpPr txBox="1"/>
          <p:nvPr/>
        </p:nvSpPr>
        <p:spPr>
          <a:xfrm>
            <a:off x="3233530" y="2286000"/>
            <a:ext cx="2676939" cy="384720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Impact Assessment</a:t>
            </a: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600" dirty="0"/>
              <a:t>Review of past and on-going activities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Starting with a test scenario using the current scheme and CARD4L specifications (e.g. related to GEOGLAM, Water and focused on Vietnam?)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Impact assessment of improved scheme including a cost-benefit analysis</a:t>
            </a:r>
          </a:p>
          <a:p>
            <a:pPr marL="285750" indent="-285750">
              <a:buFontTx/>
              <a:buChar char="-"/>
            </a:pPr>
            <a:endParaRPr lang="en-US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6FF3C1-B114-4F43-BA02-28D25CE52D86}"/>
              </a:ext>
            </a:extLst>
          </p:cNvPr>
          <p:cNvSpPr txBox="1"/>
          <p:nvPr/>
        </p:nvSpPr>
        <p:spPr>
          <a:xfrm>
            <a:off x="5985013" y="2286000"/>
            <a:ext cx="2676939" cy="3847207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</a:schemeClr>
              </a:gs>
              <a:gs pos="48000">
                <a:srgbClr val="002060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Implementation</a:t>
            </a: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600" dirty="0"/>
              <a:t>Defining details on reference data set requirements (e.g. DEMs, reference grid) and fostering their development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Assessment of implementation option (e.g. GSs, toolboxes, data-cube, DIAS incl. SRL/TRLs)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Implementation (dev., testing, verification)</a:t>
            </a:r>
          </a:p>
          <a:p>
            <a:pPr marL="285750" indent="-285750">
              <a:buFontTx/>
              <a:buChar char="-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7178241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/>
              <a:t>MRI 2018 WP 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9440F32-1350-43AC-A769-280FF898911E}"/>
              </a:ext>
            </a:extLst>
          </p:cNvPr>
          <p:cNvSpPr txBox="1">
            <a:spLocks/>
          </p:cNvSpPr>
          <p:nvPr/>
        </p:nvSpPr>
        <p:spPr>
          <a:xfrm>
            <a:off x="381000" y="1676400"/>
            <a:ext cx="8229600" cy="415113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Furthering the framework under considerations of the agreed principles and expanding it to other sensors  with a focus on moderate resolution SAR.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Analyzing various past/ongoing implementations (NASA HLS, ESA HLS,…) for MRI framework compliance.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Initiating detailed assessments of various implementation options (common grid, spectral &amp; temporal adjustments).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24775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>
                <a:latin typeface="Calibri" charset="0"/>
                <a:ea typeface="Calibri" charset="0"/>
                <a:cs typeface="Calibri" charset="0"/>
              </a:rPr>
              <a:t>MRI Objectives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BED5008-ABB1-49A4-8CF3-C7735D09C919}"/>
              </a:ext>
            </a:extLst>
          </p:cNvPr>
          <p:cNvSpPr txBox="1">
            <a:spLocks/>
          </p:cNvSpPr>
          <p:nvPr/>
        </p:nvSpPr>
        <p:spPr>
          <a:xfrm>
            <a:off x="457200" y="1828800"/>
            <a:ext cx="8458200" cy="32004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Providing clear recommendations to space agencies for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implementation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 the MRI framework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under consideration of widest possible use and the specific mandate of space agencies.</a:t>
            </a:r>
          </a:p>
          <a:p>
            <a:pPr marL="0" indent="0" defTabSz="91440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91440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Providing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good practices and guidance for user communities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adapting and using multiple sensor products within single data streams including related software tools and reference data sets.</a:t>
            </a:r>
          </a:p>
          <a:p>
            <a:pPr defTabSz="9144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1410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638800" cy="533400"/>
          </a:xfrm>
        </p:spPr>
        <p:txBody>
          <a:bodyPr/>
          <a:lstStyle/>
          <a:p>
            <a:r>
              <a:rPr lang="en-GB" dirty="0"/>
              <a:t>MRI Principles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3F388B4-A643-4620-96F5-9B63B6067E96}"/>
              </a:ext>
            </a:extLst>
          </p:cNvPr>
          <p:cNvSpPr txBox="1">
            <a:spLocks/>
          </p:cNvSpPr>
          <p:nvPr/>
        </p:nvSpPr>
        <p:spPr>
          <a:xfrm>
            <a:off x="381000" y="1676400"/>
            <a:ext cx="8229600" cy="415113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Preserving as much as possible information content of single sensors in the system;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Utilizing instrument/system information and when needed starting with lower level data not available to users;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Focusing on L2 ARDs (SR, BS, BOA BT) interoperability as a basis for higher level ARDs ensuring data/product consistency;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Guiding users outlining clearly the usability and limitations of the data sets and providing software APIs, toolboxes and demo material for implementation options with lower level SRL/TRLs. </a:t>
            </a:r>
          </a:p>
        </p:txBody>
      </p:sp>
    </p:spTree>
    <p:extLst>
      <p:ext uri="{BB962C8B-B14F-4D97-AF65-F5344CB8AC3E}">
        <p14:creationId xmlns:p14="http://schemas.microsoft.com/office/powerpoint/2010/main" val="81823413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/>
              <a:t>Resampling</a:t>
            </a:r>
            <a:endParaRPr lang="en-GB" sz="16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37A5316-3530-4F6A-B123-62EEE6E0AB91}"/>
              </a:ext>
            </a:extLst>
          </p:cNvPr>
          <p:cNvSpPr/>
          <p:nvPr/>
        </p:nvSpPr>
        <p:spPr>
          <a:xfrm>
            <a:off x="4191000" y="2667000"/>
            <a:ext cx="1371600" cy="1371600"/>
          </a:xfrm>
          <a:prstGeom prst="ellipse">
            <a:avLst/>
          </a:prstGeom>
          <a:gradFill>
            <a:gsLst>
              <a:gs pos="71000">
                <a:schemeClr val="accent1">
                  <a:tint val="100000"/>
                  <a:shade val="100000"/>
                  <a:satMod val="130000"/>
                  <a:alpha val="35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6122E76-6BBC-4FF7-8B67-D26BFE97B5F1}"/>
              </a:ext>
            </a:extLst>
          </p:cNvPr>
          <p:cNvSpPr/>
          <p:nvPr/>
        </p:nvSpPr>
        <p:spPr>
          <a:xfrm>
            <a:off x="2819400" y="1295400"/>
            <a:ext cx="4114800" cy="4114800"/>
          </a:xfrm>
          <a:prstGeom prst="ellipse">
            <a:avLst/>
          </a:prstGeom>
          <a:gradFill>
            <a:gsLst>
              <a:gs pos="65000">
                <a:schemeClr val="accent1">
                  <a:tint val="100000"/>
                  <a:shade val="100000"/>
                  <a:satMod val="130000"/>
                  <a:alpha val="27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C41359-19D4-47E9-8BE6-9C8003D17CA3}"/>
              </a:ext>
            </a:extLst>
          </p:cNvPr>
          <p:cNvSpPr/>
          <p:nvPr/>
        </p:nvSpPr>
        <p:spPr>
          <a:xfrm>
            <a:off x="3505200" y="1981200"/>
            <a:ext cx="2743200" cy="2743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190FBF-70E0-4582-A266-07B6AB05AC16}"/>
              </a:ext>
            </a:extLst>
          </p:cNvPr>
          <p:cNvSpPr/>
          <p:nvPr/>
        </p:nvSpPr>
        <p:spPr>
          <a:xfrm>
            <a:off x="4419600" y="2895600"/>
            <a:ext cx="914400" cy="914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EBECEE-B605-4C23-8A3B-331525F43C98}"/>
              </a:ext>
            </a:extLst>
          </p:cNvPr>
          <p:cNvSpPr txBox="1"/>
          <p:nvPr/>
        </p:nvSpPr>
        <p:spPr>
          <a:xfrm>
            <a:off x="152400" y="1524000"/>
            <a:ext cx="2507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PSF: 1.5 (both sensors)</a:t>
            </a:r>
          </a:p>
          <a:p>
            <a:r>
              <a:rPr lang="en-US" dirty="0"/>
              <a:t>Resolution factor: 1:3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A88976-071E-4BDD-8771-7F396156F002}"/>
              </a:ext>
            </a:extLst>
          </p:cNvPr>
          <p:cNvSpPr txBox="1"/>
          <p:nvPr/>
        </p:nvSpPr>
        <p:spPr>
          <a:xfrm>
            <a:off x="1752600" y="55626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Resampling: 	Coarser to higher resolution?</a:t>
            </a:r>
          </a:p>
          <a:p>
            <a:r>
              <a:rPr lang="en-US" dirty="0"/>
              <a:t>			Higher to coarser? </a:t>
            </a:r>
          </a:p>
          <a:p>
            <a:r>
              <a:rPr lang="en-US" dirty="0"/>
              <a:t>			Intermediate or other fusion techniques?</a:t>
            </a:r>
          </a:p>
        </p:txBody>
      </p:sp>
    </p:spTree>
    <p:extLst>
      <p:ext uri="{BB962C8B-B14F-4D97-AF65-F5344CB8AC3E}">
        <p14:creationId xmlns:p14="http://schemas.microsoft.com/office/powerpoint/2010/main" val="134325444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638800" cy="533400"/>
          </a:xfrm>
        </p:spPr>
        <p:txBody>
          <a:bodyPr/>
          <a:lstStyle/>
          <a:p>
            <a:r>
              <a:rPr lang="en-GB" dirty="0"/>
              <a:t>Gridding</a:t>
            </a:r>
          </a:p>
        </p:txBody>
      </p: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7EB84394-F5C1-4F9E-87C9-53BF1EF8B7FD}"/>
              </a:ext>
            </a:extLst>
          </p:cNvPr>
          <p:cNvGrpSpPr/>
          <p:nvPr/>
        </p:nvGrpSpPr>
        <p:grpSpPr>
          <a:xfrm>
            <a:off x="1854626" y="1574682"/>
            <a:ext cx="6755974" cy="4458849"/>
            <a:chOff x="1854626" y="1574682"/>
            <a:chExt cx="6755974" cy="4458849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AD95196F-5E90-421E-9AE5-A89F30766AD3}"/>
                </a:ext>
              </a:extLst>
            </p:cNvPr>
            <p:cNvSpPr/>
            <p:nvPr/>
          </p:nvSpPr>
          <p:spPr>
            <a:xfrm>
              <a:off x="1854626" y="2462843"/>
              <a:ext cx="831157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1C847C72-C6FA-410C-A2D6-8AA28000C05B}"/>
                </a:ext>
              </a:extLst>
            </p:cNvPr>
            <p:cNvSpPr/>
            <p:nvPr/>
          </p:nvSpPr>
          <p:spPr>
            <a:xfrm>
              <a:off x="2435885" y="2473409"/>
              <a:ext cx="929724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5F948BE9-3664-42D8-9053-F44DCB458E38}"/>
                </a:ext>
              </a:extLst>
            </p:cNvPr>
            <p:cNvSpPr/>
            <p:nvPr/>
          </p:nvSpPr>
          <p:spPr>
            <a:xfrm>
              <a:off x="2982465" y="2483974"/>
              <a:ext cx="831157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CB0AFCD9-17BD-48E7-A8A2-47B34183B1CB}"/>
                </a:ext>
              </a:extLst>
            </p:cNvPr>
            <p:cNvSpPr/>
            <p:nvPr/>
          </p:nvSpPr>
          <p:spPr>
            <a:xfrm>
              <a:off x="3532763" y="2483973"/>
              <a:ext cx="831157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>
              <a:extLst>
                <a:ext uri="{FF2B5EF4-FFF2-40B4-BE49-F238E27FC236}">
                  <a16:creationId xmlns:a16="http://schemas.microsoft.com/office/drawing/2014/main" id="{5A89E104-CD1F-4A4D-9F23-35A1C009DD5F}"/>
                </a:ext>
              </a:extLst>
            </p:cNvPr>
            <p:cNvSpPr/>
            <p:nvPr/>
          </p:nvSpPr>
          <p:spPr>
            <a:xfrm>
              <a:off x="4110304" y="2483971"/>
              <a:ext cx="936019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DCCFBBE7-2198-451E-B922-886E7A58E161}"/>
                </a:ext>
              </a:extLst>
            </p:cNvPr>
            <p:cNvSpPr/>
            <p:nvPr/>
          </p:nvSpPr>
          <p:spPr>
            <a:xfrm>
              <a:off x="4629639" y="2462843"/>
              <a:ext cx="831157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4F6E6502-D409-402C-A4CA-68145C5BF0BE}"/>
                </a:ext>
              </a:extLst>
            </p:cNvPr>
            <p:cNvSpPr/>
            <p:nvPr/>
          </p:nvSpPr>
          <p:spPr>
            <a:xfrm>
              <a:off x="1880408" y="2927483"/>
              <a:ext cx="814227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93786787-3EBE-4E73-A393-D68BBE274C98}"/>
                </a:ext>
              </a:extLst>
            </p:cNvPr>
            <p:cNvSpPr/>
            <p:nvPr/>
          </p:nvSpPr>
          <p:spPr>
            <a:xfrm>
              <a:off x="2461667" y="2938048"/>
              <a:ext cx="929724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5144CEFC-89D9-4091-814A-421C2D927667}"/>
                </a:ext>
              </a:extLst>
            </p:cNvPr>
            <p:cNvSpPr/>
            <p:nvPr/>
          </p:nvSpPr>
          <p:spPr>
            <a:xfrm>
              <a:off x="3008247" y="2948614"/>
              <a:ext cx="831157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>
              <a:extLst>
                <a:ext uri="{FF2B5EF4-FFF2-40B4-BE49-F238E27FC236}">
                  <a16:creationId xmlns:a16="http://schemas.microsoft.com/office/drawing/2014/main" id="{1C739E61-6B24-4EC4-9349-C1723734E8C5}"/>
                </a:ext>
              </a:extLst>
            </p:cNvPr>
            <p:cNvSpPr/>
            <p:nvPr/>
          </p:nvSpPr>
          <p:spPr>
            <a:xfrm>
              <a:off x="3558544" y="2948612"/>
              <a:ext cx="831157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2F97603B-99E9-47A2-94AF-59FC3909175C}"/>
                </a:ext>
              </a:extLst>
            </p:cNvPr>
            <p:cNvSpPr/>
            <p:nvPr/>
          </p:nvSpPr>
          <p:spPr>
            <a:xfrm>
              <a:off x="4136086" y="2948611"/>
              <a:ext cx="936019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B15F4E29-7ECF-4B39-B451-14753565EA35}"/>
                </a:ext>
              </a:extLst>
            </p:cNvPr>
            <p:cNvSpPr/>
            <p:nvPr/>
          </p:nvSpPr>
          <p:spPr>
            <a:xfrm>
              <a:off x="4655420" y="2927483"/>
              <a:ext cx="831157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Oval 169">
              <a:extLst>
                <a:ext uri="{FF2B5EF4-FFF2-40B4-BE49-F238E27FC236}">
                  <a16:creationId xmlns:a16="http://schemas.microsoft.com/office/drawing/2014/main" id="{6ABC1605-48F6-47A5-9F74-10A9B349959E}"/>
                </a:ext>
              </a:extLst>
            </p:cNvPr>
            <p:cNvSpPr/>
            <p:nvPr/>
          </p:nvSpPr>
          <p:spPr>
            <a:xfrm>
              <a:off x="1880408" y="3423807"/>
              <a:ext cx="831157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82F4C4C3-7669-41DE-BD3A-32AF1B8A1E30}"/>
                </a:ext>
              </a:extLst>
            </p:cNvPr>
            <p:cNvSpPr/>
            <p:nvPr/>
          </p:nvSpPr>
          <p:spPr>
            <a:xfrm>
              <a:off x="2461667" y="3434373"/>
              <a:ext cx="929724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0FC4E24A-75A8-4399-98BD-BD71B89AD9E0}"/>
                </a:ext>
              </a:extLst>
            </p:cNvPr>
            <p:cNvSpPr/>
            <p:nvPr/>
          </p:nvSpPr>
          <p:spPr>
            <a:xfrm>
              <a:off x="3008247" y="3444938"/>
              <a:ext cx="831157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Oval 172">
              <a:extLst>
                <a:ext uri="{FF2B5EF4-FFF2-40B4-BE49-F238E27FC236}">
                  <a16:creationId xmlns:a16="http://schemas.microsoft.com/office/drawing/2014/main" id="{C2792566-B42F-43FE-80EF-ED7394C0F4BB}"/>
                </a:ext>
              </a:extLst>
            </p:cNvPr>
            <p:cNvSpPr/>
            <p:nvPr/>
          </p:nvSpPr>
          <p:spPr>
            <a:xfrm>
              <a:off x="3558544" y="3444937"/>
              <a:ext cx="831157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5DEFC40C-0E63-4EEC-A273-91DAC2D10BCA}"/>
                </a:ext>
              </a:extLst>
            </p:cNvPr>
            <p:cNvSpPr/>
            <p:nvPr/>
          </p:nvSpPr>
          <p:spPr>
            <a:xfrm>
              <a:off x="4136086" y="3444935"/>
              <a:ext cx="936019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27D5523E-608C-4574-B424-BC8D3BDD3E21}"/>
                </a:ext>
              </a:extLst>
            </p:cNvPr>
            <p:cNvSpPr/>
            <p:nvPr/>
          </p:nvSpPr>
          <p:spPr>
            <a:xfrm>
              <a:off x="4655420" y="3423807"/>
              <a:ext cx="831157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>
              <a:extLst>
                <a:ext uri="{FF2B5EF4-FFF2-40B4-BE49-F238E27FC236}">
                  <a16:creationId xmlns:a16="http://schemas.microsoft.com/office/drawing/2014/main" id="{E401C843-01FA-43CE-9446-2479FE48072B}"/>
                </a:ext>
              </a:extLst>
            </p:cNvPr>
            <p:cNvSpPr/>
            <p:nvPr/>
          </p:nvSpPr>
          <p:spPr>
            <a:xfrm>
              <a:off x="1873438" y="3909575"/>
              <a:ext cx="831157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>
              <a:extLst>
                <a:ext uri="{FF2B5EF4-FFF2-40B4-BE49-F238E27FC236}">
                  <a16:creationId xmlns:a16="http://schemas.microsoft.com/office/drawing/2014/main" id="{B563A399-3DBC-40E8-97D8-9821DA49693B}"/>
                </a:ext>
              </a:extLst>
            </p:cNvPr>
            <p:cNvSpPr/>
            <p:nvPr/>
          </p:nvSpPr>
          <p:spPr>
            <a:xfrm>
              <a:off x="2454698" y="3920141"/>
              <a:ext cx="929724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DC5C844A-A3FD-4429-8FEC-FED10DA926EF}"/>
                </a:ext>
              </a:extLst>
            </p:cNvPr>
            <p:cNvSpPr/>
            <p:nvPr/>
          </p:nvSpPr>
          <p:spPr>
            <a:xfrm>
              <a:off x="3001277" y="3930706"/>
              <a:ext cx="831157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25C145A9-CB9C-4B91-ADD0-AFB7CFF6FF92}"/>
                </a:ext>
              </a:extLst>
            </p:cNvPr>
            <p:cNvSpPr/>
            <p:nvPr/>
          </p:nvSpPr>
          <p:spPr>
            <a:xfrm>
              <a:off x="3551575" y="3930705"/>
              <a:ext cx="831157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95B831C4-B681-4471-9EA3-C8CCBDCA4952}"/>
                </a:ext>
              </a:extLst>
            </p:cNvPr>
            <p:cNvSpPr/>
            <p:nvPr/>
          </p:nvSpPr>
          <p:spPr>
            <a:xfrm>
              <a:off x="4129116" y="3930703"/>
              <a:ext cx="936019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C21BD176-BD24-4CBD-9567-E8CDFEB9AEC8}"/>
                </a:ext>
              </a:extLst>
            </p:cNvPr>
            <p:cNvSpPr/>
            <p:nvPr/>
          </p:nvSpPr>
          <p:spPr>
            <a:xfrm>
              <a:off x="4648451" y="3909575"/>
              <a:ext cx="831157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>
              <a:extLst>
                <a:ext uri="{FF2B5EF4-FFF2-40B4-BE49-F238E27FC236}">
                  <a16:creationId xmlns:a16="http://schemas.microsoft.com/office/drawing/2014/main" id="{92D9A87D-E2FA-499E-867F-88800945A7D4}"/>
                </a:ext>
              </a:extLst>
            </p:cNvPr>
            <p:cNvSpPr/>
            <p:nvPr/>
          </p:nvSpPr>
          <p:spPr>
            <a:xfrm>
              <a:off x="1887060" y="4395334"/>
              <a:ext cx="831157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DA541A01-2C16-4F8E-BEE5-C320FBA6DE46}"/>
                </a:ext>
              </a:extLst>
            </p:cNvPr>
            <p:cNvSpPr/>
            <p:nvPr/>
          </p:nvSpPr>
          <p:spPr>
            <a:xfrm>
              <a:off x="2468320" y="4405900"/>
              <a:ext cx="929724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>
              <a:extLst>
                <a:ext uri="{FF2B5EF4-FFF2-40B4-BE49-F238E27FC236}">
                  <a16:creationId xmlns:a16="http://schemas.microsoft.com/office/drawing/2014/main" id="{F932F5F8-F20E-4231-82F4-3DE521E51339}"/>
                </a:ext>
              </a:extLst>
            </p:cNvPr>
            <p:cNvSpPr/>
            <p:nvPr/>
          </p:nvSpPr>
          <p:spPr>
            <a:xfrm>
              <a:off x="3014899" y="4416465"/>
              <a:ext cx="831157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>
              <a:extLst>
                <a:ext uri="{FF2B5EF4-FFF2-40B4-BE49-F238E27FC236}">
                  <a16:creationId xmlns:a16="http://schemas.microsoft.com/office/drawing/2014/main" id="{9760F5B7-97DD-4EF1-BEA0-80E2A35AE9EE}"/>
                </a:ext>
              </a:extLst>
            </p:cNvPr>
            <p:cNvSpPr/>
            <p:nvPr/>
          </p:nvSpPr>
          <p:spPr>
            <a:xfrm>
              <a:off x="3565197" y="4416464"/>
              <a:ext cx="831157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>
              <a:extLst>
                <a:ext uri="{FF2B5EF4-FFF2-40B4-BE49-F238E27FC236}">
                  <a16:creationId xmlns:a16="http://schemas.microsoft.com/office/drawing/2014/main" id="{0E285BA9-ADA9-48D7-B205-F9BDE3432458}"/>
                </a:ext>
              </a:extLst>
            </p:cNvPr>
            <p:cNvSpPr/>
            <p:nvPr/>
          </p:nvSpPr>
          <p:spPr>
            <a:xfrm>
              <a:off x="4142738" y="4416462"/>
              <a:ext cx="936019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F583A7D7-6371-4B68-BFB3-D8C706D6708E}"/>
                </a:ext>
              </a:extLst>
            </p:cNvPr>
            <p:cNvSpPr/>
            <p:nvPr/>
          </p:nvSpPr>
          <p:spPr>
            <a:xfrm>
              <a:off x="4662073" y="4395334"/>
              <a:ext cx="831157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>
              <a:extLst>
                <a:ext uri="{FF2B5EF4-FFF2-40B4-BE49-F238E27FC236}">
                  <a16:creationId xmlns:a16="http://schemas.microsoft.com/office/drawing/2014/main" id="{67E4815E-3F83-4B3C-B444-C9A72E47F75E}"/>
                </a:ext>
              </a:extLst>
            </p:cNvPr>
            <p:cNvSpPr/>
            <p:nvPr/>
          </p:nvSpPr>
          <p:spPr>
            <a:xfrm>
              <a:off x="1887060" y="4902224"/>
              <a:ext cx="831157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D4E5B8BC-9B59-4DAC-A7A2-C8FAA4DAFFF2}"/>
                </a:ext>
              </a:extLst>
            </p:cNvPr>
            <p:cNvSpPr/>
            <p:nvPr/>
          </p:nvSpPr>
          <p:spPr>
            <a:xfrm>
              <a:off x="2468320" y="4912790"/>
              <a:ext cx="929724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>
              <a:extLst>
                <a:ext uri="{FF2B5EF4-FFF2-40B4-BE49-F238E27FC236}">
                  <a16:creationId xmlns:a16="http://schemas.microsoft.com/office/drawing/2014/main" id="{83B87EEC-A3C7-4F57-B369-EEB6F1CAA02D}"/>
                </a:ext>
              </a:extLst>
            </p:cNvPr>
            <p:cNvSpPr/>
            <p:nvPr/>
          </p:nvSpPr>
          <p:spPr>
            <a:xfrm>
              <a:off x="3014899" y="4923355"/>
              <a:ext cx="831157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Oval 190">
              <a:extLst>
                <a:ext uri="{FF2B5EF4-FFF2-40B4-BE49-F238E27FC236}">
                  <a16:creationId xmlns:a16="http://schemas.microsoft.com/office/drawing/2014/main" id="{E89CC6FC-F1DE-44CD-854B-E8A87342A25E}"/>
                </a:ext>
              </a:extLst>
            </p:cNvPr>
            <p:cNvSpPr/>
            <p:nvPr/>
          </p:nvSpPr>
          <p:spPr>
            <a:xfrm>
              <a:off x="3565197" y="4923354"/>
              <a:ext cx="831157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Oval 191">
              <a:extLst>
                <a:ext uri="{FF2B5EF4-FFF2-40B4-BE49-F238E27FC236}">
                  <a16:creationId xmlns:a16="http://schemas.microsoft.com/office/drawing/2014/main" id="{DEBF8CF1-73C2-4220-8C43-35C2AE3151BE}"/>
                </a:ext>
              </a:extLst>
            </p:cNvPr>
            <p:cNvSpPr/>
            <p:nvPr/>
          </p:nvSpPr>
          <p:spPr>
            <a:xfrm>
              <a:off x="4142738" y="4923352"/>
              <a:ext cx="936019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Oval 192">
              <a:extLst>
                <a:ext uri="{FF2B5EF4-FFF2-40B4-BE49-F238E27FC236}">
                  <a16:creationId xmlns:a16="http://schemas.microsoft.com/office/drawing/2014/main" id="{1166605A-1424-4C99-A000-789822AB8404}"/>
                </a:ext>
              </a:extLst>
            </p:cNvPr>
            <p:cNvSpPr/>
            <p:nvPr/>
          </p:nvSpPr>
          <p:spPr>
            <a:xfrm>
              <a:off x="4662073" y="4902224"/>
              <a:ext cx="831157" cy="718080"/>
            </a:xfrm>
            <a:prstGeom prst="ellipse">
              <a:avLst/>
            </a:prstGeom>
            <a:gradFill flip="none" rotWithShape="1">
              <a:gsLst>
                <a:gs pos="18000">
                  <a:schemeClr val="bg2">
                    <a:lumMod val="50000"/>
                  </a:schemeClr>
                </a:gs>
                <a:gs pos="90000">
                  <a:schemeClr val="bg1">
                    <a:alpha val="64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4" name="Group 193">
              <a:extLst>
                <a:ext uri="{FF2B5EF4-FFF2-40B4-BE49-F238E27FC236}">
                  <a16:creationId xmlns:a16="http://schemas.microsoft.com/office/drawing/2014/main" id="{971C6FC6-8B15-47ED-AF9F-BB3A82907AEB}"/>
                </a:ext>
              </a:extLst>
            </p:cNvPr>
            <p:cNvGrpSpPr/>
            <p:nvPr/>
          </p:nvGrpSpPr>
          <p:grpSpPr>
            <a:xfrm rot="21172560">
              <a:off x="2231300" y="2709885"/>
              <a:ext cx="2759965" cy="2376068"/>
              <a:chOff x="2364511" y="2285995"/>
              <a:chExt cx="2759965" cy="2376068"/>
            </a:xfrm>
          </p:grpSpPr>
          <p:grpSp>
            <p:nvGrpSpPr>
              <p:cNvPr id="250" name="Group 249">
                <a:extLst>
                  <a:ext uri="{FF2B5EF4-FFF2-40B4-BE49-F238E27FC236}">
                    <a16:creationId xmlns:a16="http://schemas.microsoft.com/office/drawing/2014/main" id="{7A2CF97D-D06D-482B-8816-0398F574BADB}"/>
                  </a:ext>
                </a:extLst>
              </p:cNvPr>
              <p:cNvGrpSpPr/>
              <p:nvPr/>
            </p:nvGrpSpPr>
            <p:grpSpPr>
              <a:xfrm>
                <a:off x="2364511" y="2285995"/>
                <a:ext cx="2738576" cy="484917"/>
                <a:chOff x="2224517" y="2514592"/>
                <a:chExt cx="2738576" cy="484917"/>
              </a:xfrm>
            </p:grpSpPr>
            <p:sp>
              <p:nvSpPr>
                <p:cNvPr id="298" name="Oval 297">
                  <a:extLst>
                    <a:ext uri="{FF2B5EF4-FFF2-40B4-BE49-F238E27FC236}">
                      <a16:creationId xmlns:a16="http://schemas.microsoft.com/office/drawing/2014/main" id="{EF53E353-34A4-4EEB-9E67-C50985919CE7}"/>
                    </a:ext>
                  </a:extLst>
                </p:cNvPr>
                <p:cNvSpPr/>
                <p:nvPr/>
              </p:nvSpPr>
              <p:spPr>
                <a:xfrm>
                  <a:off x="2224517" y="2528454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9" name="Oval 298">
                  <a:extLst>
                    <a:ext uri="{FF2B5EF4-FFF2-40B4-BE49-F238E27FC236}">
                      <a16:creationId xmlns:a16="http://schemas.microsoft.com/office/drawing/2014/main" id="{FD4532F6-4F58-4795-AA73-D5A92FC41024}"/>
                    </a:ext>
                  </a:extLst>
                </p:cNvPr>
                <p:cNvSpPr/>
                <p:nvPr/>
              </p:nvSpPr>
              <p:spPr>
                <a:xfrm>
                  <a:off x="2584964" y="2514592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0" name="Oval 299">
                  <a:extLst>
                    <a:ext uri="{FF2B5EF4-FFF2-40B4-BE49-F238E27FC236}">
                      <a16:creationId xmlns:a16="http://schemas.microsoft.com/office/drawing/2014/main" id="{C83E1E03-5E6A-4B08-BA45-72D0103D8F47}"/>
                    </a:ext>
                  </a:extLst>
                </p:cNvPr>
                <p:cNvSpPr/>
                <p:nvPr/>
              </p:nvSpPr>
              <p:spPr>
                <a:xfrm>
                  <a:off x="2968282" y="2521523"/>
                  <a:ext cx="613117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1" name="Oval 300">
                  <a:extLst>
                    <a:ext uri="{FF2B5EF4-FFF2-40B4-BE49-F238E27FC236}">
                      <a16:creationId xmlns:a16="http://schemas.microsoft.com/office/drawing/2014/main" id="{89CFAA3C-9CEB-4C6C-A27D-5A3364B0FFCD}"/>
                    </a:ext>
                  </a:extLst>
                </p:cNvPr>
                <p:cNvSpPr/>
                <p:nvPr/>
              </p:nvSpPr>
              <p:spPr>
                <a:xfrm>
                  <a:off x="3328730" y="2528454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2" name="Oval 301">
                  <a:extLst>
                    <a:ext uri="{FF2B5EF4-FFF2-40B4-BE49-F238E27FC236}">
                      <a16:creationId xmlns:a16="http://schemas.microsoft.com/office/drawing/2014/main" id="{FBB832EA-61F7-437D-B5DC-0F2C6737BA22}"/>
                    </a:ext>
                  </a:extLst>
                </p:cNvPr>
                <p:cNvSpPr/>
                <p:nvPr/>
              </p:nvSpPr>
              <p:spPr>
                <a:xfrm>
                  <a:off x="3691630" y="2528453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3" name="Oval 302">
                  <a:extLst>
                    <a:ext uri="{FF2B5EF4-FFF2-40B4-BE49-F238E27FC236}">
                      <a16:creationId xmlns:a16="http://schemas.microsoft.com/office/drawing/2014/main" id="{25B6549C-9E78-4021-A140-5413EA0AC2F9}"/>
                    </a:ext>
                  </a:extLst>
                </p:cNvPr>
                <p:cNvSpPr/>
                <p:nvPr/>
              </p:nvSpPr>
              <p:spPr>
                <a:xfrm>
                  <a:off x="4072496" y="2528452"/>
                  <a:ext cx="617268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4" name="Oval 303">
                  <a:extLst>
                    <a:ext uri="{FF2B5EF4-FFF2-40B4-BE49-F238E27FC236}">
                      <a16:creationId xmlns:a16="http://schemas.microsoft.com/office/drawing/2014/main" id="{AF4B03D6-5504-495C-AEBF-CC56775BDF8C}"/>
                    </a:ext>
                  </a:extLst>
                </p:cNvPr>
                <p:cNvSpPr/>
                <p:nvPr/>
              </p:nvSpPr>
              <p:spPr>
                <a:xfrm>
                  <a:off x="4414977" y="2514592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1" name="Group 250">
                <a:extLst>
                  <a:ext uri="{FF2B5EF4-FFF2-40B4-BE49-F238E27FC236}">
                    <a16:creationId xmlns:a16="http://schemas.microsoft.com/office/drawing/2014/main" id="{2C5353B1-0095-4EBA-930E-D0B5C431BD75}"/>
                  </a:ext>
                </a:extLst>
              </p:cNvPr>
              <p:cNvGrpSpPr/>
              <p:nvPr/>
            </p:nvGrpSpPr>
            <p:grpSpPr>
              <a:xfrm>
                <a:off x="2381513" y="2590795"/>
                <a:ext cx="2738576" cy="484917"/>
                <a:chOff x="2224517" y="2514592"/>
                <a:chExt cx="2738576" cy="484917"/>
              </a:xfrm>
            </p:grpSpPr>
            <p:sp>
              <p:nvSpPr>
                <p:cNvPr id="291" name="Oval 290">
                  <a:extLst>
                    <a:ext uri="{FF2B5EF4-FFF2-40B4-BE49-F238E27FC236}">
                      <a16:creationId xmlns:a16="http://schemas.microsoft.com/office/drawing/2014/main" id="{944AF838-DDB0-4EE1-B0F1-72C219FDAEF9}"/>
                    </a:ext>
                  </a:extLst>
                </p:cNvPr>
                <p:cNvSpPr/>
                <p:nvPr/>
              </p:nvSpPr>
              <p:spPr>
                <a:xfrm>
                  <a:off x="2224517" y="2528454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Oval 291">
                  <a:extLst>
                    <a:ext uri="{FF2B5EF4-FFF2-40B4-BE49-F238E27FC236}">
                      <a16:creationId xmlns:a16="http://schemas.microsoft.com/office/drawing/2014/main" id="{25D02286-E7E6-4A16-8158-5A729DE8F33B}"/>
                    </a:ext>
                  </a:extLst>
                </p:cNvPr>
                <p:cNvSpPr/>
                <p:nvPr/>
              </p:nvSpPr>
              <p:spPr>
                <a:xfrm>
                  <a:off x="2584964" y="2514592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3" name="Oval 292">
                  <a:extLst>
                    <a:ext uri="{FF2B5EF4-FFF2-40B4-BE49-F238E27FC236}">
                      <a16:creationId xmlns:a16="http://schemas.microsoft.com/office/drawing/2014/main" id="{193A53D6-CCE8-4A75-93C5-38031375BF21}"/>
                    </a:ext>
                  </a:extLst>
                </p:cNvPr>
                <p:cNvSpPr/>
                <p:nvPr/>
              </p:nvSpPr>
              <p:spPr>
                <a:xfrm>
                  <a:off x="2968282" y="2521523"/>
                  <a:ext cx="613117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Oval 293">
                  <a:extLst>
                    <a:ext uri="{FF2B5EF4-FFF2-40B4-BE49-F238E27FC236}">
                      <a16:creationId xmlns:a16="http://schemas.microsoft.com/office/drawing/2014/main" id="{7CAF70F2-42E7-4377-8855-940D70E7D02C}"/>
                    </a:ext>
                  </a:extLst>
                </p:cNvPr>
                <p:cNvSpPr/>
                <p:nvPr/>
              </p:nvSpPr>
              <p:spPr>
                <a:xfrm>
                  <a:off x="3328730" y="2528454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Oval 294">
                  <a:extLst>
                    <a:ext uri="{FF2B5EF4-FFF2-40B4-BE49-F238E27FC236}">
                      <a16:creationId xmlns:a16="http://schemas.microsoft.com/office/drawing/2014/main" id="{4B87EDCA-F483-47AD-A0D9-EAC26BA36209}"/>
                    </a:ext>
                  </a:extLst>
                </p:cNvPr>
                <p:cNvSpPr/>
                <p:nvPr/>
              </p:nvSpPr>
              <p:spPr>
                <a:xfrm>
                  <a:off x="3691630" y="2528453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6" name="Oval 295">
                  <a:extLst>
                    <a:ext uri="{FF2B5EF4-FFF2-40B4-BE49-F238E27FC236}">
                      <a16:creationId xmlns:a16="http://schemas.microsoft.com/office/drawing/2014/main" id="{B187EE8B-C4C8-485E-8213-74B68F30065C}"/>
                    </a:ext>
                  </a:extLst>
                </p:cNvPr>
                <p:cNvSpPr/>
                <p:nvPr/>
              </p:nvSpPr>
              <p:spPr>
                <a:xfrm>
                  <a:off x="4072496" y="2528452"/>
                  <a:ext cx="617268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7" name="Oval 296">
                  <a:extLst>
                    <a:ext uri="{FF2B5EF4-FFF2-40B4-BE49-F238E27FC236}">
                      <a16:creationId xmlns:a16="http://schemas.microsoft.com/office/drawing/2014/main" id="{E9274B00-371C-41FB-B9EC-6A3D5B295E10}"/>
                    </a:ext>
                  </a:extLst>
                </p:cNvPr>
                <p:cNvSpPr/>
                <p:nvPr/>
              </p:nvSpPr>
              <p:spPr>
                <a:xfrm>
                  <a:off x="4414977" y="2514592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2" name="Group 251">
                <a:extLst>
                  <a:ext uri="{FF2B5EF4-FFF2-40B4-BE49-F238E27FC236}">
                    <a16:creationId xmlns:a16="http://schemas.microsoft.com/office/drawing/2014/main" id="{8F570191-F17C-4C9F-BAB4-44FD4D5E433A}"/>
                  </a:ext>
                </a:extLst>
              </p:cNvPr>
              <p:cNvGrpSpPr/>
              <p:nvPr/>
            </p:nvGrpSpPr>
            <p:grpSpPr>
              <a:xfrm>
                <a:off x="2381513" y="2916380"/>
                <a:ext cx="2738576" cy="484917"/>
                <a:chOff x="2224517" y="2514592"/>
                <a:chExt cx="2738576" cy="484917"/>
              </a:xfrm>
            </p:grpSpPr>
            <p:sp>
              <p:nvSpPr>
                <p:cNvPr id="284" name="Oval 283">
                  <a:extLst>
                    <a:ext uri="{FF2B5EF4-FFF2-40B4-BE49-F238E27FC236}">
                      <a16:creationId xmlns:a16="http://schemas.microsoft.com/office/drawing/2014/main" id="{3CC19842-0BFB-4D90-8591-343A194D7747}"/>
                    </a:ext>
                  </a:extLst>
                </p:cNvPr>
                <p:cNvSpPr/>
                <p:nvPr/>
              </p:nvSpPr>
              <p:spPr>
                <a:xfrm>
                  <a:off x="2224517" y="2528454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5" name="Oval 284">
                  <a:extLst>
                    <a:ext uri="{FF2B5EF4-FFF2-40B4-BE49-F238E27FC236}">
                      <a16:creationId xmlns:a16="http://schemas.microsoft.com/office/drawing/2014/main" id="{FF6A24DF-95F7-49A5-971B-89E98D3A6A87}"/>
                    </a:ext>
                  </a:extLst>
                </p:cNvPr>
                <p:cNvSpPr/>
                <p:nvPr/>
              </p:nvSpPr>
              <p:spPr>
                <a:xfrm>
                  <a:off x="2584964" y="2514592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6" name="Oval 285">
                  <a:extLst>
                    <a:ext uri="{FF2B5EF4-FFF2-40B4-BE49-F238E27FC236}">
                      <a16:creationId xmlns:a16="http://schemas.microsoft.com/office/drawing/2014/main" id="{6B86C080-8D92-431E-BF8B-7E1E509BDEF3}"/>
                    </a:ext>
                  </a:extLst>
                </p:cNvPr>
                <p:cNvSpPr/>
                <p:nvPr/>
              </p:nvSpPr>
              <p:spPr>
                <a:xfrm>
                  <a:off x="2968282" y="2521523"/>
                  <a:ext cx="613117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7" name="Oval 286">
                  <a:extLst>
                    <a:ext uri="{FF2B5EF4-FFF2-40B4-BE49-F238E27FC236}">
                      <a16:creationId xmlns:a16="http://schemas.microsoft.com/office/drawing/2014/main" id="{6D37B815-F762-40AB-9935-6CB53CFC875E}"/>
                    </a:ext>
                  </a:extLst>
                </p:cNvPr>
                <p:cNvSpPr/>
                <p:nvPr/>
              </p:nvSpPr>
              <p:spPr>
                <a:xfrm>
                  <a:off x="3328730" y="2528454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8" name="Oval 287">
                  <a:extLst>
                    <a:ext uri="{FF2B5EF4-FFF2-40B4-BE49-F238E27FC236}">
                      <a16:creationId xmlns:a16="http://schemas.microsoft.com/office/drawing/2014/main" id="{96721AF7-55D5-4FAB-BB73-80D5342C0E78}"/>
                    </a:ext>
                  </a:extLst>
                </p:cNvPr>
                <p:cNvSpPr/>
                <p:nvPr/>
              </p:nvSpPr>
              <p:spPr>
                <a:xfrm>
                  <a:off x="3691630" y="2528453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9" name="Oval 288">
                  <a:extLst>
                    <a:ext uri="{FF2B5EF4-FFF2-40B4-BE49-F238E27FC236}">
                      <a16:creationId xmlns:a16="http://schemas.microsoft.com/office/drawing/2014/main" id="{E5873F61-5C98-4F31-8432-D057EF44B275}"/>
                    </a:ext>
                  </a:extLst>
                </p:cNvPr>
                <p:cNvSpPr/>
                <p:nvPr/>
              </p:nvSpPr>
              <p:spPr>
                <a:xfrm>
                  <a:off x="4072496" y="2528452"/>
                  <a:ext cx="617268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0" name="Oval 289">
                  <a:extLst>
                    <a:ext uri="{FF2B5EF4-FFF2-40B4-BE49-F238E27FC236}">
                      <a16:creationId xmlns:a16="http://schemas.microsoft.com/office/drawing/2014/main" id="{B3CD10AD-EC0A-4A7B-98F8-78695A1BA401}"/>
                    </a:ext>
                  </a:extLst>
                </p:cNvPr>
                <p:cNvSpPr/>
                <p:nvPr/>
              </p:nvSpPr>
              <p:spPr>
                <a:xfrm>
                  <a:off x="4414977" y="2514592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3" name="Group 252">
                <a:extLst>
                  <a:ext uri="{FF2B5EF4-FFF2-40B4-BE49-F238E27FC236}">
                    <a16:creationId xmlns:a16="http://schemas.microsoft.com/office/drawing/2014/main" id="{6B8B2BB9-060B-4249-9A14-D4D3C8A3B0DC}"/>
                  </a:ext>
                </a:extLst>
              </p:cNvPr>
              <p:cNvGrpSpPr/>
              <p:nvPr/>
            </p:nvGrpSpPr>
            <p:grpSpPr>
              <a:xfrm>
                <a:off x="2376917" y="3235040"/>
                <a:ext cx="2738576" cy="484917"/>
                <a:chOff x="2224517" y="2514592"/>
                <a:chExt cx="2738576" cy="484917"/>
              </a:xfrm>
            </p:grpSpPr>
            <p:sp>
              <p:nvSpPr>
                <p:cNvPr id="277" name="Oval 276">
                  <a:extLst>
                    <a:ext uri="{FF2B5EF4-FFF2-40B4-BE49-F238E27FC236}">
                      <a16:creationId xmlns:a16="http://schemas.microsoft.com/office/drawing/2014/main" id="{0DD2542B-84C3-4D50-9364-6E3DAB22B8B6}"/>
                    </a:ext>
                  </a:extLst>
                </p:cNvPr>
                <p:cNvSpPr/>
                <p:nvPr/>
              </p:nvSpPr>
              <p:spPr>
                <a:xfrm>
                  <a:off x="2224517" y="2528454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8" name="Oval 277">
                  <a:extLst>
                    <a:ext uri="{FF2B5EF4-FFF2-40B4-BE49-F238E27FC236}">
                      <a16:creationId xmlns:a16="http://schemas.microsoft.com/office/drawing/2014/main" id="{E3D20413-1589-46CB-B0B0-43801870728F}"/>
                    </a:ext>
                  </a:extLst>
                </p:cNvPr>
                <p:cNvSpPr/>
                <p:nvPr/>
              </p:nvSpPr>
              <p:spPr>
                <a:xfrm>
                  <a:off x="2584964" y="2514592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9" name="Oval 278">
                  <a:extLst>
                    <a:ext uri="{FF2B5EF4-FFF2-40B4-BE49-F238E27FC236}">
                      <a16:creationId xmlns:a16="http://schemas.microsoft.com/office/drawing/2014/main" id="{7453FBF6-9DAF-4502-875F-C95B3709DEC9}"/>
                    </a:ext>
                  </a:extLst>
                </p:cNvPr>
                <p:cNvSpPr/>
                <p:nvPr/>
              </p:nvSpPr>
              <p:spPr>
                <a:xfrm>
                  <a:off x="2968282" y="2521523"/>
                  <a:ext cx="613117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0" name="Oval 279">
                  <a:extLst>
                    <a:ext uri="{FF2B5EF4-FFF2-40B4-BE49-F238E27FC236}">
                      <a16:creationId xmlns:a16="http://schemas.microsoft.com/office/drawing/2014/main" id="{087C126F-CCE8-42A4-B20D-CDFDE2B38726}"/>
                    </a:ext>
                  </a:extLst>
                </p:cNvPr>
                <p:cNvSpPr/>
                <p:nvPr/>
              </p:nvSpPr>
              <p:spPr>
                <a:xfrm>
                  <a:off x="3328730" y="2528454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1" name="Oval 280">
                  <a:extLst>
                    <a:ext uri="{FF2B5EF4-FFF2-40B4-BE49-F238E27FC236}">
                      <a16:creationId xmlns:a16="http://schemas.microsoft.com/office/drawing/2014/main" id="{4844C39A-6E8B-49BF-86D1-36BFFE658739}"/>
                    </a:ext>
                  </a:extLst>
                </p:cNvPr>
                <p:cNvSpPr/>
                <p:nvPr/>
              </p:nvSpPr>
              <p:spPr>
                <a:xfrm>
                  <a:off x="3691630" y="2528453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2" name="Oval 281">
                  <a:extLst>
                    <a:ext uri="{FF2B5EF4-FFF2-40B4-BE49-F238E27FC236}">
                      <a16:creationId xmlns:a16="http://schemas.microsoft.com/office/drawing/2014/main" id="{8AE82D64-60CD-4778-B24D-2CA1497619E7}"/>
                    </a:ext>
                  </a:extLst>
                </p:cNvPr>
                <p:cNvSpPr/>
                <p:nvPr/>
              </p:nvSpPr>
              <p:spPr>
                <a:xfrm>
                  <a:off x="4072496" y="2528452"/>
                  <a:ext cx="617268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3" name="Oval 282">
                  <a:extLst>
                    <a:ext uri="{FF2B5EF4-FFF2-40B4-BE49-F238E27FC236}">
                      <a16:creationId xmlns:a16="http://schemas.microsoft.com/office/drawing/2014/main" id="{443BEE14-F3DE-45E8-8A49-078053AEE434}"/>
                    </a:ext>
                  </a:extLst>
                </p:cNvPr>
                <p:cNvSpPr/>
                <p:nvPr/>
              </p:nvSpPr>
              <p:spPr>
                <a:xfrm>
                  <a:off x="4414977" y="2514592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4" name="Group 253">
                <a:extLst>
                  <a:ext uri="{FF2B5EF4-FFF2-40B4-BE49-F238E27FC236}">
                    <a16:creationId xmlns:a16="http://schemas.microsoft.com/office/drawing/2014/main" id="{0C88F5D2-3210-4200-801E-FA1F0DA64E07}"/>
                  </a:ext>
                </a:extLst>
              </p:cNvPr>
              <p:cNvGrpSpPr/>
              <p:nvPr/>
            </p:nvGrpSpPr>
            <p:grpSpPr>
              <a:xfrm>
                <a:off x="2385900" y="3553694"/>
                <a:ext cx="2738576" cy="484917"/>
                <a:chOff x="2224517" y="2514592"/>
                <a:chExt cx="2738576" cy="484917"/>
              </a:xfrm>
            </p:grpSpPr>
            <p:sp>
              <p:nvSpPr>
                <p:cNvPr id="270" name="Oval 269">
                  <a:extLst>
                    <a:ext uri="{FF2B5EF4-FFF2-40B4-BE49-F238E27FC236}">
                      <a16:creationId xmlns:a16="http://schemas.microsoft.com/office/drawing/2014/main" id="{775946F1-D847-4DE8-960B-F727BAA9B127}"/>
                    </a:ext>
                  </a:extLst>
                </p:cNvPr>
                <p:cNvSpPr/>
                <p:nvPr/>
              </p:nvSpPr>
              <p:spPr>
                <a:xfrm>
                  <a:off x="2224517" y="2528454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1" name="Oval 270">
                  <a:extLst>
                    <a:ext uri="{FF2B5EF4-FFF2-40B4-BE49-F238E27FC236}">
                      <a16:creationId xmlns:a16="http://schemas.microsoft.com/office/drawing/2014/main" id="{60B22CCE-C94E-4F36-A82A-B70443C95395}"/>
                    </a:ext>
                  </a:extLst>
                </p:cNvPr>
                <p:cNvSpPr/>
                <p:nvPr/>
              </p:nvSpPr>
              <p:spPr>
                <a:xfrm>
                  <a:off x="2584964" y="2514592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2" name="Oval 271">
                  <a:extLst>
                    <a:ext uri="{FF2B5EF4-FFF2-40B4-BE49-F238E27FC236}">
                      <a16:creationId xmlns:a16="http://schemas.microsoft.com/office/drawing/2014/main" id="{79701F91-FF57-4563-B689-6A3C07A717D7}"/>
                    </a:ext>
                  </a:extLst>
                </p:cNvPr>
                <p:cNvSpPr/>
                <p:nvPr/>
              </p:nvSpPr>
              <p:spPr>
                <a:xfrm>
                  <a:off x="2968282" y="2521523"/>
                  <a:ext cx="613117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3" name="Oval 272">
                  <a:extLst>
                    <a:ext uri="{FF2B5EF4-FFF2-40B4-BE49-F238E27FC236}">
                      <a16:creationId xmlns:a16="http://schemas.microsoft.com/office/drawing/2014/main" id="{24819E5B-BDE1-4F85-A6A8-045616093D52}"/>
                    </a:ext>
                  </a:extLst>
                </p:cNvPr>
                <p:cNvSpPr/>
                <p:nvPr/>
              </p:nvSpPr>
              <p:spPr>
                <a:xfrm>
                  <a:off x="3328730" y="2528454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4" name="Oval 273">
                  <a:extLst>
                    <a:ext uri="{FF2B5EF4-FFF2-40B4-BE49-F238E27FC236}">
                      <a16:creationId xmlns:a16="http://schemas.microsoft.com/office/drawing/2014/main" id="{2DAFB2CC-2E45-43E0-BA65-EF1686307D09}"/>
                    </a:ext>
                  </a:extLst>
                </p:cNvPr>
                <p:cNvSpPr/>
                <p:nvPr/>
              </p:nvSpPr>
              <p:spPr>
                <a:xfrm>
                  <a:off x="3691630" y="2528453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5" name="Oval 274">
                  <a:extLst>
                    <a:ext uri="{FF2B5EF4-FFF2-40B4-BE49-F238E27FC236}">
                      <a16:creationId xmlns:a16="http://schemas.microsoft.com/office/drawing/2014/main" id="{163D3487-608B-4A22-815F-3FA571D2B1E4}"/>
                    </a:ext>
                  </a:extLst>
                </p:cNvPr>
                <p:cNvSpPr/>
                <p:nvPr/>
              </p:nvSpPr>
              <p:spPr>
                <a:xfrm>
                  <a:off x="4072496" y="2528452"/>
                  <a:ext cx="617268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6" name="Oval 275">
                  <a:extLst>
                    <a:ext uri="{FF2B5EF4-FFF2-40B4-BE49-F238E27FC236}">
                      <a16:creationId xmlns:a16="http://schemas.microsoft.com/office/drawing/2014/main" id="{72E7C055-19D4-4ACE-AEAA-D56083C6480A}"/>
                    </a:ext>
                  </a:extLst>
                </p:cNvPr>
                <p:cNvSpPr/>
                <p:nvPr/>
              </p:nvSpPr>
              <p:spPr>
                <a:xfrm>
                  <a:off x="4414977" y="2514592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5" name="Group 254">
                <a:extLst>
                  <a:ext uri="{FF2B5EF4-FFF2-40B4-BE49-F238E27FC236}">
                    <a16:creationId xmlns:a16="http://schemas.microsoft.com/office/drawing/2014/main" id="{03BFCFEC-3DF7-429C-AE69-171D5D78950E}"/>
                  </a:ext>
                </a:extLst>
              </p:cNvPr>
              <p:cNvGrpSpPr/>
              <p:nvPr/>
            </p:nvGrpSpPr>
            <p:grpSpPr>
              <a:xfrm>
                <a:off x="2385900" y="3886210"/>
                <a:ext cx="2738576" cy="484917"/>
                <a:chOff x="2224517" y="2514592"/>
                <a:chExt cx="2738576" cy="484917"/>
              </a:xfrm>
            </p:grpSpPr>
            <p:sp>
              <p:nvSpPr>
                <p:cNvPr id="263" name="Oval 262">
                  <a:extLst>
                    <a:ext uri="{FF2B5EF4-FFF2-40B4-BE49-F238E27FC236}">
                      <a16:creationId xmlns:a16="http://schemas.microsoft.com/office/drawing/2014/main" id="{11A168D2-A8FE-46D3-8970-01239B2B229A}"/>
                    </a:ext>
                  </a:extLst>
                </p:cNvPr>
                <p:cNvSpPr/>
                <p:nvPr/>
              </p:nvSpPr>
              <p:spPr>
                <a:xfrm>
                  <a:off x="2224517" y="2528454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4" name="Oval 263">
                  <a:extLst>
                    <a:ext uri="{FF2B5EF4-FFF2-40B4-BE49-F238E27FC236}">
                      <a16:creationId xmlns:a16="http://schemas.microsoft.com/office/drawing/2014/main" id="{9F639FA9-CABB-405B-BB6B-3CA350103956}"/>
                    </a:ext>
                  </a:extLst>
                </p:cNvPr>
                <p:cNvSpPr/>
                <p:nvPr/>
              </p:nvSpPr>
              <p:spPr>
                <a:xfrm>
                  <a:off x="2584964" y="2514592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5" name="Oval 264">
                  <a:extLst>
                    <a:ext uri="{FF2B5EF4-FFF2-40B4-BE49-F238E27FC236}">
                      <a16:creationId xmlns:a16="http://schemas.microsoft.com/office/drawing/2014/main" id="{35F2DC0A-FFD8-40D7-B3FA-AAC3D2A2BB6B}"/>
                    </a:ext>
                  </a:extLst>
                </p:cNvPr>
                <p:cNvSpPr/>
                <p:nvPr/>
              </p:nvSpPr>
              <p:spPr>
                <a:xfrm>
                  <a:off x="2968282" y="2521523"/>
                  <a:ext cx="613117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6" name="Oval 265">
                  <a:extLst>
                    <a:ext uri="{FF2B5EF4-FFF2-40B4-BE49-F238E27FC236}">
                      <a16:creationId xmlns:a16="http://schemas.microsoft.com/office/drawing/2014/main" id="{638806C3-3EC8-4ABF-849B-646D0FE7B872}"/>
                    </a:ext>
                  </a:extLst>
                </p:cNvPr>
                <p:cNvSpPr/>
                <p:nvPr/>
              </p:nvSpPr>
              <p:spPr>
                <a:xfrm>
                  <a:off x="3328730" y="2528454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7" name="Oval 266">
                  <a:extLst>
                    <a:ext uri="{FF2B5EF4-FFF2-40B4-BE49-F238E27FC236}">
                      <a16:creationId xmlns:a16="http://schemas.microsoft.com/office/drawing/2014/main" id="{E0EF5E5B-8CC6-45A6-BFAA-AE7638B3F19B}"/>
                    </a:ext>
                  </a:extLst>
                </p:cNvPr>
                <p:cNvSpPr/>
                <p:nvPr/>
              </p:nvSpPr>
              <p:spPr>
                <a:xfrm>
                  <a:off x="3691630" y="2528453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8" name="Oval 267">
                  <a:extLst>
                    <a:ext uri="{FF2B5EF4-FFF2-40B4-BE49-F238E27FC236}">
                      <a16:creationId xmlns:a16="http://schemas.microsoft.com/office/drawing/2014/main" id="{0820D7C7-0672-40C2-BED0-50A6162D3C13}"/>
                    </a:ext>
                  </a:extLst>
                </p:cNvPr>
                <p:cNvSpPr/>
                <p:nvPr/>
              </p:nvSpPr>
              <p:spPr>
                <a:xfrm>
                  <a:off x="4072496" y="2528452"/>
                  <a:ext cx="617268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9" name="Oval 268">
                  <a:extLst>
                    <a:ext uri="{FF2B5EF4-FFF2-40B4-BE49-F238E27FC236}">
                      <a16:creationId xmlns:a16="http://schemas.microsoft.com/office/drawing/2014/main" id="{E235A463-B138-4837-9D14-408E385213EB}"/>
                    </a:ext>
                  </a:extLst>
                </p:cNvPr>
                <p:cNvSpPr/>
                <p:nvPr/>
              </p:nvSpPr>
              <p:spPr>
                <a:xfrm>
                  <a:off x="4414977" y="2514592"/>
                  <a:ext cx="548116" cy="471055"/>
                </a:xfrm>
                <a:prstGeom prst="ellipse">
                  <a:avLst/>
                </a:prstGeom>
                <a:gradFill flip="none" rotWithShape="1">
                  <a:gsLst>
                    <a:gs pos="18000">
                      <a:schemeClr val="accent1">
                        <a:tint val="100000"/>
                        <a:shade val="100000"/>
                        <a:satMod val="130000"/>
                        <a:alpha val="74000"/>
                      </a:schemeClr>
                    </a:gs>
                    <a:gs pos="90000">
                      <a:schemeClr val="bg1">
                        <a:alpha val="64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56" name="Oval 255">
                <a:extLst>
                  <a:ext uri="{FF2B5EF4-FFF2-40B4-BE49-F238E27FC236}">
                    <a16:creationId xmlns:a16="http://schemas.microsoft.com/office/drawing/2014/main" id="{34D13FE7-071A-4F26-AA7A-5BC64E8C96FA}"/>
                  </a:ext>
                </a:extLst>
              </p:cNvPr>
              <p:cNvSpPr/>
              <p:nvPr/>
            </p:nvSpPr>
            <p:spPr>
              <a:xfrm>
                <a:off x="2378008" y="4191008"/>
                <a:ext cx="548116" cy="471055"/>
              </a:xfrm>
              <a:prstGeom prst="ellipse">
                <a:avLst/>
              </a:prstGeom>
              <a:gradFill flip="none" rotWithShape="1">
                <a:gsLst>
                  <a:gs pos="18000">
                    <a:schemeClr val="accent1">
                      <a:tint val="100000"/>
                      <a:shade val="100000"/>
                      <a:satMod val="130000"/>
                    </a:schemeClr>
                  </a:gs>
                  <a:gs pos="90000">
                    <a:schemeClr val="bg1">
                      <a:alpha val="64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Oval 256">
                <a:extLst>
                  <a:ext uri="{FF2B5EF4-FFF2-40B4-BE49-F238E27FC236}">
                    <a16:creationId xmlns:a16="http://schemas.microsoft.com/office/drawing/2014/main" id="{DB1DD265-FED8-4DFE-A45A-BD21352BAE06}"/>
                  </a:ext>
                </a:extLst>
              </p:cNvPr>
              <p:cNvSpPr/>
              <p:nvPr/>
            </p:nvSpPr>
            <p:spPr>
              <a:xfrm>
                <a:off x="2738455" y="4177146"/>
                <a:ext cx="548116" cy="471055"/>
              </a:xfrm>
              <a:prstGeom prst="ellipse">
                <a:avLst/>
              </a:prstGeom>
              <a:gradFill flip="none" rotWithShape="1">
                <a:gsLst>
                  <a:gs pos="18000">
                    <a:schemeClr val="accent1">
                      <a:tint val="100000"/>
                      <a:shade val="100000"/>
                      <a:satMod val="130000"/>
                      <a:alpha val="74000"/>
                    </a:schemeClr>
                  </a:gs>
                  <a:gs pos="90000">
                    <a:schemeClr val="bg1">
                      <a:alpha val="64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8" name="Oval 257">
                <a:extLst>
                  <a:ext uri="{FF2B5EF4-FFF2-40B4-BE49-F238E27FC236}">
                    <a16:creationId xmlns:a16="http://schemas.microsoft.com/office/drawing/2014/main" id="{C58CDA6A-5A92-4BA7-9396-64D91E26A0AC}"/>
                  </a:ext>
                </a:extLst>
              </p:cNvPr>
              <p:cNvSpPr/>
              <p:nvPr/>
            </p:nvSpPr>
            <p:spPr>
              <a:xfrm>
                <a:off x="3121773" y="4184077"/>
                <a:ext cx="613117" cy="471055"/>
              </a:xfrm>
              <a:prstGeom prst="ellipse">
                <a:avLst/>
              </a:prstGeom>
              <a:gradFill flip="none" rotWithShape="1">
                <a:gsLst>
                  <a:gs pos="18000">
                    <a:schemeClr val="accent1">
                      <a:tint val="100000"/>
                      <a:shade val="100000"/>
                      <a:satMod val="130000"/>
                      <a:alpha val="74000"/>
                    </a:schemeClr>
                  </a:gs>
                  <a:gs pos="90000">
                    <a:schemeClr val="bg1">
                      <a:alpha val="64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Oval 258">
                <a:extLst>
                  <a:ext uri="{FF2B5EF4-FFF2-40B4-BE49-F238E27FC236}">
                    <a16:creationId xmlns:a16="http://schemas.microsoft.com/office/drawing/2014/main" id="{8CBFDD22-9695-4C19-8AF6-4E6235E1F475}"/>
                  </a:ext>
                </a:extLst>
              </p:cNvPr>
              <p:cNvSpPr/>
              <p:nvPr/>
            </p:nvSpPr>
            <p:spPr>
              <a:xfrm>
                <a:off x="3482221" y="4191008"/>
                <a:ext cx="548116" cy="471055"/>
              </a:xfrm>
              <a:prstGeom prst="ellipse">
                <a:avLst/>
              </a:prstGeom>
              <a:gradFill flip="none" rotWithShape="1">
                <a:gsLst>
                  <a:gs pos="18000">
                    <a:schemeClr val="accent1">
                      <a:tint val="100000"/>
                      <a:shade val="100000"/>
                      <a:satMod val="130000"/>
                      <a:alpha val="74000"/>
                    </a:schemeClr>
                  </a:gs>
                  <a:gs pos="90000">
                    <a:schemeClr val="bg1">
                      <a:alpha val="64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Oval 259">
                <a:extLst>
                  <a:ext uri="{FF2B5EF4-FFF2-40B4-BE49-F238E27FC236}">
                    <a16:creationId xmlns:a16="http://schemas.microsoft.com/office/drawing/2014/main" id="{ED1F4852-24D6-4A9B-BCB6-6271C9AAE899}"/>
                  </a:ext>
                </a:extLst>
              </p:cNvPr>
              <p:cNvSpPr/>
              <p:nvPr/>
            </p:nvSpPr>
            <p:spPr>
              <a:xfrm>
                <a:off x="3845121" y="4191007"/>
                <a:ext cx="548116" cy="471055"/>
              </a:xfrm>
              <a:prstGeom prst="ellipse">
                <a:avLst/>
              </a:prstGeom>
              <a:gradFill flip="none" rotWithShape="1">
                <a:gsLst>
                  <a:gs pos="18000">
                    <a:schemeClr val="accent1">
                      <a:tint val="100000"/>
                      <a:shade val="100000"/>
                      <a:satMod val="130000"/>
                      <a:alpha val="74000"/>
                    </a:schemeClr>
                  </a:gs>
                  <a:gs pos="90000">
                    <a:schemeClr val="bg1">
                      <a:alpha val="64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Oval 260">
                <a:extLst>
                  <a:ext uri="{FF2B5EF4-FFF2-40B4-BE49-F238E27FC236}">
                    <a16:creationId xmlns:a16="http://schemas.microsoft.com/office/drawing/2014/main" id="{6E4545DF-83A6-41E8-914A-4A34FCBCADD3}"/>
                  </a:ext>
                </a:extLst>
              </p:cNvPr>
              <p:cNvSpPr/>
              <p:nvPr/>
            </p:nvSpPr>
            <p:spPr>
              <a:xfrm>
                <a:off x="4225987" y="4191006"/>
                <a:ext cx="617268" cy="471055"/>
              </a:xfrm>
              <a:prstGeom prst="ellipse">
                <a:avLst/>
              </a:prstGeom>
              <a:gradFill flip="none" rotWithShape="1">
                <a:gsLst>
                  <a:gs pos="18000">
                    <a:schemeClr val="accent1">
                      <a:tint val="100000"/>
                      <a:shade val="100000"/>
                      <a:satMod val="130000"/>
                      <a:alpha val="74000"/>
                    </a:schemeClr>
                  </a:gs>
                  <a:gs pos="90000">
                    <a:schemeClr val="bg1">
                      <a:alpha val="64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2" name="Oval 261">
                <a:extLst>
                  <a:ext uri="{FF2B5EF4-FFF2-40B4-BE49-F238E27FC236}">
                    <a16:creationId xmlns:a16="http://schemas.microsoft.com/office/drawing/2014/main" id="{CE1A1E6F-94C2-41F1-811C-718C72FEC905}"/>
                  </a:ext>
                </a:extLst>
              </p:cNvPr>
              <p:cNvSpPr/>
              <p:nvPr/>
            </p:nvSpPr>
            <p:spPr>
              <a:xfrm>
                <a:off x="4568468" y="4177146"/>
                <a:ext cx="548116" cy="471055"/>
              </a:xfrm>
              <a:prstGeom prst="ellipse">
                <a:avLst/>
              </a:prstGeom>
              <a:gradFill flip="none" rotWithShape="1">
                <a:gsLst>
                  <a:gs pos="18000">
                    <a:schemeClr val="accent1">
                      <a:tint val="100000"/>
                      <a:shade val="100000"/>
                      <a:satMod val="130000"/>
                      <a:alpha val="74000"/>
                    </a:schemeClr>
                  </a:gs>
                  <a:gs pos="90000">
                    <a:schemeClr val="bg1">
                      <a:alpha val="64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5" name="Straight Arrow Connector 194">
              <a:extLst>
                <a:ext uri="{FF2B5EF4-FFF2-40B4-BE49-F238E27FC236}">
                  <a16:creationId xmlns:a16="http://schemas.microsoft.com/office/drawing/2014/main" id="{C37EE9C3-D1F7-47EC-B4AC-A183A8D6BFF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05547" y="1574682"/>
              <a:ext cx="13659" cy="909292"/>
            </a:xfrm>
            <a:prstGeom prst="straightConnector1">
              <a:avLst/>
            </a:prstGeom>
            <a:ln w="381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6" name="TextBox 195">
              <a:extLst>
                <a:ext uri="{FF2B5EF4-FFF2-40B4-BE49-F238E27FC236}">
                  <a16:creationId xmlns:a16="http://schemas.microsoft.com/office/drawing/2014/main" id="{7D06FE46-0456-4CC7-9CBC-14F4C57982A4}"/>
                </a:ext>
              </a:extLst>
            </p:cNvPr>
            <p:cNvSpPr txBox="1"/>
            <p:nvPr/>
          </p:nvSpPr>
          <p:spPr>
            <a:xfrm>
              <a:off x="1892475" y="1858838"/>
              <a:ext cx="15953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Imaging planes</a:t>
              </a:r>
            </a:p>
          </p:txBody>
        </p:sp>
        <p:cxnSp>
          <p:nvCxnSpPr>
            <p:cNvPr id="197" name="Straight Arrow Connector 196">
              <a:extLst>
                <a:ext uri="{FF2B5EF4-FFF2-40B4-BE49-F238E27FC236}">
                  <a16:creationId xmlns:a16="http://schemas.microsoft.com/office/drawing/2014/main" id="{0613C725-2C92-48B3-B49E-2FFEFE4B21A0}"/>
                </a:ext>
              </a:extLst>
            </p:cNvPr>
            <p:cNvCxnSpPr/>
            <p:nvPr/>
          </p:nvCxnSpPr>
          <p:spPr>
            <a:xfrm flipH="1">
              <a:off x="3430477" y="2103057"/>
              <a:ext cx="3479831" cy="1677763"/>
            </a:xfrm>
            <a:prstGeom prst="straightConnector1">
              <a:avLst/>
            </a:prstGeom>
            <a:ln w="41275">
              <a:solidFill>
                <a:schemeClr val="accent6">
                  <a:lumMod val="75000"/>
                </a:schemeClr>
              </a:solidFill>
              <a:headEnd w="lg" len="lg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Arrow Connector 197">
              <a:extLst>
                <a:ext uri="{FF2B5EF4-FFF2-40B4-BE49-F238E27FC236}">
                  <a16:creationId xmlns:a16="http://schemas.microsoft.com/office/drawing/2014/main" id="{92908AC4-BA61-434A-BA06-737C5E8B74C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19843" y="2277669"/>
              <a:ext cx="3355333" cy="1614226"/>
            </a:xfrm>
            <a:prstGeom prst="straightConnector1">
              <a:avLst/>
            </a:prstGeom>
            <a:ln w="41275">
              <a:solidFill>
                <a:schemeClr val="accent4">
                  <a:lumMod val="75000"/>
                </a:schemeClr>
              </a:solidFill>
              <a:headEnd w="lg" len="lg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9" name="TextBox 198">
              <a:extLst>
                <a:ext uri="{FF2B5EF4-FFF2-40B4-BE49-F238E27FC236}">
                  <a16:creationId xmlns:a16="http://schemas.microsoft.com/office/drawing/2014/main" id="{50F59A2D-F9BD-4759-A2BE-80F32E885360}"/>
                </a:ext>
              </a:extLst>
            </p:cNvPr>
            <p:cNvSpPr txBox="1"/>
            <p:nvPr/>
          </p:nvSpPr>
          <p:spPr>
            <a:xfrm>
              <a:off x="3684237" y="2126033"/>
              <a:ext cx="31508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6">
                      <a:lumMod val="75000"/>
                    </a:schemeClr>
                  </a:solidFill>
                </a:rPr>
                <a:t>Referenced center pixel L8</a:t>
              </a:r>
            </a:p>
          </p:txBody>
        </p:sp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0D77D9EE-9EF3-4CF3-B0F1-5FA8A3A95D0C}"/>
                </a:ext>
              </a:extLst>
            </p:cNvPr>
            <p:cNvSpPr txBox="1"/>
            <p:nvPr/>
          </p:nvSpPr>
          <p:spPr>
            <a:xfrm>
              <a:off x="5584722" y="2868347"/>
              <a:ext cx="30258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4">
                      <a:lumMod val="75000"/>
                    </a:schemeClr>
                  </a:solidFill>
                </a:rPr>
                <a:t>Referenced center pixel S2</a:t>
              </a:r>
            </a:p>
          </p:txBody>
        </p:sp>
        <p:cxnSp>
          <p:nvCxnSpPr>
            <p:cNvPr id="201" name="Straight Arrow Connector 200">
              <a:extLst>
                <a:ext uri="{FF2B5EF4-FFF2-40B4-BE49-F238E27FC236}">
                  <a16:creationId xmlns:a16="http://schemas.microsoft.com/office/drawing/2014/main" id="{498DD9AA-57A5-4385-9B7E-55518E4E9C1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448617" y="1676132"/>
              <a:ext cx="156930" cy="80784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Arrow Connector 201">
              <a:extLst>
                <a:ext uri="{FF2B5EF4-FFF2-40B4-BE49-F238E27FC236}">
                  <a16:creationId xmlns:a16="http://schemas.microsoft.com/office/drawing/2014/main" id="{A9FBA6E6-3B10-43A2-ACFB-5E65E28CC27A}"/>
                </a:ext>
              </a:extLst>
            </p:cNvPr>
            <p:cNvCxnSpPr/>
            <p:nvPr/>
          </p:nvCxnSpPr>
          <p:spPr>
            <a:xfrm>
              <a:off x="6754091" y="1676132"/>
              <a:ext cx="188650" cy="35319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Arrow Connector 202">
              <a:extLst>
                <a:ext uri="{FF2B5EF4-FFF2-40B4-BE49-F238E27FC236}">
                  <a16:creationId xmlns:a16="http://schemas.microsoft.com/office/drawing/2014/main" id="{D19D40CB-C435-46F1-9F5E-500432F4F8EA}"/>
                </a:ext>
              </a:extLst>
            </p:cNvPr>
            <p:cNvCxnSpPr/>
            <p:nvPr/>
          </p:nvCxnSpPr>
          <p:spPr>
            <a:xfrm>
              <a:off x="7087154" y="2272240"/>
              <a:ext cx="188650" cy="353196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4" name="TextBox 203">
              <a:extLst>
                <a:ext uri="{FF2B5EF4-FFF2-40B4-BE49-F238E27FC236}">
                  <a16:creationId xmlns:a16="http://schemas.microsoft.com/office/drawing/2014/main" id="{33DC732E-3C2F-472D-B913-A417F00E0ED7}"/>
                </a:ext>
              </a:extLst>
            </p:cNvPr>
            <p:cNvSpPr txBox="1"/>
            <p:nvPr/>
          </p:nvSpPr>
          <p:spPr>
            <a:xfrm>
              <a:off x="6966558" y="1948502"/>
              <a:ext cx="13475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ds = min</a:t>
              </a:r>
            </a:p>
          </p:txBody>
        </p:sp>
        <p:sp>
          <p:nvSpPr>
            <p:cNvPr id="205" name="TextBox 204">
              <a:extLst>
                <a:ext uri="{FF2B5EF4-FFF2-40B4-BE49-F238E27FC236}">
                  <a16:creationId xmlns:a16="http://schemas.microsoft.com/office/drawing/2014/main" id="{DD8889FF-13FE-4DED-A424-9C283CF63E50}"/>
                </a:ext>
              </a:extLst>
            </p:cNvPr>
            <p:cNvSpPr txBox="1"/>
            <p:nvPr/>
          </p:nvSpPr>
          <p:spPr>
            <a:xfrm flipH="1">
              <a:off x="3430477" y="3647027"/>
              <a:ext cx="3565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cxnSp>
          <p:nvCxnSpPr>
            <p:cNvPr id="206" name="Straight Connector 205">
              <a:extLst>
                <a:ext uri="{FF2B5EF4-FFF2-40B4-BE49-F238E27FC236}">
                  <a16:creationId xmlns:a16="http://schemas.microsoft.com/office/drawing/2014/main" id="{88737A21-FE48-4220-8CA6-63F6F087D57B}"/>
                </a:ext>
              </a:extLst>
            </p:cNvPr>
            <p:cNvCxnSpPr>
              <a:cxnSpLocks/>
            </p:cNvCxnSpPr>
            <p:nvPr/>
          </p:nvCxnSpPr>
          <p:spPr>
            <a:xfrm>
              <a:off x="3554973" y="3819711"/>
              <a:ext cx="404322" cy="2094286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A4640F1C-079C-424E-A8AD-F5B2C179CED8}"/>
                </a:ext>
              </a:extLst>
            </p:cNvPr>
            <p:cNvSpPr txBox="1"/>
            <p:nvPr/>
          </p:nvSpPr>
          <p:spPr>
            <a:xfrm>
              <a:off x="4014005" y="5664199"/>
              <a:ext cx="33553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Optimized grid center (1/2 ds)</a:t>
              </a:r>
            </a:p>
          </p:txBody>
        </p: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241D077D-0148-43E2-9486-9FD0A2D39F6F}"/>
                </a:ext>
              </a:extLst>
            </p:cNvPr>
            <p:cNvGrpSpPr/>
            <p:nvPr/>
          </p:nvGrpSpPr>
          <p:grpSpPr>
            <a:xfrm>
              <a:off x="1886022" y="2443118"/>
              <a:ext cx="3613239" cy="732257"/>
              <a:chOff x="1886022" y="2491527"/>
              <a:chExt cx="3613239" cy="732257"/>
            </a:xfrm>
          </p:grpSpPr>
          <p:sp>
            <p:nvSpPr>
              <p:cNvPr id="244" name="Oval 243">
                <a:extLst>
                  <a:ext uri="{FF2B5EF4-FFF2-40B4-BE49-F238E27FC236}">
                    <a16:creationId xmlns:a16="http://schemas.microsoft.com/office/drawing/2014/main" id="{545A9A97-2A43-4CEF-908C-B4A1E3EF0F43}"/>
                  </a:ext>
                </a:extLst>
              </p:cNvPr>
              <p:cNvSpPr/>
              <p:nvPr/>
            </p:nvSpPr>
            <p:spPr>
              <a:xfrm>
                <a:off x="1886022" y="2497952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5" name="Oval 244">
                <a:extLst>
                  <a:ext uri="{FF2B5EF4-FFF2-40B4-BE49-F238E27FC236}">
                    <a16:creationId xmlns:a16="http://schemas.microsoft.com/office/drawing/2014/main" id="{83DE63CD-B5A2-41B3-BD28-C30FF11E7C72}"/>
                  </a:ext>
                </a:extLst>
              </p:cNvPr>
              <p:cNvSpPr/>
              <p:nvPr/>
            </p:nvSpPr>
            <p:spPr>
              <a:xfrm>
                <a:off x="2502739" y="2491527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Oval 245">
                <a:extLst>
                  <a:ext uri="{FF2B5EF4-FFF2-40B4-BE49-F238E27FC236}">
                    <a16:creationId xmlns:a16="http://schemas.microsoft.com/office/drawing/2014/main" id="{B9A722F8-63D2-4842-B3E5-BAF783F858B1}"/>
                  </a:ext>
                </a:extLst>
              </p:cNvPr>
              <p:cNvSpPr/>
              <p:nvPr/>
            </p:nvSpPr>
            <p:spPr>
              <a:xfrm>
                <a:off x="4169321" y="2504740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7" name="Oval 246">
                <a:extLst>
                  <a:ext uri="{FF2B5EF4-FFF2-40B4-BE49-F238E27FC236}">
                    <a16:creationId xmlns:a16="http://schemas.microsoft.com/office/drawing/2014/main" id="{ABC34732-BC51-4AFC-ACAD-E56B26B7DD0C}"/>
                  </a:ext>
                </a:extLst>
              </p:cNvPr>
              <p:cNvSpPr/>
              <p:nvPr/>
            </p:nvSpPr>
            <p:spPr>
              <a:xfrm>
                <a:off x="3543195" y="2491527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8" name="Oval 247">
                <a:extLst>
                  <a:ext uri="{FF2B5EF4-FFF2-40B4-BE49-F238E27FC236}">
                    <a16:creationId xmlns:a16="http://schemas.microsoft.com/office/drawing/2014/main" id="{21E869B4-F305-43F9-887A-EA70426163F3}"/>
                  </a:ext>
                </a:extLst>
              </p:cNvPr>
              <p:cNvSpPr/>
              <p:nvPr/>
            </p:nvSpPr>
            <p:spPr>
              <a:xfrm>
                <a:off x="4668104" y="2491527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9" name="Oval 248">
                <a:extLst>
                  <a:ext uri="{FF2B5EF4-FFF2-40B4-BE49-F238E27FC236}">
                    <a16:creationId xmlns:a16="http://schemas.microsoft.com/office/drawing/2014/main" id="{78DA3F60-A49D-4D30-BF47-CE956AA4BF18}"/>
                  </a:ext>
                </a:extLst>
              </p:cNvPr>
              <p:cNvSpPr/>
              <p:nvPr/>
            </p:nvSpPr>
            <p:spPr>
              <a:xfrm>
                <a:off x="2984750" y="2505704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9" name="Group 208">
              <a:extLst>
                <a:ext uri="{FF2B5EF4-FFF2-40B4-BE49-F238E27FC236}">
                  <a16:creationId xmlns:a16="http://schemas.microsoft.com/office/drawing/2014/main" id="{E6680E36-8B4C-4FE6-B8C1-C7B05A084FA1}"/>
                </a:ext>
              </a:extLst>
            </p:cNvPr>
            <p:cNvGrpSpPr/>
            <p:nvPr/>
          </p:nvGrpSpPr>
          <p:grpSpPr>
            <a:xfrm>
              <a:off x="1879991" y="2914241"/>
              <a:ext cx="3613239" cy="732257"/>
              <a:chOff x="1886022" y="2491527"/>
              <a:chExt cx="3613239" cy="732257"/>
            </a:xfrm>
          </p:grpSpPr>
          <p:sp>
            <p:nvSpPr>
              <p:cNvPr id="238" name="Oval 237">
                <a:extLst>
                  <a:ext uri="{FF2B5EF4-FFF2-40B4-BE49-F238E27FC236}">
                    <a16:creationId xmlns:a16="http://schemas.microsoft.com/office/drawing/2014/main" id="{9B4CF2EF-EF8C-4EE6-B12E-E2E03F31C77D}"/>
                  </a:ext>
                </a:extLst>
              </p:cNvPr>
              <p:cNvSpPr/>
              <p:nvPr/>
            </p:nvSpPr>
            <p:spPr>
              <a:xfrm>
                <a:off x="1886022" y="2497952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Oval 238">
                <a:extLst>
                  <a:ext uri="{FF2B5EF4-FFF2-40B4-BE49-F238E27FC236}">
                    <a16:creationId xmlns:a16="http://schemas.microsoft.com/office/drawing/2014/main" id="{6FE0186E-1EB4-4A8C-BE41-54BB2AA17416}"/>
                  </a:ext>
                </a:extLst>
              </p:cNvPr>
              <p:cNvSpPr/>
              <p:nvPr/>
            </p:nvSpPr>
            <p:spPr>
              <a:xfrm>
                <a:off x="2502739" y="2491527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Oval 239">
                <a:extLst>
                  <a:ext uri="{FF2B5EF4-FFF2-40B4-BE49-F238E27FC236}">
                    <a16:creationId xmlns:a16="http://schemas.microsoft.com/office/drawing/2014/main" id="{D2CB5DF2-FF69-4F02-8331-01A80E9404DA}"/>
                  </a:ext>
                </a:extLst>
              </p:cNvPr>
              <p:cNvSpPr/>
              <p:nvPr/>
            </p:nvSpPr>
            <p:spPr>
              <a:xfrm>
                <a:off x="4169321" y="2504740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1" name="Oval 240">
                <a:extLst>
                  <a:ext uri="{FF2B5EF4-FFF2-40B4-BE49-F238E27FC236}">
                    <a16:creationId xmlns:a16="http://schemas.microsoft.com/office/drawing/2014/main" id="{15CF6469-E80B-41EA-A516-991E337F1B9C}"/>
                  </a:ext>
                </a:extLst>
              </p:cNvPr>
              <p:cNvSpPr/>
              <p:nvPr/>
            </p:nvSpPr>
            <p:spPr>
              <a:xfrm>
                <a:off x="3543195" y="2491527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2" name="Oval 241">
                <a:extLst>
                  <a:ext uri="{FF2B5EF4-FFF2-40B4-BE49-F238E27FC236}">
                    <a16:creationId xmlns:a16="http://schemas.microsoft.com/office/drawing/2014/main" id="{02A0E221-148B-47E9-85AB-228E2A5A79B8}"/>
                  </a:ext>
                </a:extLst>
              </p:cNvPr>
              <p:cNvSpPr/>
              <p:nvPr/>
            </p:nvSpPr>
            <p:spPr>
              <a:xfrm>
                <a:off x="4668104" y="2491527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3" name="Oval 242">
                <a:extLst>
                  <a:ext uri="{FF2B5EF4-FFF2-40B4-BE49-F238E27FC236}">
                    <a16:creationId xmlns:a16="http://schemas.microsoft.com/office/drawing/2014/main" id="{FFE82A9F-F652-434E-955E-47ED4F9DFD37}"/>
                  </a:ext>
                </a:extLst>
              </p:cNvPr>
              <p:cNvSpPr/>
              <p:nvPr/>
            </p:nvSpPr>
            <p:spPr>
              <a:xfrm>
                <a:off x="2984750" y="2505704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0" name="Group 209">
              <a:extLst>
                <a:ext uri="{FF2B5EF4-FFF2-40B4-BE49-F238E27FC236}">
                  <a16:creationId xmlns:a16="http://schemas.microsoft.com/office/drawing/2014/main" id="{AAE82ABB-6C5C-47EE-A5D4-FD5723632D6E}"/>
                </a:ext>
              </a:extLst>
            </p:cNvPr>
            <p:cNvGrpSpPr/>
            <p:nvPr/>
          </p:nvGrpSpPr>
          <p:grpSpPr>
            <a:xfrm>
              <a:off x="1878459" y="4902224"/>
              <a:ext cx="3613239" cy="732257"/>
              <a:chOff x="1886022" y="2491527"/>
              <a:chExt cx="3613239" cy="732257"/>
            </a:xfrm>
          </p:grpSpPr>
          <p:sp>
            <p:nvSpPr>
              <p:cNvPr id="232" name="Oval 231">
                <a:extLst>
                  <a:ext uri="{FF2B5EF4-FFF2-40B4-BE49-F238E27FC236}">
                    <a16:creationId xmlns:a16="http://schemas.microsoft.com/office/drawing/2014/main" id="{9E854BE3-99AB-4F4F-B8DF-BBE47EF17702}"/>
                  </a:ext>
                </a:extLst>
              </p:cNvPr>
              <p:cNvSpPr/>
              <p:nvPr/>
            </p:nvSpPr>
            <p:spPr>
              <a:xfrm>
                <a:off x="1886022" y="2497952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Oval 232">
                <a:extLst>
                  <a:ext uri="{FF2B5EF4-FFF2-40B4-BE49-F238E27FC236}">
                    <a16:creationId xmlns:a16="http://schemas.microsoft.com/office/drawing/2014/main" id="{C1A2941E-5EB8-4F71-AF01-1230411FDD9F}"/>
                  </a:ext>
                </a:extLst>
              </p:cNvPr>
              <p:cNvSpPr/>
              <p:nvPr/>
            </p:nvSpPr>
            <p:spPr>
              <a:xfrm>
                <a:off x="2502739" y="2491527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Oval 233">
                <a:extLst>
                  <a:ext uri="{FF2B5EF4-FFF2-40B4-BE49-F238E27FC236}">
                    <a16:creationId xmlns:a16="http://schemas.microsoft.com/office/drawing/2014/main" id="{8476083B-235C-4D57-AFC9-296C7F5658AC}"/>
                  </a:ext>
                </a:extLst>
              </p:cNvPr>
              <p:cNvSpPr/>
              <p:nvPr/>
            </p:nvSpPr>
            <p:spPr>
              <a:xfrm>
                <a:off x="4169321" y="2504740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Oval 234">
                <a:extLst>
                  <a:ext uri="{FF2B5EF4-FFF2-40B4-BE49-F238E27FC236}">
                    <a16:creationId xmlns:a16="http://schemas.microsoft.com/office/drawing/2014/main" id="{F6FFCBF0-0BC3-421B-8AE3-DE4F5147F74F}"/>
                  </a:ext>
                </a:extLst>
              </p:cNvPr>
              <p:cNvSpPr/>
              <p:nvPr/>
            </p:nvSpPr>
            <p:spPr>
              <a:xfrm>
                <a:off x="3543195" y="2491527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Oval 235">
                <a:extLst>
                  <a:ext uri="{FF2B5EF4-FFF2-40B4-BE49-F238E27FC236}">
                    <a16:creationId xmlns:a16="http://schemas.microsoft.com/office/drawing/2014/main" id="{88FFE5B3-30A7-43AF-B576-943386E11E49}"/>
                  </a:ext>
                </a:extLst>
              </p:cNvPr>
              <p:cNvSpPr/>
              <p:nvPr/>
            </p:nvSpPr>
            <p:spPr>
              <a:xfrm>
                <a:off x="4668104" y="2491527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Oval 236">
                <a:extLst>
                  <a:ext uri="{FF2B5EF4-FFF2-40B4-BE49-F238E27FC236}">
                    <a16:creationId xmlns:a16="http://schemas.microsoft.com/office/drawing/2014/main" id="{19C3A885-633F-4783-9327-D5E735BCE986}"/>
                  </a:ext>
                </a:extLst>
              </p:cNvPr>
              <p:cNvSpPr/>
              <p:nvPr/>
            </p:nvSpPr>
            <p:spPr>
              <a:xfrm>
                <a:off x="2984750" y="2505704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1" name="Group 210">
              <a:extLst>
                <a:ext uri="{FF2B5EF4-FFF2-40B4-BE49-F238E27FC236}">
                  <a16:creationId xmlns:a16="http://schemas.microsoft.com/office/drawing/2014/main" id="{37539536-5F69-41BC-A95F-8D0390883404}"/>
                </a:ext>
              </a:extLst>
            </p:cNvPr>
            <p:cNvGrpSpPr/>
            <p:nvPr/>
          </p:nvGrpSpPr>
          <p:grpSpPr>
            <a:xfrm>
              <a:off x="1886022" y="3890451"/>
              <a:ext cx="3613239" cy="732257"/>
              <a:chOff x="1886022" y="2491527"/>
              <a:chExt cx="3613239" cy="732257"/>
            </a:xfrm>
          </p:grpSpPr>
          <p:sp>
            <p:nvSpPr>
              <p:cNvPr id="226" name="Oval 225">
                <a:extLst>
                  <a:ext uri="{FF2B5EF4-FFF2-40B4-BE49-F238E27FC236}">
                    <a16:creationId xmlns:a16="http://schemas.microsoft.com/office/drawing/2014/main" id="{46F19843-B38C-4343-9B73-9348A8EBC094}"/>
                  </a:ext>
                </a:extLst>
              </p:cNvPr>
              <p:cNvSpPr/>
              <p:nvPr/>
            </p:nvSpPr>
            <p:spPr>
              <a:xfrm>
                <a:off x="1886022" y="2497952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Oval 226">
                <a:extLst>
                  <a:ext uri="{FF2B5EF4-FFF2-40B4-BE49-F238E27FC236}">
                    <a16:creationId xmlns:a16="http://schemas.microsoft.com/office/drawing/2014/main" id="{E1B6D4E2-8782-456B-AB34-2008F39AF6CE}"/>
                  </a:ext>
                </a:extLst>
              </p:cNvPr>
              <p:cNvSpPr/>
              <p:nvPr/>
            </p:nvSpPr>
            <p:spPr>
              <a:xfrm>
                <a:off x="2502739" y="2491527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Oval 227">
                <a:extLst>
                  <a:ext uri="{FF2B5EF4-FFF2-40B4-BE49-F238E27FC236}">
                    <a16:creationId xmlns:a16="http://schemas.microsoft.com/office/drawing/2014/main" id="{C4CB82B4-5F51-474A-A50A-200686C2A24F}"/>
                  </a:ext>
                </a:extLst>
              </p:cNvPr>
              <p:cNvSpPr/>
              <p:nvPr/>
            </p:nvSpPr>
            <p:spPr>
              <a:xfrm>
                <a:off x="4169321" y="2504740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Oval 228">
                <a:extLst>
                  <a:ext uri="{FF2B5EF4-FFF2-40B4-BE49-F238E27FC236}">
                    <a16:creationId xmlns:a16="http://schemas.microsoft.com/office/drawing/2014/main" id="{A9AEB5A5-1B52-44C1-8B51-6CA74AE7BEFC}"/>
                  </a:ext>
                </a:extLst>
              </p:cNvPr>
              <p:cNvSpPr/>
              <p:nvPr/>
            </p:nvSpPr>
            <p:spPr>
              <a:xfrm>
                <a:off x="3543195" y="2491527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Oval 229">
                <a:extLst>
                  <a:ext uri="{FF2B5EF4-FFF2-40B4-BE49-F238E27FC236}">
                    <a16:creationId xmlns:a16="http://schemas.microsoft.com/office/drawing/2014/main" id="{72A5DEDB-6E8F-4504-9200-F489CE399171}"/>
                  </a:ext>
                </a:extLst>
              </p:cNvPr>
              <p:cNvSpPr/>
              <p:nvPr/>
            </p:nvSpPr>
            <p:spPr>
              <a:xfrm>
                <a:off x="4668104" y="2491527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Oval 230">
                <a:extLst>
                  <a:ext uri="{FF2B5EF4-FFF2-40B4-BE49-F238E27FC236}">
                    <a16:creationId xmlns:a16="http://schemas.microsoft.com/office/drawing/2014/main" id="{6F7CACE6-3039-4F74-82B8-CCCDEA510B32}"/>
                  </a:ext>
                </a:extLst>
              </p:cNvPr>
              <p:cNvSpPr/>
              <p:nvPr/>
            </p:nvSpPr>
            <p:spPr>
              <a:xfrm>
                <a:off x="2984750" y="2505704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2" name="Group 211">
              <a:extLst>
                <a:ext uri="{FF2B5EF4-FFF2-40B4-BE49-F238E27FC236}">
                  <a16:creationId xmlns:a16="http://schemas.microsoft.com/office/drawing/2014/main" id="{4E58700B-869B-4002-AAF4-EE5D39BBD5A7}"/>
                </a:ext>
              </a:extLst>
            </p:cNvPr>
            <p:cNvGrpSpPr/>
            <p:nvPr/>
          </p:nvGrpSpPr>
          <p:grpSpPr>
            <a:xfrm>
              <a:off x="1906234" y="4423946"/>
              <a:ext cx="3613239" cy="732257"/>
              <a:chOff x="1886022" y="2491527"/>
              <a:chExt cx="3613239" cy="732257"/>
            </a:xfrm>
          </p:grpSpPr>
          <p:sp>
            <p:nvSpPr>
              <p:cNvPr id="220" name="Oval 219">
                <a:extLst>
                  <a:ext uri="{FF2B5EF4-FFF2-40B4-BE49-F238E27FC236}">
                    <a16:creationId xmlns:a16="http://schemas.microsoft.com/office/drawing/2014/main" id="{8E84F747-B727-4EE6-9826-7448F1FCD8C9}"/>
                  </a:ext>
                </a:extLst>
              </p:cNvPr>
              <p:cNvSpPr/>
              <p:nvPr/>
            </p:nvSpPr>
            <p:spPr>
              <a:xfrm>
                <a:off x="1886022" y="2497952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Oval 220">
                <a:extLst>
                  <a:ext uri="{FF2B5EF4-FFF2-40B4-BE49-F238E27FC236}">
                    <a16:creationId xmlns:a16="http://schemas.microsoft.com/office/drawing/2014/main" id="{8C117E63-DA4F-4B23-9F32-B9A5714D5807}"/>
                  </a:ext>
                </a:extLst>
              </p:cNvPr>
              <p:cNvSpPr/>
              <p:nvPr/>
            </p:nvSpPr>
            <p:spPr>
              <a:xfrm>
                <a:off x="2502739" y="2491527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Oval 221">
                <a:extLst>
                  <a:ext uri="{FF2B5EF4-FFF2-40B4-BE49-F238E27FC236}">
                    <a16:creationId xmlns:a16="http://schemas.microsoft.com/office/drawing/2014/main" id="{275DC827-B44E-43AC-8137-15D94227AFDE}"/>
                  </a:ext>
                </a:extLst>
              </p:cNvPr>
              <p:cNvSpPr/>
              <p:nvPr/>
            </p:nvSpPr>
            <p:spPr>
              <a:xfrm>
                <a:off x="4169321" y="2504740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Oval 222">
                <a:extLst>
                  <a:ext uri="{FF2B5EF4-FFF2-40B4-BE49-F238E27FC236}">
                    <a16:creationId xmlns:a16="http://schemas.microsoft.com/office/drawing/2014/main" id="{375BA190-3BF1-4BDA-9D85-0AF5E9FDFB4D}"/>
                  </a:ext>
                </a:extLst>
              </p:cNvPr>
              <p:cNvSpPr/>
              <p:nvPr/>
            </p:nvSpPr>
            <p:spPr>
              <a:xfrm>
                <a:off x="3543195" y="2491527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Oval 223">
                <a:extLst>
                  <a:ext uri="{FF2B5EF4-FFF2-40B4-BE49-F238E27FC236}">
                    <a16:creationId xmlns:a16="http://schemas.microsoft.com/office/drawing/2014/main" id="{CF36924B-34FE-4DD2-BAA7-DB5B6BFCFACD}"/>
                  </a:ext>
                </a:extLst>
              </p:cNvPr>
              <p:cNvSpPr/>
              <p:nvPr/>
            </p:nvSpPr>
            <p:spPr>
              <a:xfrm>
                <a:off x="4668104" y="2491527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5" name="Oval 224">
                <a:extLst>
                  <a:ext uri="{FF2B5EF4-FFF2-40B4-BE49-F238E27FC236}">
                    <a16:creationId xmlns:a16="http://schemas.microsoft.com/office/drawing/2014/main" id="{6485A677-FC71-476D-A6BD-025E94642B48}"/>
                  </a:ext>
                </a:extLst>
              </p:cNvPr>
              <p:cNvSpPr/>
              <p:nvPr/>
            </p:nvSpPr>
            <p:spPr>
              <a:xfrm>
                <a:off x="2984750" y="2505704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3" name="Group 212">
              <a:extLst>
                <a:ext uri="{FF2B5EF4-FFF2-40B4-BE49-F238E27FC236}">
                  <a16:creationId xmlns:a16="http://schemas.microsoft.com/office/drawing/2014/main" id="{7D97AE54-9BC6-46E9-AD32-0327F81CF31A}"/>
                </a:ext>
              </a:extLst>
            </p:cNvPr>
            <p:cNvGrpSpPr/>
            <p:nvPr/>
          </p:nvGrpSpPr>
          <p:grpSpPr>
            <a:xfrm>
              <a:off x="1892475" y="3405706"/>
              <a:ext cx="3613239" cy="732257"/>
              <a:chOff x="1886022" y="2491527"/>
              <a:chExt cx="3613239" cy="732257"/>
            </a:xfrm>
          </p:grpSpPr>
          <p:sp>
            <p:nvSpPr>
              <p:cNvPr id="214" name="Oval 213">
                <a:extLst>
                  <a:ext uri="{FF2B5EF4-FFF2-40B4-BE49-F238E27FC236}">
                    <a16:creationId xmlns:a16="http://schemas.microsoft.com/office/drawing/2014/main" id="{6A5C8099-EB05-4C31-943C-E2573AC459F3}"/>
                  </a:ext>
                </a:extLst>
              </p:cNvPr>
              <p:cNvSpPr/>
              <p:nvPr/>
            </p:nvSpPr>
            <p:spPr>
              <a:xfrm>
                <a:off x="1886022" y="2497952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Oval 214">
                <a:extLst>
                  <a:ext uri="{FF2B5EF4-FFF2-40B4-BE49-F238E27FC236}">
                    <a16:creationId xmlns:a16="http://schemas.microsoft.com/office/drawing/2014/main" id="{8B22A08E-D27B-4112-9ED9-E74D29862EB7}"/>
                  </a:ext>
                </a:extLst>
              </p:cNvPr>
              <p:cNvSpPr/>
              <p:nvPr/>
            </p:nvSpPr>
            <p:spPr>
              <a:xfrm>
                <a:off x="2502739" y="2491527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Oval 215">
                <a:extLst>
                  <a:ext uri="{FF2B5EF4-FFF2-40B4-BE49-F238E27FC236}">
                    <a16:creationId xmlns:a16="http://schemas.microsoft.com/office/drawing/2014/main" id="{0CFA2551-C880-48EF-AFBB-E2F7596FBA2B}"/>
                  </a:ext>
                </a:extLst>
              </p:cNvPr>
              <p:cNvSpPr/>
              <p:nvPr/>
            </p:nvSpPr>
            <p:spPr>
              <a:xfrm>
                <a:off x="4169321" y="2504740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Oval 216">
                <a:extLst>
                  <a:ext uri="{FF2B5EF4-FFF2-40B4-BE49-F238E27FC236}">
                    <a16:creationId xmlns:a16="http://schemas.microsoft.com/office/drawing/2014/main" id="{35BC6A0C-805F-4AC7-A972-036C70CD0A32}"/>
                  </a:ext>
                </a:extLst>
              </p:cNvPr>
              <p:cNvSpPr/>
              <p:nvPr/>
            </p:nvSpPr>
            <p:spPr>
              <a:xfrm>
                <a:off x="3543195" y="2491527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Oval 217">
                <a:extLst>
                  <a:ext uri="{FF2B5EF4-FFF2-40B4-BE49-F238E27FC236}">
                    <a16:creationId xmlns:a16="http://schemas.microsoft.com/office/drawing/2014/main" id="{18CAC88F-6D44-4F5F-A4DD-4F4F92DAAC00}"/>
                  </a:ext>
                </a:extLst>
              </p:cNvPr>
              <p:cNvSpPr/>
              <p:nvPr/>
            </p:nvSpPr>
            <p:spPr>
              <a:xfrm>
                <a:off x="4668104" y="2491527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Oval 218">
                <a:extLst>
                  <a:ext uri="{FF2B5EF4-FFF2-40B4-BE49-F238E27FC236}">
                    <a16:creationId xmlns:a16="http://schemas.microsoft.com/office/drawing/2014/main" id="{567145AD-4EF0-4815-8F42-BCEDF68D9F3A}"/>
                  </a:ext>
                </a:extLst>
              </p:cNvPr>
              <p:cNvSpPr/>
              <p:nvPr/>
            </p:nvSpPr>
            <p:spPr>
              <a:xfrm>
                <a:off x="2984750" y="2505704"/>
                <a:ext cx="831157" cy="718080"/>
              </a:xfrm>
              <a:prstGeom prst="ellipse">
                <a:avLst/>
              </a:prstGeom>
              <a:gradFill flip="none" rotWithShape="1">
                <a:gsLst>
                  <a:gs pos="2000">
                    <a:schemeClr val="tx1"/>
                  </a:gs>
                  <a:gs pos="11000">
                    <a:schemeClr val="bg1">
                      <a:alpha val="1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05" name="TextBox 304">
            <a:extLst>
              <a:ext uri="{FF2B5EF4-FFF2-40B4-BE49-F238E27FC236}">
                <a16:creationId xmlns:a16="http://schemas.microsoft.com/office/drawing/2014/main" id="{CAA7578E-5CBB-40EB-9855-9F5A86EFFEB3}"/>
              </a:ext>
            </a:extLst>
          </p:cNvPr>
          <p:cNvSpPr txBox="1"/>
          <p:nvPr/>
        </p:nvSpPr>
        <p:spPr>
          <a:xfrm>
            <a:off x="121008" y="1859622"/>
            <a:ext cx="1356994" cy="923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Assuming a symmetric MTF</a:t>
            </a:r>
          </a:p>
        </p:txBody>
      </p:sp>
    </p:spTree>
    <p:extLst>
      <p:ext uri="{BB962C8B-B14F-4D97-AF65-F5344CB8AC3E}">
        <p14:creationId xmlns:p14="http://schemas.microsoft.com/office/powerpoint/2010/main" val="10548149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/>
              <a:t>Optimized Gridding for different Systems 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51C4AB3-1C1C-48AF-8E20-91186FA260EA}"/>
              </a:ext>
            </a:extLst>
          </p:cNvPr>
          <p:cNvGrpSpPr/>
          <p:nvPr/>
        </p:nvGrpSpPr>
        <p:grpSpPr>
          <a:xfrm>
            <a:off x="949036" y="1339889"/>
            <a:ext cx="7485208" cy="4743208"/>
            <a:chOff x="858982" y="696520"/>
            <a:chExt cx="7485208" cy="4743208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17F23E7-4266-49A0-8259-0B228E48668C}"/>
                </a:ext>
              </a:extLst>
            </p:cNvPr>
            <p:cNvCxnSpPr>
              <a:cxnSpLocks/>
              <a:stCxn id="17" idx="0"/>
            </p:cNvCxnSpPr>
            <p:nvPr/>
          </p:nvCxnSpPr>
          <p:spPr>
            <a:xfrm flipH="1">
              <a:off x="7190175" y="941079"/>
              <a:ext cx="499202" cy="400602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7636B61-6B68-4C2F-9507-1E2175B427C3}"/>
                </a:ext>
              </a:extLst>
            </p:cNvPr>
            <p:cNvSpPr txBox="1"/>
            <p:nvPr/>
          </p:nvSpPr>
          <p:spPr>
            <a:xfrm>
              <a:off x="858982" y="1373554"/>
              <a:ext cx="4710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S1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9057814-63E7-4FED-AB43-A64CEC417659}"/>
                </a:ext>
              </a:extLst>
            </p:cNvPr>
            <p:cNvCxnSpPr>
              <a:cxnSpLocks/>
            </p:cNvCxnSpPr>
            <p:nvPr/>
          </p:nvCxnSpPr>
          <p:spPr>
            <a:xfrm>
              <a:off x="1318877" y="1752367"/>
              <a:ext cx="523778" cy="47821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85026170-1753-45EE-A02F-45D82EA04E04}"/>
                </a:ext>
              </a:extLst>
            </p:cNvPr>
            <p:cNvSpPr/>
            <p:nvPr/>
          </p:nvSpPr>
          <p:spPr>
            <a:xfrm>
              <a:off x="1177636" y="1620983"/>
              <a:ext cx="152400" cy="12884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9A94B2B1-E51D-42DB-8058-5F084029E416}"/>
                </a:ext>
              </a:extLst>
            </p:cNvPr>
            <p:cNvSpPr/>
            <p:nvPr/>
          </p:nvSpPr>
          <p:spPr>
            <a:xfrm>
              <a:off x="1810715" y="2164772"/>
              <a:ext cx="131618" cy="131618"/>
            </a:xfrm>
            <a:prstGeom prst="triangle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6747E75-EB5B-4D73-8C75-8D32E4314A80}"/>
                </a:ext>
              </a:extLst>
            </p:cNvPr>
            <p:cNvSpPr txBox="1"/>
            <p:nvPr/>
          </p:nvSpPr>
          <p:spPr>
            <a:xfrm>
              <a:off x="1876524" y="2157846"/>
              <a:ext cx="4710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S2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8779FC7-1C61-49A5-86DB-2DA15CE1D1CC}"/>
                </a:ext>
              </a:extLst>
            </p:cNvPr>
            <p:cNvSpPr txBox="1"/>
            <p:nvPr/>
          </p:nvSpPr>
          <p:spPr>
            <a:xfrm>
              <a:off x="1428950" y="1796078"/>
              <a:ext cx="381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7D6163E-4B5B-43D9-98BA-6EB04A4A0FDC}"/>
                </a:ext>
              </a:extLst>
            </p:cNvPr>
            <p:cNvGrpSpPr/>
            <p:nvPr/>
          </p:nvGrpSpPr>
          <p:grpSpPr>
            <a:xfrm>
              <a:off x="2944091" y="696520"/>
              <a:ext cx="2600991" cy="1828770"/>
              <a:chOff x="2944091" y="696520"/>
              <a:chExt cx="2600991" cy="1828770"/>
            </a:xfrm>
          </p:grpSpPr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C028F88E-9CB1-4FAD-A66D-E99AF0ED75F6}"/>
                  </a:ext>
                </a:extLst>
              </p:cNvPr>
              <p:cNvCxnSpPr>
                <a:cxnSpLocks/>
                <a:stCxn id="43" idx="2"/>
                <a:endCxn id="40" idx="1"/>
              </p:cNvCxnSpPr>
              <p:nvPr/>
            </p:nvCxnSpPr>
            <p:spPr>
              <a:xfrm flipH="1">
                <a:off x="3928729" y="982281"/>
                <a:ext cx="899461" cy="1246412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1884FE96-DD85-4D93-8863-9F1714C0F7C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399365" y="907942"/>
                <a:ext cx="1454729" cy="76426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D2FC053-E1AE-46C6-AFDE-C6E51CC70CF8}"/>
                  </a:ext>
                </a:extLst>
              </p:cNvPr>
              <p:cNvSpPr txBox="1"/>
              <p:nvPr/>
            </p:nvSpPr>
            <p:spPr>
              <a:xfrm>
                <a:off x="2944091" y="1371666"/>
                <a:ext cx="4710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S1</a:t>
                </a:r>
              </a:p>
            </p:txBody>
          </p: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FCE202D9-FCCB-4684-8644-2C0BC146C0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03986" y="1750479"/>
                <a:ext cx="523778" cy="47821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16DD89DD-8F61-47A4-9633-EA50B5497810}"/>
                  </a:ext>
                </a:extLst>
              </p:cNvPr>
              <p:cNvSpPr/>
              <p:nvPr/>
            </p:nvSpPr>
            <p:spPr>
              <a:xfrm>
                <a:off x="3262745" y="1619095"/>
                <a:ext cx="152400" cy="12884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Isosceles Triangle 39">
                <a:extLst>
                  <a:ext uri="{FF2B5EF4-FFF2-40B4-BE49-F238E27FC236}">
                    <a16:creationId xmlns:a16="http://schemas.microsoft.com/office/drawing/2014/main" id="{4625E69F-D946-4E22-B259-58302FD80BCD}"/>
                  </a:ext>
                </a:extLst>
              </p:cNvPr>
              <p:cNvSpPr/>
              <p:nvPr/>
            </p:nvSpPr>
            <p:spPr>
              <a:xfrm>
                <a:off x="3895824" y="2162884"/>
                <a:ext cx="131618" cy="131618"/>
              </a:xfrm>
              <a:prstGeom prst="triangle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FE04A47-4F48-4528-A96F-2F2E1E17608B}"/>
                  </a:ext>
                </a:extLst>
              </p:cNvPr>
              <p:cNvSpPr txBox="1"/>
              <p:nvPr/>
            </p:nvSpPr>
            <p:spPr>
              <a:xfrm>
                <a:off x="3961633" y="2155958"/>
                <a:ext cx="4710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S2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005F5C3B-BB8C-4EE5-B30E-FDF121E642D1}"/>
                  </a:ext>
                </a:extLst>
              </p:cNvPr>
              <p:cNvSpPr txBox="1"/>
              <p:nvPr/>
            </p:nvSpPr>
            <p:spPr>
              <a:xfrm>
                <a:off x="3870418" y="1418272"/>
                <a:ext cx="3817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43" name="Star: 5 Points 42">
                <a:extLst>
                  <a:ext uri="{FF2B5EF4-FFF2-40B4-BE49-F238E27FC236}">
                    <a16:creationId xmlns:a16="http://schemas.microsoft.com/office/drawing/2014/main" id="{7114F4FA-194C-4173-9D93-6C82C3E78D7C}"/>
                  </a:ext>
                </a:extLst>
              </p:cNvPr>
              <p:cNvSpPr/>
              <p:nvPr/>
            </p:nvSpPr>
            <p:spPr>
              <a:xfrm>
                <a:off x="4789823" y="810986"/>
                <a:ext cx="200891" cy="171295"/>
              </a:xfrm>
              <a:prstGeom prst="star5">
                <a:avLst/>
              </a:prstGeom>
              <a:solidFill>
                <a:srgbClr val="00B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1BA5A1C-1477-46C0-8397-3D5848F5A8BE}"/>
                  </a:ext>
                </a:extLst>
              </p:cNvPr>
              <p:cNvSpPr txBox="1"/>
              <p:nvPr/>
            </p:nvSpPr>
            <p:spPr>
              <a:xfrm flipH="1">
                <a:off x="4987940" y="696520"/>
                <a:ext cx="55714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S3</a:t>
                </a:r>
              </a:p>
            </p:txBody>
          </p:sp>
        </p:grpSp>
        <p:sp>
          <p:nvSpPr>
            <p:cNvPr id="17" name="Star: 5 Points 16">
              <a:extLst>
                <a:ext uri="{FF2B5EF4-FFF2-40B4-BE49-F238E27FC236}">
                  <a16:creationId xmlns:a16="http://schemas.microsoft.com/office/drawing/2014/main" id="{C9766AB5-C863-401F-8CD4-A1AD01521288}"/>
                </a:ext>
              </a:extLst>
            </p:cNvPr>
            <p:cNvSpPr/>
            <p:nvPr/>
          </p:nvSpPr>
          <p:spPr>
            <a:xfrm>
              <a:off x="7588931" y="941079"/>
              <a:ext cx="200891" cy="171295"/>
            </a:xfrm>
            <a:prstGeom prst="star5">
              <a:avLst/>
            </a:prstGeom>
            <a:solidFill>
              <a:srgbClr val="00B05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DA40B30-CC7E-433D-BF5C-87DA7275A4CC}"/>
                </a:ext>
              </a:extLst>
            </p:cNvPr>
            <p:cNvSpPr txBox="1"/>
            <p:nvPr/>
          </p:nvSpPr>
          <p:spPr>
            <a:xfrm flipH="1">
              <a:off x="7787048" y="826613"/>
              <a:ext cx="5571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S3</a:t>
              </a:r>
            </a:p>
          </p:txBody>
        </p:sp>
        <p:sp>
          <p:nvSpPr>
            <p:cNvPr id="19" name="Star: 5 Points 18">
              <a:extLst>
                <a:ext uri="{FF2B5EF4-FFF2-40B4-BE49-F238E27FC236}">
                  <a16:creationId xmlns:a16="http://schemas.microsoft.com/office/drawing/2014/main" id="{F3ED7B79-A8EB-4516-8363-4DB4FFA9764D}"/>
                </a:ext>
              </a:extLst>
            </p:cNvPr>
            <p:cNvSpPr/>
            <p:nvPr/>
          </p:nvSpPr>
          <p:spPr>
            <a:xfrm>
              <a:off x="7051291" y="4807527"/>
              <a:ext cx="277764" cy="235528"/>
            </a:xfrm>
            <a:prstGeom prst="star5">
              <a:avLst/>
            </a:prstGeom>
            <a:solidFill>
              <a:srgbClr val="7030A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882C226-F7E1-4048-B361-1A971C01510B}"/>
                </a:ext>
              </a:extLst>
            </p:cNvPr>
            <p:cNvCxnSpPr>
              <a:cxnSpLocks/>
              <a:stCxn id="28" idx="2"/>
              <a:endCxn id="25" idx="1"/>
            </p:cNvCxnSpPr>
            <p:nvPr/>
          </p:nvCxnSpPr>
          <p:spPr>
            <a:xfrm flipH="1">
              <a:off x="6480966" y="2952776"/>
              <a:ext cx="899461" cy="124641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3269FA9-9CDD-456D-B22D-4B63BBA8EC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51602" y="2878437"/>
              <a:ext cx="1454729" cy="76426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EF0C7B8-0D99-4C5F-B98A-BCBF63025AA2}"/>
                </a:ext>
              </a:extLst>
            </p:cNvPr>
            <p:cNvSpPr txBox="1"/>
            <p:nvPr/>
          </p:nvSpPr>
          <p:spPr>
            <a:xfrm>
              <a:off x="5496328" y="3342161"/>
              <a:ext cx="4710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S1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0BF18A1-17C9-4033-A822-760B5DD7411E}"/>
                </a:ext>
              </a:extLst>
            </p:cNvPr>
            <p:cNvCxnSpPr>
              <a:cxnSpLocks/>
            </p:cNvCxnSpPr>
            <p:nvPr/>
          </p:nvCxnSpPr>
          <p:spPr>
            <a:xfrm>
              <a:off x="5956223" y="3720974"/>
              <a:ext cx="523778" cy="47821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792E36A-D402-41CB-BF42-E8507F9D0A81}"/>
                </a:ext>
              </a:extLst>
            </p:cNvPr>
            <p:cNvSpPr/>
            <p:nvPr/>
          </p:nvSpPr>
          <p:spPr>
            <a:xfrm>
              <a:off x="5814982" y="3589590"/>
              <a:ext cx="152400" cy="12884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44A3AA02-48A9-403F-B8BD-2886E5736106}"/>
                </a:ext>
              </a:extLst>
            </p:cNvPr>
            <p:cNvSpPr/>
            <p:nvPr/>
          </p:nvSpPr>
          <p:spPr>
            <a:xfrm>
              <a:off x="6448061" y="4133379"/>
              <a:ext cx="131618" cy="131618"/>
            </a:xfrm>
            <a:prstGeom prst="triangle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6F4D4C6-D23E-44F8-A041-6C08CA524A1A}"/>
                </a:ext>
              </a:extLst>
            </p:cNvPr>
            <p:cNvSpPr txBox="1"/>
            <p:nvPr/>
          </p:nvSpPr>
          <p:spPr>
            <a:xfrm>
              <a:off x="6513870" y="4126453"/>
              <a:ext cx="4710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S2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066C6E2-97D6-47A2-AC1F-3909090D88E8}"/>
                </a:ext>
              </a:extLst>
            </p:cNvPr>
            <p:cNvSpPr txBox="1"/>
            <p:nvPr/>
          </p:nvSpPr>
          <p:spPr>
            <a:xfrm>
              <a:off x="6422655" y="3388767"/>
              <a:ext cx="381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sp>
          <p:nvSpPr>
            <p:cNvPr id="28" name="Star: 5 Points 27">
              <a:extLst>
                <a:ext uri="{FF2B5EF4-FFF2-40B4-BE49-F238E27FC236}">
                  <a16:creationId xmlns:a16="http://schemas.microsoft.com/office/drawing/2014/main" id="{7E94DC85-048C-44FF-AB98-5DDFCC93E0FE}"/>
                </a:ext>
              </a:extLst>
            </p:cNvPr>
            <p:cNvSpPr/>
            <p:nvPr/>
          </p:nvSpPr>
          <p:spPr>
            <a:xfrm>
              <a:off x="7342060" y="2781481"/>
              <a:ext cx="200891" cy="171295"/>
            </a:xfrm>
            <a:prstGeom prst="star5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FDF96C6-64E5-4174-B6C9-28CEF0860F29}"/>
                </a:ext>
              </a:extLst>
            </p:cNvPr>
            <p:cNvSpPr txBox="1"/>
            <p:nvPr/>
          </p:nvSpPr>
          <p:spPr>
            <a:xfrm flipH="1">
              <a:off x="7540177" y="2667015"/>
              <a:ext cx="5571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S’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2DB45E0-4E06-4592-BC1C-380F464670DC}"/>
                </a:ext>
              </a:extLst>
            </p:cNvPr>
            <p:cNvSpPr txBox="1"/>
            <p:nvPr/>
          </p:nvSpPr>
          <p:spPr>
            <a:xfrm flipH="1">
              <a:off x="7382306" y="4799560"/>
              <a:ext cx="5571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S4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E0BD4C2-E617-45D6-A65C-5E2E8A816ABF}"/>
                </a:ext>
              </a:extLst>
            </p:cNvPr>
            <p:cNvCxnSpPr>
              <a:cxnSpLocks/>
            </p:cNvCxnSpPr>
            <p:nvPr/>
          </p:nvCxnSpPr>
          <p:spPr>
            <a:xfrm>
              <a:off x="1580766" y="1980744"/>
              <a:ext cx="1353321" cy="2192846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D3B6B06-EBAB-4252-83FE-793C41FF685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40550" y="1619095"/>
              <a:ext cx="581752" cy="2507358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52B238C-D725-444F-AA0D-B3F02C3B3A2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97400" y="3588328"/>
              <a:ext cx="2540912" cy="600122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83C97D21-1549-44F0-8F23-E825640A7284}"/>
                </a:ext>
              </a:extLst>
            </p:cNvPr>
            <p:cNvSpPr txBox="1"/>
            <p:nvPr/>
          </p:nvSpPr>
          <p:spPr>
            <a:xfrm flipH="1">
              <a:off x="1072830" y="4239399"/>
              <a:ext cx="400981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Optimized central grid points of 2-, 3-, 4- sensor systems with different spatial sampling distances (e.g. S2, L8, S3 and Modis)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889CC8E2-0729-4796-B707-2D9E544BF25A}"/>
              </a:ext>
            </a:extLst>
          </p:cNvPr>
          <p:cNvSpPr txBox="1"/>
          <p:nvPr/>
        </p:nvSpPr>
        <p:spPr>
          <a:xfrm>
            <a:off x="1090276" y="1979734"/>
            <a:ext cx="6864928" cy="2031325"/>
          </a:xfrm>
          <a:prstGeom prst="rect">
            <a:avLst/>
          </a:prstGeom>
          <a:gradFill>
            <a:gsLst>
              <a:gs pos="65000">
                <a:schemeClr val="accent1">
                  <a:tint val="100000"/>
                  <a:shade val="100000"/>
                  <a:satMod val="130000"/>
                  <a:alpha val="90000"/>
                </a:schemeClr>
              </a:gs>
              <a:gs pos="0">
                <a:schemeClr val="accent1">
                  <a:tint val="50000"/>
                  <a:shade val="100000"/>
                  <a:satMod val="350000"/>
                </a:schemeClr>
              </a:gs>
            </a:gsLst>
            <a:path path="circle">
              <a:fillToRect l="50000" t="50000" r="50000" b="50000"/>
            </a:path>
          </a:gradFill>
        </p:spPr>
        <p:txBody>
          <a:bodyPr wrap="square" rtlCol="0">
            <a:spAutoFit/>
          </a:bodyPr>
          <a:lstStyle/>
          <a:p>
            <a:r>
              <a:rPr lang="en-US" dirty="0"/>
              <a:t>Reality is much more complex as:</a:t>
            </a:r>
          </a:p>
          <a:p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non-symmetric MTFs</a:t>
            </a:r>
          </a:p>
          <a:p>
            <a:pPr marL="285750" indent="-285750">
              <a:buFontTx/>
              <a:buChar char="-"/>
            </a:pPr>
            <a:r>
              <a:rPr lang="en-US" dirty="0"/>
              <a:t>Topography (slope, aspect)</a:t>
            </a:r>
          </a:p>
          <a:p>
            <a:pPr marL="285750" indent="-285750">
              <a:buFontTx/>
              <a:buChar char="-"/>
            </a:pPr>
            <a:r>
              <a:rPr lang="en-US" dirty="0"/>
              <a:t>spatial heterogeneity - different landscape-length scales (e.g. small-scale &lt;-&gt; large scale farming, urban,…)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0080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/>
              <a:t>Spectral Bands </a:t>
            </a:r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FAD3AF42-9009-4274-B59B-D178EA1E1E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91" y="1715314"/>
            <a:ext cx="8956964" cy="452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84009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981200" y="111457"/>
            <a:ext cx="5638800" cy="533400"/>
          </a:xfrm>
        </p:spPr>
        <p:txBody>
          <a:bodyPr/>
          <a:lstStyle/>
          <a:p>
            <a:r>
              <a:rPr lang="en-GB" dirty="0"/>
              <a:t>Spectral Band Adjustment used in HLS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565E824-E4E9-4B93-B3F1-0AF3EEC49006}"/>
              </a:ext>
            </a:extLst>
          </p:cNvPr>
          <p:cNvSpPr/>
          <p:nvPr/>
        </p:nvSpPr>
        <p:spPr>
          <a:xfrm>
            <a:off x="6438344" y="4505836"/>
            <a:ext cx="2508691" cy="1629419"/>
          </a:xfrm>
          <a:prstGeom prst="rect">
            <a:avLst/>
          </a:prstGeom>
          <a:solidFill>
            <a:schemeClr val="bg1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D5EC08D-C1A1-45DB-B862-3BF852DCAE56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06" t="-3998" r="8827" b="4668"/>
          <a:stretch/>
        </p:blipFill>
        <p:spPr bwMode="auto">
          <a:xfrm>
            <a:off x="158675" y="762468"/>
            <a:ext cx="4017387" cy="1952145"/>
          </a:xfrm>
          <a:prstGeom prst="rect">
            <a:avLst/>
          </a:prstGeom>
          <a:solidFill>
            <a:schemeClr val="bg1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54608B2-8819-4D5A-9B40-BFC7987B0202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08" b="-4414"/>
          <a:stretch/>
        </p:blipFill>
        <p:spPr bwMode="auto">
          <a:xfrm>
            <a:off x="158675" y="3840740"/>
            <a:ext cx="5942965" cy="2296918"/>
          </a:xfrm>
          <a:prstGeom prst="rect">
            <a:avLst/>
          </a:prstGeom>
          <a:solidFill>
            <a:schemeClr val="bg1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5034266-F8BE-47E8-83E2-9A132852CFD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4" t="-5177" r="4170" b="-1"/>
          <a:stretch/>
        </p:blipFill>
        <p:spPr>
          <a:xfrm>
            <a:off x="5656610" y="765696"/>
            <a:ext cx="3302000" cy="2779595"/>
          </a:xfrm>
          <a:prstGeom prst="rect">
            <a:avLst/>
          </a:prstGeom>
          <a:solidFill>
            <a:schemeClr val="bg1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6B9E0BC-668D-4136-9BF8-9003DFC7C3C6}"/>
              </a:ext>
            </a:extLst>
          </p:cNvPr>
          <p:cNvSpPr txBox="1"/>
          <p:nvPr/>
        </p:nvSpPr>
        <p:spPr>
          <a:xfrm>
            <a:off x="1246795" y="756969"/>
            <a:ext cx="18411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158 EO-1 Hyperion scenes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7C83833-92A2-4A79-90BD-807497288498}"/>
              </a:ext>
            </a:extLst>
          </p:cNvPr>
          <p:cNvSpPr txBox="1"/>
          <p:nvPr/>
        </p:nvSpPr>
        <p:spPr>
          <a:xfrm>
            <a:off x="6158609" y="719488"/>
            <a:ext cx="2298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Example of one Hyperion spectra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99BF06-9251-4952-BFFE-341A000AD979}"/>
              </a:ext>
            </a:extLst>
          </p:cNvPr>
          <p:cNvSpPr txBox="1"/>
          <p:nvPr/>
        </p:nvSpPr>
        <p:spPr>
          <a:xfrm>
            <a:off x="7209825" y="2192446"/>
            <a:ext cx="1686359" cy="492443"/>
          </a:xfrm>
          <a:prstGeom prst="rect">
            <a:avLst/>
          </a:prstGeom>
          <a:solidFill>
            <a:schemeClr val="bg1">
              <a:alpha val="43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50" b="1" dirty="0"/>
              <a:t>-- TOA Reflectance </a:t>
            </a:r>
          </a:p>
          <a:p>
            <a:r>
              <a:rPr lang="en-US" sz="1050" b="1" dirty="0">
                <a:solidFill>
                  <a:schemeClr val="bg1">
                    <a:lumMod val="50000"/>
                  </a:schemeClr>
                </a:solidFill>
              </a:rPr>
              <a:t>-- Surface Reflectance (SR)</a:t>
            </a:r>
          </a:p>
          <a:p>
            <a:r>
              <a:rPr lang="en-US" sz="600" b="1" dirty="0">
                <a:solidFill>
                  <a:srgbClr val="0000FF"/>
                </a:solidFill>
              </a:rPr>
              <a:t> </a:t>
            </a:r>
            <a:r>
              <a:rPr lang="en-US" sz="800" b="1" dirty="0">
                <a:solidFill>
                  <a:srgbClr val="0000FF"/>
                </a:solidFill>
              </a:rPr>
              <a:t>●</a:t>
            </a:r>
            <a:r>
              <a:rPr lang="en-US" sz="1100" b="1" dirty="0">
                <a:solidFill>
                  <a:srgbClr val="0000FF"/>
                </a:solidFill>
              </a:rPr>
              <a:t> </a:t>
            </a:r>
            <a:r>
              <a:rPr lang="en-US" sz="1050" b="1" dirty="0">
                <a:solidFill>
                  <a:srgbClr val="0000FF"/>
                </a:solidFill>
              </a:rPr>
              <a:t>SR (OLI/MSI spectral region)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8F0CE4-166C-451E-BCBC-80F8FFFB06ED}"/>
              </a:ext>
            </a:extLst>
          </p:cNvPr>
          <p:cNvSpPr txBox="1"/>
          <p:nvPr/>
        </p:nvSpPr>
        <p:spPr>
          <a:xfrm>
            <a:off x="4177528" y="1607456"/>
            <a:ext cx="146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Extraction of 10,000</a:t>
            </a:r>
            <a:br>
              <a:rPr lang="en-US" sz="1200" b="1" dirty="0"/>
            </a:br>
            <a:r>
              <a:rPr lang="en-US" sz="1200" b="1" dirty="0"/>
              <a:t>Hyperion spectra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ABC83E1-C6C5-4D54-BD90-F6CAA9C101D5}"/>
              </a:ext>
            </a:extLst>
          </p:cNvPr>
          <p:cNvSpPr txBox="1"/>
          <p:nvPr/>
        </p:nvSpPr>
        <p:spPr>
          <a:xfrm>
            <a:off x="1259588" y="3523101"/>
            <a:ext cx="4140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Linear fits between OLI and MSI SR using Hyperion-derived SR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CC61E154-12AB-43DA-9C31-0C5FCE6F61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330891"/>
              </p:ext>
            </p:extLst>
          </p:nvPr>
        </p:nvGraphicFramePr>
        <p:xfrm>
          <a:off x="6531469" y="4794696"/>
          <a:ext cx="2322440" cy="124015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686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5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5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940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Band Name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Slope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Offset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Residual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CA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0.996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-0.00023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0.0004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Blue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0.977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-0.00411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0.0018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Green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1.005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-0.00093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0.0011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Red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0.982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0.00094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0.0015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NIR2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1.001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-0.00029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0.0003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SWIR 1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1.001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-0.00015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0.0001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SWIR 2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0.996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-0.00097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0.0009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E1A0C386-E5C2-46E2-8480-264D8572D855}"/>
              </a:ext>
            </a:extLst>
          </p:cNvPr>
          <p:cNvSpPr txBox="1"/>
          <p:nvPr/>
        </p:nvSpPr>
        <p:spPr>
          <a:xfrm>
            <a:off x="4668428" y="5063349"/>
            <a:ext cx="144997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Boxplots of the differences between simulated MSI and OLI SR using a 0.02 unit bin. The color of the boxplot reflects the density of the distribution (light grey = low density; black = high density) and the red dots the medians. The magenta lines correspond to the bandpass adjustment fits.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11B230-2597-4469-BA14-7227710CAF17}"/>
              </a:ext>
            </a:extLst>
          </p:cNvPr>
          <p:cNvSpPr txBox="1"/>
          <p:nvPr/>
        </p:nvSpPr>
        <p:spPr>
          <a:xfrm>
            <a:off x="6796514" y="4508798"/>
            <a:ext cx="17923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HLS Linear fit coefficients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64DA2F9-59E3-4AAF-84B5-0D6F67D5C9BF}"/>
              </a:ext>
            </a:extLst>
          </p:cNvPr>
          <p:cNvGrpSpPr/>
          <p:nvPr/>
        </p:nvGrpSpPr>
        <p:grpSpPr>
          <a:xfrm>
            <a:off x="6438344" y="3840740"/>
            <a:ext cx="2508691" cy="399674"/>
            <a:chOff x="6438344" y="3840740"/>
            <a:chExt cx="2508691" cy="39967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93DDE95-3FC0-4E5D-BBDB-2B0643AE841A}"/>
                </a:ext>
              </a:extLst>
            </p:cNvPr>
            <p:cNvSpPr/>
            <p:nvPr/>
          </p:nvSpPr>
          <p:spPr>
            <a:xfrm>
              <a:off x="6438344" y="3840740"/>
              <a:ext cx="2508691" cy="399674"/>
            </a:xfrm>
            <a:prstGeom prst="rect">
              <a:avLst/>
            </a:prstGeom>
            <a:solidFill>
              <a:schemeClr val="bg1"/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54B5E07C-CB06-493F-8445-1E327FE4120A}"/>
                    </a:ext>
                  </a:extLst>
                </p:cNvPr>
                <p:cNvSpPr txBox="1"/>
                <p:nvPr/>
              </p:nvSpPr>
              <p:spPr>
                <a:xfrm>
                  <a:off x="6469919" y="3917467"/>
                  <a:ext cx="2445541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𝑂𝐿𝐼</m:t>
                          </m:r>
                        </m:sub>
                      </m:sSub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𝑆𝑙𝑜𝑝𝑒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𝑂𝐿𝐼</m:t>
                          </m:r>
                        </m:sub>
                      </m:sSub>
                    </m:oMath>
                  </a14:m>
                  <a:r>
                    <a:rPr lang="en-US" sz="1600" dirty="0"/>
                    <a:t> + Offset</a:t>
                  </a:r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54B5E07C-CB06-493F-8445-1E327FE4120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69919" y="3917467"/>
                  <a:ext cx="2445541" cy="246221"/>
                </a:xfrm>
                <a:prstGeom prst="rect">
                  <a:avLst/>
                </a:prstGeom>
                <a:blipFill>
                  <a:blip r:embed="rId5"/>
                  <a:stretch>
                    <a:fillRect l="-2985" t="-27500" r="-7214" b="-5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3" name="Right Arrow 18">
            <a:extLst>
              <a:ext uri="{FF2B5EF4-FFF2-40B4-BE49-F238E27FC236}">
                <a16:creationId xmlns:a16="http://schemas.microsoft.com/office/drawing/2014/main" id="{B28A5310-697A-4D6B-8DCA-31C5CC244661}"/>
              </a:ext>
            </a:extLst>
          </p:cNvPr>
          <p:cNvSpPr/>
          <p:nvPr/>
        </p:nvSpPr>
        <p:spPr>
          <a:xfrm>
            <a:off x="4316123" y="2055629"/>
            <a:ext cx="1189686" cy="308193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Bent Arrow 19">
            <a:extLst>
              <a:ext uri="{FF2B5EF4-FFF2-40B4-BE49-F238E27FC236}">
                <a16:creationId xmlns:a16="http://schemas.microsoft.com/office/drawing/2014/main" id="{8D6B32FE-C626-4D52-9D92-B9C9ADA5E2A1}"/>
              </a:ext>
            </a:extLst>
          </p:cNvPr>
          <p:cNvSpPr/>
          <p:nvPr/>
        </p:nvSpPr>
        <p:spPr>
          <a:xfrm rot="5400000" flipV="1">
            <a:off x="4055404" y="2094166"/>
            <a:ext cx="606312" cy="2255298"/>
          </a:xfrm>
          <a:prstGeom prst="bentArrow">
            <a:avLst>
              <a:gd name="adj1" fmla="val 22207"/>
              <a:gd name="adj2" fmla="val 25000"/>
              <a:gd name="adj3" fmla="val 25000"/>
              <a:gd name="adj4" fmla="val 4375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E114B8E-99A2-437B-A146-44456E8EBCBA}"/>
              </a:ext>
            </a:extLst>
          </p:cNvPr>
          <p:cNvSpPr txBox="1"/>
          <p:nvPr/>
        </p:nvSpPr>
        <p:spPr>
          <a:xfrm>
            <a:off x="3608513" y="3063306"/>
            <a:ext cx="18328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Spectra convolution using</a:t>
            </a:r>
            <a:br>
              <a:rPr lang="en-US" sz="1200" b="1" dirty="0"/>
            </a:br>
            <a:r>
              <a:rPr lang="en-US" sz="1200" b="1" dirty="0"/>
              <a:t>OLI and MSI (S2B) RSR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AC5DA64-712A-454C-850E-292773C5742A}"/>
              </a:ext>
            </a:extLst>
          </p:cNvPr>
          <p:cNvSpPr txBox="1"/>
          <p:nvPr/>
        </p:nvSpPr>
        <p:spPr>
          <a:xfrm>
            <a:off x="4572001" y="6393750"/>
            <a:ext cx="44213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Courtesy: Martin Claverie, Jeff Masek</a:t>
            </a:r>
          </a:p>
        </p:txBody>
      </p:sp>
    </p:spTree>
    <p:extLst>
      <p:ext uri="{BB962C8B-B14F-4D97-AF65-F5344CB8AC3E}">
        <p14:creationId xmlns:p14="http://schemas.microsoft.com/office/powerpoint/2010/main" val="401641105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562600" cy="533400"/>
          </a:xfrm>
        </p:spPr>
        <p:txBody>
          <a:bodyPr/>
          <a:lstStyle/>
          <a:p>
            <a:r>
              <a:rPr lang="en-GB" dirty="0"/>
              <a:t>Issues to be addressed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A97531C-D81E-4D77-BDF6-AFD1E96D5DF3}"/>
              </a:ext>
            </a:extLst>
          </p:cNvPr>
          <p:cNvSpPr txBox="1">
            <a:spLocks/>
          </p:cNvSpPr>
          <p:nvPr/>
        </p:nvSpPr>
        <p:spPr>
          <a:xfrm>
            <a:off x="381000" y="1676400"/>
            <a:ext cx="8229600" cy="415113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Optimized gridding: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to be analyzed for different systems vis-à-vis impact and cost of an operational implementation.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Resampling on common grid: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Resampling to the coarsest resolution cell in the system may hamper the development and implementation of more sophisticated fusion techniques.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BRDF correction, Spectral and Temporal Adjustments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(accounting for different local solar times): Various approaches exists but their SRL/TRLs need to be assessed. For lower level SRL/TRLs, tools should be provided instead of an operational implementation fostering new developments.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 calibration methodologies and standards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-&gt; WGCV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pre-processing methods / data: 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to be specified and agreed (e.g. DEMs, common grid,…)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78828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786</Words>
  <Application>Microsoft Office PowerPoint</Application>
  <PresentationFormat>On-screen Show (4:3)</PresentationFormat>
  <Paragraphs>127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MS Mincho</vt:lpstr>
      <vt:lpstr>Arial</vt:lpstr>
      <vt:lpstr>Arial Bold</vt:lpstr>
      <vt:lpstr>Avenir Roman</vt:lpstr>
      <vt:lpstr>Calibri</vt:lpstr>
      <vt:lpstr>Cambria Math</vt:lpstr>
      <vt:lpstr>Courier New</vt:lpstr>
      <vt:lpstr>Droid Serif</vt:lpstr>
      <vt:lpstr>Proxima Nova Regular</vt:lpstr>
      <vt:lpstr>Times New Roman</vt:lpstr>
      <vt:lpstr>Wingdings</vt:lpstr>
      <vt:lpstr>Default</vt:lpstr>
      <vt:lpstr>Discussion on the overall MRI objectives, principles and long-term roadmap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Dr.Michael.Berger@gmail.com</dc:creator>
  <cp:lastModifiedBy>Michael Berger</cp:lastModifiedBy>
  <cp:revision>89</cp:revision>
  <dcterms:modified xsi:type="dcterms:W3CDTF">2018-02-20T08:45:05Z</dcterms:modified>
</cp:coreProperties>
</file>