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77" r:id="rId4"/>
    <p:sldId id="278" r:id="rId5"/>
    <p:sldId id="279" r:id="rId6"/>
    <p:sldId id="261" r:id="rId7"/>
    <p:sldId id="276" r:id="rId8"/>
    <p:sldId id="280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an Petiteville" initials="I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4" autoAdjust="0"/>
    <p:restoredTop sz="95153" autoAdjust="0"/>
  </p:normalViewPr>
  <p:slideViewPr>
    <p:cSldViewPr>
      <p:cViewPr varScale="1">
        <p:scale>
          <a:sx n="85" d="100"/>
          <a:sy n="85" d="100"/>
        </p:scale>
        <p:origin x="7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9941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4848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34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1532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2982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2404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40192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4469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Calibri" charset="0"/>
                <a:ea typeface="Calibri" charset="0"/>
                <a:cs typeface="Calibri" charset="0"/>
              </a:rPr>
              <a:t>ESA inputs on SAR ARD</a:t>
            </a:r>
            <a:endParaRPr sz="4200" b="1" dirty="0">
              <a:solidFill>
                <a:srgbClr val="FFFFFF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4468811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Susanne Mecklenburg, </a:t>
            </a:r>
            <a:r>
              <a:rPr lang="en-AU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Nuno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Miranda Steven Hosford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LSI-VC-5</a:t>
            </a: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4a.2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February 2018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989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3276600"/>
          </a:xfrm>
        </p:spPr>
        <p:txBody>
          <a:bodyPr/>
          <a:lstStyle/>
          <a:p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SAR ARD session @ </a:t>
            </a:r>
            <a:r>
              <a:rPr lang="en-AU" sz="2800" dirty="0" err="1">
                <a:latin typeface="Calibri" charset="0"/>
                <a:ea typeface="Calibri" charset="0"/>
                <a:cs typeface="Calibri" charset="0"/>
              </a:rPr>
              <a:t>WGCalVal</a:t>
            </a:r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 SAR subgroup </a:t>
            </a:r>
          </a:p>
          <a:p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ESA open questions on SAR backscatter PFS</a:t>
            </a:r>
          </a:p>
          <a:p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ESA pilot prototyping study on SAR ARD processing chain</a:t>
            </a:r>
          </a:p>
          <a:p>
            <a:pPr marL="0" indent="0">
              <a:buNone/>
            </a:pPr>
            <a:endParaRPr lang="en-AU" sz="2800" dirty="0" smtClean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Summary</a:t>
            </a:r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41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91190"/>
            <a:ext cx="4953000" cy="533400"/>
          </a:xfrm>
        </p:spPr>
        <p:txBody>
          <a:bodyPr/>
          <a:lstStyle/>
          <a:p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SAR ARD session @ </a:t>
            </a:r>
            <a:r>
              <a:rPr lang="en-AU" sz="3200" dirty="0" err="1">
                <a:latin typeface="Calibri" charset="0"/>
                <a:ea typeface="Calibri" charset="0"/>
                <a:cs typeface="Calibri" charset="0"/>
              </a:rPr>
              <a:t>WGCalVal</a:t>
            </a:r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 SAR subgroup </a:t>
            </a: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ESA (</a:t>
            </a:r>
            <a:r>
              <a:rPr lang="en-AU" sz="2800" dirty="0" err="1" smtClean="0">
                <a:latin typeface="Calibri" charset="0"/>
                <a:ea typeface="Calibri" charset="0"/>
                <a:cs typeface="Calibri" charset="0"/>
              </a:rPr>
              <a:t>Nuno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 Miranda) proposed a SAR ARD session @ </a:t>
            </a:r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last </a:t>
            </a:r>
            <a:r>
              <a:rPr lang="en-AU" sz="2800" dirty="0" err="1" smtClean="0">
                <a:latin typeface="Calibri" charset="0"/>
                <a:ea typeface="Calibri" charset="0"/>
                <a:cs typeface="Calibri" charset="0"/>
              </a:rPr>
              <a:t>WGCalVal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SAR 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subgroup </a:t>
            </a:r>
          </a:p>
          <a:p>
            <a:pPr lvl="1"/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7</a:t>
            </a:r>
            <a:r>
              <a:rPr lang="en-AU" sz="2400" baseline="30000" dirty="0" smtClean="0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 – 9</a:t>
            </a:r>
            <a:r>
              <a:rPr lang="en-AU" sz="2400" baseline="30000" dirty="0" smtClean="0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 November, JPL, </a:t>
            </a:r>
            <a:r>
              <a:rPr lang="en-AU" sz="2400" dirty="0" err="1" smtClean="0">
                <a:latin typeface="Calibri" charset="0"/>
                <a:ea typeface="Calibri" charset="0"/>
                <a:cs typeface="Calibri" charset="0"/>
              </a:rPr>
              <a:t>Passadena</a:t>
            </a:r>
            <a:endParaRPr lang="en-AU" sz="2400" dirty="0" smtClean="0">
              <a:latin typeface="Calibri" charset="0"/>
              <a:ea typeface="Calibri" charset="0"/>
              <a:cs typeface="Calibri" charset="0"/>
            </a:endParaRPr>
          </a:p>
          <a:p>
            <a:pPr lvl="1"/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SAR ARD session was scheduled early on 8th to allow call-in from Europe (S. Hosford, A. </a:t>
            </a:r>
            <a:r>
              <a:rPr lang="en-AU" sz="2400" dirty="0" err="1" smtClean="0">
                <a:latin typeface="Calibri" charset="0"/>
                <a:ea typeface="Calibri" charset="0"/>
                <a:cs typeface="Calibri" charset="0"/>
              </a:rPr>
              <a:t>Siqueira</a:t>
            </a: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)</a:t>
            </a:r>
          </a:p>
          <a:p>
            <a:r>
              <a:rPr lang="en-AU" sz="2800" dirty="0">
                <a:latin typeface="Calibri" charset="0"/>
                <a:ea typeface="Calibri" charset="0"/>
                <a:cs typeface="Calibri" charset="0"/>
              </a:rPr>
              <a:t>Session composed </a:t>
            </a:r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of 2 presentations and discussion</a:t>
            </a:r>
          </a:p>
          <a:p>
            <a:pPr lvl="1"/>
            <a:r>
              <a:rPr lang="en-GB" b="1" dirty="0"/>
              <a:t>The Analysis Ready Data (ARD) concept and a first proposal of ARD for </a:t>
            </a:r>
            <a:r>
              <a:rPr lang="en-GB" b="1" dirty="0" smtClean="0"/>
              <a:t>SAR, </a:t>
            </a: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B. Killough, CEOS SEO, NASA</a:t>
            </a:r>
          </a:p>
          <a:p>
            <a:pPr lvl="1"/>
            <a:r>
              <a:rPr lang="en-GB" b="1" dirty="0" smtClean="0"/>
              <a:t>Canadian perspective on Analysis Ready SAR Data</a:t>
            </a:r>
            <a:r>
              <a:rPr lang="en-AU" sz="2400" dirty="0" smtClean="0">
                <a:latin typeface="Calibri" charset="0"/>
                <a:cs typeface="Calibri" charset="0"/>
              </a:rPr>
              <a:t>,           F. Charbonneau, CCMEO, Canada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396240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91190"/>
            <a:ext cx="4953000" cy="533400"/>
          </a:xfrm>
        </p:spPr>
        <p:txBody>
          <a:bodyPr/>
          <a:lstStyle/>
          <a:p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SAR ARD session @ </a:t>
            </a:r>
            <a:r>
              <a:rPr lang="en-AU" sz="3200" dirty="0" err="1">
                <a:latin typeface="Calibri" charset="0"/>
                <a:ea typeface="Calibri" charset="0"/>
                <a:cs typeface="Calibri" charset="0"/>
              </a:rPr>
              <a:t>WGCalVal</a:t>
            </a:r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 SAR subgroup </a:t>
            </a: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r>
              <a:rPr lang="en-GB" b="1" dirty="0" smtClean="0"/>
              <a:t>The </a:t>
            </a:r>
            <a:r>
              <a:rPr lang="en-GB" b="1" dirty="0"/>
              <a:t>Analysis Ready Data (ARD) concept and a first proposal of ARD for </a:t>
            </a:r>
            <a:r>
              <a:rPr lang="en-GB" b="1" dirty="0" smtClean="0"/>
              <a:t>SAR, </a:t>
            </a:r>
            <a:r>
              <a:rPr lang="en-AU" sz="2400" dirty="0" smtClean="0">
                <a:latin typeface="Calibri" charset="0"/>
                <a:ea typeface="Calibri" charset="0"/>
                <a:cs typeface="Calibri" charset="0"/>
              </a:rPr>
              <a:t>B. Killough, CEOS SEO, NASA</a:t>
            </a:r>
          </a:p>
          <a:p>
            <a:pPr lvl="1"/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Current implementation of a “SAR ARD” as input to </a:t>
            </a:r>
            <a:r>
              <a:rPr lang="en-AU" dirty="0" err="1" smtClean="0">
                <a:latin typeface="Calibri" charset="0"/>
                <a:ea typeface="Calibri" charset="0"/>
                <a:cs typeface="Calibri" charset="0"/>
              </a:rPr>
              <a:t>datacubes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 based on an RTC Gamma0 product.  </a:t>
            </a:r>
          </a:p>
          <a:p>
            <a:pPr lvl="1"/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Thoughts on use of </a:t>
            </a:r>
            <a:r>
              <a:rPr lang="en-AU" dirty="0" err="1" smtClean="0">
                <a:latin typeface="Calibri" charset="0"/>
                <a:ea typeface="Calibri" charset="0"/>
                <a:cs typeface="Calibri" charset="0"/>
              </a:rPr>
              <a:t>polarimetric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 decomposition of SAR as band inputs to </a:t>
            </a:r>
            <a:r>
              <a:rPr lang="en-AU" dirty="0" err="1" smtClean="0">
                <a:latin typeface="Calibri" charset="0"/>
                <a:ea typeface="Calibri" charset="0"/>
                <a:cs typeface="Calibri" charset="0"/>
              </a:rPr>
              <a:t>datacube</a:t>
            </a:r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GB" b="1" dirty="0" smtClean="0"/>
              <a:t>Canadian </a:t>
            </a:r>
            <a:r>
              <a:rPr lang="en-GB" b="1" dirty="0"/>
              <a:t>perspective on Analysis Ready SAR </a:t>
            </a:r>
            <a:r>
              <a:rPr lang="en-GB" b="1" dirty="0" smtClean="0"/>
              <a:t>Data</a:t>
            </a:r>
            <a:r>
              <a:rPr lang="en-AU" sz="2400" dirty="0" smtClean="0">
                <a:latin typeface="Calibri" charset="0"/>
                <a:cs typeface="Calibri" charset="0"/>
              </a:rPr>
              <a:t>, 	       F. Charbonneau, CCMEO, Canada</a:t>
            </a:r>
          </a:p>
          <a:p>
            <a:pPr lvl="1"/>
            <a:r>
              <a:rPr lang="en-AU" dirty="0" smtClean="0">
                <a:latin typeface="Calibri" charset="0"/>
                <a:cs typeface="Calibri" charset="0"/>
              </a:rPr>
              <a:t>First feedback from a Canadian study looking at how a </a:t>
            </a:r>
            <a:r>
              <a:rPr lang="en-AU" dirty="0" err="1" smtClean="0">
                <a:latin typeface="Calibri" charset="0"/>
                <a:cs typeface="Calibri" charset="0"/>
              </a:rPr>
              <a:t>datacube</a:t>
            </a:r>
            <a:r>
              <a:rPr lang="en-AU" dirty="0" smtClean="0">
                <a:latin typeface="Calibri" charset="0"/>
                <a:cs typeface="Calibri" charset="0"/>
              </a:rPr>
              <a:t> (GEODE) could facilitate access to data and processing capacity for institutional users in Canada</a:t>
            </a:r>
          </a:p>
          <a:p>
            <a:pPr lvl="1"/>
            <a:r>
              <a:rPr lang="en-AU" dirty="0" smtClean="0">
                <a:latin typeface="Calibri" charset="0"/>
                <a:cs typeface="Calibri" charset="0"/>
              </a:rPr>
              <a:t>Major question is what “ARD” product should be made available in the cube?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2886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91190"/>
            <a:ext cx="4953000" cy="533400"/>
          </a:xfrm>
        </p:spPr>
        <p:txBody>
          <a:bodyPr/>
          <a:lstStyle/>
          <a:p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SAR ARD session @ </a:t>
            </a:r>
            <a:r>
              <a:rPr lang="en-AU" sz="3200" dirty="0" err="1">
                <a:latin typeface="Calibri" charset="0"/>
                <a:ea typeface="Calibri" charset="0"/>
                <a:cs typeface="Calibri" charset="0"/>
              </a:rPr>
              <a:t>WGCalVal</a:t>
            </a:r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 SAR subgroup </a:t>
            </a: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Outcomes</a:t>
            </a:r>
          </a:p>
          <a:p>
            <a:r>
              <a:rPr lang="en-GB" b="1" dirty="0"/>
              <a:t>A</a:t>
            </a:r>
            <a:r>
              <a:rPr lang="en-GB" b="1" dirty="0" smtClean="0"/>
              <a:t> WGCV subgroup with diverse centres of interest reacted differently to the subject:</a:t>
            </a:r>
          </a:p>
          <a:p>
            <a:pPr lvl="1"/>
            <a:r>
              <a:rPr lang="en-GB" b="1" dirty="0" smtClean="0"/>
              <a:t>SAR “purists” – not in favour of the concept which wastes information in the data </a:t>
            </a:r>
          </a:p>
          <a:p>
            <a:pPr lvl="1"/>
            <a:r>
              <a:rPr lang="en-GB" b="1" dirty="0" smtClean="0"/>
              <a:t>Agencies in contact with users reported a clear interest in the ARD concept among their users (CCMEO, ASF, …)</a:t>
            </a:r>
          </a:p>
          <a:p>
            <a:pPr lvl="1"/>
            <a:r>
              <a:rPr lang="en-GB" b="1" dirty="0" smtClean="0"/>
              <a:t>Hardware experts who have little interest in ARD</a:t>
            </a:r>
          </a:p>
          <a:p>
            <a:r>
              <a:rPr lang="en-GB" b="1" dirty="0" smtClean="0"/>
              <a:t>As a whole the WGCV SAR subgroup did not wish to take an active role in advancing SAR ARD … </a:t>
            </a:r>
          </a:p>
          <a:p>
            <a:r>
              <a:rPr lang="en-GB" b="1" dirty="0" smtClean="0"/>
              <a:t>… however this remains the best placed group to provide technical inputs.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ESA proposes a “SAR ARD” team whose objective is to exchange and coordinate agency work on SAR ARD … could this be within LSI-VC?  </a:t>
            </a:r>
          </a:p>
          <a:p>
            <a:pPr lvl="1"/>
            <a:endParaRPr lang="en-GB" b="1" dirty="0" smtClean="0"/>
          </a:p>
          <a:p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292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2057400" y="91190"/>
            <a:ext cx="4953000" cy="533400"/>
          </a:xfrm>
        </p:spPr>
        <p:txBody>
          <a:bodyPr/>
          <a:lstStyle/>
          <a:p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ESA open questions on SAR backscatter PFS</a:t>
            </a:r>
            <a:endParaRPr lang="en-AU" sz="3200" dirty="0">
              <a:latin typeface="Calibri" charset="0"/>
              <a:ea typeface="Calibri" charset="0"/>
              <a:cs typeface="Calibri" charset="0"/>
            </a:endParaRP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</p:spPr>
        <p:txBody>
          <a:bodyPr/>
          <a:lstStyle/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Some identified processing steps are “S1-centric” and may prevent deriving ARD products from other sensors</a:t>
            </a:r>
          </a:p>
          <a:p>
            <a:pPr lvl="1"/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Direct application of the RTC approach will not give good results on historical missions (given geolocation accuracy)</a:t>
            </a:r>
          </a:p>
          <a:p>
            <a:pPr lvl="1"/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As defined SAR PSF (</a:t>
            </a:r>
            <a:r>
              <a:rPr lang="en-GB" dirty="0"/>
              <a:t>γ</a:t>
            </a:r>
            <a:r>
              <a:rPr lang="en-GB" baseline="-25000" dirty="0"/>
              <a:t>0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) is incompatible with PALSAR mosaics which are </a:t>
            </a:r>
            <a:r>
              <a:rPr lang="en-GB" dirty="0"/>
              <a:t>σ</a:t>
            </a:r>
            <a:r>
              <a:rPr lang="en-GB" baseline="-25000" dirty="0"/>
              <a:t>0</a:t>
            </a:r>
            <a:endParaRPr lang="en-AU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en-AU" sz="2800" dirty="0" smtClean="0">
                <a:latin typeface="Calibri" charset="0"/>
                <a:ea typeface="Calibri" charset="0"/>
                <a:cs typeface="Calibri" charset="0"/>
              </a:rPr>
              <a:t>Which backscatter coefficient is best suited to land applications </a:t>
            </a:r>
            <a:r>
              <a:rPr lang="en-AU" sz="3600" dirty="0" smtClean="0">
                <a:latin typeface="Calibri" charset="0"/>
                <a:ea typeface="Calibri" charset="0"/>
                <a:cs typeface="Calibri" charset="0"/>
              </a:rPr>
              <a:t>- </a:t>
            </a:r>
            <a:r>
              <a:rPr lang="en-GB" sz="2800" dirty="0"/>
              <a:t>γ, σ, </a:t>
            </a:r>
            <a:r>
              <a:rPr lang="en-GB" sz="2800" dirty="0" smtClean="0"/>
              <a:t>β?</a:t>
            </a:r>
          </a:p>
          <a:p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Which </a:t>
            </a:r>
            <a:r>
              <a:rPr lang="en-GB" sz="2800" dirty="0" err="1" smtClean="0">
                <a:latin typeface="Calibri" charset="0"/>
                <a:ea typeface="Calibri" charset="0"/>
                <a:cs typeface="Calibri" charset="0"/>
              </a:rPr>
              <a:t>polarimetric</a:t>
            </a:r>
            <a:r>
              <a:rPr lang="en-GB" sz="2800" dirty="0" smtClean="0">
                <a:latin typeface="Calibri" charset="0"/>
                <a:ea typeface="Calibri" charset="0"/>
                <a:cs typeface="Calibri" charset="0"/>
              </a:rPr>
              <a:t> parameters are best for use in land applications? How compliant are these with RTC?</a:t>
            </a:r>
            <a:endParaRPr lang="en-AU" sz="28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936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828800" y="91190"/>
            <a:ext cx="5715000" cy="533400"/>
          </a:xfrm>
        </p:spPr>
        <p:txBody>
          <a:bodyPr/>
          <a:lstStyle/>
          <a:p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ESA </a:t>
            </a:r>
            <a:r>
              <a:rPr lang="en-AU" sz="3200" dirty="0" smtClean="0">
                <a:latin typeface="Calibri" charset="0"/>
                <a:ea typeface="Calibri" charset="0"/>
                <a:cs typeface="Calibri" charset="0"/>
              </a:rPr>
              <a:t>pilot prototyping study on SAR </a:t>
            </a:r>
            <a:r>
              <a:rPr lang="en-AU" sz="3200" dirty="0">
                <a:latin typeface="Calibri" charset="0"/>
                <a:ea typeface="Calibri" charset="0"/>
                <a:cs typeface="Calibri" charset="0"/>
              </a:rPr>
              <a:t>ARD processing chain</a:t>
            </a:r>
          </a:p>
          <a:p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2133600"/>
            <a:ext cx="8153400" cy="4191000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Purpose:</a:t>
            </a:r>
            <a:r>
              <a:rPr lang="en-GB" sz="2800" dirty="0" smtClean="0"/>
              <a:t> to </a:t>
            </a:r>
            <a:r>
              <a:rPr lang="en-GB" sz="2800" dirty="0"/>
              <a:t>develop an ARD prototype for ERS, ASAR and S-1 </a:t>
            </a:r>
            <a:r>
              <a:rPr lang="en-GB" sz="2800" dirty="0" smtClean="0"/>
              <a:t>to fine-tune an ARD processing chain and obtain lessons learned</a:t>
            </a:r>
          </a:p>
          <a:p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Use of RTC to allow geometric interoperability between sensors of the same family.  </a:t>
            </a:r>
          </a:p>
          <a:p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Need for complementary geometric processing steps?  </a:t>
            </a:r>
          </a:p>
          <a:p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Address questions listed previously such as most appropriate </a:t>
            </a:r>
          </a:p>
          <a:p>
            <a:pPr lvl="1"/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backscatter coefficient</a:t>
            </a:r>
          </a:p>
          <a:p>
            <a:pPr lvl="1"/>
            <a:r>
              <a:rPr lang="en-AU" dirty="0" err="1">
                <a:latin typeface="Calibri" charset="0"/>
                <a:ea typeface="Calibri" charset="0"/>
                <a:cs typeface="Calibri" charset="0"/>
              </a:rPr>
              <a:t>p</a:t>
            </a:r>
            <a:r>
              <a:rPr lang="en-AU" dirty="0" err="1" smtClean="0">
                <a:latin typeface="Calibri" charset="0"/>
                <a:ea typeface="Calibri" charset="0"/>
                <a:cs typeface="Calibri" charset="0"/>
              </a:rPr>
              <a:t>olarimetric</a:t>
            </a:r>
            <a:r>
              <a:rPr lang="en-AU" dirty="0" smtClean="0">
                <a:latin typeface="Calibri" charset="0"/>
                <a:ea typeface="Calibri" charset="0"/>
                <a:cs typeface="Calibri" charset="0"/>
              </a:rPr>
              <a:t> parameters</a:t>
            </a:r>
          </a:p>
          <a:p>
            <a:pPr lvl="1"/>
            <a:endParaRPr lang="en-AU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479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76200" y="1219200"/>
            <a:ext cx="5542626" cy="5562600"/>
            <a:chOff x="304800" y="1219200"/>
            <a:chExt cx="5542626" cy="55626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800" y="1219200"/>
              <a:ext cx="5542626" cy="5562600"/>
            </a:xfrm>
            <a:prstGeom prst="rect">
              <a:avLst/>
            </a:prstGeom>
          </p:spPr>
        </p:pic>
        <p:sp>
          <p:nvSpPr>
            <p:cNvPr id="5" name="Rounded Rectangle 4"/>
            <p:cNvSpPr/>
            <p:nvPr/>
          </p:nvSpPr>
          <p:spPr>
            <a:xfrm>
              <a:off x="3087755" y="4476276"/>
              <a:ext cx="1066800" cy="476724"/>
            </a:xfrm>
            <a:prstGeom prst="roundRect">
              <a:avLst/>
            </a:prstGeom>
            <a:solidFill>
              <a:srgbClr val="F57B17"/>
            </a:solidFill>
            <a:ln w="25400" cap="flat">
              <a:noFill/>
              <a:prstDash val="solid"/>
              <a:beve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GB" sz="1050" dirty="0" smtClean="0">
                  <a:solidFill>
                    <a:schemeClr val="tx1"/>
                  </a:solidFill>
                  <a:latin typeface="Courier" pitchFamily="49" charset="0"/>
                </a:rPr>
                <a:t>Processing</a:t>
              </a:r>
            </a:p>
            <a:p>
              <a:pPr marL="0" marR="0" indent="0" algn="l" defTabSz="457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GB" sz="1050" i="0" u="none" strike="noStrike" cap="none" spc="0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uFillTx/>
                  <a:latin typeface="Courier" pitchFamily="49" charset="0"/>
                </a:rPr>
                <a:t>integration</a:t>
              </a:r>
              <a:endParaRPr kumimoji="0" lang="en-GB" sz="105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ourier" pitchFamily="49" charset="0"/>
              </a:endParaRPr>
            </a:p>
          </p:txBody>
        </p:sp>
      </p:grpSp>
      <p:sp>
        <p:nvSpPr>
          <p:cNvPr id="7" name="Content Placeholder 3"/>
          <p:cNvSpPr>
            <a:spLocks noGrp="1"/>
          </p:cNvSpPr>
          <p:nvPr>
            <p:ph sz="quarter" idx="10"/>
          </p:nvPr>
        </p:nvSpPr>
        <p:spPr>
          <a:xfrm>
            <a:off x="5695026" y="1600200"/>
            <a:ext cx="3448974" cy="25146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Three part pilot study</a:t>
            </a:r>
          </a:p>
          <a:p>
            <a:r>
              <a:rPr lang="en-GB" dirty="0" smtClean="0"/>
              <a:t>S/W development</a:t>
            </a:r>
          </a:p>
          <a:p>
            <a:r>
              <a:rPr lang="en-GB" dirty="0" smtClean="0"/>
              <a:t>Production/testing phase</a:t>
            </a:r>
          </a:p>
          <a:p>
            <a:r>
              <a:rPr lang="en-GB" dirty="0" smtClean="0"/>
              <a:t>R&amp;D phase in parallel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007514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12071</TotalTime>
  <Words>520</Words>
  <Application>Microsoft Office PowerPoint</Application>
  <PresentationFormat>On-screen Show (4:3)</PresentationFormat>
  <Paragraphs>53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Bold</vt:lpstr>
      <vt:lpstr>Avenir Roman</vt:lpstr>
      <vt:lpstr>Calibri</vt:lpstr>
      <vt:lpstr>Courier</vt:lpstr>
      <vt:lpstr>Courier New</vt:lpstr>
      <vt:lpstr>Droid Serif</vt:lpstr>
      <vt:lpstr>Proxima Nova Regular</vt:lpstr>
      <vt:lpstr>Wingdings</vt:lpstr>
      <vt:lpstr>Default</vt:lpstr>
      <vt:lpstr>ESA inputs on SAR 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Steven Hosford</cp:lastModifiedBy>
  <cp:revision>88</cp:revision>
  <dcterms:modified xsi:type="dcterms:W3CDTF">2018-02-19T14:14:52Z</dcterms:modified>
</cp:coreProperties>
</file>