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73" r:id="rId4"/>
    <p:sldId id="276" r:id="rId5"/>
    <p:sldId id="261" r:id="rId6"/>
    <p:sldId id="272" r:id="rId7"/>
    <p:sldId id="277" r:id="rId8"/>
    <p:sldId id="290" r:id="rId9"/>
    <p:sldId id="291" r:id="rId10"/>
    <p:sldId id="279" r:id="rId11"/>
    <p:sldId id="274" r:id="rId12"/>
    <p:sldId id="280" r:id="rId13"/>
    <p:sldId id="281" r:id="rId14"/>
    <p:sldId id="266" r:id="rId15"/>
    <p:sldId id="282" r:id="rId16"/>
    <p:sldId id="283" r:id="rId17"/>
    <p:sldId id="284" r:id="rId18"/>
    <p:sldId id="286" r:id="rId19"/>
    <p:sldId id="289" r:id="rId2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99"/>
    <p:restoredTop sz="95153" autoAdjust="0"/>
  </p:normalViewPr>
  <p:slideViewPr>
    <p:cSldViewPr>
      <p:cViewPr varScale="1">
        <p:scale>
          <a:sx n="75" d="100"/>
          <a:sy n="75" d="100"/>
        </p:scale>
        <p:origin x="64" y="2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529941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684848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29672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142404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651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199648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743187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Proxima Nova Regular"/>
              </a:defRPr>
            </a:lvl1pPr>
          </a:lstStyle>
          <a:p>
            <a:pPr lvl="0"/>
            <a:r>
              <a:rPr lang="en-US" dirty="0" smtClean="0"/>
              <a:t>Title Goes Here</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6099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664469"/>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4200" b="1" dirty="0" smtClean="0">
                <a:solidFill>
                  <a:srgbClr val="FFFFFF"/>
                </a:solidFill>
                <a:latin typeface="Calibri" charset="0"/>
                <a:ea typeface="Calibri" charset="0"/>
                <a:cs typeface="Calibri" charset="0"/>
              </a:rPr>
              <a:t>CEOS </a:t>
            </a:r>
            <a:r>
              <a:rPr lang="en-AU" sz="4200" b="1" dirty="0" err="1" smtClean="0">
                <a:solidFill>
                  <a:srgbClr val="FFFFFF"/>
                </a:solidFill>
                <a:latin typeface="Calibri" charset="0"/>
                <a:ea typeface="Calibri" charset="0"/>
                <a:cs typeface="Calibri" charset="0"/>
              </a:rPr>
              <a:t>Workplan</a:t>
            </a:r>
            <a:r>
              <a:rPr lang="en-AU" sz="4200" b="1" dirty="0" smtClean="0">
                <a:solidFill>
                  <a:srgbClr val="FFFFFF"/>
                </a:solidFill>
                <a:latin typeface="Calibri" charset="0"/>
                <a:ea typeface="Calibri" charset="0"/>
                <a:cs typeface="Calibri" charset="0"/>
              </a:rPr>
              <a:t> </a:t>
            </a:r>
            <a:br>
              <a:rPr lang="en-AU" sz="4200" b="1" dirty="0" smtClean="0">
                <a:solidFill>
                  <a:srgbClr val="FFFFFF"/>
                </a:solidFill>
                <a:latin typeface="Calibri" charset="0"/>
                <a:ea typeface="Calibri" charset="0"/>
                <a:cs typeface="Calibri" charset="0"/>
              </a:rPr>
            </a:br>
            <a:r>
              <a:rPr lang="en-AU" sz="2800" b="1" dirty="0" smtClean="0">
                <a:solidFill>
                  <a:srgbClr val="FFFFFF"/>
                </a:solidFill>
                <a:latin typeface="Calibri" charset="0"/>
                <a:ea typeface="Calibri" charset="0"/>
                <a:cs typeface="Calibri" charset="0"/>
              </a:rPr>
              <a:t>FDA actions</a:t>
            </a:r>
            <a:br>
              <a:rPr lang="en-AU" sz="2800" b="1" dirty="0" smtClean="0">
                <a:solidFill>
                  <a:srgbClr val="FFFFFF"/>
                </a:solidFill>
                <a:latin typeface="Calibri" charset="0"/>
                <a:ea typeface="Calibri" charset="0"/>
                <a:cs typeface="Calibri" charset="0"/>
              </a:rPr>
            </a:br>
            <a:endParaRPr sz="4200" b="1" dirty="0">
              <a:solidFill>
                <a:srgbClr val="FFFFFF"/>
              </a:solidFill>
              <a:latin typeface="Calibri" charset="0"/>
              <a:ea typeface="Calibri" charset="0"/>
              <a:cs typeface="Calibri" charset="0"/>
            </a:endParaRPr>
          </a:p>
        </p:txBody>
      </p:sp>
      <p:sp>
        <p:nvSpPr>
          <p:cNvPr id="11" name="Shape 11"/>
          <p:cNvSpPr/>
          <p:nvPr/>
        </p:nvSpPr>
        <p:spPr>
          <a:xfrm>
            <a:off x="622789" y="4468811"/>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Steven Hosford</a:t>
            </a: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LSI-VC-5</a:t>
            </a:r>
            <a:endParaRPr lang="en-AU"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Arial Bold"/>
                <a:ea typeface="Arial Bold"/>
                <a:cs typeface="Arial Bold"/>
                <a:sym typeface="Arial Bold"/>
              </a:rPr>
              <a:t>Agenda </a:t>
            </a:r>
            <a:r>
              <a:rPr dirty="0">
                <a:solidFill>
                  <a:srgbClr val="FFFFFF"/>
                </a:solidFill>
                <a:latin typeface="Arial Bold"/>
                <a:ea typeface="Arial Bold"/>
                <a:cs typeface="Arial Bold"/>
                <a:sym typeface="Arial Bold"/>
              </a:rPr>
              <a:t>Item </a:t>
            </a:r>
            <a:r>
              <a:rPr dirty="0" smtClean="0">
                <a:solidFill>
                  <a:srgbClr val="FFFFFF"/>
                </a:solidFill>
                <a:latin typeface="Arial Bold"/>
                <a:ea typeface="Arial Bold"/>
                <a:cs typeface="Arial Bold"/>
                <a:sym typeface="Arial Bold"/>
              </a:rPr>
              <a:t>#</a:t>
            </a:r>
            <a:r>
              <a:rPr lang="en-AU" dirty="0" smtClean="0">
                <a:solidFill>
                  <a:srgbClr val="FFFFFF"/>
                </a:solidFill>
                <a:latin typeface="Arial Bold"/>
                <a:ea typeface="Arial Bold"/>
                <a:cs typeface="Arial Bold"/>
                <a:sym typeface="Arial Bold"/>
              </a:rPr>
              <a:t>3.1</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February 2018</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989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Calibri" charset="0"/>
                <a:ea typeface="Calibri" charset="0"/>
                <a:cs typeface="Calibri" charset="0"/>
              </a:rPr>
              <a:t>Committee on Earth Observation Satellites</a:t>
            </a:r>
            <a:endParaRPr lang="en-US" sz="1050" dirty="0">
              <a:solidFill>
                <a:schemeClr val="bg1">
                  <a:lumMod val="20000"/>
                  <a:lumOff val="80000"/>
                </a:schemeClr>
              </a:solidFill>
              <a:latin typeface="Calibri" charset="0"/>
              <a:ea typeface="Calibri" charset="0"/>
              <a:cs typeface="Calibri"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pPr/>
              <a:t>10</a:t>
            </a:fld>
            <a:endParaRPr lang="uk-UA" dirty="0"/>
          </a:p>
        </p:txBody>
      </p:sp>
      <p:sp>
        <p:nvSpPr>
          <p:cNvPr id="8" name="Content Placeholder 7"/>
          <p:cNvSpPr>
            <a:spLocks noGrp="1"/>
          </p:cNvSpPr>
          <p:nvPr>
            <p:ph sz="quarter" idx="10"/>
          </p:nvPr>
        </p:nvSpPr>
        <p:spPr>
          <a:xfrm>
            <a:off x="457200" y="1295400"/>
            <a:ext cx="8686800" cy="5029200"/>
          </a:xfrm>
        </p:spPr>
        <p:txBody>
          <a:bodyPr/>
          <a:lstStyle/>
          <a:p>
            <a:pPr defTabSz="914400"/>
            <a:r>
              <a:rPr lang="en-US" sz="1800" b="1" dirty="0"/>
              <a:t>CEOS Analysis Ready Data (ARD)</a:t>
            </a:r>
            <a:endParaRPr lang="en-US" sz="1600" b="1" dirty="0"/>
          </a:p>
          <a:p>
            <a:pPr lvl="1"/>
            <a:r>
              <a:rPr lang="en-US" sz="1400" dirty="0"/>
              <a:t>Develop and provision CARD4L-compliant optical and/or SAR products</a:t>
            </a:r>
          </a:p>
          <a:p>
            <a:pPr lvl="1"/>
            <a:r>
              <a:rPr lang="en-US" sz="1400" dirty="0"/>
              <a:t>Examine ARD for ocean and atmosphere domains</a:t>
            </a:r>
          </a:p>
          <a:p>
            <a:pPr defTabSz="914400"/>
            <a:endParaRPr lang="en-US" sz="500" b="1" dirty="0"/>
          </a:p>
          <a:p>
            <a:pPr defTabSz="914400"/>
            <a:r>
              <a:rPr lang="en-US" sz="1800" b="1" dirty="0"/>
              <a:t>Interoperable Free and Open Tools</a:t>
            </a:r>
          </a:p>
          <a:p>
            <a:pPr lvl="1" defTabSz="914400"/>
            <a:r>
              <a:rPr lang="en-US" sz="1400" dirty="0"/>
              <a:t>Continue supporting the CEOS Data Cube (CDC) initiative</a:t>
            </a:r>
          </a:p>
          <a:p>
            <a:pPr lvl="1" defTabSz="914400"/>
            <a:r>
              <a:rPr lang="en-US" sz="1400" dirty="0"/>
              <a:t>Demonstrate new technologies through ongoing support of ‘pilot projects’ and consideration of alternate candidate architectures</a:t>
            </a:r>
          </a:p>
          <a:p>
            <a:endParaRPr lang="en-US" sz="500" b="1" dirty="0"/>
          </a:p>
          <a:p>
            <a:pPr defTabSz="914400"/>
            <a:r>
              <a:rPr lang="en-US" sz="1800" b="1" dirty="0"/>
              <a:t>Data, Processing, and Architecture Interface Standards</a:t>
            </a:r>
          </a:p>
          <a:p>
            <a:pPr lvl="1"/>
            <a:r>
              <a:rPr lang="en-US" sz="1400" dirty="0"/>
              <a:t>Develop standards for pixel-level data discovery, access, and common analytical processing requests (e.g., cloud free mosaics of ARD) exploiting EO satellite data among various CEOS exploitation platforms</a:t>
            </a:r>
          </a:p>
          <a:p>
            <a:endParaRPr lang="en-US" sz="500" b="1" dirty="0"/>
          </a:p>
          <a:p>
            <a:pPr defTabSz="914400"/>
            <a:r>
              <a:rPr lang="en-US" sz="1800" b="1" dirty="0"/>
              <a:t>Analytical Processing Capabilities</a:t>
            </a:r>
          </a:p>
          <a:p>
            <a:pPr lvl="1"/>
            <a:r>
              <a:rPr lang="en-US" sz="1400" dirty="0"/>
              <a:t>Prototype portable web-based analytical processing APIs/Web Services that work across CEOS exploitation platforms in full computing environments for time series and other analysis</a:t>
            </a:r>
          </a:p>
          <a:p>
            <a:endParaRPr lang="en-US" sz="500" b="1" dirty="0"/>
          </a:p>
          <a:p>
            <a:pPr defTabSz="914400"/>
            <a:r>
              <a:rPr lang="en-US" sz="1800" b="1" dirty="0"/>
              <a:t>User Metrics</a:t>
            </a:r>
          </a:p>
          <a:p>
            <a:pPr lvl="1" defTabSz="914400"/>
            <a:r>
              <a:rPr lang="en-US" sz="1400" dirty="0"/>
              <a:t>Develop a data use metrics framework through which agencies can contribute to how EO data is being used, rather than just downloaded data quantities</a:t>
            </a:r>
          </a:p>
        </p:txBody>
      </p:sp>
      <p:sp>
        <p:nvSpPr>
          <p:cNvPr id="6" name="Content Placeholder 3"/>
          <p:cNvSpPr>
            <a:spLocks noGrp="1"/>
          </p:cNvSpPr>
          <p:nvPr>
            <p:ph sz="quarter" idx="11"/>
          </p:nvPr>
        </p:nvSpPr>
        <p:spPr>
          <a:xfrm>
            <a:off x="1828800" y="0"/>
            <a:ext cx="7315200" cy="1143000"/>
          </a:xfrm>
        </p:spPr>
        <p:txBody>
          <a:bodyPr/>
          <a:lstStyle/>
          <a:p>
            <a:r>
              <a:rPr lang="en-US" b="1" dirty="0"/>
              <a:t>FDA Themes and </a:t>
            </a:r>
            <a:r>
              <a:rPr lang="en-US" b="1" dirty="0" smtClean="0"/>
              <a:t>Outcomes</a:t>
            </a:r>
          </a:p>
          <a:p>
            <a:r>
              <a:rPr lang="en-US" sz="1800" b="1" dirty="0" smtClean="0"/>
              <a:t>(plenary slide)</a:t>
            </a:r>
            <a:endParaRPr lang="en-US" sz="1800" b="1" dirty="0"/>
          </a:p>
        </p:txBody>
      </p:sp>
    </p:spTree>
    <p:extLst>
      <p:ext uri="{BB962C8B-B14F-4D97-AF65-F5344CB8AC3E}">
        <p14:creationId xmlns:p14="http://schemas.microsoft.com/office/powerpoint/2010/main" val="316938649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US" b="1" u="sng" dirty="0" smtClean="0"/>
              <a:t>Context - framing </a:t>
            </a:r>
            <a:r>
              <a:rPr lang="en-US" b="1" u="sng" dirty="0"/>
              <a:t>the discussion on FDAs</a:t>
            </a:r>
            <a:endParaRPr lang="en-US" b="1" u="sng" dirty="0"/>
          </a:p>
          <a:p>
            <a:r>
              <a:rPr lang="en-US" b="1" dirty="0" smtClean="0"/>
              <a:t>FDA-x</a:t>
            </a:r>
            <a:r>
              <a:rPr lang="en-US" b="1" dirty="0"/>
              <a:t>: </a:t>
            </a:r>
            <a:r>
              <a:rPr lang="en-US" dirty="0" smtClean="0"/>
              <a:t>Establish </a:t>
            </a:r>
            <a:r>
              <a:rPr lang="en-US" dirty="0"/>
              <a:t>a common description of Future Data Architecture functional blocks and identify interfaces and interoperability approaches</a:t>
            </a:r>
            <a:endParaRPr lang="en-US" b="1" dirty="0" smtClean="0"/>
          </a:p>
          <a:p>
            <a:r>
              <a:rPr lang="en-US" b="1" dirty="0"/>
              <a:t>FDA-5</a:t>
            </a:r>
            <a:r>
              <a:rPr lang="en-US" dirty="0"/>
              <a:t>: </a:t>
            </a:r>
            <a:r>
              <a:rPr lang="en-US" dirty="0" smtClean="0"/>
              <a:t>Promote awareness </a:t>
            </a:r>
            <a:r>
              <a:rPr lang="en-US" dirty="0"/>
              <a:t>of </a:t>
            </a:r>
            <a:r>
              <a:rPr lang="en-US" dirty="0" smtClean="0"/>
              <a:t>FDAs</a:t>
            </a:r>
          </a:p>
          <a:p>
            <a:r>
              <a:rPr lang="en-US" b="1" dirty="0"/>
              <a:t>FDA-x:</a:t>
            </a:r>
            <a:r>
              <a:rPr lang="en-US" dirty="0"/>
              <a:t> Inventory and </a:t>
            </a:r>
            <a:r>
              <a:rPr lang="en-US" dirty="0" err="1"/>
              <a:t>characterise</a:t>
            </a:r>
            <a:r>
              <a:rPr lang="en-US" dirty="0"/>
              <a:t> existing FDAs operated by both public and private entities including the standards and approaches they use (e.g. Data Cubes, Exploitation Platforms, Copernicus DIAS, </a:t>
            </a:r>
            <a:r>
              <a:rPr lang="en-US" dirty="0" err="1"/>
              <a:t>etc</a:t>
            </a:r>
            <a:r>
              <a:rPr lang="en-US" dirty="0"/>
              <a:t>).</a:t>
            </a:r>
            <a:endParaRPr lang="en-US" b="1" dirty="0"/>
          </a:p>
          <a:p>
            <a:pPr marL="0" indent="0">
              <a:buNone/>
            </a:pPr>
            <a:endParaRPr lang="en-US" b="1" u="sng" dirty="0" smtClean="0"/>
          </a:p>
          <a:p>
            <a:pPr marL="0" indent="0">
              <a:buNone/>
            </a:pPr>
            <a:r>
              <a:rPr lang="en-US" b="1" u="sng" dirty="0" smtClean="0"/>
              <a:t>CARD4L</a:t>
            </a:r>
            <a:endParaRPr lang="en-US" b="1" u="sng" dirty="0"/>
          </a:p>
          <a:p>
            <a:r>
              <a:rPr lang="en-US" b="1" dirty="0"/>
              <a:t>FDA-7: </a:t>
            </a:r>
            <a:r>
              <a:rPr lang="en-US" dirty="0" smtClean="0"/>
              <a:t>Product</a:t>
            </a:r>
            <a:r>
              <a:rPr lang="en-GB" dirty="0"/>
              <a:t> </a:t>
            </a:r>
            <a:r>
              <a:rPr lang="en-US" dirty="0" smtClean="0"/>
              <a:t>Specifications </a:t>
            </a:r>
            <a:r>
              <a:rPr lang="en-US" dirty="0"/>
              <a:t>in accordance with the CARD4L </a:t>
            </a:r>
            <a:r>
              <a:rPr lang="en-US" dirty="0" smtClean="0"/>
              <a:t>Framework</a:t>
            </a:r>
          </a:p>
          <a:p>
            <a:r>
              <a:rPr lang="en-US" b="1" dirty="0" smtClean="0"/>
              <a:t>FDA-X</a:t>
            </a:r>
            <a:r>
              <a:rPr lang="en-US" b="1" dirty="0"/>
              <a:t>: </a:t>
            </a:r>
            <a:r>
              <a:rPr lang="en-US" dirty="0" smtClean="0"/>
              <a:t>TBD</a:t>
            </a:r>
            <a:endParaRPr lang="en-US" b="1" u="sng" dirty="0"/>
          </a:p>
        </p:txBody>
      </p:sp>
      <p:sp>
        <p:nvSpPr>
          <p:cNvPr id="3" name="Content Placeholder 2"/>
          <p:cNvSpPr>
            <a:spLocks noGrp="1"/>
          </p:cNvSpPr>
          <p:nvPr>
            <p:ph sz="quarter" idx="11"/>
          </p:nvPr>
        </p:nvSpPr>
        <p:spPr/>
        <p:txBody>
          <a:bodyPr/>
          <a:lstStyle/>
          <a:p>
            <a:r>
              <a:rPr lang="en-GB" dirty="0" smtClean="0"/>
              <a:t>CEOS Work Plan 2018-2020 </a:t>
            </a:r>
            <a:r>
              <a:rPr lang="en-GB" sz="2000" dirty="0" smtClean="0"/>
              <a:t>Proposed FDA actions</a:t>
            </a:r>
            <a:endParaRPr lang="en-GB" dirty="0"/>
          </a:p>
        </p:txBody>
      </p:sp>
    </p:spTree>
    <p:extLst>
      <p:ext uri="{BB962C8B-B14F-4D97-AF65-F5344CB8AC3E}">
        <p14:creationId xmlns:p14="http://schemas.microsoft.com/office/powerpoint/2010/main" val="140769535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marL="0" indent="0">
              <a:buNone/>
            </a:pPr>
            <a:r>
              <a:rPr lang="en-US" b="1" u="sng" dirty="0" smtClean="0"/>
              <a:t>Interoperable </a:t>
            </a:r>
            <a:r>
              <a:rPr lang="en-US" b="1" u="sng" dirty="0"/>
              <a:t>Free and Open Tools</a:t>
            </a:r>
          </a:p>
          <a:p>
            <a:r>
              <a:rPr lang="en-US" b="1" dirty="0"/>
              <a:t>FDA-x: </a:t>
            </a:r>
            <a:r>
              <a:rPr lang="en-US" dirty="0" err="1"/>
              <a:t>Finalise</a:t>
            </a:r>
            <a:r>
              <a:rPr lang="en-US" dirty="0"/>
              <a:t> inventory of Software and Tools available or used at CEOS agencies for EO purposes focusing on Open Source but remaining as broad and inclusive as possible and implement a mechanism for discovery and access</a:t>
            </a:r>
            <a:r>
              <a:rPr lang="en-US" dirty="0" smtClean="0"/>
              <a:t>.</a:t>
            </a:r>
          </a:p>
          <a:p>
            <a:pPr marL="0" indent="0">
              <a:buNone/>
            </a:pPr>
            <a:endParaRPr lang="en-US" b="1" u="sng" dirty="0" smtClean="0"/>
          </a:p>
          <a:p>
            <a:pPr marL="0" indent="0">
              <a:buNone/>
            </a:pPr>
            <a:r>
              <a:rPr lang="en-US" b="1" u="sng" dirty="0" smtClean="0"/>
              <a:t>Data</a:t>
            </a:r>
            <a:r>
              <a:rPr lang="en-US" b="1" u="sng" dirty="0"/>
              <a:t>, Processing, and Architecture Interface Standards</a:t>
            </a:r>
          </a:p>
          <a:p>
            <a:r>
              <a:rPr lang="en-US" b="1" dirty="0" smtClean="0"/>
              <a:t>FDA-x</a:t>
            </a:r>
            <a:r>
              <a:rPr lang="en-US" b="1" dirty="0"/>
              <a:t>: </a:t>
            </a:r>
            <a:r>
              <a:rPr lang="en-US" dirty="0" err="1"/>
              <a:t>Organise</a:t>
            </a:r>
            <a:r>
              <a:rPr lang="en-US" dirty="0"/>
              <a:t> several sessions/workshops to</a:t>
            </a:r>
            <a:r>
              <a:rPr lang="en-US" b="1" dirty="0"/>
              <a:t> </a:t>
            </a:r>
            <a:r>
              <a:rPr lang="en-US" dirty="0"/>
              <a:t>share lessons learned and outcomes from FDA systems and platform pilots and Interoperability Projects</a:t>
            </a:r>
            <a:r>
              <a:rPr lang="en-US" dirty="0" smtClean="0"/>
              <a:t>.</a:t>
            </a:r>
          </a:p>
          <a:p>
            <a:r>
              <a:rPr lang="en-US" b="1" dirty="0"/>
              <a:t>FDA-x: </a:t>
            </a:r>
            <a:r>
              <a:rPr lang="en-US" dirty="0"/>
              <a:t>Review and</a:t>
            </a:r>
            <a:r>
              <a:rPr lang="en-US" b="1" dirty="0"/>
              <a:t> </a:t>
            </a:r>
            <a:r>
              <a:rPr lang="en-US" dirty="0"/>
              <a:t>update CEOS WGISS Best Practices to address data via user-defined polygons</a:t>
            </a:r>
            <a:r>
              <a:rPr lang="en-US" dirty="0" smtClean="0"/>
              <a:t>.</a:t>
            </a:r>
          </a:p>
          <a:p>
            <a:r>
              <a:rPr lang="en-US" b="1" dirty="0"/>
              <a:t>FDA-x:</a:t>
            </a:r>
            <a:r>
              <a:rPr lang="en-US" dirty="0"/>
              <a:t> Inventory current EO space data products formats at CEOS agencies and develop recommendations on the way forward to facilitate </a:t>
            </a:r>
            <a:r>
              <a:rPr lang="en-US" dirty="0" smtClean="0"/>
              <a:t>interoperability</a:t>
            </a:r>
            <a:endParaRPr lang="en-US" dirty="0"/>
          </a:p>
        </p:txBody>
      </p:sp>
      <p:sp>
        <p:nvSpPr>
          <p:cNvPr id="3" name="Content Placeholder 2"/>
          <p:cNvSpPr>
            <a:spLocks noGrp="1"/>
          </p:cNvSpPr>
          <p:nvPr>
            <p:ph sz="quarter" idx="11"/>
          </p:nvPr>
        </p:nvSpPr>
        <p:spPr/>
        <p:txBody>
          <a:bodyPr/>
          <a:lstStyle/>
          <a:p>
            <a:r>
              <a:rPr lang="en-GB" dirty="0" smtClean="0"/>
              <a:t>CEOS Work Plan 2018-2020 </a:t>
            </a:r>
            <a:r>
              <a:rPr lang="en-GB" sz="2000" dirty="0" smtClean="0"/>
              <a:t>Proposed FDA actions</a:t>
            </a:r>
            <a:endParaRPr lang="en-GB" dirty="0"/>
          </a:p>
        </p:txBody>
      </p:sp>
    </p:spTree>
    <p:extLst>
      <p:ext uri="{BB962C8B-B14F-4D97-AF65-F5344CB8AC3E}">
        <p14:creationId xmlns:p14="http://schemas.microsoft.com/office/powerpoint/2010/main" val="201239898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US" b="1" u="sng" dirty="0"/>
              <a:t>Analytical Processing </a:t>
            </a:r>
            <a:r>
              <a:rPr lang="en-US" b="1" u="sng" dirty="0" smtClean="0"/>
              <a:t>Capabilities</a:t>
            </a:r>
          </a:p>
          <a:p>
            <a:r>
              <a:rPr lang="en-US" b="1" dirty="0" smtClean="0"/>
              <a:t>FDA-x</a:t>
            </a:r>
            <a:r>
              <a:rPr lang="en-US" b="1" dirty="0"/>
              <a:t>: </a:t>
            </a:r>
            <a:r>
              <a:rPr lang="en-US" dirty="0"/>
              <a:t>Develop a White Paper on Single Sign-On (SSO) authentication. </a:t>
            </a:r>
            <a:endParaRPr lang="en-US" dirty="0" smtClean="0"/>
          </a:p>
          <a:p>
            <a:endParaRPr lang="en-US" dirty="0" smtClean="0"/>
          </a:p>
          <a:p>
            <a:pPr marL="0" indent="0">
              <a:buNone/>
            </a:pPr>
            <a:r>
              <a:rPr lang="en-US" b="1" u="sng" dirty="0" smtClean="0"/>
              <a:t>User Metrics</a:t>
            </a:r>
            <a:endParaRPr lang="en-US" b="1" u="sng" dirty="0"/>
          </a:p>
          <a:p>
            <a:r>
              <a:rPr lang="en-US" b="1" dirty="0"/>
              <a:t>FDA-x: </a:t>
            </a:r>
            <a:r>
              <a:rPr lang="en-US" dirty="0"/>
              <a:t>Develop a User Metrics Best Practice.</a:t>
            </a:r>
            <a:endParaRPr lang="en-GB" dirty="0"/>
          </a:p>
        </p:txBody>
      </p:sp>
      <p:sp>
        <p:nvSpPr>
          <p:cNvPr id="3" name="Content Placeholder 2"/>
          <p:cNvSpPr>
            <a:spLocks noGrp="1"/>
          </p:cNvSpPr>
          <p:nvPr>
            <p:ph sz="quarter" idx="11"/>
          </p:nvPr>
        </p:nvSpPr>
        <p:spPr/>
        <p:txBody>
          <a:bodyPr/>
          <a:lstStyle/>
          <a:p>
            <a:r>
              <a:rPr lang="en-GB" dirty="0" smtClean="0"/>
              <a:t>CEOS Work Plan 2018-2020 </a:t>
            </a:r>
            <a:r>
              <a:rPr lang="en-GB" sz="2000" dirty="0" smtClean="0"/>
              <a:t>Proposed FDA actions</a:t>
            </a:r>
            <a:endParaRPr lang="en-GB" dirty="0"/>
          </a:p>
        </p:txBody>
      </p:sp>
    </p:spTree>
    <p:extLst>
      <p:ext uri="{BB962C8B-B14F-4D97-AF65-F5344CB8AC3E}">
        <p14:creationId xmlns:p14="http://schemas.microsoft.com/office/powerpoint/2010/main" val="56853606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a:t>FDA-x: </a:t>
            </a:r>
            <a:r>
              <a:rPr lang="en-US" dirty="0"/>
              <a:t>Establish a common description of Future Data Architecture functional blocks and identify interfaces and interoperability approaches</a:t>
            </a:r>
            <a:endParaRPr lang="en-US" b="1" dirty="0"/>
          </a:p>
          <a:p>
            <a:endParaRPr lang="en-AU" dirty="0">
              <a:latin typeface="Calibri" charset="0"/>
              <a:ea typeface="Calibri" charset="0"/>
              <a:cs typeface="Calibri" charset="0"/>
            </a:endParaRPr>
          </a:p>
        </p:txBody>
      </p:sp>
      <p:sp>
        <p:nvSpPr>
          <p:cNvPr id="6" name="Content Placeholder 2"/>
          <p:cNvSpPr>
            <a:spLocks noGrp="1"/>
          </p:cNvSpPr>
          <p:nvPr>
            <p:ph sz="quarter" idx="11"/>
          </p:nvPr>
        </p:nvSpPr>
        <p:spPr>
          <a:xfrm>
            <a:off x="2057400" y="304800"/>
            <a:ext cx="4953000" cy="533400"/>
          </a:xfrm>
        </p:spPr>
        <p:txBody>
          <a:bodyPr/>
          <a:lstStyle/>
          <a:p>
            <a:r>
              <a:rPr lang="en-GB" dirty="0" smtClean="0"/>
              <a:t>CEOS Work Plan 2018-2020 </a:t>
            </a:r>
            <a:r>
              <a:rPr lang="en-GB" sz="2000" dirty="0" smtClean="0"/>
              <a:t>Proposed FDA actions</a:t>
            </a:r>
            <a:endParaRPr lang="en-GB" dirty="0"/>
          </a:p>
        </p:txBody>
      </p:sp>
    </p:spTree>
    <p:extLst>
      <p:ext uri="{BB962C8B-B14F-4D97-AF65-F5344CB8AC3E}">
        <p14:creationId xmlns:p14="http://schemas.microsoft.com/office/powerpoint/2010/main" val="345532535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sz="2000" dirty="0"/>
              <a:t>Future Data Architecture functional blocks</a:t>
            </a:r>
            <a:endParaRPr lang="en-GB" sz="2000" dirty="0"/>
          </a:p>
        </p:txBody>
      </p:sp>
      <p:pic>
        <p:nvPicPr>
          <p:cNvPr id="4" name="Immagin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 y="2400300"/>
            <a:ext cx="81597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p:cNvPr>
          <p:cNvSpPr txBox="1">
            <a:spLocks/>
          </p:cNvSpPr>
          <p:nvPr/>
        </p:nvSpPr>
        <p:spPr bwMode="auto">
          <a:xfrm>
            <a:off x="117475" y="1606550"/>
            <a:ext cx="7935913" cy="431800"/>
          </a:xfrm>
          <a:prstGeom prst="rect">
            <a:avLst/>
          </a:prstGeom>
          <a:noFill/>
          <a:ln>
            <a:noFill/>
          </a:ln>
          <a:extLst/>
        </p:spPr>
        <p:txBody>
          <a:bodyPr/>
          <a:lstStyle>
            <a:lvl1pPr eaLnBrk="0" hangingPunct="0">
              <a:lnSpc>
                <a:spcPct val="119000"/>
              </a:lnSpc>
              <a:spcBef>
                <a:spcPct val="20000"/>
              </a:spcBef>
              <a:buClr>
                <a:schemeClr val="accent1"/>
              </a:buClr>
              <a:buFont typeface="Verdana" pitchFamily="34" charset="0"/>
              <a:defRPr sz="1600">
                <a:solidFill>
                  <a:schemeClr val="bg2"/>
                </a:solidFill>
                <a:latin typeface="Verdana" pitchFamily="34" charset="0"/>
                <a:ea typeface="MS PGothic" pitchFamily="34" charset="-128"/>
                <a:cs typeface="Verdana" pitchFamily="34" charset="0"/>
              </a:defRPr>
            </a:lvl1pPr>
            <a:lvl2pPr marL="742950" indent="-28575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2pPr>
            <a:lvl3pPr marL="1143000" indent="-22860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3pPr>
            <a:lvl4pPr marL="1600200" indent="-22860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4pPr>
            <a:lvl5pPr marL="2057400" indent="-22860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5pPr>
            <a:lvl6pPr marL="25146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6pPr>
            <a:lvl7pPr marL="29718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7pPr>
            <a:lvl8pPr marL="34290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8pPr>
            <a:lvl9pPr marL="38862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9pPr>
          </a:lstStyle>
          <a:p>
            <a:pPr eaLnBrk="1" hangingPunct="1">
              <a:lnSpc>
                <a:spcPct val="100000"/>
              </a:lnSpc>
              <a:spcBef>
                <a:spcPct val="0"/>
              </a:spcBef>
              <a:buClrTx/>
              <a:buFontTx/>
              <a:buNone/>
              <a:defRPr/>
            </a:pPr>
            <a:r>
              <a:rPr lang="en-US" altLang="en-US" sz="2200" dirty="0">
                <a:solidFill>
                  <a:schemeClr val="accent1">
                    <a:lumMod val="75000"/>
                  </a:schemeClr>
                </a:solidFill>
              </a:rPr>
              <a:t>The EO Ecosystem: the past</a:t>
            </a:r>
          </a:p>
        </p:txBody>
      </p:sp>
      <p:sp>
        <p:nvSpPr>
          <p:cNvPr id="6" name="TextBox 6"/>
          <p:cNvSpPr txBox="1">
            <a:spLocks noChangeArrowheads="1"/>
          </p:cNvSpPr>
          <p:nvPr/>
        </p:nvSpPr>
        <p:spPr bwMode="auto">
          <a:xfrm>
            <a:off x="576263" y="2171700"/>
            <a:ext cx="66706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GB" altLang="en-US" sz="1600"/>
              <a:t>… Mission Ground Segments make data available for download</a:t>
            </a:r>
          </a:p>
          <a:p>
            <a:pPr eaLnBrk="1" hangingPunct="1"/>
            <a:r>
              <a:rPr lang="en-GB" altLang="en-US" sz="1600"/>
              <a:t>… Users process the data on their own infrastructures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800" y="5410200"/>
            <a:ext cx="609600" cy="50444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9295" y="5363820"/>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7568" y="5257800"/>
            <a:ext cx="685800" cy="42622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4474" y="5261130"/>
            <a:ext cx="465138" cy="41956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800" y="5392551"/>
            <a:ext cx="621134" cy="5760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5124" y="5538230"/>
            <a:ext cx="455676" cy="45632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4077" y="5621222"/>
            <a:ext cx="386719" cy="386719"/>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16798" y="5309656"/>
            <a:ext cx="576263" cy="360164"/>
          </a:xfrm>
          <a:prstGeom prst="rect">
            <a:avLst/>
          </a:prstGeom>
        </p:spPr>
      </p:pic>
      <p:pic>
        <p:nvPicPr>
          <p:cNvPr id="15" name="Picture 14"/>
          <p:cNvPicPr>
            <a:picLocks noChangeAspect="1"/>
          </p:cNvPicPr>
          <p:nvPr/>
        </p:nvPicPr>
        <p:blipFill>
          <a:blip r:embed="rId11"/>
          <a:stretch>
            <a:fillRect/>
          </a:stretch>
        </p:blipFill>
        <p:spPr>
          <a:xfrm>
            <a:off x="2743200" y="5653790"/>
            <a:ext cx="370071" cy="309562"/>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0369" y="5795493"/>
            <a:ext cx="599373" cy="221019"/>
          </a:xfrm>
          <a:prstGeom prst="rect">
            <a:avLst/>
          </a:prstGeom>
        </p:spPr>
      </p:pic>
    </p:spTree>
    <p:extLst>
      <p:ext uri="{BB962C8B-B14F-4D97-AF65-F5344CB8AC3E}">
        <p14:creationId xmlns:p14="http://schemas.microsoft.com/office/powerpoint/2010/main" val="392938363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393950"/>
            <a:ext cx="81597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p:cNvPr>
          <p:cNvSpPr txBox="1">
            <a:spLocks/>
          </p:cNvSpPr>
          <p:nvPr/>
        </p:nvSpPr>
        <p:spPr bwMode="auto">
          <a:xfrm>
            <a:off x="117475" y="1600200"/>
            <a:ext cx="7935913" cy="431800"/>
          </a:xfrm>
          <a:prstGeom prst="rect">
            <a:avLst/>
          </a:prstGeom>
          <a:noFill/>
          <a:ln>
            <a:noFill/>
          </a:ln>
          <a:extLst/>
        </p:spPr>
        <p:txBody>
          <a:bodyPr/>
          <a:lstStyle>
            <a:lvl1pPr eaLnBrk="0" hangingPunct="0">
              <a:lnSpc>
                <a:spcPct val="119000"/>
              </a:lnSpc>
              <a:spcBef>
                <a:spcPct val="20000"/>
              </a:spcBef>
              <a:buClr>
                <a:schemeClr val="accent1"/>
              </a:buClr>
              <a:buFont typeface="Verdana" pitchFamily="34" charset="0"/>
              <a:defRPr sz="1600">
                <a:solidFill>
                  <a:schemeClr val="bg2"/>
                </a:solidFill>
                <a:latin typeface="Verdana" pitchFamily="34" charset="0"/>
                <a:ea typeface="MS PGothic" pitchFamily="34" charset="-128"/>
                <a:cs typeface="Verdana" pitchFamily="34" charset="0"/>
              </a:defRPr>
            </a:lvl1pPr>
            <a:lvl2pPr marL="742950" indent="-28575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2pPr>
            <a:lvl3pPr marL="1143000" indent="-22860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3pPr>
            <a:lvl4pPr marL="1600200" indent="-22860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4pPr>
            <a:lvl5pPr marL="2057400" indent="-22860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5pPr>
            <a:lvl6pPr marL="25146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6pPr>
            <a:lvl7pPr marL="29718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7pPr>
            <a:lvl8pPr marL="34290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8pPr>
            <a:lvl9pPr marL="38862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9pPr>
          </a:lstStyle>
          <a:p>
            <a:pPr eaLnBrk="1" hangingPunct="1">
              <a:lnSpc>
                <a:spcPct val="100000"/>
              </a:lnSpc>
              <a:spcBef>
                <a:spcPct val="0"/>
              </a:spcBef>
              <a:buClrTx/>
              <a:buFontTx/>
              <a:buNone/>
              <a:defRPr/>
            </a:pPr>
            <a:r>
              <a:rPr lang="en-US" altLang="en-US" sz="2200" dirty="0">
                <a:solidFill>
                  <a:schemeClr val="accent1">
                    <a:lumMod val="75000"/>
                  </a:schemeClr>
                </a:solidFill>
              </a:rPr>
              <a:t>The EO Ecosystem: IT industry starts investing</a:t>
            </a:r>
          </a:p>
        </p:txBody>
      </p:sp>
      <p:sp>
        <p:nvSpPr>
          <p:cNvPr id="6" name="TextBox 4"/>
          <p:cNvSpPr txBox="1">
            <a:spLocks noChangeArrowheads="1"/>
          </p:cNvSpPr>
          <p:nvPr/>
        </p:nvSpPr>
        <p:spPr bwMode="auto">
          <a:xfrm>
            <a:off x="576263" y="2165350"/>
            <a:ext cx="8337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GB" altLang="en-US" sz="1600"/>
              <a:t>… Google and Amazon start hosting US public missions and later Sentinel Data</a:t>
            </a:r>
          </a:p>
          <a:p>
            <a:pPr eaLnBrk="1" hangingPunct="1"/>
            <a:r>
              <a:rPr lang="en-GB" altLang="en-US" sz="1600"/>
              <a:t>   with Google providing a first cross-mission analysis environment </a:t>
            </a:r>
          </a:p>
        </p:txBody>
      </p:sp>
      <p:sp>
        <p:nvSpPr>
          <p:cNvPr id="8" name="Content Placeholder 2"/>
          <p:cNvSpPr>
            <a:spLocks noGrp="1"/>
          </p:cNvSpPr>
          <p:nvPr>
            <p:ph sz="quarter" idx="11"/>
          </p:nvPr>
        </p:nvSpPr>
        <p:spPr>
          <a:xfrm>
            <a:off x="2057400" y="304800"/>
            <a:ext cx="4953000" cy="533400"/>
          </a:xfrm>
        </p:spPr>
        <p:txBody>
          <a:bodyPr/>
          <a:lstStyle/>
          <a:p>
            <a:r>
              <a:rPr lang="en-US" sz="2000" dirty="0"/>
              <a:t>Future Data Architecture functional blocks</a:t>
            </a:r>
            <a:endParaRPr lang="en-GB" sz="2000" dirty="0"/>
          </a:p>
        </p:txBody>
      </p:sp>
    </p:spTree>
    <p:extLst>
      <p:ext uri="{BB962C8B-B14F-4D97-AF65-F5344CB8AC3E}">
        <p14:creationId xmlns:p14="http://schemas.microsoft.com/office/powerpoint/2010/main" val="64760334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400300"/>
            <a:ext cx="81597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p:cNvPr>
          <p:cNvSpPr txBox="1">
            <a:spLocks/>
          </p:cNvSpPr>
          <p:nvPr/>
        </p:nvSpPr>
        <p:spPr bwMode="auto">
          <a:xfrm>
            <a:off x="117475" y="1606550"/>
            <a:ext cx="7935913" cy="431800"/>
          </a:xfrm>
          <a:prstGeom prst="rect">
            <a:avLst/>
          </a:prstGeom>
          <a:noFill/>
          <a:ln>
            <a:noFill/>
          </a:ln>
          <a:extLst/>
        </p:spPr>
        <p:txBody>
          <a:bodyPr/>
          <a:lstStyle>
            <a:lvl1pPr eaLnBrk="0" hangingPunct="0">
              <a:lnSpc>
                <a:spcPct val="119000"/>
              </a:lnSpc>
              <a:spcBef>
                <a:spcPct val="20000"/>
              </a:spcBef>
              <a:buClr>
                <a:schemeClr val="accent1"/>
              </a:buClr>
              <a:buFont typeface="Verdana" pitchFamily="34" charset="0"/>
              <a:defRPr sz="1600">
                <a:solidFill>
                  <a:schemeClr val="bg2"/>
                </a:solidFill>
                <a:latin typeface="Verdana" pitchFamily="34" charset="0"/>
                <a:ea typeface="MS PGothic" pitchFamily="34" charset="-128"/>
                <a:cs typeface="Verdana" pitchFamily="34" charset="0"/>
              </a:defRPr>
            </a:lvl1pPr>
            <a:lvl2pPr marL="742950" indent="-28575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2pPr>
            <a:lvl3pPr marL="1143000" indent="-22860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3pPr>
            <a:lvl4pPr marL="1600200" indent="-22860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4pPr>
            <a:lvl5pPr marL="2057400" indent="-22860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5pPr>
            <a:lvl6pPr marL="25146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6pPr>
            <a:lvl7pPr marL="29718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7pPr>
            <a:lvl8pPr marL="34290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8pPr>
            <a:lvl9pPr marL="38862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9pPr>
          </a:lstStyle>
          <a:p>
            <a:pPr eaLnBrk="1" hangingPunct="1">
              <a:lnSpc>
                <a:spcPct val="100000"/>
              </a:lnSpc>
              <a:spcBef>
                <a:spcPct val="0"/>
              </a:spcBef>
              <a:buClrTx/>
              <a:buFontTx/>
              <a:buNone/>
              <a:defRPr/>
            </a:pPr>
            <a:r>
              <a:rPr lang="en-US" altLang="en-US" sz="2200" dirty="0">
                <a:solidFill>
                  <a:schemeClr val="accent1">
                    <a:lumMod val="75000"/>
                  </a:schemeClr>
                </a:solidFill>
              </a:rPr>
              <a:t>The EO Ecosystem: </a:t>
            </a:r>
            <a:r>
              <a:rPr lang="en-US" altLang="en-US" sz="2200" dirty="0" smtClean="0">
                <a:solidFill>
                  <a:schemeClr val="accent1">
                    <a:lumMod val="75000"/>
                  </a:schemeClr>
                </a:solidFill>
              </a:rPr>
              <a:t>Established EO sector reacts … </a:t>
            </a:r>
            <a:endParaRPr lang="en-US" altLang="en-US" sz="2200" dirty="0">
              <a:solidFill>
                <a:schemeClr val="accent1">
                  <a:lumMod val="75000"/>
                </a:schemeClr>
              </a:solidFill>
            </a:endParaRPr>
          </a:p>
        </p:txBody>
      </p:sp>
      <p:sp>
        <p:nvSpPr>
          <p:cNvPr id="6" name="TextBox 3"/>
          <p:cNvSpPr txBox="1">
            <a:spLocks noChangeArrowheads="1"/>
          </p:cNvSpPr>
          <p:nvPr/>
        </p:nvSpPr>
        <p:spPr bwMode="auto">
          <a:xfrm>
            <a:off x="576263" y="2133600"/>
            <a:ext cx="83391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GB" altLang="en-US" sz="1600" dirty="0"/>
              <a:t>… and start using the new capabilities, with </a:t>
            </a:r>
            <a:r>
              <a:rPr lang="en-GB" altLang="en-US" sz="1600" dirty="0" smtClean="0"/>
              <a:t>principally US </a:t>
            </a:r>
            <a:r>
              <a:rPr lang="en-GB" altLang="en-US" sz="1600" dirty="0"/>
              <a:t>and European actors </a:t>
            </a:r>
            <a:r>
              <a:rPr lang="en-GB" altLang="en-US" sz="1600" dirty="0" smtClean="0"/>
              <a:t>addressing the </a:t>
            </a:r>
            <a:r>
              <a:rPr lang="en-GB" altLang="en-US" sz="1600" dirty="0"/>
              <a:t>EO market </a:t>
            </a:r>
            <a:r>
              <a:rPr lang="en-GB" altLang="en-US" sz="1600" dirty="0" smtClean="0"/>
              <a:t>offering </a:t>
            </a:r>
            <a:r>
              <a:rPr lang="en-GB" altLang="en-US" sz="1600" dirty="0"/>
              <a:t>new Data Analytics capabilities</a:t>
            </a:r>
          </a:p>
        </p:txBody>
      </p:sp>
      <p:sp>
        <p:nvSpPr>
          <p:cNvPr id="7" name="Content Placeholder 2"/>
          <p:cNvSpPr>
            <a:spLocks noGrp="1"/>
          </p:cNvSpPr>
          <p:nvPr>
            <p:ph sz="quarter" idx="11"/>
          </p:nvPr>
        </p:nvSpPr>
        <p:spPr>
          <a:xfrm>
            <a:off x="2057400" y="304800"/>
            <a:ext cx="4953000" cy="533400"/>
          </a:xfrm>
        </p:spPr>
        <p:txBody>
          <a:bodyPr/>
          <a:lstStyle/>
          <a:p>
            <a:r>
              <a:rPr lang="en-US" sz="2000" dirty="0"/>
              <a:t>Future Data Architecture functional blocks</a:t>
            </a:r>
            <a:endParaRPr lang="en-GB" sz="2000" dirty="0"/>
          </a:p>
        </p:txBody>
      </p:sp>
      <p:pic>
        <p:nvPicPr>
          <p:cNvPr id="9" name="Picture 8"/>
          <p:cNvPicPr>
            <a:picLocks noChangeAspect="1"/>
          </p:cNvPicPr>
          <p:nvPr/>
        </p:nvPicPr>
        <p:blipFill>
          <a:blip r:embed="rId3"/>
          <a:stretch>
            <a:fillRect/>
          </a:stretch>
        </p:blipFill>
        <p:spPr>
          <a:xfrm>
            <a:off x="3962400" y="3677520"/>
            <a:ext cx="3426249" cy="682811"/>
          </a:xfrm>
          <a:prstGeom prst="rect">
            <a:avLst/>
          </a:prstGeom>
        </p:spPr>
      </p:pic>
      <p:pic>
        <p:nvPicPr>
          <p:cNvPr id="10" name="Picture 9"/>
          <p:cNvPicPr>
            <a:picLocks noChangeAspect="1"/>
          </p:cNvPicPr>
          <p:nvPr/>
        </p:nvPicPr>
        <p:blipFill>
          <a:blip r:embed="rId4"/>
          <a:stretch>
            <a:fillRect/>
          </a:stretch>
        </p:blipFill>
        <p:spPr>
          <a:xfrm>
            <a:off x="2091267" y="4549586"/>
            <a:ext cx="1371719" cy="682811"/>
          </a:xfrm>
          <a:prstGeom prst="rect">
            <a:avLst/>
          </a:prstGeom>
        </p:spPr>
      </p:pic>
      <p:pic>
        <p:nvPicPr>
          <p:cNvPr id="12" name="Picture 11"/>
          <p:cNvPicPr>
            <a:picLocks noChangeAspect="1"/>
          </p:cNvPicPr>
          <p:nvPr/>
        </p:nvPicPr>
        <p:blipFill>
          <a:blip r:embed="rId5"/>
          <a:stretch>
            <a:fillRect/>
          </a:stretch>
        </p:blipFill>
        <p:spPr>
          <a:xfrm>
            <a:off x="3447361" y="4549586"/>
            <a:ext cx="1749704" cy="682811"/>
          </a:xfrm>
          <a:prstGeom prst="rect">
            <a:avLst/>
          </a:prstGeom>
        </p:spPr>
      </p:pic>
    </p:spTree>
    <p:extLst>
      <p:ext uri="{BB962C8B-B14F-4D97-AF65-F5344CB8AC3E}">
        <p14:creationId xmlns:p14="http://schemas.microsoft.com/office/powerpoint/2010/main" val="38193031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3" y="3338591"/>
            <a:ext cx="4512122" cy="195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 name="Group 30"/>
          <p:cNvGrpSpPr/>
          <p:nvPr/>
        </p:nvGrpSpPr>
        <p:grpSpPr>
          <a:xfrm>
            <a:off x="76200" y="1482804"/>
            <a:ext cx="9067800" cy="3071813"/>
            <a:chOff x="76200" y="1482804"/>
            <a:chExt cx="9067800" cy="3071813"/>
          </a:xfrm>
        </p:grpSpPr>
        <p:sp>
          <p:nvSpPr>
            <p:cNvPr id="23556" name="Rectangle 7"/>
            <p:cNvSpPr>
              <a:spLocks noChangeArrowheads="1"/>
            </p:cNvSpPr>
            <p:nvPr/>
          </p:nvSpPr>
          <p:spPr bwMode="auto">
            <a:xfrm>
              <a:off x="76200" y="1482804"/>
              <a:ext cx="9067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l" rtl="0"/>
              <a:r>
                <a:rPr lang="en-GB" altLang="en-US" sz="1800" b="1" kern="1200" dirty="0">
                  <a:solidFill>
                    <a:schemeClr val="accent1">
                      <a:lumMod val="75000"/>
                    </a:schemeClr>
                  </a:solidFill>
                </a:rPr>
                <a:t>ICT/Data Resources </a:t>
              </a:r>
              <a:r>
                <a:rPr lang="en-GB" altLang="en-US" sz="1800" b="1" kern="1200" dirty="0" smtClean="0">
                  <a:solidFill>
                    <a:schemeClr val="accent1">
                      <a:lumMod val="75000"/>
                    </a:schemeClr>
                  </a:solidFill>
                </a:rPr>
                <a:t>Layer</a:t>
              </a:r>
              <a:endParaRPr lang="en-GB" altLang="en-US" sz="1800" b="1" dirty="0" smtClean="0">
                <a:solidFill>
                  <a:schemeClr val="accent1">
                    <a:lumMod val="75000"/>
                  </a:schemeClr>
                </a:solidFill>
              </a:endParaRPr>
            </a:p>
            <a:p>
              <a:pPr algn="l" eaLnBrk="1" hangingPunct="1"/>
              <a:r>
                <a:rPr lang="en-GB" altLang="en-US" sz="1600" b="1" dirty="0" smtClean="0"/>
                <a:t>This </a:t>
              </a:r>
              <a:r>
                <a:rPr lang="en-GB" altLang="en-US" sz="1600" b="1" dirty="0"/>
                <a:t>layer includes the data hosting infrastructures, i.e. the resources to enable scientific, public or commercial value-adding on the data. </a:t>
              </a:r>
              <a:endParaRPr lang="en-GB" altLang="en-US" sz="1600" b="1" dirty="0" smtClean="0"/>
            </a:p>
            <a:p>
              <a:pPr algn="l" eaLnBrk="1" hangingPunct="1"/>
              <a:r>
                <a:rPr lang="en-GB" altLang="en-US" sz="1600" b="1" dirty="0" smtClean="0"/>
                <a:t>Advantages: </a:t>
              </a:r>
            </a:p>
            <a:p>
              <a:pPr marL="285750" indent="-285750" algn="l" eaLnBrk="1" hangingPunct="1">
                <a:buFont typeface="Arial" panose="020B0604020202020204" pitchFamily="34" charset="0"/>
                <a:buChar char="•"/>
              </a:pPr>
              <a:r>
                <a:rPr lang="en-GB" altLang="en-US" sz="1600" b="1" dirty="0" smtClean="0"/>
                <a:t>Large quantities of data hosted in one place – available for processing</a:t>
              </a:r>
            </a:p>
            <a:p>
              <a:pPr marL="285750" indent="-285750" algn="l" eaLnBrk="1" hangingPunct="1">
                <a:buFont typeface="Arial" panose="020B0604020202020204" pitchFamily="34" charset="0"/>
                <a:buChar char="•"/>
              </a:pPr>
              <a:r>
                <a:rPr lang="en-GB" altLang="en-US" sz="1600" b="1" dirty="0" smtClean="0"/>
                <a:t>Mutualise storage, avoiding strain on local storage and transfer bandwidth</a:t>
              </a:r>
              <a:endParaRPr lang="en-GB" altLang="en-US" sz="1600" dirty="0"/>
            </a:p>
          </p:txBody>
        </p:sp>
        <p:grpSp>
          <p:nvGrpSpPr>
            <p:cNvPr id="11" name="Group 10"/>
            <p:cNvGrpSpPr>
              <a:grpSpLocks/>
            </p:cNvGrpSpPr>
            <p:nvPr/>
          </p:nvGrpSpPr>
          <p:grpSpPr bwMode="auto">
            <a:xfrm>
              <a:off x="6251033" y="3387804"/>
              <a:ext cx="1228725" cy="572757"/>
              <a:chOff x="3010916" y="4734600"/>
              <a:chExt cx="1229023" cy="763193"/>
            </a:xfrm>
            <a:effectLst>
              <a:outerShdw blurRad="50800" dist="38100" dir="2700000" algn="tl" rotWithShape="0">
                <a:prstClr val="black">
                  <a:alpha val="40000"/>
                </a:prstClr>
              </a:outerShdw>
            </a:effectLst>
          </p:grpSpPr>
          <p:grpSp>
            <p:nvGrpSpPr>
              <p:cNvPr id="12" name="Group 16"/>
              <p:cNvGrpSpPr>
                <a:grpSpLocks/>
              </p:cNvGrpSpPr>
              <p:nvPr/>
            </p:nvGrpSpPr>
            <p:grpSpPr bwMode="auto">
              <a:xfrm>
                <a:off x="3010916" y="4734600"/>
                <a:ext cx="1149629" cy="717901"/>
                <a:chOff x="3010916" y="4734600"/>
                <a:chExt cx="1149629" cy="717901"/>
              </a:xfrm>
            </p:grpSpPr>
            <p:sp>
              <p:nvSpPr>
                <p:cNvPr id="14" name="Rounded Rectangle 13"/>
                <p:cNvSpPr/>
                <p:nvPr/>
              </p:nvSpPr>
              <p:spPr>
                <a:xfrm>
                  <a:off x="3010916" y="4734600"/>
                  <a:ext cx="1149629" cy="704128"/>
                </a:xfrm>
                <a:prstGeom prst="round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15" name="Picture 2" descr="http://www.ams.net.au/sites/default/files/images/icon-IT-suppor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7643" y="4740883"/>
                  <a:ext cx="351920" cy="408135"/>
                </a:xfrm>
                <a:prstGeom prst="rect">
                  <a:avLst/>
                </a:prstGeom>
                <a:noFill/>
                <a:ln>
                  <a:noFill/>
                </a:ln>
                <a:extLst/>
              </p:spPr>
            </p:pic>
            <p:pic>
              <p:nvPicPr>
                <p:cNvPr id="1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1311" y="4815637"/>
                  <a:ext cx="305716" cy="397129"/>
                </a:xfrm>
                <a:prstGeom prst="rect">
                  <a:avLst/>
                </a:prstGeom>
                <a:noFill/>
                <a:ln>
                  <a:noFill/>
                </a:ln>
                <a:effectLst/>
                <a:extLst/>
              </p:spPr>
            </p:pic>
            <p:sp>
              <p:nvSpPr>
                <p:cNvPr id="17" name="TextBox 12"/>
                <p:cNvSpPr txBox="1">
                  <a:spLocks noChangeArrowheads="1"/>
                </p:cNvSpPr>
                <p:nvPr/>
              </p:nvSpPr>
              <p:spPr bwMode="auto">
                <a:xfrm>
                  <a:off x="3021643" y="5144920"/>
                  <a:ext cx="505053" cy="307581"/>
                </a:xfrm>
                <a:prstGeom prst="rect">
                  <a:avLst/>
                </a:prstGeom>
                <a:noFill/>
                <a:ln>
                  <a:noFill/>
                </a:ln>
                <a:extLst/>
              </p:spPr>
              <p:txBody>
                <a:bodyPr>
                  <a:spAutoFit/>
                </a:bodyPr>
                <a:lstStyle>
                  <a:lvl1pPr eaLnBrk="0" hangingPunct="0">
                    <a:lnSpc>
                      <a:spcPct val="119000"/>
                    </a:lnSpc>
                    <a:spcBef>
                      <a:spcPct val="20000"/>
                    </a:spcBef>
                    <a:buClr>
                      <a:schemeClr val="accent1"/>
                    </a:buClr>
                    <a:buFont typeface="Verdana" pitchFamily="34" charset="0"/>
                    <a:buAutoNum type="arabicPeriod"/>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AutoNum type="alphaLcPeriod"/>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algn="ctr" eaLnBrk="1" hangingPunct="1">
                    <a:lnSpc>
                      <a:spcPct val="100000"/>
                    </a:lnSpc>
                    <a:spcBef>
                      <a:spcPct val="0"/>
                    </a:spcBef>
                    <a:buClrTx/>
                    <a:buFontTx/>
                    <a:buNone/>
                    <a:defRPr/>
                  </a:pPr>
                  <a:r>
                    <a:rPr lang="en-GB" altLang="en-US" sz="900" b="1" dirty="0">
                      <a:solidFill>
                        <a:schemeClr val="tx1"/>
                      </a:solidFill>
                      <a:latin typeface="Calibri" pitchFamily="34" charset="0"/>
                    </a:rPr>
                    <a:t>Data</a:t>
                  </a:r>
                </a:p>
              </p:txBody>
            </p:sp>
          </p:grpSp>
          <p:sp>
            <p:nvSpPr>
              <p:cNvPr id="13" name="TextBox 101"/>
              <p:cNvSpPr txBox="1">
                <a:spLocks noChangeArrowheads="1"/>
              </p:cNvSpPr>
              <p:nvPr/>
            </p:nvSpPr>
            <p:spPr bwMode="auto">
              <a:xfrm>
                <a:off x="3387267" y="5005662"/>
                <a:ext cx="852672" cy="492131"/>
              </a:xfrm>
              <a:prstGeom prst="rect">
                <a:avLst/>
              </a:prstGeom>
              <a:noFill/>
              <a:ln>
                <a:noFill/>
              </a:ln>
              <a:extLst/>
            </p:spPr>
            <p:txBody>
              <a:bodyPr>
                <a:spAutoFit/>
              </a:bodyPr>
              <a:lstStyle>
                <a:lvl1pPr eaLnBrk="0" hangingPunct="0">
                  <a:lnSpc>
                    <a:spcPct val="119000"/>
                  </a:lnSpc>
                  <a:spcBef>
                    <a:spcPct val="20000"/>
                  </a:spcBef>
                  <a:buClr>
                    <a:schemeClr val="accent1"/>
                  </a:buClr>
                  <a:buFont typeface="Verdana" pitchFamily="34" charset="0"/>
                  <a:buAutoNum type="arabicPeriod"/>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AutoNum type="alphaLcPeriod"/>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algn="ctr" eaLnBrk="1" hangingPunct="1">
                  <a:lnSpc>
                    <a:spcPct val="100000"/>
                  </a:lnSpc>
                  <a:spcBef>
                    <a:spcPct val="0"/>
                  </a:spcBef>
                  <a:buClrTx/>
                  <a:buFontTx/>
                  <a:buNone/>
                  <a:defRPr/>
                </a:pPr>
                <a:r>
                  <a:rPr lang="en-GB" altLang="en-US" sz="900" b="1" dirty="0">
                    <a:solidFill>
                      <a:schemeClr val="tx1"/>
                    </a:solidFill>
                    <a:latin typeface="Calibri" pitchFamily="34" charset="0"/>
                  </a:rPr>
                  <a:t>Processing power</a:t>
                </a:r>
              </a:p>
            </p:txBody>
          </p:sp>
        </p:grpSp>
        <p:sp>
          <p:nvSpPr>
            <p:cNvPr id="27" name="Rectangle 26"/>
            <p:cNvSpPr/>
            <p:nvPr/>
          </p:nvSpPr>
          <p:spPr>
            <a:xfrm>
              <a:off x="5024437" y="4154567"/>
              <a:ext cx="4043363" cy="400050"/>
            </a:xfrm>
            <a:prstGeom prst="rect">
              <a:avLst/>
            </a:prstGeom>
            <a:ln w="57150">
              <a:solidFill>
                <a:srgbClr val="0098DB">
                  <a:lumMod val="75000"/>
                </a:srgbClr>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ICT/Data Resources Layer</a:t>
              </a:r>
            </a:p>
          </p:txBody>
        </p:sp>
        <p:cxnSp>
          <p:nvCxnSpPr>
            <p:cNvPr id="28" name="Straight Arrow Connector 27"/>
            <p:cNvCxnSpPr>
              <a:stCxn id="27" idx="1"/>
            </p:cNvCxnSpPr>
            <p:nvPr/>
          </p:nvCxnSpPr>
          <p:spPr>
            <a:xfrm flipH="1">
              <a:off x="4419601" y="4354592"/>
              <a:ext cx="604836" cy="100012"/>
            </a:xfrm>
            <a:prstGeom prst="straightConnector1">
              <a:avLst/>
            </a:prstGeom>
            <a:noFill/>
            <a:ln w="38100" cap="flat" cmpd="sng" algn="ctr">
              <a:solidFill>
                <a:srgbClr val="0098DB">
                  <a:lumMod val="75000"/>
                </a:srgbClr>
              </a:solidFill>
              <a:prstDash val="solid"/>
              <a:tailEnd type="arrow"/>
            </a:ln>
            <a:effectLst/>
          </p:spPr>
        </p:cxnSp>
      </p:grpSp>
      <p:grpSp>
        <p:nvGrpSpPr>
          <p:cNvPr id="29" name="Group 28"/>
          <p:cNvGrpSpPr/>
          <p:nvPr/>
        </p:nvGrpSpPr>
        <p:grpSpPr>
          <a:xfrm>
            <a:off x="-46220" y="4683204"/>
            <a:ext cx="9114020" cy="1793796"/>
            <a:chOff x="-46220" y="4683204"/>
            <a:chExt cx="9114020" cy="1793796"/>
          </a:xfrm>
        </p:grpSpPr>
        <p:sp>
          <p:nvSpPr>
            <p:cNvPr id="21" name="Rectangle 117"/>
            <p:cNvSpPr>
              <a:spLocks noChangeArrowheads="1"/>
            </p:cNvSpPr>
            <p:nvPr/>
          </p:nvSpPr>
          <p:spPr bwMode="auto">
            <a:xfrm>
              <a:off x="5039610" y="4683204"/>
              <a:ext cx="3556000" cy="400050"/>
            </a:xfrm>
            <a:prstGeom prst="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r>
                <a:rPr lang="en-GB" altLang="en-US" sz="2000" b="1" dirty="0"/>
                <a:t>Data Generation Layer</a:t>
              </a:r>
            </a:p>
          </p:txBody>
        </p:sp>
        <p:cxnSp>
          <p:nvCxnSpPr>
            <p:cNvPr id="22" name="Straight Arrow Connector 21"/>
            <p:cNvCxnSpPr>
              <a:stCxn id="21" idx="1"/>
            </p:cNvCxnSpPr>
            <p:nvPr/>
          </p:nvCxnSpPr>
          <p:spPr>
            <a:xfrm flipH="1">
              <a:off x="4419601" y="4883229"/>
              <a:ext cx="620009" cy="1047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6220" y="5369004"/>
              <a:ext cx="911402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l" eaLnBrk="1" hangingPunct="1"/>
              <a:r>
                <a:rPr lang="en-GB" altLang="en-US" sz="1800" b="1" dirty="0" smtClean="0">
                  <a:solidFill>
                    <a:srgbClr val="00B050"/>
                  </a:solidFill>
                </a:rPr>
                <a:t>Data Generation Layer</a:t>
              </a:r>
            </a:p>
            <a:p>
              <a:pPr algn="l" eaLnBrk="1" hangingPunct="1"/>
              <a:r>
                <a:rPr lang="en-GB" altLang="en-US" sz="1600" b="1" dirty="0" smtClean="0"/>
                <a:t>This layer includes the “traditional” Mission Ground Segment that delivers quality assured and traceable Mission data products. It also </a:t>
              </a:r>
              <a:r>
                <a:rPr lang="en-GB" altLang="en-US" sz="1600" b="1" dirty="0"/>
                <a:t>includes </a:t>
              </a:r>
              <a:r>
                <a:rPr lang="en-GB" altLang="en-US" sz="1600" b="1" dirty="0" smtClean="0"/>
                <a:t>EO </a:t>
              </a:r>
              <a:r>
                <a:rPr lang="en-GB" altLang="en-US" sz="1600" b="1" dirty="0"/>
                <a:t>data management activities.</a:t>
              </a:r>
              <a:r>
                <a:rPr lang="en-GB" altLang="en-US" sz="1600" dirty="0"/>
                <a:t> </a:t>
              </a:r>
              <a:endParaRPr lang="en-GB" altLang="en-US" sz="1600" dirty="0" smtClean="0"/>
            </a:p>
          </p:txBody>
        </p:sp>
      </p:grpSp>
      <p:sp>
        <p:nvSpPr>
          <p:cNvPr id="37" name="Content Placeholder 2"/>
          <p:cNvSpPr txBox="1">
            <a:spLocks/>
          </p:cNvSpPr>
          <p:nvPr/>
        </p:nvSpPr>
        <p:spPr>
          <a:xfrm>
            <a:off x="2057400" y="304800"/>
            <a:ext cx="4953000" cy="533400"/>
          </a:xfrm>
          <a:prstGeom prst="rect">
            <a:avLst/>
          </a:prstGeom>
        </p:spPr>
        <p:txBody>
          <a:bodyPr/>
          <a:lstStyle>
            <a:lvl1pPr marL="0" indent="0">
              <a:spcBef>
                <a:spcPts val="500"/>
              </a:spcBef>
              <a:buSzPct val="100000"/>
              <a:buFont typeface="Arial"/>
              <a:buNone/>
              <a:defRPr sz="2000">
                <a:solidFill>
                  <a:schemeClr val="bg1"/>
                </a:solidFill>
                <a:latin typeface="Proxima Nova Regular"/>
                <a:ea typeface="Arial Bold"/>
                <a:cs typeface="Arial Bold"/>
                <a:sym typeface="Arial Bold"/>
              </a:defRPr>
            </a:lvl1pPr>
            <a:lvl2pPr marL="768927" indent="-311727">
              <a:spcBef>
                <a:spcPts val="500"/>
              </a:spcBef>
              <a:buSzPct val="100000"/>
              <a:buFont typeface="Arial"/>
              <a:buChar char="•"/>
              <a:defRPr sz="2400">
                <a:latin typeface="Arial Bold"/>
                <a:ea typeface="Arial Bold"/>
                <a:cs typeface="Arial Bold"/>
                <a:sym typeface="Arial Bold"/>
              </a:defRPr>
            </a:lvl2pPr>
            <a:lvl3pPr marL="1188719" indent="-274319">
              <a:spcBef>
                <a:spcPts val="500"/>
              </a:spcBef>
              <a:buSzPct val="100000"/>
              <a:buFont typeface="Arial"/>
              <a:buChar char="o"/>
              <a:defRPr sz="2400">
                <a:latin typeface="Arial Bold"/>
                <a:ea typeface="Arial Bold"/>
                <a:cs typeface="Arial Bold"/>
                <a:sym typeface="Arial Bold"/>
              </a:defRPr>
            </a:lvl3pPr>
            <a:lvl4pPr marL="1676400" indent="-304800">
              <a:spcBef>
                <a:spcPts val="500"/>
              </a:spcBef>
              <a:buSzPct val="100000"/>
              <a:buFont typeface="Arial"/>
              <a:buChar char="▪"/>
              <a:defRPr sz="2400">
                <a:latin typeface="Arial Bold"/>
                <a:ea typeface="Arial Bold"/>
                <a:cs typeface="Arial Bold"/>
                <a:sym typeface="Arial Bold"/>
              </a:defRPr>
            </a:lvl4pPr>
            <a:lvl5pPr marL="2171700" indent="-342900">
              <a:spcBef>
                <a:spcPts val="500"/>
              </a:spcBef>
              <a:buSzPct val="100000"/>
              <a:buFont typeface="Arial"/>
              <a:buChar char="•"/>
              <a:defRPr sz="2400">
                <a:latin typeface="Arial Bold"/>
                <a:ea typeface="Arial Bold"/>
                <a:cs typeface="Arial Bold"/>
                <a:sym typeface="Arial Bold"/>
              </a:defRPr>
            </a:lvl5pPr>
            <a:lvl6pPr>
              <a:spcBef>
                <a:spcPts val="500"/>
              </a:spcBef>
              <a:buFont typeface="Arial"/>
              <a:defRPr sz="2400">
                <a:latin typeface="Arial Bold"/>
                <a:ea typeface="Arial Bold"/>
                <a:cs typeface="Arial Bold"/>
                <a:sym typeface="Arial Bold"/>
              </a:defRPr>
            </a:lvl6pPr>
            <a:lvl7pPr>
              <a:spcBef>
                <a:spcPts val="500"/>
              </a:spcBef>
              <a:buFont typeface="Arial"/>
              <a:defRPr sz="2400">
                <a:latin typeface="Arial Bold"/>
                <a:ea typeface="Arial Bold"/>
                <a:cs typeface="Arial Bold"/>
                <a:sym typeface="Arial Bold"/>
              </a:defRPr>
            </a:lvl7pPr>
            <a:lvl8pPr>
              <a:spcBef>
                <a:spcPts val="500"/>
              </a:spcBef>
              <a:buFont typeface="Arial"/>
              <a:defRPr sz="2400">
                <a:latin typeface="Arial Bold"/>
                <a:ea typeface="Arial Bold"/>
                <a:cs typeface="Arial Bold"/>
                <a:sym typeface="Arial Bold"/>
              </a:defRPr>
            </a:lvl8pPr>
            <a:lvl9pPr>
              <a:spcBef>
                <a:spcPts val="500"/>
              </a:spcBef>
              <a:buFont typeface="Arial"/>
              <a:defRPr sz="2400">
                <a:latin typeface="Arial Bold"/>
                <a:ea typeface="Arial Bold"/>
                <a:cs typeface="Arial Bold"/>
                <a:sym typeface="Arial Bold"/>
              </a:defRPr>
            </a:lvl9pPr>
          </a:lstStyle>
          <a:p>
            <a:r>
              <a:rPr lang="en-US" dirty="0"/>
              <a:t>Future Data Architecture functional blocks</a:t>
            </a:r>
            <a:endParaRPr lang="en-GB" dirty="0"/>
          </a:p>
        </p:txBody>
      </p:sp>
    </p:spTree>
    <p:extLst>
      <p:ext uri="{BB962C8B-B14F-4D97-AF65-F5344CB8AC3E}">
        <p14:creationId xmlns:p14="http://schemas.microsoft.com/office/powerpoint/2010/main" val="240805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3" y="2804256"/>
            <a:ext cx="4512122" cy="195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46220" y="3332815"/>
            <a:ext cx="9114020" cy="3056983"/>
            <a:chOff x="-46220" y="3505200"/>
            <a:chExt cx="9114020" cy="3056983"/>
          </a:xfrm>
        </p:grpSpPr>
        <p:sp>
          <p:nvSpPr>
            <p:cNvPr id="30" name="Rectangle 6"/>
            <p:cNvSpPr>
              <a:spLocks noChangeArrowheads="1"/>
            </p:cNvSpPr>
            <p:nvPr/>
          </p:nvSpPr>
          <p:spPr bwMode="auto">
            <a:xfrm>
              <a:off x="-46220" y="4961745"/>
              <a:ext cx="911402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l" eaLnBrk="1" hangingPunct="1"/>
              <a:r>
                <a:rPr lang="en-GB" altLang="en-US" sz="1800" b="1" dirty="0" smtClean="0">
                  <a:solidFill>
                    <a:srgbClr val="00B0F0"/>
                  </a:solidFill>
                </a:rPr>
                <a:t>Platform Services Layer</a:t>
              </a:r>
            </a:p>
            <a:p>
              <a:pPr algn="l"/>
              <a:r>
                <a:rPr lang="en-GB" altLang="en-US" sz="1600" b="1" dirty="0"/>
                <a:t>This layer includes higher-level data analytics </a:t>
              </a:r>
              <a:r>
                <a:rPr lang="en-GB" altLang="en-US" sz="1600" b="1" dirty="0" smtClean="0"/>
                <a:t>platform </a:t>
              </a:r>
              <a:r>
                <a:rPr lang="en-GB" altLang="en-US" sz="1600" b="1" dirty="0"/>
                <a:t>services such as Thematic Platforms,  Data Cube,  Open Earth </a:t>
              </a:r>
              <a:r>
                <a:rPr lang="en-GB" altLang="en-US" sz="1600" b="1" dirty="0" smtClean="0"/>
                <a:t>Engine.  These EO specific and domain specific data manipulation environments provide tools to prototype information extraction processing chains and can then deploy them operationally against the data holdings in the lower tiers</a:t>
              </a:r>
              <a:endParaRPr lang="en-GB" altLang="en-US" sz="1600" dirty="0"/>
            </a:p>
          </p:txBody>
        </p:sp>
        <p:sp>
          <p:nvSpPr>
            <p:cNvPr id="24" name="Rectangle 23"/>
            <p:cNvSpPr/>
            <p:nvPr/>
          </p:nvSpPr>
          <p:spPr>
            <a:xfrm>
              <a:off x="4960938" y="3505200"/>
              <a:ext cx="3556000" cy="400050"/>
            </a:xfrm>
            <a:prstGeom prst="rect">
              <a:avLst/>
            </a:prstGeom>
            <a:ln w="57150">
              <a:solidFill>
                <a:srgbClr val="0098DB">
                  <a:lumMod val="60000"/>
                  <a:lumOff val="40000"/>
                </a:srgbClr>
              </a:solid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Platform Services</a:t>
              </a:r>
            </a:p>
          </p:txBody>
        </p:sp>
        <p:cxnSp>
          <p:nvCxnSpPr>
            <p:cNvPr id="25" name="Straight Arrow Connector 24"/>
            <p:cNvCxnSpPr>
              <a:stCxn id="24" idx="1"/>
            </p:cNvCxnSpPr>
            <p:nvPr/>
          </p:nvCxnSpPr>
          <p:spPr>
            <a:xfrm flipH="1" flipV="1">
              <a:off x="4419600" y="3676650"/>
              <a:ext cx="541338" cy="28575"/>
            </a:xfrm>
            <a:prstGeom prst="straightConnector1">
              <a:avLst/>
            </a:prstGeom>
            <a:noFill/>
            <a:ln w="38100" cap="flat" cmpd="sng" algn="ctr">
              <a:solidFill>
                <a:srgbClr val="0098DB">
                  <a:lumMod val="60000"/>
                  <a:lumOff val="40000"/>
                </a:srgbClr>
              </a:solidFill>
              <a:prstDash val="solid"/>
              <a:tailEnd type="arrow"/>
            </a:ln>
            <a:effectLst/>
          </p:spPr>
        </p:cxnSp>
      </p:grpSp>
      <p:grpSp>
        <p:nvGrpSpPr>
          <p:cNvPr id="6" name="Group 5"/>
          <p:cNvGrpSpPr/>
          <p:nvPr/>
        </p:nvGrpSpPr>
        <p:grpSpPr>
          <a:xfrm>
            <a:off x="76200" y="1482804"/>
            <a:ext cx="9067800" cy="1686681"/>
            <a:chOff x="76200" y="1482804"/>
            <a:chExt cx="9067800" cy="1686681"/>
          </a:xfrm>
        </p:grpSpPr>
        <p:sp>
          <p:nvSpPr>
            <p:cNvPr id="23556" name="Rectangle 7"/>
            <p:cNvSpPr>
              <a:spLocks noChangeArrowheads="1"/>
            </p:cNvSpPr>
            <p:nvPr/>
          </p:nvSpPr>
          <p:spPr bwMode="auto">
            <a:xfrm>
              <a:off x="76200" y="1482804"/>
              <a:ext cx="9067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l" eaLnBrk="1" hangingPunct="1"/>
              <a:r>
                <a:rPr lang="en-GB" altLang="en-US" sz="1800" b="1" dirty="0" smtClean="0">
                  <a:solidFill>
                    <a:srgbClr val="00B0F0"/>
                  </a:solidFill>
                </a:rPr>
                <a:t>Exploitation </a:t>
              </a:r>
              <a:r>
                <a:rPr lang="en-GB" altLang="en-US" sz="1800" b="1" dirty="0">
                  <a:solidFill>
                    <a:srgbClr val="00B0F0"/>
                  </a:solidFill>
                </a:rPr>
                <a:t>Layer</a:t>
              </a:r>
            </a:p>
            <a:p>
              <a:pPr algn="l" eaLnBrk="1" hangingPunct="1"/>
              <a:r>
                <a:rPr lang="en-GB" altLang="en-US" sz="1600" b="1" dirty="0" smtClean="0"/>
                <a:t>This is the </a:t>
              </a:r>
              <a:r>
                <a:rPr lang="en-GB" altLang="en-US" sz="1600" b="1" i="1" dirty="0" smtClean="0"/>
                <a:t>knowledge</a:t>
              </a:r>
              <a:r>
                <a:rPr lang="en-GB" altLang="en-US" sz="1600" b="1" dirty="0" smtClean="0"/>
                <a:t> layer including the domain and application specific knowledge and experience that value-adders use to define the processing chains and algorithms required to extract actable information. </a:t>
              </a:r>
              <a:endParaRPr lang="en-GB" altLang="en-US" sz="1600" dirty="0"/>
            </a:p>
          </p:txBody>
        </p:sp>
        <p:sp>
          <p:nvSpPr>
            <p:cNvPr id="31" name="Rectangle 30"/>
            <p:cNvSpPr/>
            <p:nvPr/>
          </p:nvSpPr>
          <p:spPr>
            <a:xfrm>
              <a:off x="4978400" y="2769435"/>
              <a:ext cx="3556000" cy="400050"/>
            </a:xfrm>
            <a:prstGeom prst="rect">
              <a:avLst/>
            </a:prstGeom>
            <a:ln w="57150">
              <a:solidFill>
                <a:srgbClr val="0098DB">
                  <a:lumMod val="60000"/>
                  <a:lumOff val="40000"/>
                </a:srgbClr>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Exploitation Layer</a:t>
              </a:r>
            </a:p>
          </p:txBody>
        </p:sp>
        <p:cxnSp>
          <p:nvCxnSpPr>
            <p:cNvPr id="32" name="Straight Arrow Connector 31"/>
            <p:cNvCxnSpPr>
              <a:stCxn id="31" idx="1"/>
            </p:cNvCxnSpPr>
            <p:nvPr/>
          </p:nvCxnSpPr>
          <p:spPr>
            <a:xfrm flipH="1">
              <a:off x="4482920" y="2969460"/>
              <a:ext cx="495480" cy="47625"/>
            </a:xfrm>
            <a:prstGeom prst="straightConnector1">
              <a:avLst/>
            </a:prstGeom>
            <a:noFill/>
            <a:ln w="38100" cap="flat" cmpd="sng" algn="ctr">
              <a:solidFill>
                <a:srgbClr val="0098DB">
                  <a:lumMod val="60000"/>
                  <a:lumOff val="40000"/>
                </a:srgbClr>
              </a:solidFill>
              <a:prstDash val="solid"/>
              <a:tailEnd type="arrow"/>
            </a:ln>
            <a:effectLst/>
          </p:spPr>
        </p:cxnSp>
      </p:grpSp>
      <p:sp>
        <p:nvSpPr>
          <p:cNvPr id="33" name="Content Placeholder 2"/>
          <p:cNvSpPr txBox="1">
            <a:spLocks/>
          </p:cNvSpPr>
          <p:nvPr/>
        </p:nvSpPr>
        <p:spPr>
          <a:xfrm>
            <a:off x="2057400" y="304800"/>
            <a:ext cx="4953000" cy="533400"/>
          </a:xfrm>
          <a:prstGeom prst="rect">
            <a:avLst/>
          </a:prstGeom>
        </p:spPr>
        <p:txBody>
          <a:bodyPr/>
          <a:lstStyle>
            <a:lvl1pPr marL="0" indent="0">
              <a:spcBef>
                <a:spcPts val="500"/>
              </a:spcBef>
              <a:buSzPct val="100000"/>
              <a:buFont typeface="Arial"/>
              <a:buNone/>
              <a:defRPr sz="2000">
                <a:solidFill>
                  <a:schemeClr val="bg1"/>
                </a:solidFill>
                <a:latin typeface="Proxima Nova Regular"/>
                <a:ea typeface="Arial Bold"/>
                <a:cs typeface="Arial Bold"/>
                <a:sym typeface="Arial Bold"/>
              </a:defRPr>
            </a:lvl1pPr>
            <a:lvl2pPr marL="768927" indent="-311727">
              <a:spcBef>
                <a:spcPts val="500"/>
              </a:spcBef>
              <a:buSzPct val="100000"/>
              <a:buFont typeface="Arial"/>
              <a:buChar char="•"/>
              <a:defRPr sz="2400">
                <a:latin typeface="Arial Bold"/>
                <a:ea typeface="Arial Bold"/>
                <a:cs typeface="Arial Bold"/>
                <a:sym typeface="Arial Bold"/>
              </a:defRPr>
            </a:lvl2pPr>
            <a:lvl3pPr marL="1188719" indent="-274319">
              <a:spcBef>
                <a:spcPts val="500"/>
              </a:spcBef>
              <a:buSzPct val="100000"/>
              <a:buFont typeface="Arial"/>
              <a:buChar char="o"/>
              <a:defRPr sz="2400">
                <a:latin typeface="Arial Bold"/>
                <a:ea typeface="Arial Bold"/>
                <a:cs typeface="Arial Bold"/>
                <a:sym typeface="Arial Bold"/>
              </a:defRPr>
            </a:lvl3pPr>
            <a:lvl4pPr marL="1676400" indent="-304800">
              <a:spcBef>
                <a:spcPts val="500"/>
              </a:spcBef>
              <a:buSzPct val="100000"/>
              <a:buFont typeface="Arial"/>
              <a:buChar char="▪"/>
              <a:defRPr sz="2400">
                <a:latin typeface="Arial Bold"/>
                <a:ea typeface="Arial Bold"/>
                <a:cs typeface="Arial Bold"/>
                <a:sym typeface="Arial Bold"/>
              </a:defRPr>
            </a:lvl4pPr>
            <a:lvl5pPr marL="2171700" indent="-342900">
              <a:spcBef>
                <a:spcPts val="500"/>
              </a:spcBef>
              <a:buSzPct val="100000"/>
              <a:buFont typeface="Arial"/>
              <a:buChar char="•"/>
              <a:defRPr sz="2400">
                <a:latin typeface="Arial Bold"/>
                <a:ea typeface="Arial Bold"/>
                <a:cs typeface="Arial Bold"/>
                <a:sym typeface="Arial Bold"/>
              </a:defRPr>
            </a:lvl5pPr>
            <a:lvl6pPr>
              <a:spcBef>
                <a:spcPts val="500"/>
              </a:spcBef>
              <a:buFont typeface="Arial"/>
              <a:defRPr sz="2400">
                <a:latin typeface="Arial Bold"/>
                <a:ea typeface="Arial Bold"/>
                <a:cs typeface="Arial Bold"/>
                <a:sym typeface="Arial Bold"/>
              </a:defRPr>
            </a:lvl6pPr>
            <a:lvl7pPr>
              <a:spcBef>
                <a:spcPts val="500"/>
              </a:spcBef>
              <a:buFont typeface="Arial"/>
              <a:defRPr sz="2400">
                <a:latin typeface="Arial Bold"/>
                <a:ea typeface="Arial Bold"/>
                <a:cs typeface="Arial Bold"/>
                <a:sym typeface="Arial Bold"/>
              </a:defRPr>
            </a:lvl7pPr>
            <a:lvl8pPr>
              <a:spcBef>
                <a:spcPts val="500"/>
              </a:spcBef>
              <a:buFont typeface="Arial"/>
              <a:defRPr sz="2400">
                <a:latin typeface="Arial Bold"/>
                <a:ea typeface="Arial Bold"/>
                <a:cs typeface="Arial Bold"/>
                <a:sym typeface="Arial Bold"/>
              </a:defRPr>
            </a:lvl8pPr>
            <a:lvl9pPr>
              <a:spcBef>
                <a:spcPts val="500"/>
              </a:spcBef>
              <a:buFont typeface="Arial"/>
              <a:defRPr sz="2400">
                <a:latin typeface="Arial Bold"/>
                <a:ea typeface="Arial Bold"/>
                <a:cs typeface="Arial Bold"/>
                <a:sym typeface="Arial Bold"/>
              </a:defRPr>
            </a:lvl9pPr>
          </a:lstStyle>
          <a:p>
            <a:r>
              <a:rPr lang="en-US" dirty="0"/>
              <a:t>Future Data Architecture functional blocks</a:t>
            </a:r>
            <a:endParaRPr lang="en-GB" dirty="0"/>
          </a:p>
        </p:txBody>
      </p:sp>
    </p:spTree>
    <p:extLst>
      <p:ext uri="{BB962C8B-B14F-4D97-AF65-F5344CB8AC3E}">
        <p14:creationId xmlns:p14="http://schemas.microsoft.com/office/powerpoint/2010/main" val="230975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3962400"/>
          </a:xfrm>
        </p:spPr>
        <p:txBody>
          <a:bodyPr/>
          <a:lstStyle/>
          <a:p>
            <a:r>
              <a:rPr lang="en-AU" sz="2800" dirty="0" smtClean="0">
                <a:latin typeface="Calibri" charset="0"/>
                <a:ea typeface="Calibri" charset="0"/>
                <a:cs typeface="Calibri" charset="0"/>
              </a:rPr>
              <a:t>CEOS </a:t>
            </a:r>
            <a:r>
              <a:rPr lang="en-AU" sz="2800" dirty="0" err="1" smtClean="0">
                <a:latin typeface="Calibri" charset="0"/>
                <a:ea typeface="Calibri" charset="0"/>
                <a:cs typeface="Calibri" charset="0"/>
              </a:rPr>
              <a:t>Workplan</a:t>
            </a:r>
            <a:r>
              <a:rPr lang="en-AU" sz="2800" dirty="0" smtClean="0">
                <a:latin typeface="Calibri" charset="0"/>
                <a:ea typeface="Calibri" charset="0"/>
                <a:cs typeface="Calibri" charset="0"/>
              </a:rPr>
              <a:t> </a:t>
            </a:r>
          </a:p>
          <a:p>
            <a:pPr lvl="1"/>
            <a:r>
              <a:rPr lang="en-AU" sz="2800" dirty="0" smtClean="0">
                <a:latin typeface="Calibri" charset="0"/>
                <a:ea typeface="Calibri" charset="0"/>
                <a:cs typeface="Calibri" charset="0"/>
              </a:rPr>
              <a:t>Context</a:t>
            </a:r>
            <a:endParaRPr lang="en-AU" sz="2800" dirty="0">
              <a:latin typeface="Calibri" charset="0"/>
              <a:ea typeface="Calibri" charset="0"/>
              <a:cs typeface="Calibri" charset="0"/>
            </a:endParaRPr>
          </a:p>
          <a:p>
            <a:pPr lvl="1"/>
            <a:r>
              <a:rPr lang="en-AU" sz="2800" dirty="0">
                <a:latin typeface="Calibri" charset="0"/>
                <a:ea typeface="Calibri" charset="0"/>
                <a:cs typeface="Calibri" charset="0"/>
              </a:rPr>
              <a:t>U</a:t>
            </a:r>
            <a:r>
              <a:rPr lang="en-AU" sz="2800" dirty="0" smtClean="0">
                <a:latin typeface="Calibri" charset="0"/>
                <a:ea typeface="Calibri" charset="0"/>
                <a:cs typeface="Calibri" charset="0"/>
              </a:rPr>
              <a:t>pdate cycle</a:t>
            </a:r>
            <a:endParaRPr lang="en-AU" sz="2800" dirty="0" smtClean="0">
              <a:latin typeface="Calibri" charset="0"/>
              <a:ea typeface="Calibri" charset="0"/>
              <a:cs typeface="Calibri" charset="0"/>
            </a:endParaRPr>
          </a:p>
          <a:p>
            <a:r>
              <a:rPr lang="en-AU" sz="2800" dirty="0" smtClean="0">
                <a:latin typeface="Calibri" charset="0"/>
                <a:ea typeface="Calibri" charset="0"/>
                <a:cs typeface="Calibri" charset="0"/>
              </a:rPr>
              <a:t>Actions on Future Data Architectures</a:t>
            </a:r>
          </a:p>
          <a:p>
            <a:pPr lvl="1"/>
            <a:r>
              <a:rPr lang="en-AU" sz="2800" dirty="0" smtClean="0">
                <a:latin typeface="Calibri" charset="0"/>
                <a:ea typeface="Calibri" charset="0"/>
                <a:cs typeface="Calibri" charset="0"/>
              </a:rPr>
              <a:t>Overview</a:t>
            </a:r>
          </a:p>
          <a:p>
            <a:pPr lvl="1"/>
            <a:r>
              <a:rPr lang="en-AU" sz="2800" dirty="0" smtClean="0">
                <a:latin typeface="Calibri" charset="0"/>
                <a:ea typeface="Calibri" charset="0"/>
                <a:cs typeface="Calibri" charset="0"/>
              </a:rPr>
              <a:t>Framing the discussion on FDA</a:t>
            </a:r>
          </a:p>
          <a:p>
            <a:r>
              <a:rPr lang="en-AU" sz="2800" dirty="0" smtClean="0">
                <a:latin typeface="Calibri" charset="0"/>
                <a:ea typeface="Calibri" charset="0"/>
                <a:cs typeface="Calibri" charset="0"/>
              </a:rPr>
              <a:t>CARD4L FDA vs LSI actions? </a:t>
            </a:r>
            <a:endParaRPr lang="en-AU" sz="2800" dirty="0">
              <a:latin typeface="Calibri" charset="0"/>
              <a:ea typeface="Calibri" charset="0"/>
              <a:cs typeface="Calibri" charset="0"/>
            </a:endParaRPr>
          </a:p>
        </p:txBody>
      </p:sp>
      <p:sp>
        <p:nvSpPr>
          <p:cNvPr id="3" name="Content Placeholder 2"/>
          <p:cNvSpPr>
            <a:spLocks noGrp="1"/>
          </p:cNvSpPr>
          <p:nvPr>
            <p:ph sz="quarter" idx="11"/>
          </p:nvPr>
        </p:nvSpPr>
        <p:spPr/>
        <p:txBody>
          <a:bodyPr/>
          <a:lstStyle/>
          <a:p>
            <a:r>
              <a:rPr lang="en-AU" sz="3200" dirty="0" smtClean="0">
                <a:latin typeface="Calibri" charset="0"/>
                <a:ea typeface="Calibri" charset="0"/>
                <a:cs typeface="Calibri" charset="0"/>
              </a:rPr>
              <a:t>Summary</a:t>
            </a:r>
            <a:endParaRPr lang="en-AU" dirty="0">
              <a:latin typeface="Calibri" charset="0"/>
              <a:ea typeface="Calibri" charset="0"/>
              <a:cs typeface="Calibri" charset="0"/>
            </a:endParaRPr>
          </a:p>
        </p:txBody>
      </p:sp>
    </p:spTree>
    <p:extLst>
      <p:ext uri="{BB962C8B-B14F-4D97-AF65-F5344CB8AC3E}">
        <p14:creationId xmlns:p14="http://schemas.microsoft.com/office/powerpoint/2010/main" val="15781410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AU" sz="3200" dirty="0" smtClean="0">
                <a:latin typeface="Calibri" charset="0"/>
                <a:ea typeface="Calibri" charset="0"/>
                <a:cs typeface="Calibri" charset="0"/>
              </a:rPr>
              <a:t>CEOS Work Plan purpose</a:t>
            </a:r>
            <a:endParaRPr lang="en-AU" sz="3200" dirty="0">
              <a:latin typeface="Calibri" charset="0"/>
              <a:ea typeface="Calibri" charset="0"/>
              <a:cs typeface="Calibri" charset="0"/>
            </a:endParaRPr>
          </a:p>
          <a:p>
            <a:endParaRPr lang="en-AU" dirty="0">
              <a:latin typeface="Calibri" charset="0"/>
              <a:ea typeface="Calibri" charset="0"/>
              <a:cs typeface="Calibri" charset="0"/>
            </a:endParaRPr>
          </a:p>
        </p:txBody>
      </p:sp>
      <p:sp>
        <p:nvSpPr>
          <p:cNvPr id="4" name="Content Placeholder 3"/>
          <p:cNvSpPr>
            <a:spLocks noGrp="1"/>
          </p:cNvSpPr>
          <p:nvPr>
            <p:ph sz="quarter" idx="10"/>
          </p:nvPr>
        </p:nvSpPr>
        <p:spPr>
          <a:xfrm>
            <a:off x="457200" y="1295400"/>
            <a:ext cx="8153400" cy="4724400"/>
          </a:xfrm>
        </p:spPr>
        <p:txBody>
          <a:bodyPr/>
          <a:lstStyle/>
          <a:p>
            <a:r>
              <a:rPr lang="en-GB" dirty="0" smtClean="0"/>
              <a:t>The </a:t>
            </a:r>
            <a:r>
              <a:rPr lang="en-GB" dirty="0"/>
              <a:t>3</a:t>
            </a:r>
            <a:r>
              <a:rPr lang="en-GB" dirty="0" smtClean="0"/>
              <a:t> year CEOS Work Plan is one of CEOS’s 4 Governing documents  </a:t>
            </a:r>
          </a:p>
          <a:p>
            <a:r>
              <a:rPr lang="en-GB" dirty="0" smtClean="0"/>
              <a:t>It records the near-term actions of all the CEOS entities in their work to achieve </a:t>
            </a:r>
            <a:r>
              <a:rPr lang="en-GB" dirty="0"/>
              <a:t>the goals outlined in the CEOS Strategic Guidance </a:t>
            </a:r>
            <a:r>
              <a:rPr lang="en-GB" dirty="0" smtClean="0"/>
              <a:t>document</a:t>
            </a:r>
          </a:p>
          <a:p>
            <a:r>
              <a:rPr lang="en-GB" dirty="0" smtClean="0"/>
              <a:t>The actions captured in the WP shall </a:t>
            </a:r>
            <a:r>
              <a:rPr lang="en-GB" dirty="0"/>
              <a:t>be consistent with these goals and in consideration of the capacity and resources of CEOS </a:t>
            </a:r>
            <a:r>
              <a:rPr lang="en-GB" dirty="0" smtClean="0"/>
              <a:t>Agencies</a:t>
            </a:r>
          </a:p>
          <a:p>
            <a:r>
              <a:rPr lang="en-GB" dirty="0" smtClean="0"/>
              <a:t>The actions shall be defined in agreement between the CEOS entities (</a:t>
            </a:r>
            <a:r>
              <a:rPr lang="en-GB" dirty="0" err="1" smtClean="0"/>
              <a:t>actionees</a:t>
            </a:r>
            <a:r>
              <a:rPr lang="en-GB" dirty="0" smtClean="0"/>
              <a:t>) and CEOS leadership (principals)</a:t>
            </a:r>
          </a:p>
          <a:p>
            <a:r>
              <a:rPr lang="en-GB" dirty="0" smtClean="0"/>
              <a:t>Actions considered for termination if they are </a:t>
            </a:r>
          </a:p>
          <a:p>
            <a:pPr lvl="1"/>
            <a:r>
              <a:rPr lang="en-GB" dirty="0" smtClean="0"/>
              <a:t>No longer aligned with strategic goals</a:t>
            </a:r>
          </a:p>
          <a:p>
            <a:pPr lvl="1"/>
            <a:r>
              <a:rPr lang="en-GB" dirty="0" smtClean="0"/>
              <a:t>No longer benefit stakeholders</a:t>
            </a:r>
          </a:p>
          <a:p>
            <a:pPr lvl="1"/>
            <a:r>
              <a:rPr lang="en-GB" dirty="0" smtClean="0"/>
              <a:t>No longer feasible or affordable</a:t>
            </a:r>
          </a:p>
          <a:p>
            <a:r>
              <a:rPr lang="en-GB" dirty="0" smtClean="0"/>
              <a:t>Actions are considered for termination at the appropriate CEOS meeting</a:t>
            </a:r>
          </a:p>
          <a:p>
            <a:pPr marL="0" indent="0">
              <a:buNone/>
            </a:pPr>
            <a:endParaRPr lang="en-GB" dirty="0"/>
          </a:p>
        </p:txBody>
      </p:sp>
    </p:spTree>
    <p:extLst>
      <p:ext uri="{BB962C8B-B14F-4D97-AF65-F5344CB8AC3E}">
        <p14:creationId xmlns:p14="http://schemas.microsoft.com/office/powerpoint/2010/main" val="32120502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1536"/>
            <a:ext cx="3962400" cy="923328"/>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AU" dirty="0"/>
              <a:t>Focus on objectives and deliverables associated with timescales and </a:t>
            </a:r>
            <a:r>
              <a:rPr lang="en-AU" dirty="0" smtClean="0"/>
              <a:t>         assigned </a:t>
            </a:r>
            <a:r>
              <a:rPr lang="en-AU" dirty="0"/>
              <a:t>responsibilities</a:t>
            </a:r>
          </a:p>
        </p:txBody>
      </p:sp>
      <p:sp>
        <p:nvSpPr>
          <p:cNvPr id="5" name="Rectangle 4"/>
          <p:cNvSpPr/>
          <p:nvPr/>
        </p:nvSpPr>
        <p:spPr>
          <a:xfrm>
            <a:off x="579120" y="3505200"/>
            <a:ext cx="3992880" cy="923328"/>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AU" dirty="0"/>
              <a:t>Provide sound and shared basis for </a:t>
            </a:r>
            <a:r>
              <a:rPr lang="en-AU" dirty="0" smtClean="0"/>
              <a:t> measuring </a:t>
            </a:r>
            <a:r>
              <a:rPr lang="en-AU" dirty="0"/>
              <a:t>our progress in a  </a:t>
            </a:r>
            <a:r>
              <a:rPr lang="en-AU" dirty="0" smtClean="0"/>
              <a:t>              multiannual </a:t>
            </a:r>
            <a:r>
              <a:rPr lang="en-AU" dirty="0"/>
              <a:t>perspective</a:t>
            </a:r>
          </a:p>
        </p:txBody>
      </p:sp>
      <p:sp>
        <p:nvSpPr>
          <p:cNvPr id="6" name="Rectangle 5"/>
          <p:cNvSpPr/>
          <p:nvPr/>
        </p:nvSpPr>
        <p:spPr>
          <a:xfrm>
            <a:off x="609600" y="4719936"/>
            <a:ext cx="3962400" cy="923328"/>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AU" dirty="0"/>
              <a:t>Shall be consistent with and </a:t>
            </a:r>
            <a:r>
              <a:rPr lang="en-AU" dirty="0" smtClean="0"/>
              <a:t>mutually </a:t>
            </a:r>
            <a:r>
              <a:rPr lang="en-AU" dirty="0"/>
              <a:t>supporting of other CEOS guiding </a:t>
            </a:r>
            <a:r>
              <a:rPr lang="en-AU" dirty="0" smtClean="0"/>
              <a:t>      documents</a:t>
            </a:r>
            <a:endParaRPr lang="en-AU" dirty="0"/>
          </a:p>
        </p:txBody>
      </p:sp>
      <p:sp>
        <p:nvSpPr>
          <p:cNvPr id="7" name="Rectangle 6"/>
          <p:cNvSpPr/>
          <p:nvPr/>
        </p:nvSpPr>
        <p:spPr>
          <a:xfrm>
            <a:off x="4724400" y="2281536"/>
            <a:ext cx="3810000" cy="3361728"/>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l" rtl="0" latinLnBrk="1" hangingPunct="0"/>
            <a:r>
              <a:rPr lang="en-AU" dirty="0" smtClean="0"/>
              <a:t>Updated </a:t>
            </a:r>
            <a:r>
              <a:rPr lang="en-AU" dirty="0"/>
              <a:t>annually by the CEO under the guidance of the CEOS </a:t>
            </a:r>
            <a:r>
              <a:rPr lang="en-AU" dirty="0" smtClean="0"/>
              <a:t>Chair</a:t>
            </a:r>
          </a:p>
          <a:p>
            <a:pPr algn="l" rtl="0" latinLnBrk="1" hangingPunct="0"/>
            <a:endParaRPr lang="en-AU" dirty="0"/>
          </a:p>
          <a:p>
            <a:pPr algn="l" rtl="0" latinLnBrk="1" hangingPunct="0"/>
            <a:r>
              <a:rPr lang="en-AU" dirty="0" smtClean="0"/>
              <a:t>In </a:t>
            </a:r>
            <a:r>
              <a:rPr lang="en-AU" dirty="0"/>
              <a:t>consultation </a:t>
            </a:r>
            <a:r>
              <a:rPr lang="en-AU" dirty="0" smtClean="0"/>
              <a:t>with:</a:t>
            </a:r>
          </a:p>
          <a:p>
            <a:pPr marL="285750" indent="-285750" algn="l" rtl="0" latinLnBrk="1" hangingPunct="0">
              <a:buFontTx/>
              <a:buChar char="-"/>
            </a:pPr>
            <a:r>
              <a:rPr lang="en-AU" dirty="0" smtClean="0"/>
              <a:t>the </a:t>
            </a:r>
            <a:r>
              <a:rPr lang="en-AU" dirty="0"/>
              <a:t>CEOS </a:t>
            </a:r>
            <a:r>
              <a:rPr lang="en-AU" dirty="0" smtClean="0"/>
              <a:t>SIT  Chair</a:t>
            </a:r>
            <a:endParaRPr lang="en-AU" dirty="0"/>
          </a:p>
          <a:p>
            <a:pPr marL="285750" indent="-285750" algn="l" rtl="0" latinLnBrk="1" hangingPunct="0">
              <a:buFontTx/>
              <a:buChar char="-"/>
            </a:pPr>
            <a:r>
              <a:rPr lang="en-AU" dirty="0" smtClean="0"/>
              <a:t>CEOS Secretariat</a:t>
            </a:r>
          </a:p>
          <a:p>
            <a:pPr marL="285750" indent="-285750" algn="l" rtl="0" latinLnBrk="1" hangingPunct="0">
              <a:buFontTx/>
              <a:buChar char="-"/>
            </a:pPr>
            <a:r>
              <a:rPr lang="en-AU" dirty="0" smtClean="0"/>
              <a:t>CEOS Working Groups</a:t>
            </a:r>
          </a:p>
          <a:p>
            <a:pPr marL="285750" indent="-285750" algn="l" rtl="0" latinLnBrk="1" hangingPunct="0">
              <a:buFontTx/>
              <a:buChar char="-"/>
            </a:pPr>
            <a:r>
              <a:rPr lang="en-AU" dirty="0" smtClean="0"/>
              <a:t>Virtual  Constellations</a:t>
            </a:r>
          </a:p>
          <a:p>
            <a:pPr marL="285750" indent="-285750" algn="l" rtl="0" latinLnBrk="1" hangingPunct="0">
              <a:buFontTx/>
              <a:buChar char="-"/>
            </a:pPr>
            <a:r>
              <a:rPr lang="en-AU" dirty="0" smtClean="0"/>
              <a:t>Ad </a:t>
            </a:r>
            <a:r>
              <a:rPr lang="en-AU" dirty="0"/>
              <a:t>Hoc </a:t>
            </a:r>
            <a:r>
              <a:rPr lang="en-AU" dirty="0" smtClean="0"/>
              <a:t>Teams</a:t>
            </a:r>
          </a:p>
          <a:p>
            <a:pPr marL="285750" indent="-285750" algn="l" rtl="0" latinLnBrk="1" hangingPunct="0">
              <a:buFontTx/>
              <a:buChar char="-"/>
            </a:pPr>
            <a:r>
              <a:rPr lang="en-AU" dirty="0" smtClean="0"/>
              <a:t>CEOS </a:t>
            </a:r>
            <a:r>
              <a:rPr lang="en-AU" dirty="0"/>
              <a:t>membership at </a:t>
            </a:r>
            <a:r>
              <a:rPr lang="en-AU" dirty="0" smtClean="0"/>
              <a:t>large </a:t>
            </a:r>
          </a:p>
          <a:p>
            <a:pPr marL="285750" indent="-285750" algn="l" rtl="0" latinLnBrk="1" hangingPunct="0">
              <a:buFontTx/>
              <a:buChar char="-"/>
            </a:pPr>
            <a:r>
              <a:rPr lang="en-AU" dirty="0" smtClean="0"/>
              <a:t>CEOS’s </a:t>
            </a:r>
            <a:r>
              <a:rPr lang="en-AU" dirty="0"/>
              <a:t>external stakeholders</a:t>
            </a:r>
          </a:p>
        </p:txBody>
      </p:sp>
      <p:sp>
        <p:nvSpPr>
          <p:cNvPr id="8" name="Content Placeholder 2"/>
          <p:cNvSpPr>
            <a:spLocks noGrp="1"/>
          </p:cNvSpPr>
          <p:nvPr>
            <p:ph sz="quarter" idx="11"/>
          </p:nvPr>
        </p:nvSpPr>
        <p:spPr>
          <a:xfrm>
            <a:off x="2057400" y="304800"/>
            <a:ext cx="4953000" cy="533400"/>
          </a:xfrm>
        </p:spPr>
        <p:txBody>
          <a:bodyPr/>
          <a:lstStyle/>
          <a:p>
            <a:r>
              <a:rPr lang="en-AU" sz="3200" dirty="0" smtClean="0">
                <a:latin typeface="Calibri" charset="0"/>
                <a:ea typeface="Calibri" charset="0"/>
                <a:cs typeface="Calibri" charset="0"/>
              </a:rPr>
              <a:t>CEOS Work Plan purpose</a:t>
            </a:r>
            <a:endParaRPr lang="en-AU" sz="3200" dirty="0">
              <a:latin typeface="Calibri" charset="0"/>
              <a:ea typeface="Calibri" charset="0"/>
              <a:cs typeface="Calibri" charset="0"/>
            </a:endParaRPr>
          </a:p>
          <a:p>
            <a:endParaRPr lang="en-AU" dirty="0">
              <a:latin typeface="Calibri" charset="0"/>
              <a:ea typeface="Calibri" charset="0"/>
              <a:cs typeface="Calibri" charset="0"/>
            </a:endParaRPr>
          </a:p>
        </p:txBody>
      </p:sp>
    </p:spTree>
    <p:extLst>
      <p:ext uri="{BB962C8B-B14F-4D97-AF65-F5344CB8AC3E}">
        <p14:creationId xmlns:p14="http://schemas.microsoft.com/office/powerpoint/2010/main" val="17767803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6267225" cy="4724400"/>
          </a:xfrm>
        </p:spPr>
        <p:txBody>
          <a:bodyPr/>
          <a:lstStyle/>
          <a:p>
            <a:pPr marL="0" indent="0">
              <a:buNone/>
            </a:pPr>
            <a:r>
              <a:rPr lang="en-GB" sz="2800" dirty="0" smtClean="0">
                <a:latin typeface="Calibri" charset="0"/>
                <a:ea typeface="Calibri" charset="0"/>
                <a:cs typeface="Calibri" charset="0"/>
              </a:rPr>
              <a:t>CEOS Work Plan is one of CEOS’s governing documents</a:t>
            </a:r>
          </a:p>
          <a:p>
            <a:r>
              <a:rPr lang="en-GB" sz="2800" dirty="0" smtClean="0">
                <a:latin typeface="Calibri" charset="0"/>
                <a:ea typeface="Calibri" charset="0"/>
                <a:cs typeface="Calibri" charset="0"/>
              </a:rPr>
              <a:t>Based on a 3 year period</a:t>
            </a:r>
          </a:p>
          <a:p>
            <a:r>
              <a:rPr lang="en-GB" sz="2800" dirty="0" smtClean="0">
                <a:latin typeface="Calibri" charset="0"/>
                <a:ea typeface="Calibri" charset="0"/>
                <a:cs typeface="Calibri" charset="0"/>
              </a:rPr>
              <a:t>Update annually</a:t>
            </a:r>
          </a:p>
          <a:p>
            <a:endParaRPr lang="en-GB" sz="2800" dirty="0">
              <a:latin typeface="Calibri" charset="0"/>
              <a:ea typeface="Calibri" charset="0"/>
              <a:cs typeface="Calibri" charset="0"/>
            </a:endParaRPr>
          </a:p>
          <a:p>
            <a:endParaRPr lang="en-GB" sz="2800" dirty="0" smtClean="0">
              <a:latin typeface="Calibri" charset="0"/>
              <a:ea typeface="Calibri" charset="0"/>
              <a:cs typeface="Calibri" charset="0"/>
            </a:endParaRPr>
          </a:p>
          <a:p>
            <a:endParaRPr lang="en-GB" sz="2800" dirty="0">
              <a:latin typeface="Calibri" charset="0"/>
              <a:ea typeface="Calibri" charset="0"/>
              <a:cs typeface="Calibri" charset="0"/>
            </a:endParaRPr>
          </a:p>
          <a:p>
            <a:r>
              <a:rPr lang="en-GB" dirty="0">
                <a:latin typeface="Calibri" charset="0"/>
                <a:ea typeface="Calibri" charset="0"/>
                <a:cs typeface="Calibri" charset="0"/>
              </a:rPr>
              <a:t>1</a:t>
            </a:r>
            <a:r>
              <a:rPr lang="en-GB" dirty="0" smtClean="0">
                <a:latin typeface="Calibri" charset="0"/>
                <a:ea typeface="Calibri" charset="0"/>
                <a:cs typeface="Calibri" charset="0"/>
              </a:rPr>
              <a:t>st request for updates</a:t>
            </a:r>
          </a:p>
          <a:p>
            <a:r>
              <a:rPr lang="en-GB" dirty="0" smtClean="0">
                <a:latin typeface="Calibri" charset="0"/>
                <a:ea typeface="Calibri" charset="0"/>
                <a:cs typeface="Calibri" charset="0"/>
              </a:rPr>
              <a:t>Deadline for updates</a:t>
            </a:r>
          </a:p>
          <a:p>
            <a:r>
              <a:rPr lang="en-GB" dirty="0" smtClean="0">
                <a:latin typeface="Calibri" charset="0"/>
                <a:ea typeface="Calibri" charset="0"/>
                <a:cs typeface="Calibri" charset="0"/>
              </a:rPr>
              <a:t>1</a:t>
            </a:r>
            <a:r>
              <a:rPr lang="en-GB" baseline="30000" dirty="0" smtClean="0">
                <a:latin typeface="Calibri" charset="0"/>
                <a:ea typeface="Calibri" charset="0"/>
                <a:cs typeface="Calibri" charset="0"/>
              </a:rPr>
              <a:t>st</a:t>
            </a:r>
            <a:r>
              <a:rPr lang="en-GB" dirty="0" smtClean="0">
                <a:latin typeface="Calibri" charset="0"/>
                <a:ea typeface="Calibri" charset="0"/>
                <a:cs typeface="Calibri" charset="0"/>
              </a:rPr>
              <a:t> draft of work plan</a:t>
            </a:r>
          </a:p>
          <a:p>
            <a:r>
              <a:rPr lang="en-GB" dirty="0" smtClean="0">
                <a:latin typeface="Calibri" charset="0"/>
                <a:ea typeface="Calibri" charset="0"/>
                <a:cs typeface="Calibri" charset="0"/>
              </a:rPr>
              <a:t>Finalised work plan </a:t>
            </a:r>
          </a:p>
          <a:p>
            <a:endParaRPr lang="en-AU" sz="2800" dirty="0" smtClean="0">
              <a:latin typeface="Calibri" charset="0"/>
              <a:ea typeface="Calibri" charset="0"/>
              <a:cs typeface="Calibri" charset="0"/>
            </a:endParaRPr>
          </a:p>
        </p:txBody>
      </p:sp>
      <p:sp>
        <p:nvSpPr>
          <p:cNvPr id="3" name="Content Placeholder 2"/>
          <p:cNvSpPr>
            <a:spLocks noGrp="1"/>
          </p:cNvSpPr>
          <p:nvPr>
            <p:ph sz="quarter" idx="11"/>
          </p:nvPr>
        </p:nvSpPr>
        <p:spPr/>
        <p:txBody>
          <a:bodyPr/>
          <a:lstStyle/>
          <a:p>
            <a:r>
              <a:rPr lang="en-AU" sz="3200" dirty="0" smtClean="0">
                <a:latin typeface="Calibri" charset="0"/>
                <a:ea typeface="Calibri" charset="0"/>
                <a:cs typeface="Calibri" charset="0"/>
              </a:rPr>
              <a:t>CEOS Work Plan timeline</a:t>
            </a:r>
            <a:endParaRPr lang="en-AU" sz="3200" dirty="0">
              <a:latin typeface="Calibri" charset="0"/>
              <a:ea typeface="Calibri" charset="0"/>
              <a:cs typeface="Calibri" charset="0"/>
            </a:endParaRPr>
          </a:p>
          <a:p>
            <a:endParaRPr lang="en-AU" dirty="0">
              <a:latin typeface="Calibri" charset="0"/>
              <a:ea typeface="Calibri" charset="0"/>
              <a:cs typeface="Calibri" charset="0"/>
            </a:endParaRPr>
          </a:p>
        </p:txBody>
      </p:sp>
      <p:grpSp>
        <p:nvGrpSpPr>
          <p:cNvPr id="35" name="Group 34"/>
          <p:cNvGrpSpPr/>
          <p:nvPr/>
        </p:nvGrpSpPr>
        <p:grpSpPr>
          <a:xfrm>
            <a:off x="4567800" y="1600200"/>
            <a:ext cx="4500000" cy="4500000"/>
            <a:chOff x="2115406" y="1424400"/>
            <a:chExt cx="5059362" cy="4938881"/>
          </a:xfrm>
        </p:grpSpPr>
        <p:sp>
          <p:nvSpPr>
            <p:cNvPr id="14" name="Content Placeholder 1"/>
            <p:cNvSpPr txBox="1">
              <a:spLocks/>
            </p:cNvSpPr>
            <p:nvPr/>
          </p:nvSpPr>
          <p:spPr>
            <a:xfrm rot="20815872">
              <a:off x="4706694" y="5795434"/>
              <a:ext cx="1371600"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smtClean="0">
                  <a:latin typeface="Calibri" charset="0"/>
                  <a:ea typeface="Calibri" charset="0"/>
                  <a:cs typeface="Calibri" charset="0"/>
                </a:rPr>
                <a:t>January</a:t>
              </a:r>
            </a:p>
            <a:p>
              <a:pPr marL="0" indent="0" defTabSz="914400">
                <a:buFont typeface="Arial"/>
                <a:buNone/>
              </a:pPr>
              <a:endParaRPr lang="en-AU" sz="1400" dirty="0">
                <a:latin typeface="Calibri" charset="0"/>
                <a:ea typeface="Calibri" charset="0"/>
                <a:cs typeface="Calibri" charset="0"/>
              </a:endParaRPr>
            </a:p>
          </p:txBody>
        </p:sp>
        <p:grpSp>
          <p:nvGrpSpPr>
            <p:cNvPr id="15" name="Group 14"/>
            <p:cNvGrpSpPr/>
            <p:nvPr/>
          </p:nvGrpSpPr>
          <p:grpSpPr>
            <a:xfrm>
              <a:off x="2115406" y="1424400"/>
              <a:ext cx="5004000" cy="4938839"/>
              <a:chOff x="2115406" y="1424400"/>
              <a:chExt cx="5004000" cy="4938839"/>
            </a:xfrm>
          </p:grpSpPr>
          <p:sp>
            <p:nvSpPr>
              <p:cNvPr id="16" name="Arc 15"/>
              <p:cNvSpPr/>
              <p:nvPr/>
            </p:nvSpPr>
            <p:spPr>
              <a:xfrm>
                <a:off x="2213484" y="1460916"/>
                <a:ext cx="4896000" cy="4896000"/>
              </a:xfrm>
              <a:prstGeom prst="arc">
                <a:avLst>
                  <a:gd name="adj1" fmla="val 16200000"/>
                  <a:gd name="adj2" fmla="val 16183746"/>
                </a:avLst>
              </a:prstGeom>
              <a:ln w="114300">
                <a:solidFill>
                  <a:schemeClr val="accent3"/>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600" b="0" i="0" u="none" strike="noStrike" cap="none" spc="0" normalizeH="0" baseline="0">
                  <a:ln>
                    <a:noFill/>
                  </a:ln>
                  <a:solidFill>
                    <a:srgbClr val="000000"/>
                  </a:solidFill>
                  <a:effectLst/>
                  <a:uFillTx/>
                </a:endParaRPr>
              </a:p>
            </p:txBody>
          </p:sp>
          <p:grpSp>
            <p:nvGrpSpPr>
              <p:cNvPr id="17" name="Group 16"/>
              <p:cNvGrpSpPr/>
              <p:nvPr/>
            </p:nvGrpSpPr>
            <p:grpSpPr>
              <a:xfrm>
                <a:off x="2115406" y="1424400"/>
                <a:ext cx="5004000" cy="4938839"/>
                <a:chOff x="2115406" y="1424400"/>
                <a:chExt cx="5004000" cy="4938839"/>
              </a:xfrm>
            </p:grpSpPr>
            <p:cxnSp>
              <p:nvCxnSpPr>
                <p:cNvPr id="18" name="Straight Connector 17"/>
                <p:cNvCxnSpPr/>
                <p:nvPr/>
              </p:nvCxnSpPr>
              <p:spPr>
                <a:xfrm>
                  <a:off x="2115406" y="3886200"/>
                  <a:ext cx="5004000" cy="0"/>
                </a:xfrm>
                <a:prstGeom prst="line">
                  <a:avLst/>
                </a:prstGeom>
                <a:noFill/>
                <a:ln w="25400" cap="flat">
                  <a:solidFill>
                    <a:srgbClr val="FF9A00">
                      <a:alpha val="57000"/>
                    </a:srgbClr>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9" name="Straight Connector 18"/>
                <p:cNvCxnSpPr/>
                <p:nvPr/>
              </p:nvCxnSpPr>
              <p:spPr>
                <a:xfrm rot="5400000">
                  <a:off x="2200200" y="3872400"/>
                  <a:ext cx="4896000" cy="0"/>
                </a:xfrm>
                <a:prstGeom prst="line">
                  <a:avLst/>
                </a:prstGeom>
                <a:noFill/>
                <a:ln w="25400" cap="flat">
                  <a:solidFill>
                    <a:srgbClr val="FF9A00">
                      <a:alpha val="57000"/>
                    </a:srgbClr>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0" name="Straight Connector 19"/>
                <p:cNvCxnSpPr/>
                <p:nvPr/>
              </p:nvCxnSpPr>
              <p:spPr>
                <a:xfrm rot="1800000">
                  <a:off x="2230353" y="3864000"/>
                  <a:ext cx="4788000" cy="0"/>
                </a:xfrm>
                <a:prstGeom prst="line">
                  <a:avLst/>
                </a:prstGeom>
                <a:noFill/>
                <a:ln w="25400" cap="flat">
                  <a:solidFill>
                    <a:srgbClr val="FF9A00">
                      <a:alpha val="57000"/>
                    </a:srgbClr>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1" name="Straight Connector 20"/>
                <p:cNvCxnSpPr/>
                <p:nvPr/>
              </p:nvCxnSpPr>
              <p:spPr>
                <a:xfrm rot="3600000">
                  <a:off x="2209690" y="3854746"/>
                  <a:ext cx="4824000" cy="0"/>
                </a:xfrm>
                <a:prstGeom prst="line">
                  <a:avLst/>
                </a:prstGeom>
                <a:noFill/>
                <a:ln w="25400" cap="flat">
                  <a:solidFill>
                    <a:srgbClr val="FF9A00">
                      <a:alpha val="57000"/>
                    </a:srgbClr>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2" name="Straight Connector 21"/>
                <p:cNvCxnSpPr/>
                <p:nvPr/>
              </p:nvCxnSpPr>
              <p:spPr>
                <a:xfrm rot="7200000">
                  <a:off x="2182690" y="3933239"/>
                  <a:ext cx="4860000" cy="0"/>
                </a:xfrm>
                <a:prstGeom prst="line">
                  <a:avLst/>
                </a:prstGeom>
                <a:noFill/>
                <a:ln w="25400" cap="flat">
                  <a:solidFill>
                    <a:srgbClr val="FF9A00">
                      <a:alpha val="57000"/>
                    </a:srgbClr>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3" name="Straight Connector 22"/>
                <p:cNvCxnSpPr/>
                <p:nvPr/>
              </p:nvCxnSpPr>
              <p:spPr>
                <a:xfrm rot="9000000">
                  <a:off x="2219723" y="3873000"/>
                  <a:ext cx="4824000" cy="0"/>
                </a:xfrm>
                <a:prstGeom prst="line">
                  <a:avLst/>
                </a:prstGeom>
                <a:noFill/>
                <a:ln w="25400" cap="flat">
                  <a:solidFill>
                    <a:srgbClr val="FF9A00">
                      <a:alpha val="57000"/>
                    </a:srgbClr>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sp>
          <p:nvSpPr>
            <p:cNvPr id="24" name="Content Placeholder 1"/>
            <p:cNvSpPr txBox="1">
              <a:spLocks/>
            </p:cNvSpPr>
            <p:nvPr/>
          </p:nvSpPr>
          <p:spPr>
            <a:xfrm rot="18852440">
              <a:off x="5615534" y="5135255"/>
              <a:ext cx="1371600"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February</a:t>
              </a:r>
            </a:p>
            <a:p>
              <a:pPr marL="0" indent="0" defTabSz="914400">
                <a:buFont typeface="Arial"/>
                <a:buNone/>
              </a:pPr>
              <a:endParaRPr lang="en-AU" sz="1400" dirty="0">
                <a:latin typeface="Calibri" charset="0"/>
                <a:ea typeface="Calibri" charset="0"/>
                <a:cs typeface="Calibri" charset="0"/>
              </a:endParaRPr>
            </a:p>
          </p:txBody>
        </p:sp>
        <p:sp>
          <p:nvSpPr>
            <p:cNvPr id="25" name="Content Placeholder 1"/>
            <p:cNvSpPr txBox="1">
              <a:spLocks/>
            </p:cNvSpPr>
            <p:nvPr/>
          </p:nvSpPr>
          <p:spPr>
            <a:xfrm rot="17414780">
              <a:off x="6222268" y="3908779"/>
              <a:ext cx="1371600"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March</a:t>
              </a:r>
            </a:p>
            <a:p>
              <a:pPr marL="0" indent="0" defTabSz="914400">
                <a:buFont typeface="Arial"/>
                <a:buNone/>
              </a:pPr>
              <a:endParaRPr lang="en-AU" sz="1400" dirty="0">
                <a:latin typeface="Calibri" charset="0"/>
                <a:ea typeface="Calibri" charset="0"/>
                <a:cs typeface="Calibri" charset="0"/>
              </a:endParaRPr>
            </a:p>
          </p:txBody>
        </p:sp>
        <p:sp>
          <p:nvSpPr>
            <p:cNvPr id="26" name="Content Placeholder 1"/>
            <p:cNvSpPr txBox="1">
              <a:spLocks/>
            </p:cNvSpPr>
            <p:nvPr/>
          </p:nvSpPr>
          <p:spPr>
            <a:xfrm rot="15539337">
              <a:off x="6068067" y="2667214"/>
              <a:ext cx="1371600"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April</a:t>
              </a:r>
            </a:p>
            <a:p>
              <a:pPr marL="0" indent="0" defTabSz="914400">
                <a:buFont typeface="Arial"/>
                <a:buNone/>
              </a:pPr>
              <a:endParaRPr lang="en-AU" sz="1400" dirty="0">
                <a:latin typeface="Calibri" charset="0"/>
                <a:ea typeface="Calibri" charset="0"/>
                <a:cs typeface="Calibri" charset="0"/>
              </a:endParaRPr>
            </a:p>
          </p:txBody>
        </p:sp>
        <p:sp>
          <p:nvSpPr>
            <p:cNvPr id="27" name="Content Placeholder 1"/>
            <p:cNvSpPr txBox="1">
              <a:spLocks/>
            </p:cNvSpPr>
            <p:nvPr/>
          </p:nvSpPr>
          <p:spPr>
            <a:xfrm rot="2533477">
              <a:off x="5830244" y="2059825"/>
              <a:ext cx="666714"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May</a:t>
              </a:r>
              <a:endParaRPr lang="en-AU" sz="1400" dirty="0">
                <a:latin typeface="Calibri" charset="0"/>
                <a:ea typeface="Calibri" charset="0"/>
                <a:cs typeface="Calibri" charset="0"/>
              </a:endParaRPr>
            </a:p>
          </p:txBody>
        </p:sp>
        <p:sp>
          <p:nvSpPr>
            <p:cNvPr id="28" name="Content Placeholder 1"/>
            <p:cNvSpPr txBox="1">
              <a:spLocks/>
            </p:cNvSpPr>
            <p:nvPr/>
          </p:nvSpPr>
          <p:spPr>
            <a:xfrm rot="963985">
              <a:off x="4858145" y="1542292"/>
              <a:ext cx="758141"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June</a:t>
              </a:r>
            </a:p>
            <a:p>
              <a:pPr marL="0" indent="0" defTabSz="914400">
                <a:buFont typeface="Arial"/>
                <a:buNone/>
              </a:pPr>
              <a:endParaRPr lang="en-AU" sz="1400" dirty="0">
                <a:latin typeface="Calibri" charset="0"/>
                <a:ea typeface="Calibri" charset="0"/>
                <a:cs typeface="Calibri" charset="0"/>
              </a:endParaRPr>
            </a:p>
          </p:txBody>
        </p:sp>
        <p:sp>
          <p:nvSpPr>
            <p:cNvPr id="29" name="Content Placeholder 1"/>
            <p:cNvSpPr txBox="1">
              <a:spLocks/>
            </p:cNvSpPr>
            <p:nvPr/>
          </p:nvSpPr>
          <p:spPr>
            <a:xfrm rot="20423997">
              <a:off x="3761591" y="1483307"/>
              <a:ext cx="758141"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July</a:t>
              </a:r>
            </a:p>
            <a:p>
              <a:pPr marL="0" indent="0" defTabSz="914400">
                <a:buFont typeface="Arial"/>
                <a:buNone/>
              </a:pPr>
              <a:endParaRPr lang="en-AU" sz="1400" dirty="0">
                <a:latin typeface="Calibri" charset="0"/>
                <a:ea typeface="Calibri" charset="0"/>
                <a:cs typeface="Calibri" charset="0"/>
              </a:endParaRPr>
            </a:p>
          </p:txBody>
        </p:sp>
        <p:sp>
          <p:nvSpPr>
            <p:cNvPr id="30" name="Content Placeholder 1"/>
            <p:cNvSpPr txBox="1">
              <a:spLocks/>
            </p:cNvSpPr>
            <p:nvPr/>
          </p:nvSpPr>
          <p:spPr>
            <a:xfrm rot="18919172">
              <a:off x="2677200" y="2082863"/>
              <a:ext cx="952528"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August</a:t>
              </a:r>
            </a:p>
            <a:p>
              <a:pPr marL="0" indent="0" defTabSz="914400">
                <a:buFont typeface="Arial"/>
                <a:buNone/>
              </a:pPr>
              <a:endParaRPr lang="en-AU" sz="1400" dirty="0">
                <a:latin typeface="Calibri" charset="0"/>
                <a:ea typeface="Calibri" charset="0"/>
                <a:cs typeface="Calibri" charset="0"/>
              </a:endParaRPr>
            </a:p>
          </p:txBody>
        </p:sp>
        <p:sp>
          <p:nvSpPr>
            <p:cNvPr id="31" name="Content Placeholder 1"/>
            <p:cNvSpPr txBox="1">
              <a:spLocks/>
            </p:cNvSpPr>
            <p:nvPr/>
          </p:nvSpPr>
          <p:spPr>
            <a:xfrm rot="17409751">
              <a:off x="1896856" y="3058951"/>
              <a:ext cx="1346046"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September</a:t>
              </a:r>
            </a:p>
            <a:p>
              <a:pPr marL="0" indent="0" defTabSz="914400">
                <a:buFont typeface="Arial"/>
                <a:buNone/>
              </a:pPr>
              <a:endParaRPr lang="en-AU" sz="1400" dirty="0">
                <a:latin typeface="Calibri" charset="0"/>
                <a:ea typeface="Calibri" charset="0"/>
                <a:cs typeface="Calibri" charset="0"/>
              </a:endParaRPr>
            </a:p>
          </p:txBody>
        </p:sp>
        <p:sp>
          <p:nvSpPr>
            <p:cNvPr id="32" name="Content Placeholder 1"/>
            <p:cNvSpPr txBox="1">
              <a:spLocks/>
            </p:cNvSpPr>
            <p:nvPr/>
          </p:nvSpPr>
          <p:spPr>
            <a:xfrm rot="3985976">
              <a:off x="1821722" y="4343021"/>
              <a:ext cx="1346046"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October</a:t>
              </a:r>
            </a:p>
            <a:p>
              <a:pPr marL="0" indent="0" defTabSz="914400">
                <a:buFont typeface="Arial"/>
                <a:buNone/>
              </a:pPr>
              <a:endParaRPr lang="en-AU" sz="1400" dirty="0">
                <a:latin typeface="Calibri" charset="0"/>
                <a:ea typeface="Calibri" charset="0"/>
                <a:cs typeface="Calibri" charset="0"/>
              </a:endParaRPr>
            </a:p>
          </p:txBody>
        </p:sp>
        <p:sp>
          <p:nvSpPr>
            <p:cNvPr id="33" name="Content Placeholder 1"/>
            <p:cNvSpPr txBox="1">
              <a:spLocks/>
            </p:cNvSpPr>
            <p:nvPr/>
          </p:nvSpPr>
          <p:spPr>
            <a:xfrm rot="2399681">
              <a:off x="2412686" y="5268617"/>
              <a:ext cx="1346046"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November</a:t>
              </a:r>
            </a:p>
          </p:txBody>
        </p:sp>
        <p:sp>
          <p:nvSpPr>
            <p:cNvPr id="34" name="Content Placeholder 1"/>
            <p:cNvSpPr txBox="1">
              <a:spLocks/>
            </p:cNvSpPr>
            <p:nvPr/>
          </p:nvSpPr>
          <p:spPr>
            <a:xfrm rot="800160">
              <a:off x="3454175" y="5829881"/>
              <a:ext cx="1346046"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December</a:t>
              </a:r>
            </a:p>
            <a:p>
              <a:pPr marL="0" indent="0" defTabSz="914400">
                <a:buFont typeface="Arial"/>
                <a:buNone/>
              </a:pPr>
              <a:endParaRPr lang="en-AU" sz="1400" dirty="0">
                <a:latin typeface="Calibri" charset="0"/>
                <a:ea typeface="Calibri" charset="0"/>
                <a:cs typeface="Calibri" charset="0"/>
              </a:endParaRPr>
            </a:p>
          </p:txBody>
        </p:sp>
      </p:grpSp>
      <p:cxnSp>
        <p:nvCxnSpPr>
          <p:cNvPr id="37" name="Curved Connector 36"/>
          <p:cNvCxnSpPr>
            <a:endCxn id="33" idx="2"/>
          </p:cNvCxnSpPr>
          <p:nvPr/>
        </p:nvCxnSpPr>
        <p:spPr>
          <a:xfrm>
            <a:off x="3352800" y="5159379"/>
            <a:ext cx="1921846" cy="372596"/>
          </a:xfrm>
          <a:prstGeom prst="curvedConnector4">
            <a:avLst>
              <a:gd name="adj1" fmla="val 45509"/>
              <a:gd name="adj2" fmla="val 161353"/>
            </a:avLst>
          </a:prstGeom>
          <a:noFill/>
          <a:ln w="25400" cap="flat">
            <a:solidFill>
              <a:srgbClr val="FF0000"/>
            </a:solidFill>
            <a:prstDash val="solid"/>
            <a:bevel/>
            <a:tailEnd type="triangle" w="lg" len="lg"/>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8" name="Curved Connector 37"/>
          <p:cNvCxnSpPr>
            <a:endCxn id="34" idx="2"/>
          </p:cNvCxnSpPr>
          <p:nvPr/>
        </p:nvCxnSpPr>
        <p:spPr>
          <a:xfrm>
            <a:off x="3124200" y="5571004"/>
            <a:ext cx="3176918" cy="522643"/>
          </a:xfrm>
          <a:prstGeom prst="curvedConnector4">
            <a:avLst>
              <a:gd name="adj1" fmla="val 38630"/>
              <a:gd name="adj2" fmla="val 143739"/>
            </a:avLst>
          </a:prstGeom>
          <a:noFill/>
          <a:ln w="25400" cap="flat">
            <a:solidFill>
              <a:srgbClr val="FF0000"/>
            </a:solidFill>
            <a:prstDash val="solid"/>
            <a:bevel/>
            <a:tailEnd type="triangle" w="lg" len="lg"/>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40" name="Curved Connector 39"/>
          <p:cNvCxnSpPr>
            <a:endCxn id="14" idx="2"/>
          </p:cNvCxnSpPr>
          <p:nvPr/>
        </p:nvCxnSpPr>
        <p:spPr>
          <a:xfrm>
            <a:off x="3124200" y="5931872"/>
            <a:ext cx="4413321" cy="130648"/>
          </a:xfrm>
          <a:prstGeom prst="curvedConnector4">
            <a:avLst>
              <a:gd name="adj1" fmla="val 25144"/>
              <a:gd name="adj2" fmla="val 498711"/>
            </a:avLst>
          </a:prstGeom>
          <a:noFill/>
          <a:ln w="25400" cap="flat">
            <a:solidFill>
              <a:srgbClr val="FF0000"/>
            </a:solidFill>
            <a:prstDash val="solid"/>
            <a:bevel/>
            <a:tailEnd type="triangle" w="lg" len="lg"/>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64" name="Freeform 63"/>
          <p:cNvSpPr/>
          <p:nvPr/>
        </p:nvSpPr>
        <p:spPr>
          <a:xfrm>
            <a:off x="2968788" y="5471111"/>
            <a:ext cx="5853711" cy="1326701"/>
          </a:xfrm>
          <a:custGeom>
            <a:avLst/>
            <a:gdLst>
              <a:gd name="connsiteX0" fmla="*/ 0 w 5853711"/>
              <a:gd name="connsiteY0" fmla="*/ 816964 h 1326701"/>
              <a:gd name="connsiteX1" fmla="*/ 3237876 w 5853711"/>
              <a:gd name="connsiteY1" fmla="*/ 1326630 h 1326701"/>
              <a:gd name="connsiteX2" fmla="*/ 5658787 w 5853711"/>
              <a:gd name="connsiteY2" fmla="*/ 786984 h 1326701"/>
              <a:gd name="connsiteX3" fmla="*/ 5531371 w 5853711"/>
              <a:gd name="connsiteY3" fmla="*/ 0 h 1326701"/>
            </a:gdLst>
            <a:ahLst/>
            <a:cxnLst>
              <a:cxn ang="0">
                <a:pos x="connsiteX0" y="connsiteY0"/>
              </a:cxn>
              <a:cxn ang="0">
                <a:pos x="connsiteX1" y="connsiteY1"/>
              </a:cxn>
              <a:cxn ang="0">
                <a:pos x="connsiteX2" y="connsiteY2"/>
              </a:cxn>
              <a:cxn ang="0">
                <a:pos x="connsiteX3" y="connsiteY3"/>
              </a:cxn>
            </a:cxnLst>
            <a:rect l="l" t="t" r="r" b="b"/>
            <a:pathLst>
              <a:path w="5853711" h="1326701">
                <a:moveTo>
                  <a:pt x="0" y="816964"/>
                </a:moveTo>
                <a:cubicBezTo>
                  <a:pt x="1147372" y="1074295"/>
                  <a:pt x="2294745" y="1331627"/>
                  <a:pt x="3237876" y="1326630"/>
                </a:cubicBezTo>
                <a:cubicBezTo>
                  <a:pt x="4181007" y="1321633"/>
                  <a:pt x="5276538" y="1008089"/>
                  <a:pt x="5658787" y="786984"/>
                </a:cubicBezTo>
                <a:cubicBezTo>
                  <a:pt x="6041036" y="565879"/>
                  <a:pt x="5786203" y="282939"/>
                  <a:pt x="5531371" y="0"/>
                </a:cubicBezTo>
              </a:path>
            </a:pathLst>
          </a:custGeom>
          <a:noFill/>
          <a:ln w="25400" cap="flat">
            <a:solidFill>
              <a:srgbClr val="FF0000"/>
            </a:solidFill>
            <a:prstDash val="solid"/>
            <a:bevel/>
            <a:tailEnd type="triangle" w="lg" len="lg"/>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23569366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6267225" cy="4724400"/>
          </a:xfrm>
        </p:spPr>
        <p:txBody>
          <a:bodyPr/>
          <a:lstStyle/>
          <a:p>
            <a:pPr marL="0" indent="0">
              <a:buNone/>
            </a:pPr>
            <a:r>
              <a:rPr lang="en-GB" sz="2800" dirty="0" smtClean="0">
                <a:latin typeface="Calibri" charset="0"/>
                <a:ea typeface="Calibri" charset="0"/>
                <a:cs typeface="Calibri" charset="0"/>
              </a:rPr>
              <a:t>CEOS Work Plan is one of CEOS’s governing documents</a:t>
            </a:r>
          </a:p>
          <a:p>
            <a:r>
              <a:rPr lang="en-GB" sz="2800" dirty="0" smtClean="0">
                <a:latin typeface="Calibri" charset="0"/>
                <a:ea typeface="Calibri" charset="0"/>
                <a:cs typeface="Calibri" charset="0"/>
              </a:rPr>
              <a:t>Based on a 3 year period</a:t>
            </a:r>
          </a:p>
          <a:p>
            <a:r>
              <a:rPr lang="en-GB" sz="2800" dirty="0" smtClean="0">
                <a:latin typeface="Calibri" charset="0"/>
                <a:ea typeface="Calibri" charset="0"/>
                <a:cs typeface="Calibri" charset="0"/>
              </a:rPr>
              <a:t>Update annually</a:t>
            </a:r>
          </a:p>
          <a:p>
            <a:endParaRPr lang="en-GB" sz="2800" dirty="0">
              <a:latin typeface="Calibri" charset="0"/>
              <a:ea typeface="Calibri" charset="0"/>
              <a:cs typeface="Calibri" charset="0"/>
            </a:endParaRPr>
          </a:p>
          <a:p>
            <a:endParaRPr lang="en-GB" sz="2800" dirty="0" smtClean="0">
              <a:latin typeface="Calibri" charset="0"/>
              <a:ea typeface="Calibri" charset="0"/>
              <a:cs typeface="Calibri" charset="0"/>
            </a:endParaRPr>
          </a:p>
          <a:p>
            <a:endParaRPr lang="en-GB" sz="2800" dirty="0">
              <a:latin typeface="Calibri" charset="0"/>
              <a:ea typeface="Calibri" charset="0"/>
              <a:cs typeface="Calibri" charset="0"/>
            </a:endParaRPr>
          </a:p>
          <a:p>
            <a:r>
              <a:rPr lang="en-GB" dirty="0">
                <a:latin typeface="Calibri" charset="0"/>
                <a:ea typeface="Calibri" charset="0"/>
                <a:cs typeface="Calibri" charset="0"/>
              </a:rPr>
              <a:t>1</a:t>
            </a:r>
            <a:r>
              <a:rPr lang="en-GB" dirty="0" smtClean="0">
                <a:latin typeface="Calibri" charset="0"/>
                <a:ea typeface="Calibri" charset="0"/>
                <a:cs typeface="Calibri" charset="0"/>
              </a:rPr>
              <a:t>st request for updates</a:t>
            </a:r>
          </a:p>
          <a:p>
            <a:r>
              <a:rPr lang="en-GB" dirty="0" smtClean="0">
                <a:latin typeface="Calibri" charset="0"/>
                <a:ea typeface="Calibri" charset="0"/>
                <a:cs typeface="Calibri" charset="0"/>
              </a:rPr>
              <a:t>Deadline for updates</a:t>
            </a:r>
          </a:p>
          <a:p>
            <a:r>
              <a:rPr lang="en-GB" dirty="0" smtClean="0">
                <a:latin typeface="Calibri" charset="0"/>
                <a:ea typeface="Calibri" charset="0"/>
                <a:cs typeface="Calibri" charset="0"/>
              </a:rPr>
              <a:t>1</a:t>
            </a:r>
            <a:r>
              <a:rPr lang="en-GB" baseline="30000" dirty="0" smtClean="0">
                <a:latin typeface="Calibri" charset="0"/>
                <a:ea typeface="Calibri" charset="0"/>
                <a:cs typeface="Calibri" charset="0"/>
              </a:rPr>
              <a:t>st</a:t>
            </a:r>
            <a:r>
              <a:rPr lang="en-GB" dirty="0" smtClean="0">
                <a:latin typeface="Calibri" charset="0"/>
                <a:ea typeface="Calibri" charset="0"/>
                <a:cs typeface="Calibri" charset="0"/>
              </a:rPr>
              <a:t> draft of work plan</a:t>
            </a:r>
          </a:p>
          <a:p>
            <a:r>
              <a:rPr lang="en-GB" dirty="0" smtClean="0">
                <a:latin typeface="Calibri" charset="0"/>
                <a:ea typeface="Calibri" charset="0"/>
                <a:cs typeface="Calibri" charset="0"/>
              </a:rPr>
              <a:t>Finalised work plan </a:t>
            </a:r>
          </a:p>
          <a:p>
            <a:endParaRPr lang="en-AU" sz="2800" dirty="0" smtClean="0">
              <a:latin typeface="Calibri" charset="0"/>
              <a:ea typeface="Calibri" charset="0"/>
              <a:cs typeface="Calibri" charset="0"/>
            </a:endParaRPr>
          </a:p>
        </p:txBody>
      </p:sp>
      <p:sp>
        <p:nvSpPr>
          <p:cNvPr id="3" name="Content Placeholder 2"/>
          <p:cNvSpPr>
            <a:spLocks noGrp="1"/>
          </p:cNvSpPr>
          <p:nvPr>
            <p:ph sz="quarter" idx="11"/>
          </p:nvPr>
        </p:nvSpPr>
        <p:spPr/>
        <p:txBody>
          <a:bodyPr/>
          <a:lstStyle/>
          <a:p>
            <a:r>
              <a:rPr lang="en-AU" sz="3200" dirty="0" smtClean="0">
                <a:latin typeface="Calibri" charset="0"/>
                <a:ea typeface="Calibri" charset="0"/>
                <a:cs typeface="Calibri" charset="0"/>
              </a:rPr>
              <a:t>CEOS Work Plan timeline</a:t>
            </a:r>
            <a:endParaRPr lang="en-AU" sz="3200" dirty="0">
              <a:latin typeface="Calibri" charset="0"/>
              <a:ea typeface="Calibri" charset="0"/>
              <a:cs typeface="Calibri" charset="0"/>
            </a:endParaRPr>
          </a:p>
          <a:p>
            <a:endParaRPr lang="en-AU" dirty="0">
              <a:latin typeface="Calibri" charset="0"/>
              <a:ea typeface="Calibri" charset="0"/>
              <a:cs typeface="Calibri" charset="0"/>
            </a:endParaRPr>
          </a:p>
        </p:txBody>
      </p:sp>
      <p:grpSp>
        <p:nvGrpSpPr>
          <p:cNvPr id="35" name="Group 34"/>
          <p:cNvGrpSpPr/>
          <p:nvPr/>
        </p:nvGrpSpPr>
        <p:grpSpPr>
          <a:xfrm>
            <a:off x="4567800" y="1600200"/>
            <a:ext cx="4500000" cy="4500000"/>
            <a:chOff x="2115406" y="1424400"/>
            <a:chExt cx="5059362" cy="4938881"/>
          </a:xfrm>
        </p:grpSpPr>
        <p:sp>
          <p:nvSpPr>
            <p:cNvPr id="14" name="Content Placeholder 1"/>
            <p:cNvSpPr txBox="1">
              <a:spLocks/>
            </p:cNvSpPr>
            <p:nvPr/>
          </p:nvSpPr>
          <p:spPr>
            <a:xfrm rot="20815872">
              <a:off x="4706694" y="5795434"/>
              <a:ext cx="1371600"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smtClean="0">
                  <a:latin typeface="Calibri" charset="0"/>
                  <a:ea typeface="Calibri" charset="0"/>
                  <a:cs typeface="Calibri" charset="0"/>
                </a:rPr>
                <a:t>January</a:t>
              </a:r>
            </a:p>
            <a:p>
              <a:pPr marL="0" indent="0" defTabSz="914400">
                <a:buFont typeface="Arial"/>
                <a:buNone/>
              </a:pPr>
              <a:endParaRPr lang="en-AU" sz="1400" dirty="0">
                <a:latin typeface="Calibri" charset="0"/>
                <a:ea typeface="Calibri" charset="0"/>
                <a:cs typeface="Calibri" charset="0"/>
              </a:endParaRPr>
            </a:p>
          </p:txBody>
        </p:sp>
        <p:grpSp>
          <p:nvGrpSpPr>
            <p:cNvPr id="15" name="Group 14"/>
            <p:cNvGrpSpPr/>
            <p:nvPr/>
          </p:nvGrpSpPr>
          <p:grpSpPr>
            <a:xfrm>
              <a:off x="2115406" y="1424400"/>
              <a:ext cx="5004000" cy="4938839"/>
              <a:chOff x="2115406" y="1424400"/>
              <a:chExt cx="5004000" cy="4938839"/>
            </a:xfrm>
          </p:grpSpPr>
          <p:sp>
            <p:nvSpPr>
              <p:cNvPr id="16" name="Arc 15"/>
              <p:cNvSpPr/>
              <p:nvPr/>
            </p:nvSpPr>
            <p:spPr>
              <a:xfrm>
                <a:off x="2213484" y="1460916"/>
                <a:ext cx="4896000" cy="4896000"/>
              </a:xfrm>
              <a:prstGeom prst="arc">
                <a:avLst>
                  <a:gd name="adj1" fmla="val 16200000"/>
                  <a:gd name="adj2" fmla="val 16183746"/>
                </a:avLst>
              </a:prstGeom>
              <a:ln w="114300">
                <a:solidFill>
                  <a:schemeClr val="accent3"/>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600" b="0" i="0" u="none" strike="noStrike" cap="none" spc="0" normalizeH="0" baseline="0">
                  <a:ln>
                    <a:noFill/>
                  </a:ln>
                  <a:solidFill>
                    <a:srgbClr val="000000"/>
                  </a:solidFill>
                  <a:effectLst/>
                  <a:uFillTx/>
                </a:endParaRPr>
              </a:p>
            </p:txBody>
          </p:sp>
          <p:grpSp>
            <p:nvGrpSpPr>
              <p:cNvPr id="17" name="Group 16"/>
              <p:cNvGrpSpPr/>
              <p:nvPr/>
            </p:nvGrpSpPr>
            <p:grpSpPr>
              <a:xfrm>
                <a:off x="2115406" y="1424400"/>
                <a:ext cx="5004000" cy="4938839"/>
                <a:chOff x="2115406" y="1424400"/>
                <a:chExt cx="5004000" cy="4938839"/>
              </a:xfrm>
            </p:grpSpPr>
            <p:cxnSp>
              <p:nvCxnSpPr>
                <p:cNvPr id="18" name="Straight Connector 17"/>
                <p:cNvCxnSpPr/>
                <p:nvPr/>
              </p:nvCxnSpPr>
              <p:spPr>
                <a:xfrm>
                  <a:off x="2115406" y="3886200"/>
                  <a:ext cx="5004000" cy="0"/>
                </a:xfrm>
                <a:prstGeom prst="line">
                  <a:avLst/>
                </a:prstGeom>
                <a:noFill/>
                <a:ln w="25400" cap="flat">
                  <a:solidFill>
                    <a:srgbClr val="FF9A00">
                      <a:alpha val="57000"/>
                    </a:srgbClr>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9" name="Straight Connector 18"/>
                <p:cNvCxnSpPr/>
                <p:nvPr/>
              </p:nvCxnSpPr>
              <p:spPr>
                <a:xfrm rot="5400000">
                  <a:off x="2200200" y="3872400"/>
                  <a:ext cx="4896000" cy="0"/>
                </a:xfrm>
                <a:prstGeom prst="line">
                  <a:avLst/>
                </a:prstGeom>
                <a:noFill/>
                <a:ln w="25400" cap="flat">
                  <a:solidFill>
                    <a:srgbClr val="FF9A00">
                      <a:alpha val="57000"/>
                    </a:srgbClr>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0" name="Straight Connector 19"/>
                <p:cNvCxnSpPr/>
                <p:nvPr/>
              </p:nvCxnSpPr>
              <p:spPr>
                <a:xfrm rot="1800000">
                  <a:off x="2230353" y="3864000"/>
                  <a:ext cx="4788000" cy="0"/>
                </a:xfrm>
                <a:prstGeom prst="line">
                  <a:avLst/>
                </a:prstGeom>
                <a:noFill/>
                <a:ln w="25400" cap="flat">
                  <a:solidFill>
                    <a:srgbClr val="FF9A00">
                      <a:alpha val="57000"/>
                    </a:srgbClr>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1" name="Straight Connector 20"/>
                <p:cNvCxnSpPr/>
                <p:nvPr/>
              </p:nvCxnSpPr>
              <p:spPr>
                <a:xfrm rot="3600000">
                  <a:off x="2209690" y="3854746"/>
                  <a:ext cx="4824000" cy="0"/>
                </a:xfrm>
                <a:prstGeom prst="line">
                  <a:avLst/>
                </a:prstGeom>
                <a:noFill/>
                <a:ln w="25400" cap="flat">
                  <a:solidFill>
                    <a:srgbClr val="FF9A00">
                      <a:alpha val="57000"/>
                    </a:srgbClr>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2" name="Straight Connector 21"/>
                <p:cNvCxnSpPr/>
                <p:nvPr/>
              </p:nvCxnSpPr>
              <p:spPr>
                <a:xfrm rot="7200000">
                  <a:off x="2182690" y="3933239"/>
                  <a:ext cx="4860000" cy="0"/>
                </a:xfrm>
                <a:prstGeom prst="line">
                  <a:avLst/>
                </a:prstGeom>
                <a:noFill/>
                <a:ln w="25400" cap="flat">
                  <a:solidFill>
                    <a:srgbClr val="FF9A00">
                      <a:alpha val="57000"/>
                    </a:srgbClr>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3" name="Straight Connector 22"/>
                <p:cNvCxnSpPr/>
                <p:nvPr/>
              </p:nvCxnSpPr>
              <p:spPr>
                <a:xfrm rot="9000000">
                  <a:off x="2219723" y="3873000"/>
                  <a:ext cx="4824000" cy="0"/>
                </a:xfrm>
                <a:prstGeom prst="line">
                  <a:avLst/>
                </a:prstGeom>
                <a:noFill/>
                <a:ln w="25400" cap="flat">
                  <a:solidFill>
                    <a:srgbClr val="FF9A00">
                      <a:alpha val="57000"/>
                    </a:srgbClr>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sp>
          <p:nvSpPr>
            <p:cNvPr id="24" name="Content Placeholder 1"/>
            <p:cNvSpPr txBox="1">
              <a:spLocks/>
            </p:cNvSpPr>
            <p:nvPr/>
          </p:nvSpPr>
          <p:spPr>
            <a:xfrm rot="18852440">
              <a:off x="5615534" y="5135255"/>
              <a:ext cx="1371600"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February</a:t>
              </a:r>
            </a:p>
            <a:p>
              <a:pPr marL="0" indent="0" defTabSz="914400">
                <a:buFont typeface="Arial"/>
                <a:buNone/>
              </a:pPr>
              <a:endParaRPr lang="en-AU" sz="1400" dirty="0">
                <a:latin typeface="Calibri" charset="0"/>
                <a:ea typeface="Calibri" charset="0"/>
                <a:cs typeface="Calibri" charset="0"/>
              </a:endParaRPr>
            </a:p>
          </p:txBody>
        </p:sp>
        <p:sp>
          <p:nvSpPr>
            <p:cNvPr id="25" name="Content Placeholder 1"/>
            <p:cNvSpPr txBox="1">
              <a:spLocks/>
            </p:cNvSpPr>
            <p:nvPr/>
          </p:nvSpPr>
          <p:spPr>
            <a:xfrm rot="17414780">
              <a:off x="6222268" y="3908779"/>
              <a:ext cx="1371600"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March</a:t>
              </a:r>
            </a:p>
            <a:p>
              <a:pPr marL="0" indent="0" defTabSz="914400">
                <a:buFont typeface="Arial"/>
                <a:buNone/>
              </a:pPr>
              <a:endParaRPr lang="en-AU" sz="1400" dirty="0">
                <a:latin typeface="Calibri" charset="0"/>
                <a:ea typeface="Calibri" charset="0"/>
                <a:cs typeface="Calibri" charset="0"/>
              </a:endParaRPr>
            </a:p>
          </p:txBody>
        </p:sp>
        <p:sp>
          <p:nvSpPr>
            <p:cNvPr id="26" name="Content Placeholder 1"/>
            <p:cNvSpPr txBox="1">
              <a:spLocks/>
            </p:cNvSpPr>
            <p:nvPr/>
          </p:nvSpPr>
          <p:spPr>
            <a:xfrm rot="15539337">
              <a:off x="6068067" y="2667214"/>
              <a:ext cx="1371600"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April</a:t>
              </a:r>
            </a:p>
            <a:p>
              <a:pPr marL="0" indent="0" defTabSz="914400">
                <a:buFont typeface="Arial"/>
                <a:buNone/>
              </a:pPr>
              <a:endParaRPr lang="en-AU" sz="1400" dirty="0">
                <a:latin typeface="Calibri" charset="0"/>
                <a:ea typeface="Calibri" charset="0"/>
                <a:cs typeface="Calibri" charset="0"/>
              </a:endParaRPr>
            </a:p>
          </p:txBody>
        </p:sp>
        <p:sp>
          <p:nvSpPr>
            <p:cNvPr id="27" name="Content Placeholder 1"/>
            <p:cNvSpPr txBox="1">
              <a:spLocks/>
            </p:cNvSpPr>
            <p:nvPr/>
          </p:nvSpPr>
          <p:spPr>
            <a:xfrm rot="2533477">
              <a:off x="5830244" y="2059825"/>
              <a:ext cx="666714"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May</a:t>
              </a:r>
              <a:endParaRPr lang="en-AU" sz="1400" dirty="0">
                <a:latin typeface="Calibri" charset="0"/>
                <a:ea typeface="Calibri" charset="0"/>
                <a:cs typeface="Calibri" charset="0"/>
              </a:endParaRPr>
            </a:p>
          </p:txBody>
        </p:sp>
        <p:sp>
          <p:nvSpPr>
            <p:cNvPr id="28" name="Content Placeholder 1"/>
            <p:cNvSpPr txBox="1">
              <a:spLocks/>
            </p:cNvSpPr>
            <p:nvPr/>
          </p:nvSpPr>
          <p:spPr>
            <a:xfrm rot="963985">
              <a:off x="4858145" y="1542292"/>
              <a:ext cx="758141"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June</a:t>
              </a:r>
            </a:p>
            <a:p>
              <a:pPr marL="0" indent="0" defTabSz="914400">
                <a:buFont typeface="Arial"/>
                <a:buNone/>
              </a:pPr>
              <a:endParaRPr lang="en-AU" sz="1400" dirty="0">
                <a:latin typeface="Calibri" charset="0"/>
                <a:ea typeface="Calibri" charset="0"/>
                <a:cs typeface="Calibri" charset="0"/>
              </a:endParaRPr>
            </a:p>
          </p:txBody>
        </p:sp>
        <p:sp>
          <p:nvSpPr>
            <p:cNvPr id="29" name="Content Placeholder 1"/>
            <p:cNvSpPr txBox="1">
              <a:spLocks/>
            </p:cNvSpPr>
            <p:nvPr/>
          </p:nvSpPr>
          <p:spPr>
            <a:xfrm rot="20423997">
              <a:off x="3761591" y="1483307"/>
              <a:ext cx="758141"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July</a:t>
              </a:r>
            </a:p>
            <a:p>
              <a:pPr marL="0" indent="0" defTabSz="914400">
                <a:buFont typeface="Arial"/>
                <a:buNone/>
              </a:pPr>
              <a:endParaRPr lang="en-AU" sz="1400" dirty="0">
                <a:latin typeface="Calibri" charset="0"/>
                <a:ea typeface="Calibri" charset="0"/>
                <a:cs typeface="Calibri" charset="0"/>
              </a:endParaRPr>
            </a:p>
          </p:txBody>
        </p:sp>
        <p:sp>
          <p:nvSpPr>
            <p:cNvPr id="30" name="Content Placeholder 1"/>
            <p:cNvSpPr txBox="1">
              <a:spLocks/>
            </p:cNvSpPr>
            <p:nvPr/>
          </p:nvSpPr>
          <p:spPr>
            <a:xfrm rot="18919172">
              <a:off x="2677200" y="2082863"/>
              <a:ext cx="952528"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August</a:t>
              </a:r>
            </a:p>
            <a:p>
              <a:pPr marL="0" indent="0" defTabSz="914400">
                <a:buFont typeface="Arial"/>
                <a:buNone/>
              </a:pPr>
              <a:endParaRPr lang="en-AU" sz="1400" dirty="0">
                <a:latin typeface="Calibri" charset="0"/>
                <a:ea typeface="Calibri" charset="0"/>
                <a:cs typeface="Calibri" charset="0"/>
              </a:endParaRPr>
            </a:p>
          </p:txBody>
        </p:sp>
        <p:sp>
          <p:nvSpPr>
            <p:cNvPr id="31" name="Content Placeholder 1"/>
            <p:cNvSpPr txBox="1">
              <a:spLocks/>
            </p:cNvSpPr>
            <p:nvPr/>
          </p:nvSpPr>
          <p:spPr>
            <a:xfrm rot="17409751">
              <a:off x="1896856" y="3058951"/>
              <a:ext cx="1346046"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September</a:t>
              </a:r>
            </a:p>
            <a:p>
              <a:pPr marL="0" indent="0" defTabSz="914400">
                <a:buFont typeface="Arial"/>
                <a:buNone/>
              </a:pPr>
              <a:endParaRPr lang="en-AU" sz="1400" dirty="0">
                <a:latin typeface="Calibri" charset="0"/>
                <a:ea typeface="Calibri" charset="0"/>
                <a:cs typeface="Calibri" charset="0"/>
              </a:endParaRPr>
            </a:p>
          </p:txBody>
        </p:sp>
        <p:sp>
          <p:nvSpPr>
            <p:cNvPr id="32" name="Content Placeholder 1"/>
            <p:cNvSpPr txBox="1">
              <a:spLocks/>
            </p:cNvSpPr>
            <p:nvPr/>
          </p:nvSpPr>
          <p:spPr>
            <a:xfrm rot="3985976">
              <a:off x="1821722" y="4343021"/>
              <a:ext cx="1346046"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October</a:t>
              </a:r>
            </a:p>
            <a:p>
              <a:pPr marL="0" indent="0" defTabSz="914400">
                <a:buFont typeface="Arial"/>
                <a:buNone/>
              </a:pPr>
              <a:endParaRPr lang="en-AU" sz="1400" dirty="0">
                <a:latin typeface="Calibri" charset="0"/>
                <a:ea typeface="Calibri" charset="0"/>
                <a:cs typeface="Calibri" charset="0"/>
              </a:endParaRPr>
            </a:p>
          </p:txBody>
        </p:sp>
        <p:sp>
          <p:nvSpPr>
            <p:cNvPr id="33" name="Content Placeholder 1"/>
            <p:cNvSpPr txBox="1">
              <a:spLocks/>
            </p:cNvSpPr>
            <p:nvPr/>
          </p:nvSpPr>
          <p:spPr>
            <a:xfrm rot="2399681">
              <a:off x="2412686" y="5268617"/>
              <a:ext cx="1346046"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November</a:t>
              </a:r>
            </a:p>
          </p:txBody>
        </p:sp>
        <p:sp>
          <p:nvSpPr>
            <p:cNvPr id="34" name="Content Placeholder 1"/>
            <p:cNvSpPr txBox="1">
              <a:spLocks/>
            </p:cNvSpPr>
            <p:nvPr/>
          </p:nvSpPr>
          <p:spPr>
            <a:xfrm rot="800160">
              <a:off x="3454175" y="5829881"/>
              <a:ext cx="1346046"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AU" sz="1800" dirty="0" smtClean="0">
                  <a:latin typeface="Calibri" charset="0"/>
                  <a:ea typeface="Calibri" charset="0"/>
                  <a:cs typeface="Calibri" charset="0"/>
                </a:rPr>
                <a:t>December</a:t>
              </a:r>
            </a:p>
            <a:p>
              <a:pPr marL="0" indent="0" defTabSz="914400">
                <a:buFont typeface="Arial"/>
                <a:buNone/>
              </a:pPr>
              <a:endParaRPr lang="en-AU" sz="1400" dirty="0">
                <a:latin typeface="Calibri" charset="0"/>
                <a:ea typeface="Calibri" charset="0"/>
                <a:cs typeface="Calibri" charset="0"/>
              </a:endParaRPr>
            </a:p>
          </p:txBody>
        </p:sp>
      </p:grpSp>
      <p:pic>
        <p:nvPicPr>
          <p:cNvPr id="4" name="Picture 3"/>
          <p:cNvPicPr>
            <a:picLocks noChangeAspect="1"/>
          </p:cNvPicPr>
          <p:nvPr/>
        </p:nvPicPr>
        <p:blipFill>
          <a:blip r:embed="rId3"/>
          <a:stretch>
            <a:fillRect/>
          </a:stretch>
        </p:blipFill>
        <p:spPr>
          <a:xfrm>
            <a:off x="8108264" y="3339167"/>
            <a:ext cx="779062" cy="1010467"/>
          </a:xfrm>
          <a:prstGeom prst="rect">
            <a:avLst/>
          </a:prstGeom>
          <a:ln>
            <a:solidFill>
              <a:schemeClr val="tx1"/>
            </a:solidFill>
          </a:ln>
        </p:spPr>
      </p:pic>
      <p:cxnSp>
        <p:nvCxnSpPr>
          <p:cNvPr id="37" name="Curved Connector 36"/>
          <p:cNvCxnSpPr>
            <a:endCxn id="33" idx="2"/>
          </p:cNvCxnSpPr>
          <p:nvPr/>
        </p:nvCxnSpPr>
        <p:spPr>
          <a:xfrm>
            <a:off x="3352800" y="5159379"/>
            <a:ext cx="1921846" cy="372596"/>
          </a:xfrm>
          <a:prstGeom prst="curvedConnector4">
            <a:avLst>
              <a:gd name="adj1" fmla="val 45509"/>
              <a:gd name="adj2" fmla="val 161353"/>
            </a:avLst>
          </a:prstGeom>
          <a:noFill/>
          <a:ln w="25400" cap="flat">
            <a:solidFill>
              <a:srgbClr val="FF0000"/>
            </a:solidFill>
            <a:prstDash val="solid"/>
            <a:bevel/>
            <a:tailEnd type="triangle" w="lg" len="lg"/>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8" name="Freeform 7"/>
          <p:cNvSpPr/>
          <p:nvPr/>
        </p:nvSpPr>
        <p:spPr>
          <a:xfrm>
            <a:off x="3110459" y="5561351"/>
            <a:ext cx="3013023" cy="558707"/>
          </a:xfrm>
          <a:custGeom>
            <a:avLst/>
            <a:gdLst>
              <a:gd name="connsiteX0" fmla="*/ 0 w 3013023"/>
              <a:gd name="connsiteY0" fmla="*/ 0 h 558707"/>
              <a:gd name="connsiteX1" fmla="*/ 1581462 w 3013023"/>
              <a:gd name="connsiteY1" fmla="*/ 509665 h 558707"/>
              <a:gd name="connsiteX2" fmla="*/ 3013023 w 3013023"/>
              <a:gd name="connsiteY2" fmla="*/ 509665 h 558707"/>
            </a:gdLst>
            <a:ahLst/>
            <a:cxnLst>
              <a:cxn ang="0">
                <a:pos x="connsiteX0" y="connsiteY0"/>
              </a:cxn>
              <a:cxn ang="0">
                <a:pos x="connsiteX1" y="connsiteY1"/>
              </a:cxn>
              <a:cxn ang="0">
                <a:pos x="connsiteX2" y="connsiteY2"/>
              </a:cxn>
            </a:cxnLst>
            <a:rect l="l" t="t" r="r" b="b"/>
            <a:pathLst>
              <a:path w="3013023" h="558707">
                <a:moveTo>
                  <a:pt x="0" y="0"/>
                </a:moveTo>
                <a:cubicBezTo>
                  <a:pt x="539646" y="212360"/>
                  <a:pt x="1079292" y="424721"/>
                  <a:pt x="1581462" y="509665"/>
                </a:cubicBezTo>
                <a:cubicBezTo>
                  <a:pt x="2083633" y="594609"/>
                  <a:pt x="2548328" y="552137"/>
                  <a:pt x="3013023" y="509665"/>
                </a:cubicBezTo>
              </a:path>
            </a:pathLst>
          </a:custGeom>
          <a:noFill/>
          <a:ln w="25400" cap="flat">
            <a:solidFill>
              <a:srgbClr val="FF0000"/>
            </a:solidFill>
            <a:prstDash val="solid"/>
            <a:bevel/>
            <a:tailEnd type="triangle" w="lg" len="lg"/>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sp>
        <p:nvSpPr>
          <p:cNvPr id="9" name="Freeform 8"/>
          <p:cNvSpPr/>
          <p:nvPr/>
        </p:nvSpPr>
        <p:spPr>
          <a:xfrm>
            <a:off x="3110459" y="5096656"/>
            <a:ext cx="5891309" cy="1349912"/>
          </a:xfrm>
          <a:custGeom>
            <a:avLst/>
            <a:gdLst>
              <a:gd name="connsiteX0" fmla="*/ 0 w 5891309"/>
              <a:gd name="connsiteY0" fmla="*/ 824459 h 1349912"/>
              <a:gd name="connsiteX1" fmla="*/ 1603948 w 5891309"/>
              <a:gd name="connsiteY1" fmla="*/ 1311639 h 1349912"/>
              <a:gd name="connsiteX2" fmla="*/ 4339652 w 5891309"/>
              <a:gd name="connsiteY2" fmla="*/ 1206708 h 1349912"/>
              <a:gd name="connsiteX3" fmla="*/ 5786203 w 5891309"/>
              <a:gd name="connsiteY3" fmla="*/ 322288 h 1349912"/>
              <a:gd name="connsiteX4" fmla="*/ 5666282 w 5891309"/>
              <a:gd name="connsiteY4" fmla="*/ 0 h 1349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1309" h="1349912">
                <a:moveTo>
                  <a:pt x="0" y="824459"/>
                </a:moveTo>
                <a:cubicBezTo>
                  <a:pt x="440336" y="1036195"/>
                  <a:pt x="880673" y="1247931"/>
                  <a:pt x="1603948" y="1311639"/>
                </a:cubicBezTo>
                <a:cubicBezTo>
                  <a:pt x="2327223" y="1375347"/>
                  <a:pt x="3642610" y="1371600"/>
                  <a:pt x="4339652" y="1206708"/>
                </a:cubicBezTo>
                <a:cubicBezTo>
                  <a:pt x="5036694" y="1041816"/>
                  <a:pt x="5565098" y="523406"/>
                  <a:pt x="5786203" y="322288"/>
                </a:cubicBezTo>
                <a:cubicBezTo>
                  <a:pt x="6007308" y="121170"/>
                  <a:pt x="5836795" y="60585"/>
                  <a:pt x="5666282" y="0"/>
                </a:cubicBezTo>
              </a:path>
            </a:pathLst>
          </a:custGeom>
          <a:noFill/>
          <a:ln w="25400" cap="flat">
            <a:solidFill>
              <a:srgbClr val="FF0000"/>
            </a:solidFill>
            <a:prstDash val="solid"/>
            <a:bevel/>
            <a:tailEnd type="triangle" w="lg" len="lg"/>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sp>
        <p:nvSpPr>
          <p:cNvPr id="13" name="Freeform 12"/>
          <p:cNvSpPr/>
          <p:nvPr/>
        </p:nvSpPr>
        <p:spPr>
          <a:xfrm>
            <a:off x="2893102" y="4287187"/>
            <a:ext cx="6218401" cy="2522469"/>
          </a:xfrm>
          <a:custGeom>
            <a:avLst/>
            <a:gdLst>
              <a:gd name="connsiteX0" fmla="*/ 0 w 6218401"/>
              <a:gd name="connsiteY0" fmla="*/ 2023672 h 2522469"/>
              <a:gd name="connsiteX1" fmla="*/ 3342806 w 6218401"/>
              <a:gd name="connsiteY1" fmla="*/ 2518347 h 2522469"/>
              <a:gd name="connsiteX2" fmla="*/ 5426439 w 6218401"/>
              <a:gd name="connsiteY2" fmla="*/ 2188564 h 2522469"/>
              <a:gd name="connsiteX3" fmla="*/ 6160957 w 6218401"/>
              <a:gd name="connsiteY3" fmla="*/ 1034321 h 2522469"/>
              <a:gd name="connsiteX4" fmla="*/ 6115987 w 6218401"/>
              <a:gd name="connsiteY4" fmla="*/ 0 h 252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8401" h="2522469">
                <a:moveTo>
                  <a:pt x="0" y="2023672"/>
                </a:moveTo>
                <a:cubicBezTo>
                  <a:pt x="1219200" y="2257268"/>
                  <a:pt x="2438400" y="2490865"/>
                  <a:pt x="3342806" y="2518347"/>
                </a:cubicBezTo>
                <a:cubicBezTo>
                  <a:pt x="4247212" y="2545829"/>
                  <a:pt x="4956747" y="2435902"/>
                  <a:pt x="5426439" y="2188564"/>
                </a:cubicBezTo>
                <a:cubicBezTo>
                  <a:pt x="5896131" y="1941226"/>
                  <a:pt x="6046032" y="1399082"/>
                  <a:pt x="6160957" y="1034321"/>
                </a:cubicBezTo>
                <a:cubicBezTo>
                  <a:pt x="6275882" y="669560"/>
                  <a:pt x="6195934" y="334780"/>
                  <a:pt x="6115987" y="0"/>
                </a:cubicBezTo>
              </a:path>
            </a:pathLst>
          </a:custGeom>
          <a:noFill/>
          <a:ln w="25400" cap="flat">
            <a:solidFill>
              <a:srgbClr val="FF0000"/>
            </a:solidFill>
            <a:prstDash val="solid"/>
            <a:bevel/>
            <a:tailEnd type="triangle" w="lg" len="lg"/>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sp>
        <p:nvSpPr>
          <p:cNvPr id="39" name="Rounded Rectangle 38"/>
          <p:cNvSpPr/>
          <p:nvPr/>
        </p:nvSpPr>
        <p:spPr>
          <a:xfrm>
            <a:off x="838200" y="2731534"/>
            <a:ext cx="7553592" cy="2145266"/>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GB" sz="4000" dirty="0" smtClean="0"/>
              <a:t>CEOS Work plan is generally   agreed by “virtual endorsement” during the first quarter</a:t>
            </a:r>
            <a:endParaRPr kumimoji="0" lang="en-GB" sz="20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5972720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981200"/>
            <a:ext cx="8153400" cy="4724400"/>
          </a:xfrm>
        </p:spPr>
        <p:txBody>
          <a:bodyPr/>
          <a:lstStyle/>
          <a:p>
            <a:pPr marL="0" lvl="0" indent="0">
              <a:buNone/>
              <a:defRPr>
                <a:solidFill>
                  <a:srgbClr val="000000"/>
                </a:solidFill>
              </a:defRPr>
            </a:pPr>
            <a:r>
              <a:rPr lang="en-AU" dirty="0">
                <a:solidFill>
                  <a:srgbClr val="002060"/>
                </a:solidFill>
                <a:latin typeface="Arial"/>
                <a:ea typeface="Arial"/>
                <a:cs typeface="Arial"/>
                <a:sym typeface="Arial"/>
              </a:rPr>
              <a:t>Main outcomes are described for the following </a:t>
            </a:r>
            <a:r>
              <a:rPr lang="en-AU" b="1" dirty="0">
                <a:solidFill>
                  <a:srgbClr val="002060"/>
                </a:solidFill>
                <a:latin typeface="Arial"/>
                <a:ea typeface="Arial"/>
                <a:cs typeface="Arial"/>
                <a:sym typeface="Arial"/>
              </a:rPr>
              <a:t>thematic areas</a:t>
            </a:r>
            <a:r>
              <a:rPr lang="en-AU" dirty="0">
                <a:solidFill>
                  <a:srgbClr val="002060"/>
                </a:solidFill>
                <a:latin typeface="Arial"/>
                <a:ea typeface="Arial"/>
                <a:cs typeface="Arial"/>
                <a:sym typeface="Arial"/>
              </a:rPr>
              <a:t>:</a:t>
            </a:r>
          </a:p>
          <a:p>
            <a:pPr marL="838200" lvl="1" indent="-381000">
              <a:buFont typeface="Arial" panose="020B0604020202020204" pitchFamily="34" charset="0"/>
              <a:buChar char="–"/>
              <a:defRPr>
                <a:solidFill>
                  <a:srgbClr val="000000"/>
                </a:solidFill>
              </a:defRPr>
            </a:pPr>
            <a:r>
              <a:rPr lang="en-AU" b="1" dirty="0">
                <a:solidFill>
                  <a:srgbClr val="002060"/>
                </a:solidFill>
                <a:latin typeface="Arial"/>
                <a:ea typeface="Arial"/>
                <a:cs typeface="Arial"/>
                <a:sym typeface="Arial"/>
              </a:rPr>
              <a:t>Climate</a:t>
            </a:r>
            <a:r>
              <a:rPr lang="en-AU" dirty="0">
                <a:solidFill>
                  <a:srgbClr val="002060"/>
                </a:solidFill>
                <a:latin typeface="Arial"/>
                <a:ea typeface="Arial"/>
                <a:cs typeface="Arial"/>
                <a:sym typeface="Arial"/>
              </a:rPr>
              <a:t> Monitoring, Research, and Services</a:t>
            </a:r>
          </a:p>
          <a:p>
            <a:pPr marL="838200" lvl="1" indent="-381000">
              <a:buFont typeface="Arial" panose="020B0604020202020204" pitchFamily="34" charset="0"/>
              <a:buChar char="–"/>
              <a:defRPr>
                <a:solidFill>
                  <a:srgbClr val="000000"/>
                </a:solidFill>
              </a:defRPr>
            </a:pPr>
            <a:r>
              <a:rPr lang="en-AU" b="1" dirty="0">
                <a:solidFill>
                  <a:srgbClr val="002060"/>
                </a:solidFill>
                <a:latin typeface="Arial"/>
                <a:ea typeface="Arial"/>
                <a:cs typeface="Arial"/>
                <a:sym typeface="Arial"/>
              </a:rPr>
              <a:t>Carbon</a:t>
            </a:r>
            <a:r>
              <a:rPr lang="en-AU" dirty="0">
                <a:solidFill>
                  <a:srgbClr val="002060"/>
                </a:solidFill>
                <a:latin typeface="Arial"/>
                <a:ea typeface="Arial"/>
                <a:cs typeface="Arial"/>
                <a:sym typeface="Arial"/>
              </a:rPr>
              <a:t> Observations, Including Forested Regions</a:t>
            </a:r>
          </a:p>
          <a:p>
            <a:pPr marL="838200" lvl="1" indent="-381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Observations for </a:t>
            </a:r>
            <a:r>
              <a:rPr lang="en-AU" b="1" dirty="0">
                <a:solidFill>
                  <a:srgbClr val="002060"/>
                </a:solidFill>
                <a:latin typeface="Arial"/>
                <a:ea typeface="Arial"/>
                <a:cs typeface="Arial"/>
                <a:sym typeface="Arial"/>
              </a:rPr>
              <a:t>Agriculture</a:t>
            </a:r>
          </a:p>
          <a:p>
            <a:pPr marL="838200" lvl="1" indent="-381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Observations for </a:t>
            </a:r>
            <a:r>
              <a:rPr lang="en-AU" b="1" dirty="0">
                <a:solidFill>
                  <a:srgbClr val="002060"/>
                </a:solidFill>
                <a:latin typeface="Arial"/>
                <a:ea typeface="Arial"/>
                <a:cs typeface="Arial"/>
                <a:sym typeface="Arial"/>
              </a:rPr>
              <a:t>Disasters</a:t>
            </a:r>
          </a:p>
          <a:p>
            <a:pPr marL="838200" lvl="1" indent="-381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Observations for </a:t>
            </a:r>
            <a:r>
              <a:rPr lang="en-AU" b="1" dirty="0">
                <a:solidFill>
                  <a:srgbClr val="002060"/>
                </a:solidFill>
                <a:latin typeface="Arial"/>
                <a:ea typeface="Arial"/>
                <a:cs typeface="Arial"/>
                <a:sym typeface="Arial"/>
              </a:rPr>
              <a:t>Water</a:t>
            </a:r>
          </a:p>
          <a:p>
            <a:pPr marL="838200" lvl="1" indent="-381000">
              <a:buFont typeface="Arial" panose="020B0604020202020204" pitchFamily="34" charset="0"/>
              <a:buChar char="–"/>
              <a:defRPr>
                <a:solidFill>
                  <a:srgbClr val="000000"/>
                </a:solidFill>
              </a:defRPr>
            </a:pPr>
            <a:r>
              <a:rPr lang="en-AU" b="1" dirty="0">
                <a:solidFill>
                  <a:srgbClr val="002060"/>
                </a:solidFill>
                <a:latin typeface="Arial"/>
                <a:ea typeface="Arial"/>
                <a:cs typeface="Arial"/>
                <a:sym typeface="Arial"/>
              </a:rPr>
              <a:t>Future Data Architectures</a:t>
            </a:r>
          </a:p>
          <a:p>
            <a:pPr marL="838200" lvl="1" indent="-381000">
              <a:buFont typeface="Arial" panose="020B0604020202020204" pitchFamily="34" charset="0"/>
              <a:buChar char="–"/>
              <a:defRPr>
                <a:solidFill>
                  <a:srgbClr val="000000"/>
                </a:solidFill>
              </a:defRPr>
            </a:pPr>
            <a:r>
              <a:rPr lang="en-AU" b="1" dirty="0">
                <a:solidFill>
                  <a:srgbClr val="002060"/>
                </a:solidFill>
                <a:latin typeface="Arial"/>
                <a:ea typeface="Arial"/>
                <a:cs typeface="Arial"/>
                <a:sym typeface="Arial"/>
              </a:rPr>
              <a:t>Capacity Building</a:t>
            </a:r>
          </a:p>
          <a:p>
            <a:pPr marL="838200" lvl="1" indent="-381000">
              <a:buFont typeface="Arial" panose="020B0604020202020204" pitchFamily="34" charset="0"/>
              <a:buChar char="–"/>
              <a:defRPr>
                <a:solidFill>
                  <a:srgbClr val="000000"/>
                </a:solidFill>
              </a:defRPr>
            </a:pPr>
            <a:r>
              <a:rPr lang="en-AU" b="1" dirty="0">
                <a:solidFill>
                  <a:srgbClr val="002060"/>
                </a:solidFill>
                <a:latin typeface="Arial"/>
                <a:ea typeface="Arial"/>
                <a:cs typeface="Arial"/>
                <a:sym typeface="Arial"/>
              </a:rPr>
              <a:t>Data</a:t>
            </a:r>
            <a:r>
              <a:rPr lang="en-AU" dirty="0">
                <a:solidFill>
                  <a:srgbClr val="002060"/>
                </a:solidFill>
                <a:latin typeface="Arial"/>
                <a:ea typeface="Arial"/>
                <a:cs typeface="Arial"/>
                <a:sym typeface="Arial"/>
              </a:rPr>
              <a:t> Access, Availability and Quality</a:t>
            </a:r>
          </a:p>
          <a:p>
            <a:pPr marL="838200" lvl="1" indent="-381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Advancement of the CEOS </a:t>
            </a:r>
            <a:r>
              <a:rPr lang="en-AU" b="1" dirty="0">
                <a:solidFill>
                  <a:srgbClr val="002060"/>
                </a:solidFill>
                <a:latin typeface="Arial"/>
                <a:ea typeface="Arial"/>
                <a:cs typeface="Arial"/>
                <a:sym typeface="Arial"/>
              </a:rPr>
              <a:t>Virtual Constellations</a:t>
            </a:r>
          </a:p>
          <a:p>
            <a:pPr marL="838200" lvl="1" indent="-381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Support to Other </a:t>
            </a:r>
            <a:r>
              <a:rPr lang="en-AU" b="1" dirty="0">
                <a:solidFill>
                  <a:srgbClr val="002060"/>
                </a:solidFill>
                <a:latin typeface="Arial"/>
                <a:ea typeface="Arial"/>
                <a:cs typeface="Arial"/>
                <a:sym typeface="Arial"/>
              </a:rPr>
              <a:t>Key Stakeholder </a:t>
            </a:r>
            <a:r>
              <a:rPr lang="en-AU" dirty="0">
                <a:solidFill>
                  <a:srgbClr val="002060"/>
                </a:solidFill>
                <a:latin typeface="Arial"/>
                <a:ea typeface="Arial"/>
                <a:cs typeface="Arial"/>
                <a:sym typeface="Arial"/>
              </a:rPr>
              <a:t>Initiatives</a:t>
            </a:r>
          </a:p>
          <a:p>
            <a:pPr marL="838200" lvl="1" indent="-381000">
              <a:buFont typeface="Arial" panose="020B0604020202020204" pitchFamily="34" charset="0"/>
              <a:buChar char="–"/>
              <a:defRPr>
                <a:solidFill>
                  <a:srgbClr val="000000"/>
                </a:solidFill>
              </a:defRPr>
            </a:pPr>
            <a:r>
              <a:rPr lang="en-AU" b="1" dirty="0">
                <a:solidFill>
                  <a:srgbClr val="002060"/>
                </a:solidFill>
                <a:latin typeface="Arial"/>
                <a:ea typeface="Arial"/>
                <a:cs typeface="Arial"/>
                <a:sym typeface="Arial"/>
              </a:rPr>
              <a:t>Outreach</a:t>
            </a:r>
            <a:r>
              <a:rPr lang="en-AU" dirty="0">
                <a:solidFill>
                  <a:srgbClr val="002060"/>
                </a:solidFill>
                <a:latin typeface="Arial"/>
                <a:ea typeface="Arial"/>
                <a:cs typeface="Arial"/>
                <a:sym typeface="Arial"/>
              </a:rPr>
              <a:t> to Key Stakeholders</a:t>
            </a:r>
          </a:p>
          <a:p>
            <a:pPr marL="838200" lvl="1" indent="-381000">
              <a:buFont typeface="Arial" panose="020B0604020202020204" pitchFamily="34" charset="0"/>
              <a:buChar char="–"/>
              <a:defRPr>
                <a:solidFill>
                  <a:srgbClr val="000000"/>
                </a:solidFill>
              </a:defRPr>
            </a:pPr>
            <a:r>
              <a:rPr lang="en-AU" b="1" dirty="0">
                <a:solidFill>
                  <a:srgbClr val="002060"/>
                </a:solidFill>
                <a:latin typeface="Arial"/>
                <a:ea typeface="Arial"/>
                <a:cs typeface="Arial"/>
                <a:sym typeface="Arial"/>
              </a:rPr>
              <a:t>Organizational Issues</a:t>
            </a:r>
          </a:p>
          <a:p>
            <a:pPr marL="0" indent="0">
              <a:buNone/>
            </a:pPr>
            <a:endParaRPr lang="en-GB" dirty="0"/>
          </a:p>
        </p:txBody>
      </p:sp>
      <p:sp>
        <p:nvSpPr>
          <p:cNvPr id="3" name="Content Placeholder 2"/>
          <p:cNvSpPr>
            <a:spLocks noGrp="1"/>
          </p:cNvSpPr>
          <p:nvPr>
            <p:ph sz="quarter" idx="11"/>
          </p:nvPr>
        </p:nvSpPr>
        <p:spPr/>
        <p:txBody>
          <a:bodyPr/>
          <a:lstStyle/>
          <a:p>
            <a:r>
              <a:rPr lang="en-GB" dirty="0" smtClean="0"/>
              <a:t>CEOS 2017-2019 Work Plan</a:t>
            </a:r>
            <a:endParaRPr lang="en-GB" dirty="0"/>
          </a:p>
        </p:txBody>
      </p:sp>
      <p:sp>
        <p:nvSpPr>
          <p:cNvPr id="4" name="TextBox 3"/>
          <p:cNvSpPr txBox="1"/>
          <p:nvPr/>
        </p:nvSpPr>
        <p:spPr>
          <a:xfrm>
            <a:off x="876300" y="1368623"/>
            <a:ext cx="7315200" cy="383977"/>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sz="1400">
                <a:solidFill>
                  <a:schemeClr val="accent6">
                    <a:lumMod val="50000"/>
                  </a:schemeClr>
                </a:solidFill>
                <a:latin typeface="Arial Black" pitchFamily="34" charset="0"/>
              </a:defRPr>
            </a:lvl1pPr>
          </a:lstStyle>
          <a:p>
            <a:r>
              <a:rPr lang="en-US" sz="1800" dirty="0" smtClean="0">
                <a:solidFill>
                  <a:srgbClr val="002060"/>
                </a:solidFill>
              </a:rPr>
              <a:t>Eighty-seven (87) </a:t>
            </a:r>
            <a:r>
              <a:rPr lang="en-US" sz="1800" dirty="0">
                <a:solidFill>
                  <a:srgbClr val="002060"/>
                </a:solidFill>
              </a:rPr>
              <a:t>Objectives/Deliverables for </a:t>
            </a:r>
            <a:r>
              <a:rPr lang="en-US" sz="1800" dirty="0" smtClean="0">
                <a:solidFill>
                  <a:srgbClr val="002060"/>
                </a:solidFill>
              </a:rPr>
              <a:t>2017-2019</a:t>
            </a:r>
            <a:endParaRPr lang="en-US" sz="1800" dirty="0">
              <a:solidFill>
                <a:srgbClr val="002060"/>
              </a:solidFill>
            </a:endParaRPr>
          </a:p>
        </p:txBody>
      </p:sp>
    </p:spTree>
    <p:extLst>
      <p:ext uri="{BB962C8B-B14F-4D97-AF65-F5344CB8AC3E}">
        <p14:creationId xmlns:p14="http://schemas.microsoft.com/office/powerpoint/2010/main" val="15981358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3200400"/>
            <a:ext cx="8153400" cy="762000"/>
          </a:xfrm>
        </p:spPr>
        <p:txBody>
          <a:bodyPr/>
          <a:lstStyle/>
          <a:p>
            <a:pPr marL="0" indent="0">
              <a:buNone/>
            </a:pPr>
            <a:r>
              <a:rPr lang="en-AU" sz="4000" dirty="0">
                <a:latin typeface="Calibri" charset="0"/>
                <a:ea typeface="Calibri" charset="0"/>
                <a:cs typeface="Calibri" charset="0"/>
              </a:rPr>
              <a:t>Actions on Future Data Architectures</a:t>
            </a:r>
          </a:p>
          <a:p>
            <a:endParaRPr lang="en-GB" dirty="0"/>
          </a:p>
        </p:txBody>
      </p:sp>
    </p:spTree>
    <p:extLst>
      <p:ext uri="{BB962C8B-B14F-4D97-AF65-F5344CB8AC3E}">
        <p14:creationId xmlns:p14="http://schemas.microsoft.com/office/powerpoint/2010/main" val="356977167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1905000"/>
            <a:ext cx="84450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algn="r">
              <a:defRPr sz="1800" b="0">
                <a:solidFill>
                  <a:srgbClr val="000000"/>
                </a:solidFill>
              </a:defRPr>
            </a:pPr>
            <a:r>
              <a:rPr lang="en-AU" sz="4400" dirty="0">
                <a:solidFill>
                  <a:schemeClr val="bg1"/>
                </a:solidFill>
                <a:latin typeface="Calibri" charset="0"/>
                <a:ea typeface="Calibri" charset="0"/>
                <a:cs typeface="Calibri" charset="0"/>
              </a:rPr>
              <a:t>Actions on </a:t>
            </a:r>
            <a:r>
              <a:rPr lang="en-AU" sz="4400" dirty="0" smtClean="0">
                <a:solidFill>
                  <a:schemeClr val="bg1"/>
                </a:solidFill>
                <a:latin typeface="Calibri" charset="0"/>
                <a:ea typeface="Calibri" charset="0"/>
                <a:cs typeface="Calibri" charset="0"/>
              </a:rPr>
              <a:t/>
            </a:r>
            <a:br>
              <a:rPr lang="en-AU" sz="4400" dirty="0" smtClean="0">
                <a:solidFill>
                  <a:schemeClr val="bg1"/>
                </a:solidFill>
                <a:latin typeface="Calibri" charset="0"/>
                <a:ea typeface="Calibri" charset="0"/>
                <a:cs typeface="Calibri" charset="0"/>
              </a:rPr>
            </a:br>
            <a:r>
              <a:rPr lang="en-AU" sz="4400" dirty="0" smtClean="0">
                <a:solidFill>
                  <a:schemeClr val="bg1"/>
                </a:solidFill>
                <a:latin typeface="Calibri" charset="0"/>
                <a:ea typeface="Calibri" charset="0"/>
                <a:cs typeface="Calibri" charset="0"/>
              </a:rPr>
              <a:t>Future </a:t>
            </a:r>
            <a:r>
              <a:rPr lang="en-AU" sz="4400" dirty="0">
                <a:solidFill>
                  <a:schemeClr val="bg1"/>
                </a:solidFill>
                <a:latin typeface="Calibri" charset="0"/>
                <a:ea typeface="Calibri" charset="0"/>
                <a:cs typeface="Calibri" charset="0"/>
              </a:rPr>
              <a:t>Data </a:t>
            </a:r>
            <a:r>
              <a:rPr lang="en-AU" sz="4400" dirty="0" smtClean="0">
                <a:solidFill>
                  <a:schemeClr val="bg1"/>
                </a:solidFill>
                <a:latin typeface="Calibri" charset="0"/>
                <a:ea typeface="Calibri" charset="0"/>
                <a:cs typeface="Calibri" charset="0"/>
              </a:rPr>
              <a:t>Architectures</a:t>
            </a:r>
            <a:r>
              <a:rPr lang="en-AU" sz="4200" b="1" dirty="0" smtClean="0">
                <a:solidFill>
                  <a:srgbClr val="FFFFFF"/>
                </a:solidFill>
                <a:latin typeface="Calibri" charset="0"/>
                <a:ea typeface="Calibri" charset="0"/>
                <a:cs typeface="Calibri" charset="0"/>
              </a:rPr>
              <a:t> </a:t>
            </a:r>
            <a:endParaRPr sz="4200" b="1" dirty="0">
              <a:solidFill>
                <a:srgbClr val="FFFFFF"/>
              </a:solidFill>
              <a:latin typeface="Calibri" charset="0"/>
              <a:ea typeface="Calibri" charset="0"/>
              <a:cs typeface="Calibri" charset="0"/>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989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Calibri" charset="0"/>
                <a:ea typeface="Calibri" charset="0"/>
                <a:cs typeface="Calibri" charset="0"/>
              </a:rPr>
              <a:t>Committee on Earth Observation Satellites</a:t>
            </a:r>
            <a:endParaRPr lang="en-US" sz="1050" dirty="0">
              <a:solidFill>
                <a:schemeClr val="bg1">
                  <a:lumMod val="20000"/>
                  <a:lumOff val="80000"/>
                </a:schemeClr>
              </a:solidFill>
              <a:latin typeface="Calibri" charset="0"/>
              <a:ea typeface="Calibri" charset="0"/>
              <a:cs typeface="Calibri" charset="0"/>
            </a:endParaRPr>
          </a:p>
        </p:txBody>
      </p:sp>
    </p:spTree>
    <p:extLst>
      <p:ext uri="{BB962C8B-B14F-4D97-AF65-F5344CB8AC3E}">
        <p14:creationId xmlns:p14="http://schemas.microsoft.com/office/powerpoint/2010/main" val="313928085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10322</TotalTime>
  <Words>1140</Words>
  <Application>Microsoft Office PowerPoint</Application>
  <PresentationFormat>On-screen Show (4:3)</PresentationFormat>
  <Paragraphs>177</Paragraphs>
  <Slides>19</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MS PGothic</vt:lpstr>
      <vt:lpstr>Arial</vt:lpstr>
      <vt:lpstr>Arial Black</vt:lpstr>
      <vt:lpstr>Arial Bold</vt:lpstr>
      <vt:lpstr>Avenir Roman</vt:lpstr>
      <vt:lpstr>Calibri</vt:lpstr>
      <vt:lpstr>Courier New</vt:lpstr>
      <vt:lpstr>Droid Serif</vt:lpstr>
      <vt:lpstr>Proxima Nova Regular</vt:lpstr>
      <vt:lpstr>Verdana</vt:lpstr>
      <vt:lpstr>Wingdings</vt:lpstr>
      <vt:lpstr>Default</vt:lpstr>
      <vt:lpstr>CEOS Workplan  FDA actions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Actions on  Future Data Architectures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Steven Hosford</cp:lastModifiedBy>
  <cp:revision>66</cp:revision>
  <dcterms:modified xsi:type="dcterms:W3CDTF">2018-02-14T13:39:34Z</dcterms:modified>
</cp:coreProperties>
</file>