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3" r:id="rId2"/>
    <p:sldId id="264" r:id="rId3"/>
    <p:sldId id="265" r:id="rId4"/>
    <p:sldId id="266" r:id="rId5"/>
    <p:sldId id="261" r:id="rId6"/>
    <p:sldId id="256" r:id="rId7"/>
    <p:sldId id="258" r:id="rId8"/>
    <p:sldId id="257" r:id="rId9"/>
    <p:sldId id="259" r:id="rId10"/>
    <p:sldId id="260" r:id="rId11"/>
    <p:sldId id="268" r:id="rId12"/>
    <p:sldId id="267" r:id="rId13"/>
    <p:sldId id="269" r:id="rId14"/>
    <p:sldId id="270" r:id="rId15"/>
    <p:sldId id="272" r:id="rId16"/>
    <p:sldId id="274" r:id="rId17"/>
    <p:sldId id="271" r:id="rId18"/>
    <p:sldId id="275" r:id="rId19"/>
    <p:sldId id="273" r:id="rId20"/>
    <p:sldId id="276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9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NDVI Vs 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Time (Madhya Pradesh)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26175493470060035"/>
          <c:y val="3.5160137816666208E-2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15509785021733724"/>
          <c:y val="4.2316171209245634E-2"/>
          <c:w val="0.7946443489369025"/>
          <c:h val="0.67596333932716779"/>
        </c:manualLayout>
      </c:layout>
      <c:lineChart>
        <c:grouping val="standard"/>
        <c:ser>
          <c:idx val="0"/>
          <c:order val="0"/>
          <c:tx>
            <c:strRef>
              <c:f>Sheet2!$AG$2</c:f>
              <c:strCache>
                <c:ptCount val="1"/>
                <c:pt idx="0">
                  <c:v>pulses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plus>
              <c:numRef>
                <c:f>Sheet2!$AL$3:$AL$13</c:f>
                <c:numCache>
                  <c:formatCode>General</c:formatCode>
                  <c:ptCount val="11"/>
                  <c:pt idx="0">
                    <c:v>5.2730000000000041E-2</c:v>
                  </c:pt>
                  <c:pt idx="1">
                    <c:v>3.6290000000000017E-2</c:v>
                  </c:pt>
                  <c:pt idx="2">
                    <c:v>3.0210000000000004E-2</c:v>
                  </c:pt>
                  <c:pt idx="3">
                    <c:v>4.9400000000000041E-2</c:v>
                  </c:pt>
                  <c:pt idx="4">
                    <c:v>4.6420000000000003E-2</c:v>
                  </c:pt>
                  <c:pt idx="5">
                    <c:v>4.5259999999999995E-2</c:v>
                  </c:pt>
                  <c:pt idx="6">
                    <c:v>4.1440000000000012E-2</c:v>
                  </c:pt>
                  <c:pt idx="7">
                    <c:v>3.466000000000001E-2</c:v>
                  </c:pt>
                  <c:pt idx="8">
                    <c:v>3.8159999999999999E-2</c:v>
                  </c:pt>
                  <c:pt idx="9">
                    <c:v>4.2370000000000019E-2</c:v>
                  </c:pt>
                  <c:pt idx="10">
                    <c:v>3.9620000000000002E-2</c:v>
                  </c:pt>
                </c:numCache>
              </c:numRef>
            </c:plus>
            <c:minus>
              <c:numRef>
                <c:f>Sheet2!$AL$3:$AL$13</c:f>
                <c:numCache>
                  <c:formatCode>General</c:formatCode>
                  <c:ptCount val="11"/>
                  <c:pt idx="0">
                    <c:v>5.2730000000000041E-2</c:v>
                  </c:pt>
                  <c:pt idx="1">
                    <c:v>3.6290000000000017E-2</c:v>
                  </c:pt>
                  <c:pt idx="2">
                    <c:v>3.0210000000000004E-2</c:v>
                  </c:pt>
                  <c:pt idx="3">
                    <c:v>4.9400000000000041E-2</c:v>
                  </c:pt>
                  <c:pt idx="4">
                    <c:v>4.6420000000000003E-2</c:v>
                  </c:pt>
                  <c:pt idx="5">
                    <c:v>4.5259999999999995E-2</c:v>
                  </c:pt>
                  <c:pt idx="6">
                    <c:v>4.1440000000000012E-2</c:v>
                  </c:pt>
                  <c:pt idx="7">
                    <c:v>3.466000000000001E-2</c:v>
                  </c:pt>
                  <c:pt idx="8">
                    <c:v>3.8159999999999999E-2</c:v>
                  </c:pt>
                  <c:pt idx="9">
                    <c:v>4.2370000000000019E-2</c:v>
                  </c:pt>
                  <c:pt idx="10">
                    <c:v>3.9620000000000002E-2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Sheet2!$AF$3:$AF$13</c:f>
              <c:numCache>
                <c:formatCode>dd/mmm/yy</c:formatCode>
                <c:ptCount val="11"/>
                <c:pt idx="0">
                  <c:v>42665</c:v>
                </c:pt>
                <c:pt idx="1">
                  <c:v>42675</c:v>
                </c:pt>
                <c:pt idx="2">
                  <c:v>42694</c:v>
                </c:pt>
                <c:pt idx="3">
                  <c:v>42723</c:v>
                </c:pt>
                <c:pt idx="4">
                  <c:v>42747</c:v>
                </c:pt>
                <c:pt idx="5">
                  <c:v>42766</c:v>
                </c:pt>
                <c:pt idx="6">
                  <c:v>42776</c:v>
                </c:pt>
                <c:pt idx="7">
                  <c:v>42785</c:v>
                </c:pt>
                <c:pt idx="8">
                  <c:v>42790</c:v>
                </c:pt>
                <c:pt idx="9">
                  <c:v>42800</c:v>
                </c:pt>
                <c:pt idx="10">
                  <c:v>42816</c:v>
                </c:pt>
              </c:numCache>
            </c:numRef>
          </c:cat>
          <c:val>
            <c:numRef>
              <c:f>Sheet2!$AG$3:$AG$13</c:f>
              <c:numCache>
                <c:formatCode>0.000</c:formatCode>
                <c:ptCount val="11"/>
                <c:pt idx="0">
                  <c:v>0.28327000000000002</c:v>
                </c:pt>
                <c:pt idx="1">
                  <c:v>0.15772000000000017</c:v>
                </c:pt>
                <c:pt idx="2">
                  <c:v>0.14072999999999994</c:v>
                </c:pt>
                <c:pt idx="3">
                  <c:v>0.16399000000000014</c:v>
                </c:pt>
                <c:pt idx="4">
                  <c:v>0.28088000000000035</c:v>
                </c:pt>
                <c:pt idx="5">
                  <c:v>0.36974000000000001</c:v>
                </c:pt>
                <c:pt idx="6">
                  <c:v>0.38628000000000018</c:v>
                </c:pt>
                <c:pt idx="7">
                  <c:v>0.43758000000000041</c:v>
                </c:pt>
                <c:pt idx="8">
                  <c:v>0.38562000000000046</c:v>
                </c:pt>
                <c:pt idx="9">
                  <c:v>0.30588000000000037</c:v>
                </c:pt>
                <c:pt idx="10">
                  <c:v>0.22266999999999998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CD2-4A39-9D00-BFED1AC316CF}"/>
            </c:ext>
          </c:extLst>
        </c:ser>
        <c:ser>
          <c:idx val="1"/>
          <c:order val="1"/>
          <c:tx>
            <c:strRef>
              <c:f>Sheet2!$AH$2</c:f>
              <c:strCache>
                <c:ptCount val="1"/>
                <c:pt idx="0">
                  <c:v>wheat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plus>
              <c:numRef>
                <c:f>Sheet2!$AM$3:$AM$13</c:f>
                <c:numCache>
                  <c:formatCode>General</c:formatCode>
                  <c:ptCount val="11"/>
                  <c:pt idx="0">
                    <c:v>5.2890000000000041E-2</c:v>
                  </c:pt>
                  <c:pt idx="1">
                    <c:v>4.5040000000000004E-2</c:v>
                  </c:pt>
                  <c:pt idx="2">
                    <c:v>5.4230000000000021E-2</c:v>
                  </c:pt>
                  <c:pt idx="3">
                    <c:v>5.6570000000000002E-2</c:v>
                  </c:pt>
                  <c:pt idx="4">
                    <c:v>7.4390000000000053E-2</c:v>
                  </c:pt>
                  <c:pt idx="5">
                    <c:v>5.0020000000000009E-2</c:v>
                  </c:pt>
                  <c:pt idx="6">
                    <c:v>2.7650000000000018E-2</c:v>
                  </c:pt>
                  <c:pt idx="7">
                    <c:v>3.1810000000000019E-2</c:v>
                  </c:pt>
                  <c:pt idx="8">
                    <c:v>2.8760000000000001E-2</c:v>
                  </c:pt>
                  <c:pt idx="9">
                    <c:v>2.7930000000000021E-2</c:v>
                  </c:pt>
                  <c:pt idx="10">
                    <c:v>4.9990000000000041E-2</c:v>
                  </c:pt>
                </c:numCache>
              </c:numRef>
            </c:plus>
            <c:minus>
              <c:numRef>
                <c:f>Sheet2!$AM$3:$AM$13</c:f>
                <c:numCache>
                  <c:formatCode>General</c:formatCode>
                  <c:ptCount val="11"/>
                  <c:pt idx="0">
                    <c:v>5.2890000000000041E-2</c:v>
                  </c:pt>
                  <c:pt idx="1">
                    <c:v>4.5040000000000004E-2</c:v>
                  </c:pt>
                  <c:pt idx="2">
                    <c:v>5.4230000000000021E-2</c:v>
                  </c:pt>
                  <c:pt idx="3">
                    <c:v>5.6570000000000002E-2</c:v>
                  </c:pt>
                  <c:pt idx="4">
                    <c:v>7.4390000000000053E-2</c:v>
                  </c:pt>
                  <c:pt idx="5">
                    <c:v>5.0020000000000009E-2</c:v>
                  </c:pt>
                  <c:pt idx="6">
                    <c:v>2.7650000000000018E-2</c:v>
                  </c:pt>
                  <c:pt idx="7">
                    <c:v>3.1810000000000019E-2</c:v>
                  </c:pt>
                  <c:pt idx="8">
                    <c:v>2.8760000000000001E-2</c:v>
                  </c:pt>
                  <c:pt idx="9">
                    <c:v>2.7930000000000021E-2</c:v>
                  </c:pt>
                  <c:pt idx="10">
                    <c:v>4.9990000000000041E-2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Sheet2!$AF$3:$AF$13</c:f>
              <c:numCache>
                <c:formatCode>dd/mmm/yy</c:formatCode>
                <c:ptCount val="11"/>
                <c:pt idx="0">
                  <c:v>42665</c:v>
                </c:pt>
                <c:pt idx="1">
                  <c:v>42675</c:v>
                </c:pt>
                <c:pt idx="2">
                  <c:v>42694</c:v>
                </c:pt>
                <c:pt idx="3">
                  <c:v>42723</c:v>
                </c:pt>
                <c:pt idx="4">
                  <c:v>42747</c:v>
                </c:pt>
                <c:pt idx="5">
                  <c:v>42766</c:v>
                </c:pt>
                <c:pt idx="6">
                  <c:v>42776</c:v>
                </c:pt>
                <c:pt idx="7">
                  <c:v>42785</c:v>
                </c:pt>
                <c:pt idx="8">
                  <c:v>42790</c:v>
                </c:pt>
                <c:pt idx="9">
                  <c:v>42800</c:v>
                </c:pt>
                <c:pt idx="10">
                  <c:v>42816</c:v>
                </c:pt>
              </c:numCache>
            </c:numRef>
          </c:cat>
          <c:val>
            <c:numRef>
              <c:f>Sheet2!$AH$3:$AH$13</c:f>
              <c:numCache>
                <c:formatCode>0.000</c:formatCode>
                <c:ptCount val="11"/>
                <c:pt idx="0">
                  <c:v>0.52052999999999949</c:v>
                </c:pt>
                <c:pt idx="1">
                  <c:v>0.29286000000000023</c:v>
                </c:pt>
                <c:pt idx="2">
                  <c:v>0.13774000000000011</c:v>
                </c:pt>
                <c:pt idx="3">
                  <c:v>0.12692999999999999</c:v>
                </c:pt>
                <c:pt idx="4">
                  <c:v>0.30888000000000043</c:v>
                </c:pt>
                <c:pt idx="5">
                  <c:v>0.4719500000000002</c:v>
                </c:pt>
                <c:pt idx="6">
                  <c:v>0.55257000000000001</c:v>
                </c:pt>
                <c:pt idx="7">
                  <c:v>0.63455000000000061</c:v>
                </c:pt>
                <c:pt idx="8">
                  <c:v>0.57019000000000053</c:v>
                </c:pt>
                <c:pt idx="9">
                  <c:v>0.51300000000000012</c:v>
                </c:pt>
                <c:pt idx="10">
                  <c:v>0.42968000000000017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CD2-4A39-9D00-BFED1AC316CF}"/>
            </c:ext>
          </c:extLst>
        </c:ser>
        <c:ser>
          <c:idx val="2"/>
          <c:order val="2"/>
          <c:tx>
            <c:strRef>
              <c:f>Sheet2!$AI$2</c:f>
              <c:strCache>
                <c:ptCount val="1"/>
                <c:pt idx="0">
                  <c:v>mustard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errBars>
            <c:errDir val="y"/>
            <c:errBarType val="both"/>
            <c:errValType val="cust"/>
            <c:plus>
              <c:numRef>
                <c:f>Sheet2!$AN$3:$AN$13</c:f>
                <c:numCache>
                  <c:formatCode>General</c:formatCode>
                  <c:ptCount val="11"/>
                  <c:pt idx="0">
                    <c:v>2.3799999999999998E-2</c:v>
                  </c:pt>
                  <c:pt idx="1">
                    <c:v>2.2150000000000003E-2</c:v>
                  </c:pt>
                  <c:pt idx="2">
                    <c:v>4.0930000000000008E-2</c:v>
                  </c:pt>
                  <c:pt idx="3">
                    <c:v>4.091000000000003E-2</c:v>
                  </c:pt>
                  <c:pt idx="4">
                    <c:v>3.3829999999999999E-2</c:v>
                  </c:pt>
                  <c:pt idx="5">
                    <c:v>4.4080000000000036E-2</c:v>
                  </c:pt>
                  <c:pt idx="6">
                    <c:v>4.0410000000000036E-2</c:v>
                  </c:pt>
                  <c:pt idx="7">
                    <c:v>3.4470000000000021E-2</c:v>
                  </c:pt>
                  <c:pt idx="8">
                    <c:v>3.1850000000000017E-2</c:v>
                  </c:pt>
                  <c:pt idx="9">
                    <c:v>1.9740000000000018E-2</c:v>
                  </c:pt>
                  <c:pt idx="10">
                    <c:v>2.6329999999999999E-2</c:v>
                  </c:pt>
                </c:numCache>
              </c:numRef>
            </c:plus>
            <c:minus>
              <c:numRef>
                <c:f>Sheet2!$AN$3:$AN$13</c:f>
                <c:numCache>
                  <c:formatCode>General</c:formatCode>
                  <c:ptCount val="11"/>
                  <c:pt idx="0">
                    <c:v>2.3799999999999998E-2</c:v>
                  </c:pt>
                  <c:pt idx="1">
                    <c:v>2.2150000000000003E-2</c:v>
                  </c:pt>
                  <c:pt idx="2">
                    <c:v>4.0930000000000008E-2</c:v>
                  </c:pt>
                  <c:pt idx="3">
                    <c:v>4.091000000000003E-2</c:v>
                  </c:pt>
                  <c:pt idx="4">
                    <c:v>3.3829999999999999E-2</c:v>
                  </c:pt>
                  <c:pt idx="5">
                    <c:v>4.4080000000000036E-2</c:v>
                  </c:pt>
                  <c:pt idx="6">
                    <c:v>4.0410000000000036E-2</c:v>
                  </c:pt>
                  <c:pt idx="7">
                    <c:v>3.4470000000000021E-2</c:v>
                  </c:pt>
                  <c:pt idx="8">
                    <c:v>3.1850000000000017E-2</c:v>
                  </c:pt>
                  <c:pt idx="9">
                    <c:v>1.9740000000000018E-2</c:v>
                  </c:pt>
                  <c:pt idx="10">
                    <c:v>2.6329999999999999E-2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Sheet2!$AF$3:$AF$13</c:f>
              <c:numCache>
                <c:formatCode>dd/mmm/yy</c:formatCode>
                <c:ptCount val="11"/>
                <c:pt idx="0">
                  <c:v>42665</c:v>
                </c:pt>
                <c:pt idx="1">
                  <c:v>42675</c:v>
                </c:pt>
                <c:pt idx="2">
                  <c:v>42694</c:v>
                </c:pt>
                <c:pt idx="3">
                  <c:v>42723</c:v>
                </c:pt>
                <c:pt idx="4">
                  <c:v>42747</c:v>
                </c:pt>
                <c:pt idx="5">
                  <c:v>42766</c:v>
                </c:pt>
                <c:pt idx="6">
                  <c:v>42776</c:v>
                </c:pt>
                <c:pt idx="7">
                  <c:v>42785</c:v>
                </c:pt>
                <c:pt idx="8">
                  <c:v>42790</c:v>
                </c:pt>
                <c:pt idx="9">
                  <c:v>42800</c:v>
                </c:pt>
                <c:pt idx="10">
                  <c:v>42816</c:v>
                </c:pt>
              </c:numCache>
            </c:numRef>
          </c:cat>
          <c:val>
            <c:numRef>
              <c:f>Sheet2!$AI$3:$AI$13</c:f>
              <c:numCache>
                <c:formatCode>0.000</c:formatCode>
                <c:ptCount val="11"/>
                <c:pt idx="0">
                  <c:v>0.17087999999999995</c:v>
                </c:pt>
                <c:pt idx="1">
                  <c:v>8.9440000000000047E-2</c:v>
                </c:pt>
                <c:pt idx="2">
                  <c:v>0.26167000000000001</c:v>
                </c:pt>
                <c:pt idx="3">
                  <c:v>0.47812000000000032</c:v>
                </c:pt>
                <c:pt idx="4">
                  <c:v>0.53193000000000012</c:v>
                </c:pt>
                <c:pt idx="5">
                  <c:v>0.47660000000000002</c:v>
                </c:pt>
                <c:pt idx="6">
                  <c:v>0.34135000000000026</c:v>
                </c:pt>
                <c:pt idx="7">
                  <c:v>0.30014000000000007</c:v>
                </c:pt>
                <c:pt idx="8">
                  <c:v>0.20269999999999996</c:v>
                </c:pt>
                <c:pt idx="9">
                  <c:v>0.12879999999999994</c:v>
                </c:pt>
                <c:pt idx="10">
                  <c:v>0.11028999999999992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CD2-4A39-9D00-BFED1AC316CF}"/>
            </c:ext>
          </c:extLst>
        </c:ser>
        <c:marker val="1"/>
        <c:axId val="172365696"/>
        <c:axId val="172367872"/>
      </c:lineChart>
      <c:dateAx>
        <c:axId val="172365696"/>
        <c:scaling>
          <c:orientation val="minMax"/>
          <c:min val="42663"/>
        </c:scaling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Time</a:t>
                </a:r>
              </a:p>
            </c:rich>
          </c:tx>
          <c:layout>
            <c:manualLayout>
              <c:xMode val="edge"/>
              <c:yMode val="edge"/>
              <c:x val="0.50167021004494394"/>
              <c:y val="0.7964624840868072"/>
            </c:manualLayout>
          </c:layout>
          <c:spPr>
            <a:noFill/>
            <a:ln>
              <a:noFill/>
            </a:ln>
            <a:effectLst/>
          </c:spPr>
        </c:title>
        <c:numFmt formatCode="dd/mmm/yy" sourceLinked="1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72367872"/>
        <c:crosses val="autoZero"/>
        <c:auto val="1"/>
        <c:lblOffset val="100"/>
        <c:baseTimeUnit val="days"/>
      </c:dateAx>
      <c:valAx>
        <c:axId val="172367872"/>
        <c:scaling>
          <c:orientation val="minMax"/>
        </c:scaling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b="1">
                    <a:latin typeface="Arial" panose="020B0604020202020204" pitchFamily="34" charset="0"/>
                    <a:cs typeface="Arial" panose="020B0604020202020204" pitchFamily="34" charset="0"/>
                  </a:rPr>
                  <a:t>NDVI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0.00" sourceLinked="0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72365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04291726665182"/>
          <c:y val="0.86946268203561461"/>
          <c:w val="0.69914165466696376"/>
          <c:h val="0.11295724905605188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NDVI Vs Time (Maharashtra)</a:t>
            </a:r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14541591691497671"/>
          <c:y val="0.11308402672368913"/>
          <c:w val="0.79453791188127365"/>
          <c:h val="0.60325838069808113"/>
        </c:manualLayout>
      </c:layout>
      <c:lineChart>
        <c:grouping val="standard"/>
        <c:ser>
          <c:idx val="0"/>
          <c:order val="0"/>
          <c:tx>
            <c:strRef>
              <c:f>Sheet3!$C$13</c:f>
              <c:strCache>
                <c:ptCount val="1"/>
                <c:pt idx="0">
                  <c:v>pulses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plus>
              <c:numRef>
                <c:f>Sheet3!$H$14:$H$22</c:f>
                <c:numCache>
                  <c:formatCode>General</c:formatCode>
                  <c:ptCount val="9"/>
                  <c:pt idx="0">
                    <c:v>4.9490000000000041E-2</c:v>
                  </c:pt>
                  <c:pt idx="1">
                    <c:v>4.0229999999999995E-2</c:v>
                  </c:pt>
                  <c:pt idx="2">
                    <c:v>3.9680000000000028E-2</c:v>
                  </c:pt>
                  <c:pt idx="3">
                    <c:v>3.4850000000000006E-2</c:v>
                  </c:pt>
                  <c:pt idx="4">
                    <c:v>3.7780000000000001E-2</c:v>
                  </c:pt>
                  <c:pt idx="5">
                    <c:v>3.2189999999999996E-2</c:v>
                  </c:pt>
                  <c:pt idx="6">
                    <c:v>3.6629999999999996E-2</c:v>
                  </c:pt>
                  <c:pt idx="7">
                    <c:v>3.4910000000000004E-2</c:v>
                  </c:pt>
                  <c:pt idx="8">
                    <c:v>4.0410000000000036E-2</c:v>
                  </c:pt>
                </c:numCache>
              </c:numRef>
            </c:plus>
            <c:minus>
              <c:numRef>
                <c:f>Sheet3!$H$14:$H$22</c:f>
                <c:numCache>
                  <c:formatCode>General</c:formatCode>
                  <c:ptCount val="9"/>
                  <c:pt idx="0">
                    <c:v>4.9490000000000041E-2</c:v>
                  </c:pt>
                  <c:pt idx="1">
                    <c:v>4.0229999999999995E-2</c:v>
                  </c:pt>
                  <c:pt idx="2">
                    <c:v>3.9680000000000028E-2</c:v>
                  </c:pt>
                  <c:pt idx="3">
                    <c:v>3.4850000000000006E-2</c:v>
                  </c:pt>
                  <c:pt idx="4">
                    <c:v>3.7780000000000001E-2</c:v>
                  </c:pt>
                  <c:pt idx="5">
                    <c:v>3.2189999999999996E-2</c:v>
                  </c:pt>
                  <c:pt idx="6">
                    <c:v>3.6629999999999996E-2</c:v>
                  </c:pt>
                  <c:pt idx="7">
                    <c:v>3.4910000000000004E-2</c:v>
                  </c:pt>
                  <c:pt idx="8">
                    <c:v>4.0410000000000036E-2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Sheet3!$B$14:$B$22</c:f>
              <c:numCache>
                <c:formatCode>dd/mmm/yy</c:formatCode>
                <c:ptCount val="9"/>
                <c:pt idx="0">
                  <c:v>42665</c:v>
                </c:pt>
                <c:pt idx="1">
                  <c:v>42684</c:v>
                </c:pt>
                <c:pt idx="2">
                  <c:v>42713</c:v>
                </c:pt>
                <c:pt idx="3">
                  <c:v>42732</c:v>
                </c:pt>
                <c:pt idx="4">
                  <c:v>42756</c:v>
                </c:pt>
                <c:pt idx="5">
                  <c:v>42775</c:v>
                </c:pt>
                <c:pt idx="6">
                  <c:v>42785</c:v>
                </c:pt>
                <c:pt idx="7">
                  <c:v>42799</c:v>
                </c:pt>
                <c:pt idx="8">
                  <c:v>42816</c:v>
                </c:pt>
              </c:numCache>
            </c:numRef>
          </c:cat>
          <c:val>
            <c:numRef>
              <c:f>Sheet3!$C$14:$C$22</c:f>
              <c:numCache>
                <c:formatCode>0.000</c:formatCode>
                <c:ptCount val="9"/>
                <c:pt idx="0">
                  <c:v>0.26974000000000004</c:v>
                </c:pt>
                <c:pt idx="1">
                  <c:v>0.24287000000000006</c:v>
                </c:pt>
                <c:pt idx="2">
                  <c:v>0.25812000000000002</c:v>
                </c:pt>
                <c:pt idx="3">
                  <c:v>0.34968000000000016</c:v>
                </c:pt>
                <c:pt idx="4">
                  <c:v>0.37749000000000027</c:v>
                </c:pt>
                <c:pt idx="5">
                  <c:v>0.37661000000000022</c:v>
                </c:pt>
                <c:pt idx="6">
                  <c:v>0.34876000000000007</c:v>
                </c:pt>
                <c:pt idx="7">
                  <c:v>0.3373700000000005</c:v>
                </c:pt>
                <c:pt idx="8">
                  <c:v>0.20671000000000023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D89-4C72-9CF6-427E94622DA2}"/>
            </c:ext>
          </c:extLst>
        </c:ser>
        <c:ser>
          <c:idx val="1"/>
          <c:order val="1"/>
          <c:tx>
            <c:strRef>
              <c:f>Sheet3!$D$13</c:f>
              <c:strCache>
                <c:ptCount val="1"/>
                <c:pt idx="0">
                  <c:v>wheat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plus>
              <c:numRef>
                <c:f>Sheet3!$I$14:$I$22</c:f>
                <c:numCache>
                  <c:formatCode>General</c:formatCode>
                  <c:ptCount val="9"/>
                  <c:pt idx="0">
                    <c:v>5.6059999999999999E-2</c:v>
                  </c:pt>
                  <c:pt idx="1">
                    <c:v>5.6760000000000033E-2</c:v>
                  </c:pt>
                  <c:pt idx="2">
                    <c:v>4.6899999999999997E-2</c:v>
                  </c:pt>
                  <c:pt idx="3">
                    <c:v>5.5780000000000024E-2</c:v>
                  </c:pt>
                  <c:pt idx="4">
                    <c:v>4.5200000000000004E-2</c:v>
                  </c:pt>
                  <c:pt idx="5">
                    <c:v>3.7180000000000012E-2</c:v>
                  </c:pt>
                  <c:pt idx="6">
                    <c:v>3.8849999999999996E-2</c:v>
                  </c:pt>
                  <c:pt idx="7">
                    <c:v>4.9579999999999999E-2</c:v>
                  </c:pt>
                  <c:pt idx="8">
                    <c:v>4.5090000000000033E-2</c:v>
                  </c:pt>
                </c:numCache>
              </c:numRef>
            </c:plus>
            <c:minus>
              <c:numRef>
                <c:f>Sheet3!$I$14:$I$22</c:f>
                <c:numCache>
                  <c:formatCode>General</c:formatCode>
                  <c:ptCount val="9"/>
                  <c:pt idx="0">
                    <c:v>5.6059999999999999E-2</c:v>
                  </c:pt>
                  <c:pt idx="1">
                    <c:v>5.6760000000000033E-2</c:v>
                  </c:pt>
                  <c:pt idx="2">
                    <c:v>4.6899999999999997E-2</c:v>
                  </c:pt>
                  <c:pt idx="3">
                    <c:v>5.5780000000000024E-2</c:v>
                  </c:pt>
                  <c:pt idx="4">
                    <c:v>4.5200000000000004E-2</c:v>
                  </c:pt>
                  <c:pt idx="5">
                    <c:v>3.7180000000000012E-2</c:v>
                  </c:pt>
                  <c:pt idx="6">
                    <c:v>3.8849999999999996E-2</c:v>
                  </c:pt>
                  <c:pt idx="7">
                    <c:v>4.9579999999999999E-2</c:v>
                  </c:pt>
                  <c:pt idx="8">
                    <c:v>4.5090000000000033E-2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Sheet3!$B$14:$B$22</c:f>
              <c:numCache>
                <c:formatCode>dd/mmm/yy</c:formatCode>
                <c:ptCount val="9"/>
                <c:pt idx="0">
                  <c:v>42665</c:v>
                </c:pt>
                <c:pt idx="1">
                  <c:v>42684</c:v>
                </c:pt>
                <c:pt idx="2">
                  <c:v>42713</c:v>
                </c:pt>
                <c:pt idx="3">
                  <c:v>42732</c:v>
                </c:pt>
                <c:pt idx="4">
                  <c:v>42756</c:v>
                </c:pt>
                <c:pt idx="5">
                  <c:v>42775</c:v>
                </c:pt>
                <c:pt idx="6">
                  <c:v>42785</c:v>
                </c:pt>
                <c:pt idx="7">
                  <c:v>42799</c:v>
                </c:pt>
                <c:pt idx="8">
                  <c:v>42816</c:v>
                </c:pt>
              </c:numCache>
            </c:numRef>
          </c:cat>
          <c:val>
            <c:numRef>
              <c:f>Sheet3!$D$14:$D$22</c:f>
              <c:numCache>
                <c:formatCode>0.000</c:formatCode>
                <c:ptCount val="9"/>
                <c:pt idx="0">
                  <c:v>0.37626000000000026</c:v>
                </c:pt>
                <c:pt idx="1">
                  <c:v>0.28970000000000001</c:v>
                </c:pt>
                <c:pt idx="2">
                  <c:v>0.21874000000000013</c:v>
                </c:pt>
                <c:pt idx="3">
                  <c:v>0.30271000000000009</c:v>
                </c:pt>
                <c:pt idx="4">
                  <c:v>0.39789000000000024</c:v>
                </c:pt>
                <c:pt idx="5">
                  <c:v>0.44828999999999997</c:v>
                </c:pt>
                <c:pt idx="6">
                  <c:v>0.45206000000000002</c:v>
                </c:pt>
                <c:pt idx="7">
                  <c:v>0.42309000000000008</c:v>
                </c:pt>
                <c:pt idx="8">
                  <c:v>0.24080000000000001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D89-4C72-9CF6-427E94622DA2}"/>
            </c:ext>
          </c:extLst>
        </c:ser>
        <c:ser>
          <c:idx val="2"/>
          <c:order val="2"/>
          <c:tx>
            <c:strRef>
              <c:f>Sheet3!$E$13</c:f>
              <c:strCache>
                <c:ptCount val="1"/>
                <c:pt idx="0">
                  <c:v>rabi sorghum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errBars>
            <c:errDir val="y"/>
            <c:errBarType val="both"/>
            <c:errValType val="cust"/>
            <c:plus>
              <c:numRef>
                <c:f>Sheet3!$J$14:$J$22</c:f>
                <c:numCache>
                  <c:formatCode>General</c:formatCode>
                  <c:ptCount val="9"/>
                  <c:pt idx="0">
                    <c:v>4.36E-2</c:v>
                  </c:pt>
                  <c:pt idx="1">
                    <c:v>5.0060000000000014E-2</c:v>
                  </c:pt>
                  <c:pt idx="2">
                    <c:v>4.7730000000000029E-2</c:v>
                  </c:pt>
                  <c:pt idx="3">
                    <c:v>3.8070000000000014E-2</c:v>
                  </c:pt>
                  <c:pt idx="4">
                    <c:v>3.9570000000000001E-2</c:v>
                  </c:pt>
                  <c:pt idx="5">
                    <c:v>2.8119999999999989E-2</c:v>
                  </c:pt>
                  <c:pt idx="6">
                    <c:v>3.0890000000000011E-2</c:v>
                  </c:pt>
                  <c:pt idx="7">
                    <c:v>2.7970000000000012E-2</c:v>
                  </c:pt>
                  <c:pt idx="8">
                    <c:v>3.0290000000000001E-2</c:v>
                  </c:pt>
                </c:numCache>
              </c:numRef>
            </c:plus>
            <c:minus>
              <c:numRef>
                <c:f>Sheet3!$J$14:$J$22</c:f>
                <c:numCache>
                  <c:formatCode>General</c:formatCode>
                  <c:ptCount val="9"/>
                  <c:pt idx="0">
                    <c:v>4.36E-2</c:v>
                  </c:pt>
                  <c:pt idx="1">
                    <c:v>5.0060000000000014E-2</c:v>
                  </c:pt>
                  <c:pt idx="2">
                    <c:v>4.7730000000000029E-2</c:v>
                  </c:pt>
                  <c:pt idx="3">
                    <c:v>3.8070000000000014E-2</c:v>
                  </c:pt>
                  <c:pt idx="4">
                    <c:v>3.9570000000000001E-2</c:v>
                  </c:pt>
                  <c:pt idx="5">
                    <c:v>2.8119999999999989E-2</c:v>
                  </c:pt>
                  <c:pt idx="6">
                    <c:v>3.0890000000000011E-2</c:v>
                  </c:pt>
                  <c:pt idx="7">
                    <c:v>2.7970000000000012E-2</c:v>
                  </c:pt>
                  <c:pt idx="8">
                    <c:v>3.0290000000000001E-2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Sheet3!$B$14:$B$22</c:f>
              <c:numCache>
                <c:formatCode>dd/mmm/yy</c:formatCode>
                <c:ptCount val="9"/>
                <c:pt idx="0">
                  <c:v>42665</c:v>
                </c:pt>
                <c:pt idx="1">
                  <c:v>42684</c:v>
                </c:pt>
                <c:pt idx="2">
                  <c:v>42713</c:v>
                </c:pt>
                <c:pt idx="3">
                  <c:v>42732</c:v>
                </c:pt>
                <c:pt idx="4">
                  <c:v>42756</c:v>
                </c:pt>
                <c:pt idx="5">
                  <c:v>42775</c:v>
                </c:pt>
                <c:pt idx="6">
                  <c:v>42785</c:v>
                </c:pt>
                <c:pt idx="7">
                  <c:v>42799</c:v>
                </c:pt>
                <c:pt idx="8">
                  <c:v>42816</c:v>
                </c:pt>
              </c:numCache>
            </c:numRef>
          </c:cat>
          <c:val>
            <c:numRef>
              <c:f>Sheet3!$E$14:$E$22</c:f>
              <c:numCache>
                <c:formatCode>0.000</c:formatCode>
                <c:ptCount val="9"/>
                <c:pt idx="0">
                  <c:v>0.21352000000000004</c:v>
                </c:pt>
                <c:pt idx="1">
                  <c:v>0.30475000000000002</c:v>
                </c:pt>
                <c:pt idx="2">
                  <c:v>0.43277000000000015</c:v>
                </c:pt>
                <c:pt idx="3">
                  <c:v>0.48594000000000021</c:v>
                </c:pt>
                <c:pt idx="4">
                  <c:v>0.37485000000000046</c:v>
                </c:pt>
                <c:pt idx="5">
                  <c:v>0.27867000000000008</c:v>
                </c:pt>
                <c:pt idx="6">
                  <c:v>0.20097999999999999</c:v>
                </c:pt>
                <c:pt idx="7">
                  <c:v>0.21907000000000001</c:v>
                </c:pt>
                <c:pt idx="8">
                  <c:v>0.11866000000000006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D89-4C72-9CF6-427E94622DA2}"/>
            </c:ext>
          </c:extLst>
        </c:ser>
        <c:ser>
          <c:idx val="3"/>
          <c:order val="3"/>
          <c:tx>
            <c:strRef>
              <c:f>Sheet3!$F$13</c:f>
              <c:strCache>
                <c:ptCount val="1"/>
                <c:pt idx="0">
                  <c:v>cotton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errBars>
            <c:errDir val="y"/>
            <c:errBarType val="both"/>
            <c:errValType val="cust"/>
            <c:plus>
              <c:numRef>
                <c:f>Sheet3!$K$14:$K$22</c:f>
                <c:numCache>
                  <c:formatCode>General</c:formatCode>
                  <c:ptCount val="9"/>
                  <c:pt idx="0">
                    <c:v>3.6469999999999995E-2</c:v>
                  </c:pt>
                  <c:pt idx="1">
                    <c:v>3.2890000000000016E-2</c:v>
                  </c:pt>
                  <c:pt idx="2">
                    <c:v>3.2430000000000028E-2</c:v>
                  </c:pt>
                  <c:pt idx="3">
                    <c:v>2.8719999999999999E-2</c:v>
                  </c:pt>
                  <c:pt idx="4">
                    <c:v>2.7380000000000002E-2</c:v>
                  </c:pt>
                  <c:pt idx="5">
                    <c:v>2.3929999999999993E-2</c:v>
                  </c:pt>
                  <c:pt idx="6">
                    <c:v>2.4969999999999989E-2</c:v>
                  </c:pt>
                  <c:pt idx="7">
                    <c:v>2.4650000000000002E-2</c:v>
                  </c:pt>
                  <c:pt idx="8">
                    <c:v>3.1860000000000006E-2</c:v>
                  </c:pt>
                </c:numCache>
              </c:numRef>
            </c:plus>
            <c:minus>
              <c:numRef>
                <c:f>Sheet3!$K$14:$K$22</c:f>
                <c:numCache>
                  <c:formatCode>General</c:formatCode>
                  <c:ptCount val="9"/>
                  <c:pt idx="0">
                    <c:v>3.6469999999999995E-2</c:v>
                  </c:pt>
                  <c:pt idx="1">
                    <c:v>3.2890000000000016E-2</c:v>
                  </c:pt>
                  <c:pt idx="2">
                    <c:v>3.2430000000000028E-2</c:v>
                  </c:pt>
                  <c:pt idx="3">
                    <c:v>2.8719999999999999E-2</c:v>
                  </c:pt>
                  <c:pt idx="4">
                    <c:v>2.7380000000000002E-2</c:v>
                  </c:pt>
                  <c:pt idx="5">
                    <c:v>2.3929999999999993E-2</c:v>
                  </c:pt>
                  <c:pt idx="6">
                    <c:v>2.4969999999999989E-2</c:v>
                  </c:pt>
                  <c:pt idx="7">
                    <c:v>2.4650000000000002E-2</c:v>
                  </c:pt>
                  <c:pt idx="8">
                    <c:v>3.1860000000000006E-2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Sheet3!$B$14:$B$22</c:f>
              <c:numCache>
                <c:formatCode>dd/mmm/yy</c:formatCode>
                <c:ptCount val="9"/>
                <c:pt idx="0">
                  <c:v>42665</c:v>
                </c:pt>
                <c:pt idx="1">
                  <c:v>42684</c:v>
                </c:pt>
                <c:pt idx="2">
                  <c:v>42713</c:v>
                </c:pt>
                <c:pt idx="3">
                  <c:v>42732</c:v>
                </c:pt>
                <c:pt idx="4">
                  <c:v>42756</c:v>
                </c:pt>
                <c:pt idx="5">
                  <c:v>42775</c:v>
                </c:pt>
                <c:pt idx="6">
                  <c:v>42785</c:v>
                </c:pt>
                <c:pt idx="7">
                  <c:v>42799</c:v>
                </c:pt>
                <c:pt idx="8">
                  <c:v>42816</c:v>
                </c:pt>
              </c:numCache>
            </c:numRef>
          </c:cat>
          <c:val>
            <c:numRef>
              <c:f>Sheet3!$F$14:$F$22</c:f>
              <c:numCache>
                <c:formatCode>0.000</c:formatCode>
                <c:ptCount val="9"/>
                <c:pt idx="0">
                  <c:v>0.37748000000000037</c:v>
                </c:pt>
                <c:pt idx="1">
                  <c:v>0.33856000000000036</c:v>
                </c:pt>
                <c:pt idx="2">
                  <c:v>0.27353000000000005</c:v>
                </c:pt>
                <c:pt idx="3">
                  <c:v>0.24996000000000013</c:v>
                </c:pt>
                <c:pt idx="4">
                  <c:v>0.22152000000000002</c:v>
                </c:pt>
                <c:pt idx="5">
                  <c:v>0.25322999999999996</c:v>
                </c:pt>
                <c:pt idx="6">
                  <c:v>0.22638000000000005</c:v>
                </c:pt>
                <c:pt idx="7">
                  <c:v>0.27904000000000001</c:v>
                </c:pt>
                <c:pt idx="8">
                  <c:v>0.20289000000000001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D89-4C72-9CF6-427E94622DA2}"/>
            </c:ext>
          </c:extLst>
        </c:ser>
        <c:marker val="1"/>
        <c:axId val="172863488"/>
        <c:axId val="172865408"/>
      </c:lineChart>
      <c:dateAx>
        <c:axId val="172863488"/>
        <c:scaling>
          <c:orientation val="minMax"/>
          <c:min val="42663"/>
        </c:scaling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b="1">
                    <a:latin typeface="Arial" panose="020B0604020202020204" pitchFamily="34" charset="0"/>
                    <a:cs typeface="Arial" panose="020B0604020202020204" pitchFamily="34" charset="0"/>
                  </a:rPr>
                  <a:t>Time</a:t>
                </a:r>
              </a:p>
            </c:rich>
          </c:tx>
          <c:layout>
            <c:manualLayout>
              <c:xMode val="edge"/>
              <c:yMode val="edge"/>
              <c:x val="0.47166557754068517"/>
              <c:y val="0.81971896916582632"/>
            </c:manualLayout>
          </c:layout>
          <c:spPr>
            <a:noFill/>
            <a:ln>
              <a:noFill/>
            </a:ln>
            <a:effectLst/>
          </c:spPr>
        </c:title>
        <c:numFmt formatCode="dd/mmm/yy" sourceLinked="1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865408"/>
        <c:crosses val="autoZero"/>
        <c:auto val="1"/>
        <c:lblOffset val="100"/>
        <c:baseTimeUnit val="days"/>
      </c:dateAx>
      <c:valAx>
        <c:axId val="172865408"/>
        <c:scaling>
          <c:orientation val="minMax"/>
          <c:min val="0.1"/>
        </c:scaling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NDVI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0.00" sourceLinked="0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72863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3526159481628064E-2"/>
          <c:y val="0.88083426585564872"/>
          <c:w val="0.9449623607048071"/>
          <c:h val="7.8125546806649182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EA7B5-EDB3-4159-A548-73EE9E26FFC3}" type="datetimeFigureOut">
              <a:rPr lang="en-US" smtClean="0"/>
              <a:pPr/>
              <a:t>2/20/2018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FD728D-F073-4B5F-A69C-6881F90084E0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DD9A14-C3DF-4D91-8B9F-E9FFA4EFB045}" type="slidenum">
              <a:rPr lang="en-US" smtClean="0">
                <a:latin typeface="Arial" pitchFamily="34" charset="0"/>
              </a:rPr>
              <a:pPr/>
              <a:t>12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73667-61D9-409E-B225-A8604E9E6D96}" type="datetimeFigureOut">
              <a:rPr lang="en-IN" smtClean="0"/>
              <a:pPr/>
              <a:t>20-02-2018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23E41-FF89-488E-8EA2-CC845C6A08C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355775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73667-61D9-409E-B225-A8604E9E6D96}" type="datetimeFigureOut">
              <a:rPr lang="en-IN" smtClean="0"/>
              <a:pPr/>
              <a:t>20-02-2018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23E41-FF89-488E-8EA2-CC845C6A08C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060839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73667-61D9-409E-B225-A8604E9E6D96}" type="datetimeFigureOut">
              <a:rPr lang="en-IN" smtClean="0"/>
              <a:pPr/>
              <a:t>20-02-2018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23E41-FF89-488E-8EA2-CC845C6A08C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4082814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73667-61D9-409E-B225-A8604E9E6D96}" type="datetimeFigureOut">
              <a:rPr lang="en-IN" smtClean="0"/>
              <a:pPr/>
              <a:t>20-02-2018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23E41-FF89-488E-8EA2-CC845C6A08C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898129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73667-61D9-409E-B225-A8604E9E6D96}" type="datetimeFigureOut">
              <a:rPr lang="en-IN" smtClean="0"/>
              <a:pPr/>
              <a:t>20-02-2018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23E41-FF89-488E-8EA2-CC845C6A08C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4265248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73667-61D9-409E-B225-A8604E9E6D96}" type="datetimeFigureOut">
              <a:rPr lang="en-IN" smtClean="0"/>
              <a:pPr/>
              <a:t>20-02-2018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23E41-FF89-488E-8EA2-CC845C6A08C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512831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73667-61D9-409E-B225-A8604E9E6D96}" type="datetimeFigureOut">
              <a:rPr lang="en-IN" smtClean="0"/>
              <a:pPr/>
              <a:t>20-02-2018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23E41-FF89-488E-8EA2-CC845C6A08C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4100138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73667-61D9-409E-B225-A8604E9E6D96}" type="datetimeFigureOut">
              <a:rPr lang="en-IN" smtClean="0"/>
              <a:pPr/>
              <a:t>20-02-2018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23E41-FF89-488E-8EA2-CC845C6A08C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012520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73667-61D9-409E-B225-A8604E9E6D96}" type="datetimeFigureOut">
              <a:rPr lang="en-IN" smtClean="0"/>
              <a:pPr/>
              <a:t>20-02-2018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23E41-FF89-488E-8EA2-CC845C6A08C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090795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73667-61D9-409E-B225-A8604E9E6D96}" type="datetimeFigureOut">
              <a:rPr lang="en-IN" smtClean="0"/>
              <a:pPr/>
              <a:t>20-02-2018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23E41-FF89-488E-8EA2-CC845C6A08C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852493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73667-61D9-409E-B225-A8604E9E6D96}" type="datetimeFigureOut">
              <a:rPr lang="en-IN" smtClean="0"/>
              <a:pPr/>
              <a:t>20-02-2018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23E41-FF89-488E-8EA2-CC845C6A08C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425820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3667-61D9-409E-B225-A8604E9E6D96}" type="datetimeFigureOut">
              <a:rPr lang="en-IN" smtClean="0"/>
              <a:pPr/>
              <a:t>20-02-2018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23E41-FF89-488E-8EA2-CC845C6A08C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388256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hyperlink" Target="http://www.mosdac.gov.in/" TargetMode="External"/><Relationship Id="rId10" Type="http://schemas.openxmlformats.org/officeDocument/2006/relationships/image" Target="../media/image37.png"/><Relationship Id="rId4" Type="http://schemas.openxmlformats.org/officeDocument/2006/relationships/image" Target="../media/image32.jpe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emf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91395" y="718457"/>
            <a:ext cx="8255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b="1" dirty="0" smtClean="0">
                <a:solidFill>
                  <a:srgbClr val="0000FF"/>
                </a:solidFill>
              </a:rPr>
              <a:t>Land  Products  and  Applications by ISRO</a:t>
            </a:r>
            <a:endParaRPr lang="en-IN" sz="36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82833" y="1463041"/>
            <a:ext cx="786384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 err="1" smtClean="0"/>
              <a:t>Bimal</a:t>
            </a:r>
            <a:r>
              <a:rPr lang="en-IN" sz="2800" b="1" dirty="0" smtClean="0"/>
              <a:t>  K. Bhattacharya</a:t>
            </a:r>
          </a:p>
          <a:p>
            <a:r>
              <a:rPr lang="en-IN" sz="2800" dirty="0" smtClean="0"/>
              <a:t>Head, Agriculture and Land Ecosystem Division (AED)</a:t>
            </a:r>
          </a:p>
          <a:p>
            <a:r>
              <a:rPr lang="en-IN" sz="2000" i="1" dirty="0" smtClean="0"/>
              <a:t>Biological and Planetary Sciences and Applications Group (BPSG)</a:t>
            </a:r>
          </a:p>
          <a:p>
            <a:r>
              <a:rPr lang="en-IN" sz="2000" i="1" dirty="0" smtClean="0"/>
              <a:t>Earth and Planetary Sciences and Applications Area (EPSA)</a:t>
            </a:r>
          </a:p>
          <a:p>
            <a:r>
              <a:rPr lang="en-IN" sz="2000" b="1" i="1" dirty="0" smtClean="0">
                <a:solidFill>
                  <a:srgbClr val="FF0000"/>
                </a:solidFill>
              </a:rPr>
              <a:t>Space Applications Centre, ISRO, </a:t>
            </a:r>
            <a:r>
              <a:rPr lang="en-IN" sz="2000" b="1" i="1" dirty="0" err="1" smtClean="0">
                <a:solidFill>
                  <a:srgbClr val="FF0000"/>
                </a:solidFill>
              </a:rPr>
              <a:t>Ahmedabad</a:t>
            </a:r>
            <a:r>
              <a:rPr lang="en-IN" sz="2000" b="1" i="1" dirty="0" smtClean="0">
                <a:solidFill>
                  <a:srgbClr val="FF0000"/>
                </a:solidFill>
              </a:rPr>
              <a:t> 380015, Gujarat, India</a:t>
            </a:r>
            <a:endParaRPr lang="en-IN" sz="2000" b="1" i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 l="90498" t="11982" r="1937" b="76405"/>
          <a:stretch>
            <a:fillRect/>
          </a:stretch>
        </p:blipFill>
        <p:spPr bwMode="auto">
          <a:xfrm>
            <a:off x="1" y="-2"/>
            <a:ext cx="1384870" cy="1195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SAC_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9005" y="1406955"/>
            <a:ext cx="2403566" cy="1596398"/>
          </a:xfrm>
          <a:prstGeom prst="rect">
            <a:avLst/>
          </a:prstGeom>
        </p:spPr>
      </p:pic>
      <p:pic>
        <p:nvPicPr>
          <p:cNvPr id="9" name="Picture 8" descr="O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" y="3063240"/>
            <a:ext cx="2442754" cy="1832066"/>
          </a:xfrm>
          <a:prstGeom prst="rect">
            <a:avLst/>
          </a:prstGeom>
        </p:spPr>
      </p:pic>
      <p:sp>
        <p:nvSpPr>
          <p:cNvPr id="13" name="Right Brace 12"/>
          <p:cNvSpPr/>
          <p:nvPr/>
        </p:nvSpPr>
        <p:spPr>
          <a:xfrm>
            <a:off x="2730137" y="1502229"/>
            <a:ext cx="209006" cy="3291840"/>
          </a:xfrm>
          <a:prstGeom prst="rightBrac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TextBox 13"/>
          <p:cNvSpPr txBox="1"/>
          <p:nvPr/>
        </p:nvSpPr>
        <p:spPr>
          <a:xfrm>
            <a:off x="156753" y="2638699"/>
            <a:ext cx="2690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 err="1" smtClean="0">
                <a:solidFill>
                  <a:srgbClr val="0000FF"/>
                </a:solidFill>
              </a:rPr>
              <a:t>Ahmedabad</a:t>
            </a:r>
            <a:r>
              <a:rPr lang="en-IN" sz="1600" b="1" dirty="0" smtClean="0">
                <a:solidFill>
                  <a:srgbClr val="0000FF"/>
                </a:solidFill>
              </a:rPr>
              <a:t> Earth  Station</a:t>
            </a:r>
            <a:endParaRPr lang="en-IN" sz="1600" b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0145" y="3039291"/>
            <a:ext cx="2904311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50" b="1" dirty="0" smtClean="0">
                <a:solidFill>
                  <a:schemeClr val="bg1"/>
                </a:solidFill>
              </a:rPr>
              <a:t>Satellite Payload  Development</a:t>
            </a:r>
          </a:p>
          <a:p>
            <a:endParaRPr lang="en-IN" sz="1450" b="1" dirty="0" smtClean="0">
              <a:solidFill>
                <a:schemeClr val="bg1"/>
              </a:solidFill>
            </a:endParaRPr>
          </a:p>
          <a:p>
            <a:endParaRPr lang="en-IN" b="1" dirty="0" smtClean="0">
              <a:solidFill>
                <a:schemeClr val="bg1"/>
              </a:solidFill>
            </a:endParaRPr>
          </a:p>
          <a:p>
            <a:endParaRPr lang="en-IN" b="1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IN" sz="1600" b="1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IN" sz="1600" b="1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IN" sz="1600" b="1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IN" sz="1600" b="1" dirty="0" smtClean="0">
              <a:solidFill>
                <a:schemeClr val="bg1"/>
              </a:solidFill>
            </a:endParaRPr>
          </a:p>
          <a:p>
            <a:r>
              <a:rPr lang="en-IN" sz="1600" b="1" dirty="0" smtClean="0">
                <a:solidFill>
                  <a:srgbClr val="002060"/>
                </a:solidFill>
              </a:rPr>
              <a:t>Payload definition and development, application research</a:t>
            </a:r>
          </a:p>
          <a:p>
            <a:pPr>
              <a:buFont typeface="Arial" pitchFamily="34" charset="0"/>
              <a:buChar char="•"/>
            </a:pPr>
            <a:r>
              <a:rPr lang="en-IN" sz="2000" b="1" dirty="0" smtClean="0">
                <a:solidFill>
                  <a:srgbClr val="0000FF"/>
                </a:solidFill>
              </a:rPr>
              <a:t> Remote Sensing</a:t>
            </a:r>
          </a:p>
          <a:p>
            <a:pPr>
              <a:buFont typeface="Arial" pitchFamily="34" charset="0"/>
              <a:buChar char="•"/>
            </a:pPr>
            <a:r>
              <a:rPr lang="en-IN" sz="2000" b="1" dirty="0" smtClean="0">
                <a:solidFill>
                  <a:srgbClr val="0000FF"/>
                </a:solidFill>
              </a:rPr>
              <a:t> Communication</a:t>
            </a:r>
          </a:p>
          <a:p>
            <a:pPr>
              <a:buFont typeface="Arial" pitchFamily="34" charset="0"/>
              <a:buChar char="•"/>
            </a:pPr>
            <a:r>
              <a:rPr lang="en-IN" sz="2000" b="1" dirty="0" smtClean="0">
                <a:solidFill>
                  <a:srgbClr val="0000FF"/>
                </a:solidFill>
              </a:rPr>
              <a:t> Navigation</a:t>
            </a:r>
            <a:endParaRPr lang="en-IN" sz="2000" b="1" dirty="0">
              <a:solidFill>
                <a:srgbClr val="0000FF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262857" y="3226526"/>
            <a:ext cx="5437006" cy="3631474"/>
            <a:chOff x="3223668" y="3226526"/>
            <a:chExt cx="5437006" cy="3631474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/>
            <a:srcRect t="8728" r="24682"/>
            <a:stretch>
              <a:fillRect/>
            </a:stretch>
          </p:blipFill>
          <p:spPr bwMode="auto">
            <a:xfrm>
              <a:off x="3223668" y="3408504"/>
              <a:ext cx="5018995" cy="3449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Rectangle 16"/>
            <p:cNvSpPr/>
            <p:nvPr/>
          </p:nvSpPr>
          <p:spPr>
            <a:xfrm>
              <a:off x="7759337" y="3226526"/>
              <a:ext cx="901337" cy="13062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765176" y="3448594"/>
            <a:ext cx="368372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u="sng" dirty="0" smtClean="0"/>
              <a:t>Other centres</a:t>
            </a:r>
          </a:p>
          <a:p>
            <a:endParaRPr lang="en-IN" sz="2800" b="1" u="sng" dirty="0" smtClean="0"/>
          </a:p>
          <a:p>
            <a:r>
              <a:rPr lang="en-IN" sz="2000" b="1" i="1" dirty="0" smtClean="0">
                <a:solidFill>
                  <a:srgbClr val="7030A0"/>
                </a:solidFill>
              </a:rPr>
              <a:t>NRSC, Hyderabad </a:t>
            </a:r>
          </a:p>
          <a:p>
            <a:r>
              <a:rPr lang="en-IN" sz="2000" b="1" dirty="0" smtClean="0"/>
              <a:t>Data reception, dissemination</a:t>
            </a:r>
          </a:p>
          <a:p>
            <a:r>
              <a:rPr lang="en-IN" sz="2000" b="1" dirty="0" smtClean="0"/>
              <a:t>Airborne survey, disaster</a:t>
            </a:r>
          </a:p>
          <a:p>
            <a:r>
              <a:rPr lang="en-IN" sz="2000" b="1" dirty="0" smtClean="0"/>
              <a:t>Geospatial applications</a:t>
            </a:r>
          </a:p>
          <a:p>
            <a:endParaRPr lang="en-IN" sz="2000" b="1" dirty="0" smtClean="0"/>
          </a:p>
          <a:p>
            <a:r>
              <a:rPr lang="en-IN" sz="2000" b="1" i="1" dirty="0" smtClean="0">
                <a:solidFill>
                  <a:srgbClr val="7030A0"/>
                </a:solidFill>
              </a:rPr>
              <a:t>IIRS, </a:t>
            </a:r>
            <a:r>
              <a:rPr lang="en-IN" sz="2000" b="1" i="1" dirty="0" err="1" smtClean="0">
                <a:solidFill>
                  <a:srgbClr val="7030A0"/>
                </a:solidFill>
              </a:rPr>
              <a:t>Dehradun</a:t>
            </a:r>
            <a:endParaRPr lang="en-IN" sz="2000" b="1" i="1" dirty="0" smtClean="0">
              <a:solidFill>
                <a:srgbClr val="7030A0"/>
              </a:solidFill>
            </a:endParaRPr>
          </a:p>
          <a:p>
            <a:r>
              <a:rPr lang="en-IN" sz="2000" b="1" dirty="0" smtClean="0"/>
              <a:t>Training &amp; Academic outreach</a:t>
            </a:r>
            <a:endParaRPr lang="en-IN" sz="2000" b="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lum bright="9000"/>
          </a:blip>
          <a:srcRect l="7381" t="16287" r="80129" b="73009"/>
          <a:stretch>
            <a:fillRect/>
          </a:stretch>
        </p:blipFill>
        <p:spPr bwMode="auto">
          <a:xfrm>
            <a:off x="10430323" y="0"/>
            <a:ext cx="1762252" cy="849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3487783" y="156754"/>
            <a:ext cx="5290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i="1" u="sng" dirty="0" smtClean="0">
                <a:solidFill>
                  <a:schemeClr val="bg1">
                    <a:lumMod val="50000"/>
                  </a:schemeClr>
                </a:solidFill>
              </a:rPr>
              <a:t>LSI – VC 5</a:t>
            </a:r>
            <a:r>
              <a:rPr lang="en-IN" sz="1600" b="1" i="1" u="sng" baseline="30000" dirty="0" smtClean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IN" sz="1600" b="1" i="1" u="sng" dirty="0" smtClean="0">
                <a:solidFill>
                  <a:schemeClr val="bg1">
                    <a:lumMod val="50000"/>
                  </a:schemeClr>
                </a:solidFill>
              </a:rPr>
              <a:t> meeting during 21 -23 Feb., 2018 in Tokyo, Japan</a:t>
            </a:r>
            <a:endParaRPr lang="en-IN" sz="1600" b="1" i="1" u="sng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0" y="656598"/>
            <a:ext cx="3505200" cy="1143000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Model takes raw Digital Number file of RS2-AWiFS as input and provides </a:t>
            </a:r>
            <a:r>
              <a:rPr lang="en-US" sz="2000" b="1" dirty="0">
                <a:solidFill>
                  <a:srgbClr val="0000CC"/>
                </a:solidFill>
              </a:rPr>
              <a:t>radiance, TOA reflectance and Surface Reflectance </a:t>
            </a:r>
            <a:r>
              <a:rPr lang="en-US" sz="2000" b="1" dirty="0">
                <a:solidFill>
                  <a:srgbClr val="C00000"/>
                </a:solidFill>
              </a:rPr>
              <a:t>as outputs based upon atmospheric and viewing geometry parameters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6084" y="152401"/>
            <a:ext cx="5486400" cy="6647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 l="26250" t="22222" r="43750" b="47778"/>
          <a:stretch>
            <a:fillRect/>
          </a:stretch>
        </p:blipFill>
        <p:spPr bwMode="auto">
          <a:xfrm>
            <a:off x="7315200" y="3734873"/>
            <a:ext cx="3657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Arrow Connector 5"/>
          <p:cNvCxnSpPr/>
          <p:nvPr/>
        </p:nvCxnSpPr>
        <p:spPr>
          <a:xfrm rot="10800000" flipV="1">
            <a:off x="6172200" y="609600"/>
            <a:ext cx="1143000" cy="76200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0800000" flipV="1">
            <a:off x="4876800" y="1676400"/>
            <a:ext cx="2438400" cy="152400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 rot="16200000">
            <a:off x="-1932821" y="3039572"/>
            <a:ext cx="53069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SACRS2</a:t>
            </a:r>
            <a:r>
              <a:rPr lang="en-US" sz="2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module included in IGIS V2</a:t>
            </a:r>
            <a:endParaRPr lang="en-IN" sz="2800" dirty="0"/>
          </a:p>
        </p:txBody>
      </p:sp>
    </p:spTree>
    <p:extLst>
      <p:ext uri="{BB962C8B-B14F-4D97-AF65-F5344CB8AC3E}">
        <p14:creationId xmlns="" xmlns:p14="http://schemas.microsoft.com/office/powerpoint/2010/main" val="342836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6795" t="13898" r="37808" b="43152"/>
          <a:stretch/>
        </p:blipFill>
        <p:spPr>
          <a:xfrm>
            <a:off x="642943" y="3482649"/>
            <a:ext cx="3205157" cy="33877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12579" y="3590925"/>
            <a:ext cx="253084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NDVI product from </a:t>
            </a:r>
          </a:p>
          <a:p>
            <a:r>
              <a:rPr lang="en-US" b="1" dirty="0" smtClean="0"/>
              <a:t>Oceansat-2 Ocean Color Monitor during January 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913" y="1999655"/>
            <a:ext cx="5695087" cy="28609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91509" y="1245602"/>
            <a:ext cx="6009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Ku band </a:t>
            </a:r>
            <a:r>
              <a:rPr lang="en-IN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scatterometer</a:t>
            </a:r>
            <a:r>
              <a:rPr lang="en-I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back scattering coefficient (sigma-0) in Vertical polarization data from SCATSAT1 over the globe </a:t>
            </a:r>
            <a:endParaRPr lang="en-I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19225" y="71573"/>
            <a:ext cx="971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Some Ocean monitoring sensors useful for Land studies 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62959" y="4962525"/>
            <a:ext cx="56670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7030A0"/>
                </a:solidFill>
              </a:rPr>
              <a:t>Ocean monitoring satellites have global coverage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7030A0"/>
                </a:solidFill>
              </a:rPr>
              <a:t>It has 1-2 day </a:t>
            </a:r>
            <a:r>
              <a:rPr lang="en-US" b="1" dirty="0" err="1" smtClean="0">
                <a:solidFill>
                  <a:srgbClr val="7030A0"/>
                </a:solidFill>
              </a:rPr>
              <a:t>repeativity</a:t>
            </a:r>
            <a:r>
              <a:rPr lang="en-US" b="1" dirty="0" smtClean="0">
                <a:solidFill>
                  <a:srgbClr val="7030A0"/>
                </a:solidFill>
              </a:rPr>
              <a:t>, but have moderate to coarser resolution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7030A0"/>
                </a:solidFill>
              </a:rPr>
              <a:t>Useful for quick assessment and modelling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907" b="9598"/>
          <a:stretch/>
        </p:blipFill>
        <p:spPr>
          <a:xfrm>
            <a:off x="389978" y="1246110"/>
            <a:ext cx="5067847" cy="22365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73142" y="822640"/>
            <a:ext cx="3370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Oceansat-2 Ocean Color Monitor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727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3"/>
          <p:cNvSpPr txBox="1">
            <a:spLocks noChangeArrowheads="1"/>
          </p:cNvSpPr>
          <p:nvPr/>
        </p:nvSpPr>
        <p:spPr bwMode="auto">
          <a:xfrm>
            <a:off x="-126128" y="15875"/>
            <a:ext cx="1219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7030A0"/>
                </a:solidFill>
                <a:cs typeface="Arial" pitchFamily="34" charset="0"/>
              </a:rPr>
              <a:t>         </a:t>
            </a:r>
            <a:r>
              <a:rPr lang="en-US" sz="2000" b="1" dirty="0" smtClean="0">
                <a:solidFill>
                  <a:srgbClr val="002060"/>
                </a:solidFill>
                <a:cs typeface="Arial" pitchFamily="34" charset="0"/>
              </a:rPr>
              <a:t>Operational Weather products </a:t>
            </a:r>
            <a:r>
              <a:rPr lang="en-US" sz="2000" b="1" dirty="0">
                <a:solidFill>
                  <a:srgbClr val="002060"/>
                </a:solidFill>
                <a:cs typeface="Arial" pitchFamily="34" charset="0"/>
              </a:rPr>
              <a:t>from </a:t>
            </a:r>
            <a:r>
              <a:rPr lang="en-US" sz="2000" b="1" dirty="0" smtClean="0">
                <a:solidFill>
                  <a:srgbClr val="002060"/>
                </a:solidFill>
                <a:cs typeface="Arial" pitchFamily="34" charset="0"/>
              </a:rPr>
              <a:t>Meteorological satellites (INSAT)</a:t>
            </a:r>
            <a:endParaRPr lang="en-US" sz="2000" b="1" dirty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12291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17" y="1460500"/>
            <a:ext cx="2235200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6951" y="1460500"/>
            <a:ext cx="2148416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TextBox 15"/>
          <p:cNvSpPr txBox="1">
            <a:spLocks noChangeArrowheads="1"/>
          </p:cNvSpPr>
          <p:nvPr/>
        </p:nvSpPr>
        <p:spPr bwMode="auto">
          <a:xfrm>
            <a:off x="2840567" y="1066801"/>
            <a:ext cx="38608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200" b="1">
                <a:solidFill>
                  <a:srgbClr val="002060"/>
                </a:solidFill>
              </a:rPr>
              <a:t>Meteorology</a:t>
            </a:r>
          </a:p>
        </p:txBody>
      </p:sp>
      <p:sp>
        <p:nvSpPr>
          <p:cNvPr id="12294" name="TextBox 16"/>
          <p:cNvSpPr txBox="1">
            <a:spLocks noChangeArrowheads="1"/>
          </p:cNvSpPr>
          <p:nvPr/>
        </p:nvSpPr>
        <p:spPr bwMode="auto">
          <a:xfrm>
            <a:off x="9067800" y="1127125"/>
            <a:ext cx="3454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002060"/>
                </a:solidFill>
              </a:rPr>
              <a:t>Vegetation &amp; snow</a:t>
            </a:r>
          </a:p>
        </p:txBody>
      </p:sp>
      <p:sp>
        <p:nvSpPr>
          <p:cNvPr id="12295" name="TextBox 17"/>
          <p:cNvSpPr txBox="1">
            <a:spLocks noChangeArrowheads="1"/>
          </p:cNvSpPr>
          <p:nvPr/>
        </p:nvSpPr>
        <p:spPr bwMode="auto">
          <a:xfrm>
            <a:off x="609600" y="673100"/>
            <a:ext cx="3454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Radiometer (</a:t>
            </a:r>
            <a:r>
              <a:rPr lang="en-US" b="1" dirty="0" err="1" smtClean="0">
                <a:solidFill>
                  <a:srgbClr val="0070C0"/>
                </a:solidFill>
              </a:rPr>
              <a:t>Kalpana</a:t>
            </a:r>
            <a:r>
              <a:rPr lang="en-US" b="1" dirty="0" smtClean="0">
                <a:solidFill>
                  <a:srgbClr val="0070C0"/>
                </a:solidFill>
              </a:rPr>
              <a:t> - 1)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2296" name="TextBox 18"/>
          <p:cNvSpPr txBox="1">
            <a:spLocks noChangeArrowheads="1"/>
          </p:cNvSpPr>
          <p:nvPr/>
        </p:nvSpPr>
        <p:spPr bwMode="auto">
          <a:xfrm>
            <a:off x="105833" y="1382713"/>
            <a:ext cx="2235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Optical band</a:t>
            </a:r>
          </a:p>
        </p:txBody>
      </p:sp>
      <p:sp>
        <p:nvSpPr>
          <p:cNvPr id="12297" name="TextBox 19"/>
          <p:cNvSpPr txBox="1">
            <a:spLocks noChangeArrowheads="1"/>
          </p:cNvSpPr>
          <p:nvPr/>
        </p:nvSpPr>
        <p:spPr bwMode="auto">
          <a:xfrm>
            <a:off x="2175933" y="1403350"/>
            <a:ext cx="2616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Thermal band</a:t>
            </a:r>
          </a:p>
        </p:txBody>
      </p:sp>
      <p:sp>
        <p:nvSpPr>
          <p:cNvPr id="12298" name="TextBox 20"/>
          <p:cNvSpPr txBox="1">
            <a:spLocks noChangeArrowheads="1"/>
          </p:cNvSpPr>
          <p:nvPr/>
        </p:nvSpPr>
        <p:spPr bwMode="auto">
          <a:xfrm>
            <a:off x="5177367" y="777875"/>
            <a:ext cx="3454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70C0"/>
                </a:solidFill>
              </a:rPr>
              <a:t>Imager (INSAT 3D)</a:t>
            </a:r>
          </a:p>
        </p:txBody>
      </p:sp>
      <p:sp>
        <p:nvSpPr>
          <p:cNvPr id="12299" name="TextBox 21"/>
          <p:cNvSpPr txBox="1">
            <a:spLocks noChangeArrowheads="1"/>
          </p:cNvSpPr>
          <p:nvPr/>
        </p:nvSpPr>
        <p:spPr bwMode="auto">
          <a:xfrm>
            <a:off x="9218085" y="568325"/>
            <a:ext cx="34163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700" b="1">
                <a:solidFill>
                  <a:srgbClr val="0070C0"/>
                </a:solidFill>
              </a:rPr>
              <a:t>Multi-spectral </a:t>
            </a:r>
          </a:p>
          <a:p>
            <a:pPr algn="ctr"/>
            <a:r>
              <a:rPr lang="en-US" sz="1700" b="1">
                <a:solidFill>
                  <a:srgbClr val="0070C0"/>
                </a:solidFill>
              </a:rPr>
              <a:t>(CCD : INSAT 3A)</a:t>
            </a:r>
            <a:r>
              <a:rPr lang="en-US">
                <a:solidFill>
                  <a:srgbClr val="0070C0"/>
                </a:solidFill>
              </a:rPr>
              <a:t>    </a:t>
            </a:r>
          </a:p>
        </p:txBody>
      </p:sp>
      <p:sp>
        <p:nvSpPr>
          <p:cNvPr id="12300" name="TextBox 23"/>
          <p:cNvSpPr txBox="1">
            <a:spLocks noChangeArrowheads="1"/>
          </p:cNvSpPr>
          <p:nvPr/>
        </p:nvSpPr>
        <p:spPr bwMode="auto">
          <a:xfrm>
            <a:off x="1" y="3513893"/>
            <a:ext cx="121919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Geophysical / biophysical  products (Rainfall</a:t>
            </a:r>
            <a:r>
              <a:rPr lang="en-US" b="1" dirty="0">
                <a:solidFill>
                  <a:srgbClr val="002060"/>
                </a:solidFill>
              </a:rPr>
              <a:t>, LST, </a:t>
            </a:r>
            <a:r>
              <a:rPr lang="en-US" b="1" dirty="0" err="1" smtClean="0">
                <a:solidFill>
                  <a:srgbClr val="002060"/>
                </a:solidFill>
              </a:rPr>
              <a:t>insolation</a:t>
            </a:r>
            <a:r>
              <a:rPr lang="en-US" b="1" dirty="0" smtClean="0">
                <a:solidFill>
                  <a:srgbClr val="002060"/>
                </a:solidFill>
              </a:rPr>
              <a:t>, forest fire) </a:t>
            </a:r>
            <a:endParaRPr lang="en-US" b="1" dirty="0">
              <a:solidFill>
                <a:srgbClr val="002060"/>
              </a:solidFill>
            </a:endParaRP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           at MOSDAC (</a:t>
            </a:r>
            <a:r>
              <a:rPr lang="en-US" b="1" dirty="0">
                <a:solidFill>
                  <a:srgbClr val="002060"/>
                </a:solidFill>
                <a:hlinkClick r:id="rId5"/>
              </a:rPr>
              <a:t>www.mosdac.gov.in</a:t>
            </a:r>
            <a:r>
              <a:rPr lang="en-US" b="1" dirty="0">
                <a:solidFill>
                  <a:srgbClr val="002060"/>
                </a:solidFill>
              </a:rPr>
              <a:t>) from </a:t>
            </a:r>
            <a:r>
              <a:rPr lang="en-US" b="1" dirty="0" smtClean="0">
                <a:solidFill>
                  <a:srgbClr val="002060"/>
                </a:solidFill>
              </a:rPr>
              <a:t>Kalpana-1, INSAT 3A, </a:t>
            </a:r>
            <a:r>
              <a:rPr lang="en-US" sz="1600" b="1" dirty="0" smtClean="0">
                <a:solidFill>
                  <a:srgbClr val="002060"/>
                </a:solidFill>
              </a:rPr>
              <a:t>INSAT 3D &amp; 3DR</a:t>
            </a:r>
            <a:endParaRPr lang="en-US" sz="1600" b="1" dirty="0">
              <a:solidFill>
                <a:srgbClr val="002060"/>
              </a:solidFill>
            </a:endParaRPr>
          </a:p>
        </p:txBody>
      </p:sp>
      <p:pic>
        <p:nvPicPr>
          <p:cNvPr id="12301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34400" y="4437063"/>
            <a:ext cx="3657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3" name="Picture 1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49384" y="4344988"/>
            <a:ext cx="3088216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6" name="TextBox 29"/>
          <p:cNvSpPr txBox="1">
            <a:spLocks noChangeArrowheads="1"/>
          </p:cNvSpPr>
          <p:nvPr/>
        </p:nvSpPr>
        <p:spPr bwMode="auto">
          <a:xfrm>
            <a:off x="5784851" y="5988051"/>
            <a:ext cx="2743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FFFF00"/>
                </a:solidFill>
              </a:rPr>
              <a:t>Daily Solar  radiation</a:t>
            </a:r>
          </a:p>
        </p:txBody>
      </p:sp>
      <p:sp>
        <p:nvSpPr>
          <p:cNvPr id="12307" name="TextBox 30"/>
          <p:cNvSpPr txBox="1">
            <a:spLocks noChangeArrowheads="1"/>
          </p:cNvSpPr>
          <p:nvPr/>
        </p:nvSpPr>
        <p:spPr bwMode="auto">
          <a:xfrm>
            <a:off x="8752417" y="5895976"/>
            <a:ext cx="3251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/>
              <a:t>Land  surface temperature (LST)</a:t>
            </a:r>
          </a:p>
        </p:txBody>
      </p:sp>
      <p:pic>
        <p:nvPicPr>
          <p:cNvPr id="12308" name="Picture 1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75200" y="1447800"/>
            <a:ext cx="2235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9" name="Picture 1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46384" y="1416050"/>
            <a:ext cx="2345267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10" name="TextBox 34"/>
          <p:cNvSpPr txBox="1">
            <a:spLocks noChangeArrowheads="1"/>
          </p:cNvSpPr>
          <p:nvPr/>
        </p:nvSpPr>
        <p:spPr bwMode="auto">
          <a:xfrm>
            <a:off x="4982633" y="1416050"/>
            <a:ext cx="2616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SWIR band</a:t>
            </a:r>
          </a:p>
        </p:txBody>
      </p:sp>
      <p:sp>
        <p:nvSpPr>
          <p:cNvPr id="12311" name="TextBox 35"/>
          <p:cNvSpPr txBox="1">
            <a:spLocks noChangeArrowheads="1"/>
          </p:cNvSpPr>
          <p:nvPr/>
        </p:nvSpPr>
        <p:spPr bwMode="auto">
          <a:xfrm>
            <a:off x="7401985" y="1431925"/>
            <a:ext cx="2618316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MIR band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rot="5400000">
            <a:off x="1701801" y="1218672"/>
            <a:ext cx="457200" cy="4233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5400000">
            <a:off x="6884459" y="1281642"/>
            <a:ext cx="457200" cy="2117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14" name="TextBox 39"/>
          <p:cNvSpPr txBox="1">
            <a:spLocks noChangeArrowheads="1"/>
          </p:cNvSpPr>
          <p:nvPr/>
        </p:nvSpPr>
        <p:spPr bwMode="auto">
          <a:xfrm>
            <a:off x="711200" y="428625"/>
            <a:ext cx="2438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Coarser (8 km) 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3369733" y="593725"/>
            <a:ext cx="4470400" cy="158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16" name="TextBox 47"/>
          <p:cNvSpPr txBox="1">
            <a:spLocks noChangeArrowheads="1"/>
          </p:cNvSpPr>
          <p:nvPr/>
        </p:nvSpPr>
        <p:spPr bwMode="auto">
          <a:xfrm>
            <a:off x="8123767" y="428625"/>
            <a:ext cx="2032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Finer (1 km) </a:t>
            </a:r>
          </a:p>
        </p:txBody>
      </p:sp>
      <p:pic>
        <p:nvPicPr>
          <p:cNvPr id="12317" name="Object 1"/>
          <p:cNvPicPr>
            <a:picLocks noChangeAspect="1" noChangeArrowheads="1"/>
          </p:cNvPicPr>
          <p:nvPr/>
        </p:nvPicPr>
        <p:blipFill>
          <a:blip r:embed="rId10"/>
          <a:srcRect l="75560" t="44865" b="32690"/>
          <a:stretch>
            <a:fillRect/>
          </a:stretch>
        </p:blipFill>
        <p:spPr bwMode="auto">
          <a:xfrm>
            <a:off x="9533467" y="1541463"/>
            <a:ext cx="2400300" cy="162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18" name="TextBox 49"/>
          <p:cNvSpPr txBox="1">
            <a:spLocks noChangeArrowheads="1"/>
          </p:cNvSpPr>
          <p:nvPr/>
        </p:nvSpPr>
        <p:spPr bwMode="auto">
          <a:xfrm>
            <a:off x="5325533" y="530225"/>
            <a:ext cx="1422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4 km</a:t>
            </a:r>
          </a:p>
        </p:txBody>
      </p:sp>
      <p:pic>
        <p:nvPicPr>
          <p:cNvPr id="12319" name="Picture 2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861734" y="4435476"/>
            <a:ext cx="2825751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20" name="TextBox 52"/>
          <p:cNvSpPr txBox="1">
            <a:spLocks noChangeArrowheads="1"/>
          </p:cNvSpPr>
          <p:nvPr/>
        </p:nvSpPr>
        <p:spPr bwMode="auto">
          <a:xfrm>
            <a:off x="4155017" y="4676776"/>
            <a:ext cx="2133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/>
              <a:t>Rainfall 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4670278"/>
            <a:ext cx="2847702" cy="201350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95943" y="4441371"/>
            <a:ext cx="2599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dirty="0" smtClean="0"/>
              <a:t>Forest  Fire </a:t>
            </a:r>
            <a:endParaRPr lang="en-IN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748" t="13032" r="9629" b="8646"/>
          <a:stretch/>
        </p:blipFill>
        <p:spPr>
          <a:xfrm>
            <a:off x="438149" y="24154"/>
            <a:ext cx="11316609" cy="68338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5340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5878" y="0"/>
            <a:ext cx="4829175" cy="46203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Examples of crop inventory 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07" y="462037"/>
            <a:ext cx="11967485" cy="2676376"/>
          </a:xfrm>
          <a:prstGeom prst="rect">
            <a:avLst/>
          </a:prstGeom>
        </p:spPr>
      </p:pic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729343266"/>
              </p:ext>
            </p:extLst>
          </p:nvPr>
        </p:nvGraphicFramePr>
        <p:xfrm>
          <a:off x="248872" y="3468431"/>
          <a:ext cx="5786167" cy="2867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87361003"/>
              </p:ext>
            </p:extLst>
          </p:nvPr>
        </p:nvGraphicFramePr>
        <p:xfrm>
          <a:off x="5995852" y="3291840"/>
          <a:ext cx="6021978" cy="2873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="" xmlns:p14="http://schemas.microsoft.com/office/powerpoint/2010/main" val="172000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" y="354914"/>
            <a:ext cx="2771775" cy="32345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364400"/>
            <a:ext cx="4437622" cy="32822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72" y="3952875"/>
            <a:ext cx="3754982" cy="26786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1314" y="3981450"/>
            <a:ext cx="2034395" cy="26786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65723" y="3998502"/>
            <a:ext cx="3593182" cy="27157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7304" y="670091"/>
            <a:ext cx="3584461" cy="25874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14575" y="0"/>
            <a:ext cx="7629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</a:rPr>
              <a:t>Horticultural crop inventory and Geo-spatial Applications 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2912" y="3589455"/>
            <a:ext cx="5686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</a:rPr>
              <a:t>Geospatial support for site suitability in zoom land of north-east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73770" y="3582869"/>
            <a:ext cx="5686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</a:rPr>
              <a:t>Agricultural fallow and prospect of </a:t>
            </a:r>
            <a:r>
              <a:rPr lang="en-US" sz="1600" b="1" dirty="0" err="1" smtClean="0">
                <a:solidFill>
                  <a:srgbClr val="0070C0"/>
                </a:solidFill>
              </a:rPr>
              <a:t>horticultual</a:t>
            </a:r>
            <a:r>
              <a:rPr lang="en-US" sz="1600" b="1" dirty="0" smtClean="0">
                <a:solidFill>
                  <a:srgbClr val="0070C0"/>
                </a:solidFill>
              </a:rPr>
              <a:t> intensification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6147464" y="4843036"/>
            <a:ext cx="1919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Bhiwani</a:t>
            </a:r>
            <a:r>
              <a:rPr lang="en-US" b="1" dirty="0" smtClean="0"/>
              <a:t> District,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  Haryana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931920" y="352697"/>
            <a:ext cx="3304903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0000FF"/>
                </a:solidFill>
              </a:rPr>
              <a:t>Primarily with LISS-III &amp; LISS-IV</a:t>
            </a:r>
            <a:endParaRPr lang="en-IN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738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010" t="8888" r="1604" b="3839"/>
          <a:stretch>
            <a:fillRect/>
          </a:stretch>
        </p:blipFill>
        <p:spPr bwMode="auto">
          <a:xfrm>
            <a:off x="3629024" y="609198"/>
            <a:ext cx="2916205" cy="2635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160" y="609198"/>
            <a:ext cx="2996589" cy="259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-105641" y="3245101"/>
            <a:ext cx="388219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alt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Three-date FCC of</a:t>
            </a:r>
          </a:p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alt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May, 3 June, 28 June 2016 </a:t>
            </a:r>
          </a:p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alt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 MRS RISAT-1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384226" y="3290806"/>
            <a:ext cx="355332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alt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Three-date FCC  of</a:t>
            </a:r>
          </a:p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alt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April, 22 May,16 June, 2016 </a:t>
            </a:r>
          </a:p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alt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 MRS RISAT-1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 l="1201" t="8081" r="597" b="2425"/>
          <a:stretch>
            <a:fillRect/>
          </a:stretch>
        </p:blipFill>
        <p:spPr bwMode="auto">
          <a:xfrm>
            <a:off x="650552" y="4168431"/>
            <a:ext cx="2733674" cy="248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 l="26581" t="8838" r="10326" b="4630"/>
          <a:stretch>
            <a:fillRect/>
          </a:stretch>
        </p:blipFill>
        <p:spPr>
          <a:xfrm>
            <a:off x="6874093" y="713973"/>
            <a:ext cx="5345590" cy="5715402"/>
          </a:xfrm>
          <a:noFill/>
        </p:spPr>
      </p:pic>
      <p:sp>
        <p:nvSpPr>
          <p:cNvPr id="10" name="TextBox 9"/>
          <p:cNvSpPr txBox="1"/>
          <p:nvPr/>
        </p:nvSpPr>
        <p:spPr>
          <a:xfrm>
            <a:off x="4286250" y="4543425"/>
            <a:ext cx="2258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Jute growing areas in </a:t>
            </a:r>
            <a:r>
              <a:rPr lang="en-US" sz="2400" dirty="0" err="1" smtClean="0">
                <a:solidFill>
                  <a:srgbClr val="0070C0"/>
                </a:solidFill>
              </a:rPr>
              <a:t>Nagaon</a:t>
            </a:r>
            <a:r>
              <a:rPr lang="en-US" sz="2400" dirty="0" smtClean="0">
                <a:solidFill>
                  <a:srgbClr val="0070C0"/>
                </a:solidFill>
              </a:rPr>
              <a:t> district, Assam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6467475" y="5000625"/>
            <a:ext cx="1247775" cy="3524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959429" y="75106"/>
            <a:ext cx="8165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Jute growing areas from RISAT-1 Synthetic Aperture Radar data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420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3977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rgbClr val="7030A0"/>
                </a:solidFill>
              </a:rPr>
              <a:t>Crop yield </a:t>
            </a:r>
            <a:r>
              <a:rPr lang="en-US" sz="3200" b="1" dirty="0" err="1" smtClean="0">
                <a:solidFill>
                  <a:srgbClr val="7030A0"/>
                </a:solidFill>
              </a:rPr>
              <a:t>modelling</a:t>
            </a:r>
            <a:r>
              <a:rPr lang="en-US" sz="3200" b="1" dirty="0" smtClean="0">
                <a:solidFill>
                  <a:srgbClr val="7030A0"/>
                </a:solidFill>
              </a:rPr>
              <a:t> using LEO-GEO satellite data</a:t>
            </a:r>
            <a:endParaRPr lang="en-US" sz="3200" b="1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7881"/>
            <a:ext cx="7023303" cy="53103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2337" y="774609"/>
            <a:ext cx="451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Modelling framework 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622" y="739776"/>
            <a:ext cx="4033929" cy="29156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9783" y="3881059"/>
            <a:ext cx="4068768" cy="28847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89783" y="739775"/>
            <a:ext cx="2058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</a:rPr>
              <a:t>Wheat yield (tha</a:t>
            </a:r>
            <a:r>
              <a:rPr lang="en-US" sz="1600" b="1" baseline="30000" dirty="0" smtClean="0">
                <a:solidFill>
                  <a:srgbClr val="0070C0"/>
                </a:solidFill>
              </a:rPr>
              <a:t>-1</a:t>
            </a:r>
            <a:r>
              <a:rPr lang="en-US" sz="1600" b="1" dirty="0" smtClean="0">
                <a:solidFill>
                  <a:srgbClr val="0070C0"/>
                </a:solidFill>
              </a:rPr>
              <a:t>)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25634" y="3598969"/>
            <a:ext cx="2104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</a:rPr>
              <a:t>    Mustard yield (tha</a:t>
            </a:r>
            <a:r>
              <a:rPr lang="en-US" sz="1600" b="1" baseline="30000" dirty="0" smtClean="0">
                <a:solidFill>
                  <a:srgbClr val="0070C0"/>
                </a:solidFill>
              </a:rPr>
              <a:t>-1</a:t>
            </a:r>
            <a:r>
              <a:rPr lang="en-US" sz="1600" b="1" dirty="0" smtClean="0">
                <a:solidFill>
                  <a:srgbClr val="0070C0"/>
                </a:solidFill>
              </a:rPr>
              <a:t>)</a:t>
            </a:r>
            <a:endParaRPr lang="en-US" sz="1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46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6"/>
          <p:cNvGrpSpPr/>
          <p:nvPr/>
        </p:nvGrpSpPr>
        <p:grpSpPr>
          <a:xfrm>
            <a:off x="1238810" y="1977751"/>
            <a:ext cx="5141102" cy="3626627"/>
            <a:chOff x="-132705" y="829194"/>
            <a:chExt cx="6261592" cy="469798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2705" y="829194"/>
              <a:ext cx="6261592" cy="469798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4506" t="80078" r="20831" b="5981"/>
            <a:stretch/>
          </p:blipFill>
          <p:spPr>
            <a:xfrm rot="16200000">
              <a:off x="3470285" y="2631193"/>
              <a:ext cx="4318451" cy="825983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950368" y="1037398"/>
            <a:ext cx="8356208" cy="4564583"/>
          </a:xfrm>
          <a:prstGeom prst="rect">
            <a:avLst/>
          </a:prstGeom>
          <a:ln w="190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defTabSz="779173">
              <a:defRPr/>
            </a:pPr>
            <a:r>
              <a:rPr lang="en-US" sz="1534" b="1" dirty="0">
                <a:solidFill>
                  <a:prstClr val="black"/>
                </a:solidFill>
                <a:latin typeface="Arial Narrow" pitchFamily="34" charset="0"/>
              </a:rPr>
              <a:t>  </a:t>
            </a:r>
            <a:endParaRPr lang="en-US" b="1" i="1" dirty="0">
              <a:solidFill>
                <a:srgbClr val="C00000"/>
              </a:solidFill>
              <a:latin typeface="Arial Narrow" pitchFamily="34" charset="0"/>
            </a:endParaRPr>
          </a:p>
          <a:p>
            <a:pPr marL="316539" indent="-316539" algn="ctr" defTabSz="844083"/>
            <a:r>
              <a:rPr lang="en-US" b="1" i="1" dirty="0" smtClean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Sowing </a:t>
            </a:r>
            <a:r>
              <a:rPr lang="en-US" b="1" i="1" dirty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suitability based on crop vigour and </a:t>
            </a:r>
            <a:r>
              <a:rPr lang="en-US" b="1" i="1" dirty="0" smtClean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surface </a:t>
            </a:r>
            <a:r>
              <a:rPr lang="en-US" b="1" i="1" dirty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soil moisture</a:t>
            </a:r>
          </a:p>
          <a:p>
            <a:pPr marL="243492" lvl="1" indent="-243492" defTabSz="844083">
              <a:defRPr/>
            </a:pPr>
            <a:endParaRPr lang="en-US" sz="1363" b="1" dirty="0">
              <a:solidFill>
                <a:srgbClr val="3333FF"/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marL="0" lvl="1" defTabSz="844083">
              <a:defRPr/>
            </a:pPr>
            <a:endParaRPr lang="en-US" sz="1363" b="1" dirty="0">
              <a:solidFill>
                <a:srgbClr val="3333FF"/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marL="0" lvl="1" defTabSz="844083">
              <a:defRPr/>
            </a:pPr>
            <a:endParaRPr lang="en-US" sz="1363" b="1" dirty="0">
              <a:solidFill>
                <a:srgbClr val="3333FF"/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defTabSz="844083">
              <a:defRPr/>
            </a:pPr>
            <a:endParaRPr lang="en-US" sz="1363" b="1" dirty="0">
              <a:solidFill>
                <a:srgbClr val="0000FF"/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defTabSz="844083">
              <a:defRPr/>
            </a:pPr>
            <a:endParaRPr lang="en-US" sz="1363" b="1" dirty="0">
              <a:solidFill>
                <a:srgbClr val="0000FF"/>
              </a:solidFill>
              <a:latin typeface="Calibri" panose="020F0502020204030204"/>
              <a:cs typeface="Arial" pitchFamily="34" charset="0"/>
            </a:endParaRPr>
          </a:p>
          <a:p>
            <a:pPr defTabSz="779173">
              <a:defRPr/>
            </a:pPr>
            <a:endParaRPr lang="en-US" sz="1363" b="1" dirty="0">
              <a:solidFill>
                <a:prstClr val="black"/>
              </a:solidFill>
              <a:latin typeface="Arial Narrow" pitchFamily="34" charset="0"/>
            </a:endParaRPr>
          </a:p>
          <a:p>
            <a:pPr defTabSz="779173">
              <a:defRPr/>
            </a:pPr>
            <a:endParaRPr lang="en-US" sz="1363" b="1" dirty="0">
              <a:solidFill>
                <a:prstClr val="black"/>
              </a:solidFill>
              <a:latin typeface="Arial Narrow" pitchFamily="34" charset="0"/>
            </a:endParaRPr>
          </a:p>
          <a:p>
            <a:pPr defTabSz="779173">
              <a:defRPr/>
            </a:pPr>
            <a:endParaRPr lang="en-US" sz="1363" b="1" dirty="0">
              <a:solidFill>
                <a:prstClr val="black"/>
              </a:solidFill>
              <a:latin typeface="Arial Narrow" pitchFamily="34" charset="0"/>
            </a:endParaRPr>
          </a:p>
          <a:p>
            <a:pPr defTabSz="779173">
              <a:defRPr/>
            </a:pPr>
            <a:endParaRPr lang="en-US" sz="1363" b="1" dirty="0">
              <a:solidFill>
                <a:prstClr val="black"/>
              </a:solidFill>
              <a:latin typeface="Arial Narrow" pitchFamily="34" charset="0"/>
            </a:endParaRPr>
          </a:p>
          <a:p>
            <a:pPr defTabSz="779173">
              <a:defRPr/>
            </a:pPr>
            <a:endParaRPr lang="en-US" sz="1363" b="1" dirty="0">
              <a:solidFill>
                <a:prstClr val="black"/>
              </a:solidFill>
              <a:latin typeface="Arial Narrow" pitchFamily="34" charset="0"/>
            </a:endParaRPr>
          </a:p>
          <a:p>
            <a:pPr defTabSz="779173">
              <a:defRPr/>
            </a:pPr>
            <a:endParaRPr lang="en-US" sz="1363" b="1" dirty="0">
              <a:solidFill>
                <a:prstClr val="black"/>
              </a:solidFill>
              <a:latin typeface="Arial Narrow" pitchFamily="34" charset="0"/>
            </a:endParaRPr>
          </a:p>
          <a:p>
            <a:pPr defTabSz="779173">
              <a:defRPr/>
            </a:pPr>
            <a:endParaRPr lang="en-US" sz="1363" b="1" dirty="0">
              <a:solidFill>
                <a:prstClr val="black"/>
              </a:solidFill>
              <a:latin typeface="Arial Narrow" pitchFamily="34" charset="0"/>
            </a:endParaRPr>
          </a:p>
          <a:p>
            <a:pPr defTabSz="779173">
              <a:defRPr/>
            </a:pPr>
            <a:endParaRPr lang="en-US" sz="1363" b="1" dirty="0">
              <a:solidFill>
                <a:prstClr val="black"/>
              </a:solidFill>
              <a:latin typeface="Arial Narrow" pitchFamily="34" charset="0"/>
            </a:endParaRPr>
          </a:p>
          <a:p>
            <a:pPr defTabSz="779173">
              <a:defRPr/>
            </a:pPr>
            <a:endParaRPr lang="en-US" sz="1704" b="1" dirty="0">
              <a:solidFill>
                <a:prstClr val="black"/>
              </a:solidFill>
              <a:latin typeface="Arial Narrow" pitchFamily="34" charset="0"/>
            </a:endParaRPr>
          </a:p>
          <a:p>
            <a:pPr defTabSz="844083">
              <a:defRPr/>
            </a:pPr>
            <a:endParaRPr lang="en-US" sz="1704" b="1" i="1" dirty="0">
              <a:solidFill>
                <a:srgbClr val="C00000"/>
              </a:solidFill>
              <a:latin typeface="Arial Narrow" pitchFamily="34" charset="0"/>
            </a:endParaRPr>
          </a:p>
          <a:p>
            <a:pPr defTabSz="844083">
              <a:defRPr/>
            </a:pPr>
            <a:endParaRPr lang="en-US" sz="1704" b="1" i="1" dirty="0">
              <a:solidFill>
                <a:srgbClr val="C00000"/>
              </a:solidFill>
              <a:latin typeface="Arial Narrow" pitchFamily="34" charset="0"/>
            </a:endParaRPr>
          </a:p>
          <a:p>
            <a:pPr defTabSz="844083">
              <a:defRPr/>
            </a:pPr>
            <a:endParaRPr lang="en-US" sz="1704" b="1" i="1" dirty="0">
              <a:solidFill>
                <a:srgbClr val="C00000"/>
              </a:solidFill>
              <a:latin typeface="Arial Narrow" pitchFamily="34" charset="0"/>
            </a:endParaRPr>
          </a:p>
          <a:p>
            <a:pPr defTabSz="844083">
              <a:defRPr/>
            </a:pPr>
            <a:endParaRPr lang="en-IN" sz="1193" b="1" dirty="0">
              <a:solidFill>
                <a:srgbClr val="0000FF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009618" y="1958939"/>
            <a:ext cx="8306690" cy="1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999885" y="187245"/>
            <a:ext cx="7965008" cy="721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44083"/>
            <a:r>
              <a:rPr lang="en-US" sz="2045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Satellite-based </a:t>
            </a:r>
            <a:r>
              <a:rPr lang="en-US" sz="2045" b="1" dirty="0">
                <a:solidFill>
                  <a:srgbClr val="0000FF"/>
                </a:solidFill>
                <a:latin typeface="Arial Narrow" panose="020B0606020202030204" pitchFamily="34" charset="0"/>
              </a:rPr>
              <a:t>Value-added Agro-met </a:t>
            </a:r>
            <a:r>
              <a:rPr lang="en-US" sz="2045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Products for farmers advisories</a:t>
            </a:r>
            <a:endParaRPr lang="en-US" sz="2045" b="1" dirty="0">
              <a:solidFill>
                <a:srgbClr val="0000FF"/>
              </a:solidFill>
              <a:latin typeface="Arial Narrow" panose="020B0606020202030204" pitchFamily="34" charset="0"/>
            </a:endParaRPr>
          </a:p>
          <a:p>
            <a:pPr algn="ctr" defTabSz="844083"/>
            <a:endParaRPr lang="en-IN" sz="2045" b="1" dirty="0">
              <a:solidFill>
                <a:srgbClr val="0000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711943" y="2020799"/>
            <a:ext cx="2153704" cy="597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endParaRPr lang="en-IN" sz="1534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999885" y="5542319"/>
            <a:ext cx="8306690" cy="1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300" t="15925" r="19903" b="12842"/>
          <a:stretch/>
        </p:blipFill>
        <p:spPr bwMode="auto">
          <a:xfrm>
            <a:off x="6655753" y="2068763"/>
            <a:ext cx="3205534" cy="33089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8184887" y="2080423"/>
            <a:ext cx="1676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17"/>
            <a:r>
              <a:rPr lang="en-US" b="1" i="1" dirty="0">
                <a:solidFill>
                  <a:prstClr val="black"/>
                </a:solidFill>
                <a:latin typeface="Calibri" panose="020F0502020204030204"/>
              </a:rPr>
              <a:t>4</a:t>
            </a:r>
            <a:r>
              <a:rPr lang="en-US" b="1" i="1" baseline="30000" dirty="0">
                <a:solidFill>
                  <a:prstClr val="black"/>
                </a:solidFill>
                <a:latin typeface="Calibri" panose="020F0502020204030204"/>
              </a:rPr>
              <a:t>th</a:t>
            </a:r>
            <a:r>
              <a:rPr lang="en-US" b="1" i="1" dirty="0">
                <a:solidFill>
                  <a:prstClr val="black"/>
                </a:solidFill>
                <a:latin typeface="Calibri" panose="020F0502020204030204"/>
              </a:rPr>
              <a:t> Week, June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843" t="15436" r="20078" b="12405"/>
          <a:stretch/>
        </p:blipFill>
        <p:spPr bwMode="auto">
          <a:xfrm>
            <a:off x="6682860" y="2080424"/>
            <a:ext cx="3234321" cy="33386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8217548" y="2146811"/>
            <a:ext cx="1541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17"/>
            <a:r>
              <a:rPr lang="en-US" b="1" i="1" dirty="0">
                <a:solidFill>
                  <a:prstClr val="black"/>
                </a:solidFill>
                <a:latin typeface="Calibri" panose="020F0502020204030204"/>
              </a:rPr>
              <a:t>1</a:t>
            </a:r>
            <a:r>
              <a:rPr lang="en-US" b="1" i="1" baseline="30000" dirty="0">
                <a:solidFill>
                  <a:prstClr val="black"/>
                </a:solidFill>
                <a:latin typeface="Calibri" panose="020F0502020204030204"/>
              </a:rPr>
              <a:t>st</a:t>
            </a:r>
            <a:r>
              <a:rPr lang="en-US" b="1" i="1" dirty="0">
                <a:solidFill>
                  <a:prstClr val="black"/>
                </a:solidFill>
                <a:latin typeface="Calibri" panose="020F0502020204030204"/>
              </a:rPr>
              <a:t> Week, July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340" t="13283" r="18577" b="9849"/>
          <a:stretch/>
        </p:blipFill>
        <p:spPr bwMode="auto">
          <a:xfrm>
            <a:off x="6668263" y="2058011"/>
            <a:ext cx="3254446" cy="33676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8217548" y="2170793"/>
            <a:ext cx="1541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17"/>
            <a:r>
              <a:rPr lang="en-US" b="1" i="1" dirty="0">
                <a:solidFill>
                  <a:prstClr val="black"/>
                </a:solidFill>
                <a:latin typeface="Calibri" panose="020F0502020204030204"/>
              </a:rPr>
              <a:t>2</a:t>
            </a:r>
            <a:r>
              <a:rPr lang="en-US" b="1" i="1" baseline="30000" dirty="0">
                <a:solidFill>
                  <a:prstClr val="black"/>
                </a:solidFill>
                <a:latin typeface="Calibri" panose="020F0502020204030204"/>
              </a:rPr>
              <a:t>nd</a:t>
            </a:r>
            <a:r>
              <a:rPr lang="en-US" b="1" i="1" dirty="0">
                <a:solidFill>
                  <a:prstClr val="black"/>
                </a:solidFill>
                <a:latin typeface="Calibri" panose="020F0502020204030204"/>
              </a:rPr>
              <a:t> Week, July</a:t>
            </a: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227" t="17708" r="20824" b="13352"/>
          <a:stretch/>
        </p:blipFill>
        <p:spPr bwMode="auto">
          <a:xfrm>
            <a:off x="6646023" y="2040339"/>
            <a:ext cx="3275541" cy="33853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8268585" y="2127253"/>
            <a:ext cx="1541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17"/>
            <a:r>
              <a:rPr lang="en-US" b="1" i="1" dirty="0">
                <a:solidFill>
                  <a:prstClr val="black"/>
                </a:solidFill>
                <a:latin typeface="Calibri" panose="020F0502020204030204"/>
              </a:rPr>
              <a:t>3</a:t>
            </a:r>
            <a:r>
              <a:rPr lang="en-US" b="1" i="1" baseline="30000" dirty="0">
                <a:solidFill>
                  <a:prstClr val="black"/>
                </a:solidFill>
                <a:latin typeface="Calibri" panose="020F0502020204030204"/>
              </a:rPr>
              <a:t>rd</a:t>
            </a:r>
            <a:r>
              <a:rPr lang="en-US" b="1" i="1" dirty="0">
                <a:solidFill>
                  <a:prstClr val="black"/>
                </a:solidFill>
                <a:latin typeface="Calibri" panose="020F0502020204030204"/>
              </a:rPr>
              <a:t> Week, July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996" t="17637" r="18555" b="13356"/>
          <a:stretch/>
        </p:blipFill>
        <p:spPr bwMode="auto">
          <a:xfrm>
            <a:off x="6626079" y="2040338"/>
            <a:ext cx="3338814" cy="33916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143073" y="2166503"/>
            <a:ext cx="1904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17"/>
            <a:r>
              <a:rPr lang="en-US" b="1" i="1" dirty="0">
                <a:solidFill>
                  <a:prstClr val="black"/>
                </a:solidFill>
                <a:latin typeface="Calibri" panose="020F0502020204030204"/>
              </a:rPr>
              <a:t>4</a:t>
            </a:r>
            <a:r>
              <a:rPr lang="en-US" b="1" i="1" baseline="30000" dirty="0">
                <a:solidFill>
                  <a:prstClr val="black"/>
                </a:solidFill>
                <a:latin typeface="Calibri" panose="020F0502020204030204"/>
              </a:rPr>
              <a:t>th</a:t>
            </a:r>
            <a:r>
              <a:rPr lang="en-US" b="1" i="1" dirty="0">
                <a:solidFill>
                  <a:prstClr val="black"/>
                </a:solidFill>
                <a:latin typeface="Calibri" panose="020F0502020204030204"/>
              </a:rPr>
              <a:t> Week, July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95324" y="4939872"/>
            <a:ext cx="1965965" cy="404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17"/>
            <a:r>
              <a:rPr lang="en-US" sz="1015" b="1" i="1" dirty="0">
                <a:solidFill>
                  <a:srgbClr val="0070C0"/>
                </a:solidFill>
                <a:latin typeface="Calibri" panose="020F0502020204030204"/>
              </a:rPr>
              <a:t>Kharif Sowing Suitability from </a:t>
            </a:r>
          </a:p>
          <a:p>
            <a:pPr algn="ctr" defTabSz="685817"/>
            <a:r>
              <a:rPr lang="en-US" sz="1015" b="1" i="1" dirty="0">
                <a:solidFill>
                  <a:srgbClr val="0070C0"/>
                </a:solidFill>
                <a:latin typeface="Calibri" panose="020F0502020204030204"/>
              </a:rPr>
              <a:t>Space based observations </a:t>
            </a:r>
            <a:endParaRPr lang="en-US" sz="1015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/>
          <a:srcRect l="56304" t="62457" r="22137" b="21499"/>
          <a:stretch/>
        </p:blipFill>
        <p:spPr>
          <a:xfrm>
            <a:off x="8403612" y="4120306"/>
            <a:ext cx="1513569" cy="8447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441532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7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54637"/>
            <a:ext cx="6897189" cy="41902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27408"/>
          <a:stretch/>
        </p:blipFill>
        <p:spPr>
          <a:xfrm>
            <a:off x="5840730" y="2050541"/>
            <a:ext cx="6351270" cy="30047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41689" y="2415463"/>
            <a:ext cx="3039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Alpine tree-line shift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72045" y="264769"/>
            <a:ext cx="8856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Forest dynamics and carbon sequestration 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72937" y="1789610"/>
            <a:ext cx="31873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200" b="1" dirty="0" smtClean="0">
                <a:solidFill>
                  <a:srgbClr val="0000FF"/>
                </a:solidFill>
              </a:rPr>
              <a:t>East coast delta of India</a:t>
            </a:r>
            <a:endParaRPr lang="en-IN" sz="2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570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71" y="0"/>
            <a:ext cx="10972800" cy="114300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solidFill>
                  <a:srgbClr val="333399"/>
                </a:solidFill>
              </a:rPr>
              <a:t>Electro-Optical (EO) and Microwave payloads for Earth Observations</a:t>
            </a:r>
            <a:endParaRPr lang="en-US" sz="2800" b="1" dirty="0">
              <a:solidFill>
                <a:srgbClr val="333399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03201" y="4038600"/>
            <a:ext cx="5847236" cy="2743200"/>
          </a:xfrm>
          <a:prstGeom prst="rect">
            <a:avLst/>
          </a:prstGeom>
          <a:ln>
            <a:solidFill>
              <a:schemeClr val="accent1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000" b="1" dirty="0" smtClean="0"/>
              <a:t>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240925" y="4038600"/>
            <a:ext cx="5772225" cy="2743200"/>
          </a:xfrm>
          <a:prstGeom prst="rect">
            <a:avLst/>
          </a:prstGeom>
          <a:ln>
            <a:solidFill>
              <a:schemeClr val="accent1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000" b="1" dirty="0" smtClean="0"/>
              <a:t>Meteorology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03201" y="914400"/>
            <a:ext cx="5847236" cy="2895600"/>
          </a:xfrm>
          <a:prstGeom prst="rect">
            <a:avLst/>
          </a:prstGeom>
          <a:ln>
            <a:solidFill>
              <a:schemeClr val="accent1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000" b="1" dirty="0" smtClean="0"/>
              <a:t>Land resources</a:t>
            </a:r>
          </a:p>
          <a:p>
            <a:pPr marL="0" indent="0" algn="just">
              <a:buNone/>
            </a:pPr>
            <a:endParaRPr lang="en-US" sz="16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197600" y="914400"/>
            <a:ext cx="5815549" cy="2982964"/>
          </a:xfrm>
          <a:prstGeom prst="rect">
            <a:avLst/>
          </a:prstGeom>
          <a:ln>
            <a:solidFill>
              <a:schemeClr val="accent1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 smtClean="0"/>
              <a:t>Cartography</a:t>
            </a:r>
            <a:endParaRPr lang="en-US" sz="1600" b="1" dirty="0" smtClean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77" y="2245854"/>
            <a:ext cx="4813084" cy="114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63130" y="3309635"/>
            <a:ext cx="17525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Resourcesat series</a:t>
            </a:r>
          </a:p>
          <a:p>
            <a:pPr algn="ctr"/>
            <a:r>
              <a:rPr lang="en-US" sz="1600" b="1" dirty="0" smtClean="0"/>
              <a:t>Three tier imaging</a:t>
            </a:r>
            <a:endParaRPr lang="en-US" sz="1600" b="1" dirty="0"/>
          </a:p>
        </p:txBody>
      </p:sp>
      <p:pic>
        <p:nvPicPr>
          <p:cNvPr id="1026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019" y="1192253"/>
            <a:ext cx="2395597" cy="10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441" y="1399118"/>
            <a:ext cx="3134899" cy="1776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591" y="1399118"/>
            <a:ext cx="2405117" cy="1832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654800" y="3312589"/>
            <a:ext cx="523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Cartosat series</a:t>
            </a:r>
          </a:p>
          <a:p>
            <a:pPr algn="ctr"/>
            <a:r>
              <a:rPr lang="en-US" sz="1600" b="1" dirty="0" smtClean="0"/>
              <a:t>Sub meter resolution</a:t>
            </a:r>
            <a:endParaRPr lang="en-US" sz="1600" b="1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992" y="4607764"/>
            <a:ext cx="2541953" cy="1430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 descr="D:\PROJECTS MIRROR\INSAT METPL\INSAT-3D\PHOTOS\Lo Res photos\Sounder EOM Lores ETM.jpg"/>
          <p:cNvPicPr/>
          <p:nvPr/>
        </p:nvPicPr>
        <p:blipFill>
          <a:blip r:embed="rId7" cstate="print">
            <a:lum bright="6000"/>
          </a:blip>
          <a:srcRect l="1613" t="9151" r="3226" b="9804"/>
          <a:stretch>
            <a:fillRect/>
          </a:stretch>
        </p:blipFill>
        <p:spPr bwMode="auto">
          <a:xfrm>
            <a:off x="9160403" y="4607764"/>
            <a:ext cx="2869149" cy="1377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6275375" y="6400800"/>
            <a:ext cx="5737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73038" algn="ctr"/>
            <a:r>
              <a:rPr lang="en-US" b="1" dirty="0" smtClean="0"/>
              <a:t>INSAT-3D series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419873" y="6052570"/>
            <a:ext cx="1878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7 channel Imager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235418" y="6037908"/>
            <a:ext cx="2058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19 channel sounder</a:t>
            </a:r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8366" y="4345668"/>
            <a:ext cx="5031097" cy="2449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xtBox 22"/>
          <p:cNvSpPr txBox="1"/>
          <p:nvPr/>
        </p:nvSpPr>
        <p:spPr>
          <a:xfrm>
            <a:off x="630611" y="4020204"/>
            <a:ext cx="2893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b="1" dirty="0" smtClean="0"/>
              <a:t>Synthetic Aperture Radar (SAR) </a:t>
            </a:r>
            <a:endParaRPr lang="en-IN" sz="16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2774731" y="4398579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RISAT-1 C-band</a:t>
            </a:r>
            <a:endParaRPr lang="en-IN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848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3875" y="104775"/>
            <a:ext cx="11258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Climate and Agro-ecosystem Interaction : Process Studies through Fluxes 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96" y="627995"/>
            <a:ext cx="12193057" cy="45175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875" y="4676259"/>
            <a:ext cx="3882905" cy="2083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989" y="4545443"/>
            <a:ext cx="4199585" cy="1960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6904" y="4543425"/>
            <a:ext cx="3654559" cy="1962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3450" y="5600700"/>
            <a:ext cx="1209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NEE of CO</a:t>
            </a:r>
            <a:r>
              <a:rPr lang="en-US" b="1" baseline="-25000" dirty="0" smtClean="0"/>
              <a:t>2</a:t>
            </a:r>
            <a:endParaRPr lang="en-US" b="1" baseline="-25000" dirty="0"/>
          </a:p>
        </p:txBody>
      </p:sp>
    </p:spTree>
    <p:extLst>
      <p:ext uri="{BB962C8B-B14F-4D97-AF65-F5344CB8AC3E}">
        <p14:creationId xmlns="" xmlns:p14="http://schemas.microsoft.com/office/powerpoint/2010/main" val="56407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02" y="947508"/>
            <a:ext cx="10487869" cy="55881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6872" y="0"/>
            <a:ext cx="11468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High-resolution ET modelling using thermal remote sensing and surface energy balance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8148" y="431074"/>
            <a:ext cx="586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solidFill>
                  <a:srgbClr val="7030A0"/>
                </a:solidFill>
              </a:rPr>
              <a:t>Using  </a:t>
            </a:r>
            <a:r>
              <a:rPr lang="en-IN" sz="2800" b="1" dirty="0" err="1" smtClean="0">
                <a:solidFill>
                  <a:srgbClr val="7030A0"/>
                </a:solidFill>
              </a:rPr>
              <a:t>Landsat</a:t>
            </a:r>
            <a:r>
              <a:rPr lang="en-IN" sz="2800" b="1" dirty="0" smtClean="0">
                <a:solidFill>
                  <a:srgbClr val="7030A0"/>
                </a:solidFill>
              </a:rPr>
              <a:t> 8 data</a:t>
            </a:r>
            <a:endParaRPr lang="en-IN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117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r="14849"/>
          <a:stretch/>
        </p:blipFill>
        <p:spPr>
          <a:xfrm>
            <a:off x="6570114" y="1471657"/>
            <a:ext cx="4382531" cy="41761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114" y="1542615"/>
            <a:ext cx="4382531" cy="41051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150" y="1605006"/>
            <a:ext cx="4285495" cy="40427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7150" y="1605006"/>
            <a:ext cx="4285495" cy="39741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/>
          <a:srcRect r="6891"/>
          <a:stretch/>
        </p:blipFill>
        <p:spPr>
          <a:xfrm>
            <a:off x="6570114" y="1536354"/>
            <a:ext cx="4456670" cy="40427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3545" y="1464319"/>
            <a:ext cx="4229100" cy="41148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3544" y="1536353"/>
            <a:ext cx="4326137" cy="410515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011694" y="1284051"/>
            <a:ext cx="5710136" cy="4883285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567832" y="100438"/>
            <a:ext cx="9874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ISRO – JPL AVIRIS-NG Airborne Hyperspectral Campaign over India : Phase – I results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81831" y="594351"/>
            <a:ext cx="5211573" cy="59620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1830" y="594351"/>
            <a:ext cx="521157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smtClean="0"/>
              <a:t>Airborne hyperspectral campaign with AVIRIS-NG instrument was carried out over 57 sites in India during December 2015 – March 2016 (Phase – I) covering seven science themes : Agriculture &amp; ecosystem, Geology, Urban, Coastal –Ocean, River and Inland </a:t>
            </a:r>
            <a:r>
              <a:rPr lang="en-US" sz="2400" dirty="0"/>
              <a:t>W</a:t>
            </a:r>
            <a:r>
              <a:rPr lang="en-US" sz="2400" dirty="0" smtClean="0"/>
              <a:t>ater, Snow &amp; Glacier, Atmosphere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smtClean="0"/>
              <a:t>Both airborne L1 and L2, ground-truth data have been archived in VEDAS and being disseminated to Indian researchers. Hands-on training  has also been provided to academia.</a:t>
            </a:r>
          </a:p>
          <a:p>
            <a:pPr algn="just"/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410742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7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2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7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25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0" y="0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Future ISRO EO missions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547" y="608945"/>
            <a:ext cx="7061444" cy="23840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97" y="3109974"/>
            <a:ext cx="7157454" cy="2508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48851"/>
          <a:stretch/>
        </p:blipFill>
        <p:spPr>
          <a:xfrm>
            <a:off x="8020048" y="3109974"/>
            <a:ext cx="3722391" cy="25089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/>
          <a:srcRect l="51138"/>
          <a:stretch/>
        </p:blipFill>
        <p:spPr>
          <a:xfrm>
            <a:off x="8020049" y="604221"/>
            <a:ext cx="3629026" cy="2417356"/>
          </a:xfrm>
          <a:prstGeom prst="rect">
            <a:avLst/>
          </a:prstGeom>
        </p:spPr>
      </p:pic>
      <p:sp>
        <p:nvSpPr>
          <p:cNvPr id="35" name="Text Box 1031"/>
          <p:cNvSpPr txBox="1">
            <a:spLocks noChangeArrowheads="1"/>
          </p:cNvSpPr>
          <p:nvPr/>
        </p:nvSpPr>
        <p:spPr bwMode="auto">
          <a:xfrm>
            <a:off x="1045030" y="5908675"/>
            <a:ext cx="107228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 Narrow" pitchFamily="34" charset="0"/>
              </a:rPr>
              <a:t>OCEANSAT-3/ </a:t>
            </a:r>
            <a:r>
              <a:rPr lang="en-US" sz="1600" b="1" dirty="0" smtClean="0">
                <a:latin typeface="Arial Narrow" pitchFamily="34" charset="0"/>
              </a:rPr>
              <a:t>3A/3B Global missions with 13 channel OCM, Ku-band </a:t>
            </a:r>
            <a:r>
              <a:rPr lang="en-US" sz="1600" b="1" dirty="0" err="1" smtClean="0">
                <a:latin typeface="Arial Narrow" pitchFamily="34" charset="0"/>
              </a:rPr>
              <a:t>Scatterometer</a:t>
            </a:r>
            <a:r>
              <a:rPr lang="en-US" sz="1600" b="1" dirty="0" smtClean="0">
                <a:latin typeface="Arial Narrow" pitchFamily="34" charset="0"/>
              </a:rPr>
              <a:t>,  </a:t>
            </a:r>
            <a:r>
              <a:rPr lang="en-US" sz="1600" b="1" dirty="0" err="1" smtClean="0">
                <a:latin typeface="Arial Narrow" pitchFamily="34" charset="0"/>
              </a:rPr>
              <a:t>Hyperspectral</a:t>
            </a:r>
            <a:r>
              <a:rPr lang="en-US" sz="1600" b="1" dirty="0" smtClean="0">
                <a:latin typeface="Arial Narrow" pitchFamily="34" charset="0"/>
              </a:rPr>
              <a:t> </a:t>
            </a:r>
            <a:r>
              <a:rPr lang="en-US" sz="1600" b="1" dirty="0" err="1" smtClean="0">
                <a:latin typeface="Arial Narrow" pitchFamily="34" charset="0"/>
              </a:rPr>
              <a:t>sesnor</a:t>
            </a:r>
            <a:r>
              <a:rPr lang="en-US" sz="1600" b="1" dirty="0" smtClean="0">
                <a:latin typeface="Arial Narrow" pitchFamily="34" charset="0"/>
              </a:rPr>
              <a:t> are also in pipeline</a:t>
            </a:r>
            <a:endParaRPr lang="en-US" sz="1600" b="1" dirty="0">
              <a:solidFill>
                <a:srgbClr val="00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029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5898" y="0"/>
            <a:ext cx="6961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International and Global missions during 2021 - 2023</a:t>
            </a:r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6" y="400110"/>
            <a:ext cx="10030234" cy="3518230"/>
          </a:xfrm>
          <a:prstGeom prst="rect">
            <a:avLst/>
          </a:prstGeom>
        </p:spPr>
      </p:pic>
      <p:sp>
        <p:nvSpPr>
          <p:cNvPr id="4" name="AutoShape 1028"/>
          <p:cNvSpPr>
            <a:spLocks noChangeArrowheads="1"/>
          </p:cNvSpPr>
          <p:nvPr/>
        </p:nvSpPr>
        <p:spPr bwMode="auto">
          <a:xfrm>
            <a:off x="942976" y="4048125"/>
            <a:ext cx="10030234" cy="2609850"/>
          </a:xfrm>
          <a:prstGeom prst="roundRect">
            <a:avLst>
              <a:gd name="adj" fmla="val 6088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 sz="1600"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95650" y="4133784"/>
            <a:ext cx="5972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Indo – French : ISRO-CNES thermal infrared mission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0199" y="4612149"/>
            <a:ext cx="9077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TRISHNA</a:t>
            </a:r>
            <a:r>
              <a:rPr lang="en-US" dirty="0" smtClean="0"/>
              <a:t> : </a:t>
            </a:r>
            <a:r>
              <a:rPr lang="en-US" b="1" dirty="0" smtClean="0"/>
              <a:t>T</a:t>
            </a:r>
            <a:r>
              <a:rPr lang="en-US" dirty="0" smtClean="0"/>
              <a:t>hermal </a:t>
            </a:r>
            <a:r>
              <a:rPr lang="en-US" dirty="0" err="1" smtClean="0"/>
              <a:t>Inf</a:t>
            </a:r>
            <a:r>
              <a:rPr lang="en-US" b="1" dirty="0" err="1" smtClean="0"/>
              <a:t>R</a:t>
            </a:r>
            <a:r>
              <a:rPr lang="en-US" dirty="0" err="1" smtClean="0"/>
              <a:t>ed</a:t>
            </a:r>
            <a:r>
              <a:rPr lang="en-US" dirty="0" smtClean="0"/>
              <a:t> </a:t>
            </a:r>
            <a:r>
              <a:rPr lang="en-US" b="1" dirty="0" smtClean="0"/>
              <a:t>I</a:t>
            </a:r>
            <a:r>
              <a:rPr lang="en-US" dirty="0" smtClean="0"/>
              <a:t>maging </a:t>
            </a:r>
            <a:r>
              <a:rPr lang="en-US" b="1" dirty="0" smtClean="0"/>
              <a:t>S</a:t>
            </a:r>
            <a:r>
              <a:rPr lang="en-US" dirty="0" smtClean="0"/>
              <a:t>atellite for </a:t>
            </a:r>
            <a:r>
              <a:rPr lang="en-US" b="1" dirty="0" smtClean="0"/>
              <a:t>H</a:t>
            </a:r>
            <a:r>
              <a:rPr lang="en-US" dirty="0" smtClean="0"/>
              <a:t>igh-resolution </a:t>
            </a:r>
            <a:r>
              <a:rPr lang="en-US" b="1" dirty="0" smtClean="0"/>
              <a:t>N</a:t>
            </a:r>
            <a:r>
              <a:rPr lang="en-US" dirty="0" smtClean="0"/>
              <a:t>atural resource </a:t>
            </a:r>
            <a:r>
              <a:rPr lang="en-US" b="1" dirty="0" smtClean="0"/>
              <a:t>A</a:t>
            </a:r>
            <a:r>
              <a:rPr lang="en-US" dirty="0" smtClean="0"/>
              <a:t>ssessment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38325" y="5111266"/>
            <a:ext cx="8096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Five-channel VNIR suite			3-day revisit, 60m spatial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Single-channel SWIR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Four-channel thermal Infrared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90737" y="6147331"/>
            <a:ext cx="7591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Major science objective </a:t>
            </a:r>
            <a:r>
              <a:rPr lang="en-US" dirty="0" smtClean="0"/>
              <a:t>: Terrestrial Ecosystem Stress and Water use</a:t>
            </a:r>
          </a:p>
        </p:txBody>
      </p:sp>
    </p:spTree>
    <p:extLst>
      <p:ext uri="{BB962C8B-B14F-4D97-AF65-F5344CB8AC3E}">
        <p14:creationId xmlns="" xmlns:p14="http://schemas.microsoft.com/office/powerpoint/2010/main" val="374604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198" y="1577848"/>
            <a:ext cx="4387980" cy="3802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93085" y="448628"/>
            <a:ext cx="3657600" cy="3048000"/>
            <a:chOff x="271463" y="357188"/>
            <a:chExt cx="3657600" cy="3048000"/>
          </a:xfrm>
        </p:grpSpPr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347663" y="661988"/>
              <a:ext cx="3581400" cy="2743200"/>
              <a:chOff x="288" y="384"/>
              <a:chExt cx="4800" cy="3456"/>
            </a:xfrm>
          </p:grpSpPr>
          <p:pic>
            <p:nvPicPr>
              <p:cNvPr id="8" name="Picture 5" descr="2010_SAMPSE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9" y="384"/>
                <a:ext cx="3289" cy="34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6" descr="seg200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20258" t="18124" r="22670" b="22012"/>
              <a:stretch>
                <a:fillRect/>
              </a:stretch>
            </p:blipFill>
            <p:spPr bwMode="auto">
              <a:xfrm>
                <a:off x="288" y="2208"/>
                <a:ext cx="1296" cy="1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7" descr="Seg11-200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20695" t="18886" r="20695" b="19595"/>
              <a:stretch>
                <a:fillRect/>
              </a:stretch>
            </p:blipFill>
            <p:spPr bwMode="auto">
              <a:xfrm>
                <a:off x="288" y="864"/>
                <a:ext cx="1296" cy="1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Text Box 8"/>
              <p:cNvSpPr txBox="1">
                <a:spLocks noChangeArrowheads="1"/>
              </p:cNvSpPr>
              <p:nvPr/>
            </p:nvSpPr>
            <p:spPr bwMode="auto">
              <a:xfrm>
                <a:off x="431" y="960"/>
                <a:ext cx="627" cy="3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1000" b="1">
                    <a:solidFill>
                      <a:schemeClr val="bg1"/>
                    </a:solidFill>
                    <a:ea typeface="Gulim" panose="020B0600000101010101" pitchFamily="34" charset="-127"/>
                  </a:rPr>
                  <a:t>2009</a:t>
                </a:r>
              </a:p>
            </p:txBody>
          </p:sp>
          <p:sp>
            <p:nvSpPr>
              <p:cNvPr id="12" name="Text Box 9"/>
              <p:cNvSpPr txBox="1">
                <a:spLocks noChangeArrowheads="1"/>
              </p:cNvSpPr>
              <p:nvPr/>
            </p:nvSpPr>
            <p:spPr bwMode="auto">
              <a:xfrm>
                <a:off x="386" y="2304"/>
                <a:ext cx="621" cy="3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1000" b="1">
                    <a:ea typeface="Gulim" panose="020B0600000101010101" pitchFamily="34" charset="-127"/>
                  </a:rPr>
                  <a:t>2010</a:t>
                </a:r>
              </a:p>
            </p:txBody>
          </p:sp>
          <p:sp>
            <p:nvSpPr>
              <p:cNvPr id="13" name="Text Box 10"/>
              <p:cNvSpPr txBox="1">
                <a:spLocks noChangeArrowheads="1"/>
              </p:cNvSpPr>
              <p:nvPr/>
            </p:nvSpPr>
            <p:spPr bwMode="auto">
              <a:xfrm>
                <a:off x="3553" y="812"/>
                <a:ext cx="1105" cy="8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1000" b="1">
                    <a:ea typeface="Gulim" panose="020B0600000101010101" pitchFamily="34" charset="-127"/>
                  </a:rPr>
                  <a:t>SAR FCC (July, Aug, Sep 2010)</a:t>
                </a:r>
              </a:p>
            </p:txBody>
          </p:sp>
          <p:sp>
            <p:nvSpPr>
              <p:cNvPr id="14" name="Line 11"/>
              <p:cNvSpPr>
                <a:spLocks noChangeShapeType="1"/>
              </p:cNvSpPr>
              <p:nvPr/>
            </p:nvSpPr>
            <p:spPr bwMode="auto">
              <a:xfrm flipH="1">
                <a:off x="1680" y="2064"/>
                <a:ext cx="100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</p:grpSp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271463" y="357188"/>
              <a:ext cx="33528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400" b="1" dirty="0" err="1">
                  <a:ea typeface="Gulim" panose="020B0600000101010101" pitchFamily="34" charset="-127"/>
                </a:rPr>
                <a:t>Kharif</a:t>
              </a:r>
              <a:r>
                <a:rPr lang="en-US" altLang="en-US" sz="1400" b="1" dirty="0">
                  <a:ea typeface="Gulim" panose="020B0600000101010101" pitchFamily="34" charset="-127"/>
                </a:rPr>
                <a:t> </a:t>
              </a:r>
              <a:r>
                <a:rPr lang="en-US" altLang="en-US" sz="1400" b="1" dirty="0" err="1">
                  <a:ea typeface="Gulim" panose="020B0600000101010101" pitchFamily="34" charset="-127"/>
                </a:rPr>
                <a:t>rice:Bangladesh</a:t>
              </a:r>
              <a:r>
                <a:rPr lang="en-US" altLang="en-US" sz="1400" b="1" dirty="0">
                  <a:ea typeface="Gulim" panose="020B0600000101010101" pitchFamily="34" charset="-127"/>
                </a:rPr>
                <a:t> using C band SAR data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71463" y="3601521"/>
            <a:ext cx="4191000" cy="3195637"/>
            <a:chOff x="152400" y="3500438"/>
            <a:chExt cx="4191000" cy="3195637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17387"/>
            <a:stretch>
              <a:fillRect/>
            </a:stretch>
          </p:blipFill>
          <p:spPr bwMode="auto">
            <a:xfrm>
              <a:off x="152400" y="3962400"/>
              <a:ext cx="4191000" cy="273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171450" y="3500438"/>
              <a:ext cx="29718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400" b="1">
                  <a:ea typeface="Gulim" panose="020B0600000101010101" pitchFamily="34" charset="-127"/>
                </a:rPr>
                <a:t>Rabi crops: Pakistan using multi date AWiFS data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677614" y="-52252"/>
            <a:ext cx="741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Towards Global Initiatives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34995" y="666208"/>
            <a:ext cx="2978331" cy="59708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sz="2800" b="1" u="sng" dirty="0" smtClean="0"/>
              <a:t>Queries</a:t>
            </a:r>
          </a:p>
          <a:p>
            <a:endParaRPr lang="en-IN" dirty="0" smtClean="0"/>
          </a:p>
          <a:p>
            <a:pPr algn="just"/>
            <a:r>
              <a:rPr lang="en-IN" sz="2400" dirty="0" smtClean="0"/>
              <a:t>How ISRO can  revive the role in Geo-GLAM ?</a:t>
            </a:r>
          </a:p>
          <a:p>
            <a:pPr algn="just"/>
            <a:endParaRPr lang="en-IN" sz="2400" dirty="0" smtClean="0"/>
          </a:p>
          <a:p>
            <a:pPr algn="just"/>
            <a:r>
              <a:rPr lang="en-IN" sz="2400" dirty="0" smtClean="0"/>
              <a:t>How  framework  of Analysis-Ready-Data (ARD) can be implemented with </a:t>
            </a:r>
            <a:r>
              <a:rPr lang="en-IN" sz="2400" dirty="0" err="1" smtClean="0"/>
              <a:t>Resourcesat</a:t>
            </a:r>
            <a:r>
              <a:rPr lang="en-IN" sz="2400" dirty="0" smtClean="0"/>
              <a:t> series and other future sensors ?</a:t>
            </a:r>
          </a:p>
          <a:p>
            <a:pPr algn="just"/>
            <a:endParaRPr lang="en-IN" sz="2400" dirty="0" smtClean="0"/>
          </a:p>
          <a:p>
            <a:pPr algn="just"/>
            <a:r>
              <a:rPr lang="en-IN" sz="2400" dirty="0" smtClean="0"/>
              <a:t>How  ISRO  can become part of GFOI ?</a:t>
            </a:r>
            <a:endParaRPr lang="en-IN" sz="2400" dirty="0"/>
          </a:p>
        </p:txBody>
      </p:sp>
    </p:spTree>
    <p:extLst>
      <p:ext uri="{BB962C8B-B14F-4D97-AF65-F5344CB8AC3E}">
        <p14:creationId xmlns="" xmlns:p14="http://schemas.microsoft.com/office/powerpoint/2010/main" val="163975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601" y="1084556"/>
            <a:ext cx="5010151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1752" y="2532356"/>
            <a:ext cx="4997449" cy="231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93984" y="3694406"/>
            <a:ext cx="5069416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8" name="Line 5"/>
          <p:cNvSpPr>
            <a:spLocks noChangeShapeType="1"/>
          </p:cNvSpPr>
          <p:nvPr/>
        </p:nvSpPr>
        <p:spPr bwMode="auto">
          <a:xfrm>
            <a:off x="1422400" y="2379956"/>
            <a:ext cx="2438400" cy="2438400"/>
          </a:xfrm>
          <a:prstGeom prst="line">
            <a:avLst/>
          </a:prstGeom>
          <a:noFill/>
          <a:ln w="38100">
            <a:solidFill>
              <a:srgbClr val="66FF66"/>
            </a:solidFill>
            <a:round/>
            <a:headEnd/>
            <a:tailEnd/>
          </a:ln>
        </p:spPr>
        <p:txBody>
          <a:bodyPr/>
          <a:lstStyle/>
          <a:p>
            <a:endParaRPr lang="en-IN"/>
          </a:p>
        </p:txBody>
      </p:sp>
      <p:sp>
        <p:nvSpPr>
          <p:cNvPr id="1039" name="Line 6"/>
          <p:cNvSpPr>
            <a:spLocks noChangeShapeType="1"/>
          </p:cNvSpPr>
          <p:nvPr/>
        </p:nvSpPr>
        <p:spPr bwMode="auto">
          <a:xfrm>
            <a:off x="3759200" y="1998956"/>
            <a:ext cx="4978400" cy="533400"/>
          </a:xfrm>
          <a:prstGeom prst="line">
            <a:avLst/>
          </a:prstGeom>
          <a:noFill/>
          <a:ln w="38100">
            <a:solidFill>
              <a:srgbClr val="66FF66"/>
            </a:solidFill>
            <a:round/>
            <a:headEnd/>
            <a:tailEnd/>
          </a:ln>
        </p:spPr>
        <p:txBody>
          <a:bodyPr/>
          <a:lstStyle/>
          <a:p>
            <a:endParaRPr lang="en-IN"/>
          </a:p>
        </p:txBody>
      </p:sp>
      <p:sp>
        <p:nvSpPr>
          <p:cNvPr id="1040" name="Line 7"/>
          <p:cNvSpPr>
            <a:spLocks noChangeShapeType="1"/>
          </p:cNvSpPr>
          <p:nvPr/>
        </p:nvSpPr>
        <p:spPr bwMode="auto">
          <a:xfrm>
            <a:off x="5892800" y="3827756"/>
            <a:ext cx="1016000" cy="22479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IN"/>
          </a:p>
        </p:txBody>
      </p:sp>
      <p:sp>
        <p:nvSpPr>
          <p:cNvPr id="1041" name="Line 8"/>
          <p:cNvSpPr>
            <a:spLocks noChangeShapeType="1"/>
          </p:cNvSpPr>
          <p:nvPr/>
        </p:nvSpPr>
        <p:spPr bwMode="auto">
          <a:xfrm>
            <a:off x="6502400" y="3522956"/>
            <a:ext cx="5310717" cy="1524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IN"/>
          </a:p>
        </p:txBody>
      </p:sp>
      <p:sp>
        <p:nvSpPr>
          <p:cNvPr id="1042" name="Line 9"/>
          <p:cNvSpPr>
            <a:spLocks noChangeShapeType="1"/>
          </p:cNvSpPr>
          <p:nvPr/>
        </p:nvSpPr>
        <p:spPr bwMode="auto">
          <a:xfrm flipH="1">
            <a:off x="1422400" y="1617956"/>
            <a:ext cx="304800" cy="838200"/>
          </a:xfrm>
          <a:prstGeom prst="line">
            <a:avLst/>
          </a:prstGeom>
          <a:noFill/>
          <a:ln w="38100">
            <a:solidFill>
              <a:srgbClr val="66FF66"/>
            </a:solidFill>
            <a:round/>
            <a:headEnd/>
            <a:tailEnd/>
          </a:ln>
        </p:spPr>
        <p:txBody>
          <a:bodyPr/>
          <a:lstStyle/>
          <a:p>
            <a:endParaRPr lang="en-IN"/>
          </a:p>
        </p:txBody>
      </p:sp>
      <p:sp>
        <p:nvSpPr>
          <p:cNvPr id="1043" name="Line 10"/>
          <p:cNvSpPr>
            <a:spLocks noChangeShapeType="1"/>
          </p:cNvSpPr>
          <p:nvPr/>
        </p:nvSpPr>
        <p:spPr bwMode="auto">
          <a:xfrm>
            <a:off x="1422400" y="2379956"/>
            <a:ext cx="2032000" cy="457200"/>
          </a:xfrm>
          <a:prstGeom prst="line">
            <a:avLst/>
          </a:prstGeom>
          <a:noFill/>
          <a:ln w="38100">
            <a:solidFill>
              <a:srgbClr val="66FF66"/>
            </a:solidFill>
            <a:round/>
            <a:headEnd/>
            <a:tailEnd/>
          </a:ln>
        </p:spPr>
        <p:txBody>
          <a:bodyPr/>
          <a:lstStyle/>
          <a:p>
            <a:endParaRPr lang="en-IN"/>
          </a:p>
        </p:txBody>
      </p:sp>
      <p:sp>
        <p:nvSpPr>
          <p:cNvPr id="1044" name="Line 11"/>
          <p:cNvSpPr>
            <a:spLocks noChangeShapeType="1"/>
          </p:cNvSpPr>
          <p:nvPr/>
        </p:nvSpPr>
        <p:spPr bwMode="auto">
          <a:xfrm>
            <a:off x="1727200" y="1617956"/>
            <a:ext cx="2032000" cy="381000"/>
          </a:xfrm>
          <a:prstGeom prst="line">
            <a:avLst/>
          </a:prstGeom>
          <a:noFill/>
          <a:ln w="38100">
            <a:solidFill>
              <a:srgbClr val="66FF66"/>
            </a:solidFill>
            <a:round/>
            <a:headEnd/>
            <a:tailEnd/>
          </a:ln>
        </p:spPr>
        <p:txBody>
          <a:bodyPr/>
          <a:lstStyle/>
          <a:p>
            <a:endParaRPr lang="en-IN"/>
          </a:p>
        </p:txBody>
      </p:sp>
      <p:sp>
        <p:nvSpPr>
          <p:cNvPr id="1045" name="Line 12"/>
          <p:cNvSpPr>
            <a:spLocks noChangeShapeType="1"/>
          </p:cNvSpPr>
          <p:nvPr/>
        </p:nvSpPr>
        <p:spPr bwMode="auto">
          <a:xfrm flipH="1">
            <a:off x="3454400" y="1998956"/>
            <a:ext cx="304800" cy="838200"/>
          </a:xfrm>
          <a:prstGeom prst="line">
            <a:avLst/>
          </a:prstGeom>
          <a:noFill/>
          <a:ln w="38100">
            <a:solidFill>
              <a:srgbClr val="66FF66"/>
            </a:solidFill>
            <a:round/>
            <a:headEnd/>
            <a:tailEnd/>
          </a:ln>
        </p:spPr>
        <p:txBody>
          <a:bodyPr/>
          <a:lstStyle/>
          <a:p>
            <a:endParaRPr lang="en-IN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5875867" y="3522956"/>
            <a:ext cx="711200" cy="304800"/>
            <a:chOff x="2784" y="2064"/>
            <a:chExt cx="336" cy="192"/>
          </a:xfrm>
        </p:grpSpPr>
        <p:sp>
          <p:nvSpPr>
            <p:cNvPr id="1076" name="Line 14"/>
            <p:cNvSpPr>
              <a:spLocks noChangeShapeType="1"/>
            </p:cNvSpPr>
            <p:nvPr/>
          </p:nvSpPr>
          <p:spPr bwMode="auto">
            <a:xfrm>
              <a:off x="2784" y="2064"/>
              <a:ext cx="336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77" name="Line 15"/>
            <p:cNvSpPr>
              <a:spLocks noChangeShapeType="1"/>
            </p:cNvSpPr>
            <p:nvPr/>
          </p:nvSpPr>
          <p:spPr bwMode="auto">
            <a:xfrm>
              <a:off x="2784" y="2256"/>
              <a:ext cx="336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78" name="Line 16"/>
            <p:cNvSpPr>
              <a:spLocks noChangeShapeType="1"/>
            </p:cNvSpPr>
            <p:nvPr/>
          </p:nvSpPr>
          <p:spPr bwMode="auto">
            <a:xfrm>
              <a:off x="2784" y="2064"/>
              <a:ext cx="0" cy="192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79" name="Line 17"/>
            <p:cNvSpPr>
              <a:spLocks noChangeShapeType="1"/>
            </p:cNvSpPr>
            <p:nvPr/>
          </p:nvSpPr>
          <p:spPr bwMode="auto">
            <a:xfrm>
              <a:off x="3096" y="2064"/>
              <a:ext cx="0" cy="192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49170" name="Text Box 18"/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 smtClean="0">
                <a:solidFill>
                  <a:srgbClr val="333399"/>
                </a:solidFill>
                <a:latin typeface="+mj-lt"/>
                <a:ea typeface="+mj-ea"/>
                <a:cs typeface="+mj-cs"/>
              </a:rPr>
              <a:t>Examples of Three-tier Observations from </a:t>
            </a:r>
            <a:r>
              <a:rPr lang="en-US" sz="2800" b="1" i="1" dirty="0" err="1" smtClean="0">
                <a:solidFill>
                  <a:srgbClr val="333399"/>
                </a:solidFill>
                <a:latin typeface="+mj-lt"/>
                <a:ea typeface="+mj-ea"/>
                <a:cs typeface="+mj-cs"/>
              </a:rPr>
              <a:t>Resourcesat</a:t>
            </a:r>
            <a:r>
              <a:rPr lang="en-US" sz="2800" b="1" i="1" dirty="0" smtClean="0">
                <a:solidFill>
                  <a:srgbClr val="333399"/>
                </a:solidFill>
                <a:latin typeface="+mj-lt"/>
                <a:ea typeface="+mj-ea"/>
                <a:cs typeface="+mj-cs"/>
              </a:rPr>
              <a:t> satellites</a:t>
            </a:r>
            <a:endParaRPr lang="en-US" sz="2800" b="1" i="1" dirty="0">
              <a:solidFill>
                <a:srgbClr val="333399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48" name="Text Box 19"/>
          <p:cNvSpPr txBox="1">
            <a:spLocks noChangeArrowheads="1"/>
          </p:cNvSpPr>
          <p:nvPr/>
        </p:nvSpPr>
        <p:spPr bwMode="auto">
          <a:xfrm>
            <a:off x="5471584" y="1654470"/>
            <a:ext cx="2844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3333FF"/>
                </a:solidFill>
              </a:rPr>
              <a:t>AWiFS: 56m (5 day)</a:t>
            </a:r>
          </a:p>
        </p:txBody>
      </p:sp>
      <p:sp>
        <p:nvSpPr>
          <p:cNvPr id="1049" name="Text Box 20"/>
          <p:cNvSpPr txBox="1">
            <a:spLocks noChangeArrowheads="1"/>
          </p:cNvSpPr>
          <p:nvPr/>
        </p:nvSpPr>
        <p:spPr bwMode="auto">
          <a:xfrm>
            <a:off x="9218084" y="3230857"/>
            <a:ext cx="282786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3333FF"/>
                </a:solidFill>
              </a:rPr>
              <a:t>LISS-III: 24m (24 day)</a:t>
            </a:r>
          </a:p>
        </p:txBody>
      </p:sp>
      <p:sp>
        <p:nvSpPr>
          <p:cNvPr id="1050" name="Line 21"/>
          <p:cNvSpPr>
            <a:spLocks noChangeShapeType="1"/>
          </p:cNvSpPr>
          <p:nvPr/>
        </p:nvSpPr>
        <p:spPr bwMode="auto">
          <a:xfrm flipH="1">
            <a:off x="8737601" y="3378494"/>
            <a:ext cx="4953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IN"/>
          </a:p>
        </p:txBody>
      </p:sp>
      <p:sp>
        <p:nvSpPr>
          <p:cNvPr id="1051" name="Text Box 22"/>
          <p:cNvSpPr txBox="1">
            <a:spLocks noChangeArrowheads="1"/>
          </p:cNvSpPr>
          <p:nvPr/>
        </p:nvSpPr>
        <p:spPr bwMode="auto">
          <a:xfrm>
            <a:off x="4368800" y="4837407"/>
            <a:ext cx="2032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400" b="1" dirty="0">
                <a:solidFill>
                  <a:srgbClr val="3333FF"/>
                </a:solidFill>
              </a:rPr>
              <a:t>LISS-IV: </a:t>
            </a:r>
            <a:r>
              <a:rPr lang="en-US" sz="1400" b="1" dirty="0" smtClean="0">
                <a:solidFill>
                  <a:srgbClr val="3333FF"/>
                </a:solidFill>
              </a:rPr>
              <a:t>5.8 m</a:t>
            </a:r>
            <a:endParaRPr lang="en-US" sz="1400" b="1" dirty="0">
              <a:solidFill>
                <a:srgbClr val="3333FF"/>
              </a:solidFill>
            </a:endParaRPr>
          </a:p>
        </p:txBody>
      </p:sp>
      <p:sp>
        <p:nvSpPr>
          <p:cNvPr id="1055" name="Line 21"/>
          <p:cNvSpPr>
            <a:spLocks noChangeShapeType="1"/>
          </p:cNvSpPr>
          <p:nvPr/>
        </p:nvSpPr>
        <p:spPr bwMode="auto">
          <a:xfrm>
            <a:off x="6400800" y="4991394"/>
            <a:ext cx="552451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IN"/>
          </a:p>
        </p:txBody>
      </p:sp>
      <p:sp>
        <p:nvSpPr>
          <p:cNvPr id="1056" name="Line 21"/>
          <p:cNvSpPr>
            <a:spLocks noChangeShapeType="1"/>
          </p:cNvSpPr>
          <p:nvPr/>
        </p:nvSpPr>
        <p:spPr bwMode="auto">
          <a:xfrm flipH="1">
            <a:off x="4991101" y="1819569"/>
            <a:ext cx="4953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IN"/>
          </a:p>
        </p:txBody>
      </p:sp>
      <p:sp>
        <p:nvSpPr>
          <p:cNvPr id="27" name="TextBox 26"/>
          <p:cNvSpPr txBox="1"/>
          <p:nvPr/>
        </p:nvSpPr>
        <p:spPr>
          <a:xfrm>
            <a:off x="5044965" y="1229710"/>
            <a:ext cx="4645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333399"/>
                </a:solidFill>
              </a:rPr>
              <a:t>Advanced Wide Field Sensor</a:t>
            </a:r>
            <a:endParaRPr lang="en-IN" b="1" dirty="0">
              <a:solidFill>
                <a:srgbClr val="333399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071943" y="2774732"/>
            <a:ext cx="4771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333399"/>
                </a:solidFill>
              </a:rPr>
              <a:t>Linear Imaging Self-scanner</a:t>
            </a:r>
            <a:endParaRPr lang="en-IN" b="1" dirty="0">
              <a:solidFill>
                <a:srgbClr val="333399"/>
              </a:solidFill>
            </a:endParaRPr>
          </a:p>
        </p:txBody>
      </p:sp>
      <p:pic>
        <p:nvPicPr>
          <p:cNvPr id="29" name="Picture 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064" y="4495805"/>
            <a:ext cx="3324771" cy="219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357352" y="425664"/>
            <a:ext cx="118346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i="1" dirty="0" smtClean="0">
                <a:solidFill>
                  <a:srgbClr val="FF0000"/>
                </a:solidFill>
              </a:rPr>
              <a:t>          </a:t>
            </a:r>
            <a:r>
              <a:rPr lang="en-IN" i="1" dirty="0" smtClean="0">
                <a:solidFill>
                  <a:srgbClr val="FF0000"/>
                </a:solidFill>
              </a:rPr>
              <a:t>False </a:t>
            </a:r>
            <a:r>
              <a:rPr lang="en-IN" i="1" dirty="0" err="1" smtClean="0">
                <a:solidFill>
                  <a:srgbClr val="FF0000"/>
                </a:solidFill>
              </a:rPr>
              <a:t>Color</a:t>
            </a:r>
            <a:r>
              <a:rPr lang="en-IN" i="1" dirty="0" smtClean="0">
                <a:solidFill>
                  <a:srgbClr val="FF0000"/>
                </a:solidFill>
              </a:rPr>
              <a:t> Composites from multi-spectral bands </a:t>
            </a:r>
          </a:p>
          <a:p>
            <a:pPr algn="ctr"/>
            <a:r>
              <a:rPr lang="en-IN" i="1" dirty="0" smtClean="0">
                <a:solidFill>
                  <a:srgbClr val="FF0000"/>
                </a:solidFill>
              </a:rPr>
              <a:t>                        (Green, Red, Near-infrared) </a:t>
            </a:r>
            <a:endParaRPr lang="en-IN" i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" y="4051739"/>
            <a:ext cx="327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 err="1" smtClean="0">
                <a:solidFill>
                  <a:srgbClr val="333399"/>
                </a:solidFill>
              </a:rPr>
              <a:t>Cartosat</a:t>
            </a:r>
            <a:r>
              <a:rPr lang="en-IN" sz="2400" b="1" dirty="0" smtClean="0">
                <a:solidFill>
                  <a:srgbClr val="333399"/>
                </a:solidFill>
              </a:rPr>
              <a:t> - 1</a:t>
            </a:r>
            <a:endParaRPr lang="en-IN" sz="2400" b="1" dirty="0">
              <a:solidFill>
                <a:srgbClr val="33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200" y="685800"/>
            <a:ext cx="119888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014503" y="901337"/>
            <a:ext cx="67007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   </a:t>
            </a:r>
            <a:r>
              <a:rPr lang="en-US" sz="2400" b="1" dirty="0" smtClean="0">
                <a:solidFill>
                  <a:srgbClr val="FFFF00"/>
                </a:solidFill>
              </a:rPr>
              <a:t>Backscatter signature of Synthetic Aperture Radar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393"/>
            <a:ext cx="12192000" cy="446244"/>
          </a:xfrm>
        </p:spPr>
        <p:txBody>
          <a:bodyPr>
            <a:normAutofit fontScale="90000"/>
          </a:bodyPr>
          <a:lstStyle/>
          <a:p>
            <a:pPr algn="ctr"/>
            <a:r>
              <a:rPr lang="en-IN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Scheme for Atmospheric Correction of Resourcesat-2 </a:t>
            </a:r>
            <a:r>
              <a:rPr lang="en-IN" sz="3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AWiFS</a:t>
            </a:r>
            <a:r>
              <a:rPr lang="en-IN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data (SACRS2)</a:t>
            </a:r>
            <a:endParaRPr lang="en-IN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corre_uncorrec_jpeg_22nov_gujarat.jpg"/>
          <p:cNvPicPr>
            <a:picLocks noChangeAspect="1"/>
          </p:cNvPicPr>
          <p:nvPr/>
        </p:nvPicPr>
        <p:blipFill>
          <a:blip r:embed="rId2" cstate="print"/>
          <a:srcRect t="18872" b="11714"/>
          <a:stretch>
            <a:fillRect/>
          </a:stretch>
        </p:blipFill>
        <p:spPr>
          <a:xfrm>
            <a:off x="2525734" y="3258356"/>
            <a:ext cx="6784977" cy="35361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3996" t="20043" r="10735" b="28543"/>
          <a:stretch/>
        </p:blipFill>
        <p:spPr>
          <a:xfrm>
            <a:off x="2531689" y="549545"/>
            <a:ext cx="6749467" cy="2592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17724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3393" y="242386"/>
            <a:ext cx="11576347" cy="714296"/>
          </a:xfrm>
        </p:spPr>
        <p:txBody>
          <a:bodyPr>
            <a:noAutofit/>
          </a:bodyPr>
          <a:lstStyle/>
          <a:p>
            <a:pPr algn="ctr"/>
            <a:r>
              <a:rPr lang="en-IN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Validation of SACRS2-derived reflectance with 6S-derived and in-situ reflectance</a:t>
            </a:r>
            <a:endParaRPr lang="en-IN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6211" t="19481" r="23605" b="13970"/>
          <a:stretch/>
        </p:blipFill>
        <p:spPr>
          <a:xfrm>
            <a:off x="274363" y="1079421"/>
            <a:ext cx="6529589" cy="48682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1157" y="614875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IN" sz="1200" b="0" i="0" u="none" strike="noStrike" baseline="0" smtClean="0">
                <a:solidFill>
                  <a:srgbClr val="000000"/>
                </a:solidFill>
              </a:rPr>
              <a:t>Comparison of surface reflectances (</a:t>
            </a:r>
            <a:r>
              <a:rPr lang="en-IN" sz="1200" b="0" i="0" u="none" strike="noStrike" baseline="0" smtClean="0">
                <a:solidFill>
                  <a:srgbClr val="000000"/>
                </a:solidFill>
                <a:sym typeface="Symbol" panose="05050102010706020507" pitchFamily="18" charset="2"/>
              </a:rPr>
              <a:t></a:t>
            </a:r>
            <a:r>
              <a:rPr lang="en-IN" sz="1200" b="0" i="0" u="none" strike="noStrike" baseline="0" smtClean="0">
                <a:solidFill>
                  <a:srgbClr val="000000"/>
                </a:solidFill>
              </a:rPr>
              <a:t>s) in four spectral bands derived using the SACRS2 scheme and 6SV model for the RS2 AWiFS data over various land covers.</a:t>
            </a:r>
            <a:endParaRPr lang="en-IN" sz="3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6132" t="5199" r="17937" b="15575"/>
          <a:stretch/>
        </p:blipFill>
        <p:spPr>
          <a:xfrm>
            <a:off x="7631604" y="1558344"/>
            <a:ext cx="3631843" cy="309092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367789" y="4775493"/>
            <a:ext cx="41594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N" sz="1200" b="0" i="0" u="none" strike="noStrike" baseline="0" dirty="0" smtClean="0">
                <a:solidFill>
                  <a:srgbClr val="000000"/>
                </a:solidFill>
              </a:rPr>
              <a:t>Validation of SACRS2 reflectance with the in-situ measurements</a:t>
            </a:r>
          </a:p>
          <a:p>
            <a:pPr algn="ctr"/>
            <a:r>
              <a:rPr lang="en-IN" sz="1200" b="0" i="0" u="none" strike="noStrike" baseline="0" dirty="0" smtClean="0">
                <a:solidFill>
                  <a:srgbClr val="000000"/>
                </a:solidFill>
              </a:rPr>
              <a:t>over </a:t>
            </a:r>
            <a:r>
              <a:rPr lang="en-IN" sz="1200" b="0" i="0" u="none" strike="noStrike" baseline="0" dirty="0" err="1" smtClean="0">
                <a:solidFill>
                  <a:srgbClr val="000000"/>
                </a:solidFill>
              </a:rPr>
              <a:t>Bareja</a:t>
            </a:r>
            <a:r>
              <a:rPr lang="en-IN" sz="1200" b="0" i="0" u="none" strike="noStrike" baseline="0" dirty="0" smtClean="0">
                <a:solidFill>
                  <a:srgbClr val="000000"/>
                </a:solidFill>
              </a:rPr>
              <a:t>,</a:t>
            </a:r>
            <a:r>
              <a:rPr lang="en-IN" sz="1200" b="0" i="0" u="none" strike="noStrike" dirty="0" smtClean="0">
                <a:solidFill>
                  <a:srgbClr val="000000"/>
                </a:solidFill>
              </a:rPr>
              <a:t> </a:t>
            </a:r>
            <a:r>
              <a:rPr lang="en-IN" sz="1200" b="0" i="0" u="none" strike="noStrike" dirty="0" err="1" smtClean="0">
                <a:solidFill>
                  <a:srgbClr val="000000"/>
                </a:solidFill>
              </a:rPr>
              <a:t>Kutchh</a:t>
            </a:r>
            <a:r>
              <a:rPr lang="en-IN" sz="1200" b="0" i="0" u="none" strike="noStrike" dirty="0" smtClean="0">
                <a:solidFill>
                  <a:srgbClr val="000000"/>
                </a:solidFill>
              </a:rPr>
              <a:t>, </a:t>
            </a:r>
            <a:r>
              <a:rPr lang="en-IN" sz="1200" b="0" i="0" u="none" strike="noStrike" dirty="0" err="1" smtClean="0">
                <a:solidFill>
                  <a:srgbClr val="000000"/>
                </a:solidFill>
              </a:rPr>
              <a:t>Hoshangabad</a:t>
            </a:r>
            <a:r>
              <a:rPr lang="en-IN" sz="1200" b="0" i="0" u="none" strike="noStrike" dirty="0" smtClean="0">
                <a:solidFill>
                  <a:srgbClr val="000000"/>
                </a:solidFill>
              </a:rPr>
              <a:t> sites</a:t>
            </a:r>
            <a:r>
              <a:rPr lang="en-IN" sz="1200" b="0" i="0" u="none" strike="noStrike" baseline="0" dirty="0" smtClean="0">
                <a:solidFill>
                  <a:srgbClr val="000000"/>
                </a:solidFill>
              </a:rPr>
              <a:t>.</a:t>
            </a:r>
            <a:endParaRPr lang="en-IN" sz="3600" dirty="0"/>
          </a:p>
        </p:txBody>
      </p:sp>
    </p:spTree>
    <p:extLst>
      <p:ext uri="{BB962C8B-B14F-4D97-AF65-F5344CB8AC3E}">
        <p14:creationId xmlns="" xmlns:p14="http://schemas.microsoft.com/office/powerpoint/2010/main" val="30264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45339" y="0"/>
            <a:ext cx="9563109" cy="64287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Software package developed: 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SACRS2-AWiFS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3" descr="untitled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600" y="723364"/>
            <a:ext cx="8026400" cy="60198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40008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-76200"/>
            <a:ext cx="8382000" cy="1470025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00CC"/>
                </a:solidFill>
              </a:rPr>
              <a:t>SACRS2 Model Released on MOSDAC site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17964" y="13063"/>
            <a:ext cx="6322423" cy="493094"/>
          </a:xfrm>
        </p:spPr>
        <p:txBody>
          <a:bodyPr>
            <a:normAutofit fontScale="92500"/>
          </a:bodyPr>
          <a:lstStyle/>
          <a:p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SACRS2 software released on MOSDAC site</a:t>
            </a:r>
            <a:endParaRPr lang="en-US" sz="2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5"/>
          <p:cNvGrpSpPr/>
          <p:nvPr/>
        </p:nvGrpSpPr>
        <p:grpSpPr>
          <a:xfrm>
            <a:off x="2163440" y="533400"/>
            <a:ext cx="8455715" cy="6324600"/>
            <a:chOff x="228600" y="304800"/>
            <a:chExt cx="8455715" cy="63246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/>
            <a:srcRect r="3906" b="4167"/>
            <a:stretch>
              <a:fillRect/>
            </a:stretch>
          </p:blipFill>
          <p:spPr bwMode="auto">
            <a:xfrm>
              <a:off x="228600" y="304800"/>
              <a:ext cx="8455715" cy="63246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  <p:sp>
          <p:nvSpPr>
            <p:cNvPr id="5" name="Rectangle 4"/>
            <p:cNvSpPr/>
            <p:nvPr/>
          </p:nvSpPr>
          <p:spPr>
            <a:xfrm>
              <a:off x="6019800" y="3366655"/>
              <a:ext cx="2438400" cy="609600"/>
            </a:xfrm>
            <a:prstGeom prst="rect">
              <a:avLst/>
            </a:prstGeom>
            <a:noFill/>
            <a:ln w="666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228512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87879" y="65315"/>
            <a:ext cx="8229600" cy="617649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SACRS2 module included in IGIS 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V2 software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/>
          <a:srcRect b="5652"/>
          <a:stretch/>
        </p:blipFill>
        <p:spPr bwMode="auto">
          <a:xfrm>
            <a:off x="222068" y="810510"/>
            <a:ext cx="11395166" cy="6047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 l="250" t="444" r="96875" b="94222"/>
          <a:stretch>
            <a:fillRect/>
          </a:stretch>
        </p:blipFill>
        <p:spPr bwMode="auto">
          <a:xfrm>
            <a:off x="1905000" y="3048000"/>
            <a:ext cx="13144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96618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922</Words>
  <Application>Microsoft Office PowerPoint</Application>
  <PresentationFormat>Custom</PresentationFormat>
  <Paragraphs>179</Paragraphs>
  <Slides>25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Slide 1</vt:lpstr>
      <vt:lpstr>Electro-Optical (EO) and Microwave payloads for Earth Observations</vt:lpstr>
      <vt:lpstr>Slide 3</vt:lpstr>
      <vt:lpstr>Slide 4</vt:lpstr>
      <vt:lpstr>Scheme for Atmospheric Correction of Resourcesat-2 AWiFS data (SACRS2)</vt:lpstr>
      <vt:lpstr>Validation of SACRS2-derived reflectance with 6S-derived and in-situ reflectance</vt:lpstr>
      <vt:lpstr>Software package developed: SACRS2-AWiFS</vt:lpstr>
      <vt:lpstr>SACRS2 Model Released on MOSDAC site</vt:lpstr>
      <vt:lpstr>SACRS2 module included in IGIS V2 software</vt:lpstr>
      <vt:lpstr>Model takes raw Digital Number file of RS2-AWiFS as input and provides radiance, TOA reflectance and Surface Reflectance as outputs based upon atmospheric and viewing geometry parameters</vt:lpstr>
      <vt:lpstr>Slide 11</vt:lpstr>
      <vt:lpstr>Slide 12</vt:lpstr>
      <vt:lpstr>Slide 13</vt:lpstr>
      <vt:lpstr>Examples of crop inventory </vt:lpstr>
      <vt:lpstr>Slide 15</vt:lpstr>
      <vt:lpstr>Slide 16</vt:lpstr>
      <vt:lpstr>Crop yield modelling using LEO-GEO satellite data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mrpandya</dc:creator>
  <cp:lastModifiedBy>Bimal</cp:lastModifiedBy>
  <cp:revision>16</cp:revision>
  <dcterms:created xsi:type="dcterms:W3CDTF">2017-03-17T04:02:43Z</dcterms:created>
  <dcterms:modified xsi:type="dcterms:W3CDTF">2018-02-20T14:18:04Z</dcterms:modified>
</cp:coreProperties>
</file>