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719" r:id="rId3"/>
    <p:sldMasterId id="2147483756" r:id="rId4"/>
  </p:sldMasterIdLst>
  <p:notesMasterIdLst>
    <p:notesMasterId r:id="rId16"/>
  </p:notesMasterIdLst>
  <p:sldIdLst>
    <p:sldId id="588" r:id="rId5"/>
    <p:sldId id="597" r:id="rId6"/>
    <p:sldId id="599" r:id="rId7"/>
    <p:sldId id="600" r:id="rId8"/>
    <p:sldId id="596" r:id="rId9"/>
    <p:sldId id="595" r:id="rId10"/>
    <p:sldId id="603" r:id="rId11"/>
    <p:sldId id="594" r:id="rId12"/>
    <p:sldId id="601" r:id="rId13"/>
    <p:sldId id="602" r:id="rId14"/>
    <p:sldId id="604" r:id="rId15"/>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66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35"/>
    <p:restoredTop sz="86392" autoAdjust="0"/>
  </p:normalViewPr>
  <p:slideViewPr>
    <p:cSldViewPr>
      <p:cViewPr>
        <p:scale>
          <a:sx n="87" d="100"/>
          <a:sy n="87" d="100"/>
        </p:scale>
        <p:origin x="1168" y="2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05267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11</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77318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35263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97245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80533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6</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86671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03364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8</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96091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9</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6689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10</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53971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611568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3138620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32205171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a:solidFill>
                <a:srgbClr val="FFFFFF"/>
              </a:solidFill>
            </a:endParaRPr>
          </a:p>
        </p:txBody>
      </p:sp>
    </p:spTree>
    <p:extLst>
      <p:ext uri="{BB962C8B-B14F-4D97-AF65-F5344CB8AC3E}">
        <p14:creationId xmlns:p14="http://schemas.microsoft.com/office/powerpoint/2010/main" val="18282022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16E3AB-8152-4C0F-AF27-CE4ED75772B0}" type="datetimeFigureOut">
              <a:rPr lang="en-US" smtClean="0"/>
              <a:pPr/>
              <a:t>2/19/18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239000" y="6546850"/>
            <a:ext cx="1905000" cy="246221"/>
          </a:xfrm>
          <a:prstGeom prst="rect">
            <a:avLst/>
          </a:prstGeom>
        </p:spPr>
        <p:txBody>
          <a:bodyPr/>
          <a:lstStyle/>
          <a:p>
            <a:fld id="{1917B5BD-2987-4E60-A91D-AE799D5A13FB}" type="slidenum">
              <a:rPr lang="en-US" smtClean="0"/>
              <a:pPr/>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mtClean="0"/>
              <a:pPr>
                <a:defRPr/>
              </a:pPr>
              <a:t>‹#›</a:t>
            </a:fld>
            <a:endParaRPr lang="en-US" dirty="0"/>
          </a:p>
        </p:txBody>
      </p:sp>
      <p:sp>
        <p:nvSpPr>
          <p:cNvPr id="5" name="Content Placeholder 4"/>
          <p:cNvSpPr>
            <a:spLocks noGrp="1"/>
          </p:cNvSpPr>
          <p:nvPr>
            <p:ph sz="quarter" idx="11"/>
          </p:nvPr>
        </p:nvSpPr>
        <p:spPr>
          <a:xfrm>
            <a:off x="240142" y="1440873"/>
            <a:ext cx="8686800" cy="5126182"/>
          </a:xfrm>
          <a:prstGeom prst="rect">
            <a:avLst/>
          </a:prstGeo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Tree>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78737" y="6567055"/>
            <a:ext cx="1639186" cy="205885"/>
          </a:xfrm>
        </p:spPr>
        <p:txBody>
          <a:bodyPr/>
          <a:lstStyle>
            <a:lvl1pPr>
              <a:defRPr sz="1000">
                <a:latin typeface="Century Gothic" pitchFamily="34" charset="0"/>
              </a:defRPr>
            </a:lvl1pPr>
          </a:lstStyle>
          <a:p>
            <a:pPr>
              <a:defRPr/>
            </a:pPr>
            <a:fld id="{6BF8D2B0-EFB6-4DAA-9B0B-6F6B3A580823}" type="slidenum">
              <a:rPr lang="en-US" smtClean="0"/>
              <a:pPr>
                <a:defRPr/>
              </a:pPr>
              <a:t>‹#›</a:t>
            </a:fld>
            <a:endParaRPr lang="en-US" dirty="0"/>
          </a:p>
        </p:txBody>
      </p:sp>
      <p:sp>
        <p:nvSpPr>
          <p:cNvPr id="5" name="Content Placeholder 4"/>
          <p:cNvSpPr>
            <a:spLocks noGrp="1"/>
          </p:cNvSpPr>
          <p:nvPr>
            <p:ph sz="quarter" idx="11"/>
          </p:nvPr>
        </p:nvSpPr>
        <p:spPr>
          <a:xfrm>
            <a:off x="240142" y="1440873"/>
            <a:ext cx="8686800" cy="5126182"/>
          </a:xfrm>
          <a:prstGeom prst="rect">
            <a:avLst/>
          </a:prstGeo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Tree>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xfrm>
            <a:off x="7239000" y="6400800"/>
            <a:ext cx="1905000" cy="457200"/>
          </a:xfrm>
        </p:spPr>
        <p:txBody>
          <a:bodyPr/>
          <a:lstStyle>
            <a:lvl1pPr>
              <a:defRPr>
                <a:latin typeface="Arial Unicode MS" charset="0"/>
              </a:defRPr>
            </a:lvl1pPr>
          </a:lstStyle>
          <a:p>
            <a:pPr>
              <a:defRPr/>
            </a:pPr>
            <a:fld id="{EC3FFFD2-AA3A-EE4E-9461-7856104AAD48}" type="slidenum">
              <a:rPr lang="en-US"/>
              <a:pPr>
                <a:defRPr/>
              </a:pPr>
              <a:t>‹#›</a:t>
            </a:fld>
            <a:endParaRPr lang="en-US" dirty="0"/>
          </a:p>
        </p:txBody>
      </p:sp>
    </p:spTree>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16E3AB-8152-4C0F-AF27-CE4ED75772B0}" type="datetimeFigureOut">
              <a:rPr lang="en-US" smtClean="0"/>
              <a:pPr/>
              <a:t>2/19/18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239000" y="6546850"/>
            <a:ext cx="1905000" cy="246221"/>
          </a:xfrm>
          <a:prstGeom prst="rect">
            <a:avLst/>
          </a:prstGeom>
        </p:spPr>
        <p:txBody>
          <a:bodyPr/>
          <a:lstStyle/>
          <a:p>
            <a:fld id="{1917B5BD-2987-4E60-A91D-AE799D5A13FB}" type="slidenum">
              <a:rPr lang="en-US" smtClean="0"/>
              <a:pPr/>
              <a:t>‹#›</a:t>
            </a:fld>
            <a:endParaRPr lang="en-US"/>
          </a:p>
        </p:txBody>
      </p:sp>
    </p:spTree>
    <p:extLst>
      <p:ext uri="{BB962C8B-B14F-4D97-AF65-F5344CB8AC3E}">
        <p14:creationId xmlns:p14="http://schemas.microsoft.com/office/powerpoint/2010/main" val="78869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US" noProof="0" smtClean="0"/>
              <a:t>Click to edit Master title style</a:t>
            </a:r>
            <a:endParaRPr lang="en-AU" noProof="0" smtClean="0"/>
          </a:p>
        </p:txBody>
      </p:sp>
      <p:sp>
        <p:nvSpPr>
          <p:cNvPr id="38605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lvl1pPr>
          </a:lstStyle>
          <a:p>
            <a:pPr lvl="0"/>
            <a:r>
              <a:rPr lang="en-US" noProof="0" smtClean="0"/>
              <a:t>Click to edit Master subtitle style</a:t>
            </a:r>
            <a:endParaRPr lang="en-AU" noProof="0" smtClean="0"/>
          </a:p>
        </p:txBody>
      </p:sp>
    </p:spTree>
    <p:extLst>
      <p:ext uri="{BB962C8B-B14F-4D97-AF65-F5344CB8AC3E}">
        <p14:creationId xmlns:p14="http://schemas.microsoft.com/office/powerpoint/2010/main" val="2452480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7030412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15227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60482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389731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173198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AU" smtClean="0">
                <a:solidFill>
                  <a:srgbClr val="FFFFFF"/>
                </a:solidFill>
              </a:rPr>
              <a:t>Datacube Training Workshop</a:t>
            </a:r>
            <a:endParaRPr lang="en-AU">
              <a:solidFill>
                <a:srgbClr val="FFFFFF"/>
              </a:solidFill>
            </a:endParaRPr>
          </a:p>
        </p:txBody>
      </p:sp>
    </p:spTree>
    <p:extLst>
      <p:ext uri="{BB962C8B-B14F-4D97-AF65-F5344CB8AC3E}">
        <p14:creationId xmlns:p14="http://schemas.microsoft.com/office/powerpoint/2010/main" val="414031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4.xml"/><Relationship Id="rId5" Type="http://schemas.openxmlformats.org/officeDocument/2006/relationships/image" Target="../media/image1.jpe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cSld>
  <p:clrMap bg1="lt1" tx1="dk1" bg2="lt2" tx2="dk2" accent1="accent1" accent2="accent2" accent3="accent3" accent4="accent4" accent5="accent5" accent6="accent6" hlink="hlink" folHlink="folHlink"/>
  <p:sldLayoutIdLst>
    <p:sldLayoutId id="2147483649" r:id="rId1"/>
    <p:sldLayoutId id="2147483755"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AU" smtClean="0"/>
          </a:p>
        </p:txBody>
      </p:sp>
      <p:sp>
        <p:nvSpPr>
          <p:cNvPr id="385027"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385028"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pPr defTabSz="914400" rtl="0" fontAlgn="base">
              <a:spcAft>
                <a:spcPct val="0"/>
              </a:spcAft>
            </a:pPr>
            <a:r>
              <a:rPr lang="en-AU" kern="1200" dirty="0" smtClean="0">
                <a:solidFill>
                  <a:srgbClr val="FFFFFF"/>
                </a:solidFill>
                <a:latin typeface="Arial" charset="0"/>
                <a:ea typeface="+mn-ea"/>
                <a:cs typeface="+mn-cs"/>
              </a:rPr>
              <a:t>Phone: +61 2 6249 9111</a:t>
            </a:r>
          </a:p>
          <a:p>
            <a:pPr defTabSz="914400" rtl="0" fontAlgn="base">
              <a:spcAft>
                <a:spcPct val="0"/>
              </a:spcAft>
            </a:pPr>
            <a:r>
              <a:rPr lang="en-AU" kern="1200" dirty="0" smtClean="0">
                <a:solidFill>
                  <a:srgbClr val="FFFFFF"/>
                </a:solidFill>
                <a:latin typeface="Arial" charset="0"/>
                <a:ea typeface="+mn-ea"/>
                <a:cs typeface="+mn-cs"/>
              </a:rPr>
              <a:t>Web: </a:t>
            </a:r>
            <a:r>
              <a:rPr lang="en-AU" kern="1200" dirty="0" err="1" smtClean="0">
                <a:solidFill>
                  <a:srgbClr val="FFFFFF"/>
                </a:solidFill>
                <a:latin typeface="Arial" charset="0"/>
                <a:ea typeface="+mn-ea"/>
                <a:cs typeface="+mn-cs"/>
              </a:rPr>
              <a:t>www.ga.gov.au</a:t>
            </a:r>
            <a:endParaRPr lang="en-AU" kern="1200" dirty="0" smtClean="0">
              <a:solidFill>
                <a:srgbClr val="FFFFFF"/>
              </a:solidFill>
              <a:latin typeface="Arial" charset="0"/>
              <a:ea typeface="+mn-ea"/>
              <a:cs typeface="+mn-cs"/>
            </a:endParaRPr>
          </a:p>
          <a:p>
            <a:pPr defTabSz="914400" rtl="0" fontAlgn="base">
              <a:spcAft>
                <a:spcPct val="0"/>
              </a:spcAft>
            </a:pPr>
            <a:r>
              <a:rPr lang="en-AU" kern="1200" dirty="0" smtClean="0">
                <a:solidFill>
                  <a:srgbClr val="FFFFFF"/>
                </a:solidFill>
                <a:latin typeface="Arial" charset="0"/>
                <a:ea typeface="+mn-ea"/>
                <a:cs typeface="+mn-cs"/>
              </a:rPr>
              <a:t>Email: </a:t>
            </a:r>
            <a:r>
              <a:rPr lang="en-AU" kern="1200" dirty="0" err="1" smtClean="0">
                <a:solidFill>
                  <a:srgbClr val="FFFFFF"/>
                </a:solidFill>
                <a:latin typeface="Arial" charset="0"/>
                <a:ea typeface="+mn-ea"/>
                <a:cs typeface="+mn-cs"/>
              </a:rPr>
              <a:t>feedback@ga.gov.au</a:t>
            </a:r>
            <a:endParaRPr lang="en-AU" kern="1200" dirty="0" smtClean="0">
              <a:solidFill>
                <a:srgbClr val="FFFFFF"/>
              </a:solidFill>
              <a:latin typeface="Arial" charset="0"/>
              <a:ea typeface="+mn-ea"/>
              <a:cs typeface="+mn-cs"/>
            </a:endParaRPr>
          </a:p>
          <a:p>
            <a:pPr defTabSz="914400" rtl="0" fontAlgn="base">
              <a:spcAft>
                <a:spcPct val="0"/>
              </a:spcAft>
            </a:pPr>
            <a:r>
              <a:rPr lang="en-AU" kern="1200" dirty="0" smtClean="0">
                <a:solidFill>
                  <a:srgbClr val="FFFFFF"/>
                </a:solidFill>
                <a:latin typeface="Arial" charset="0"/>
                <a:ea typeface="+mn-ea"/>
                <a:cs typeface="+mn-cs"/>
              </a:rPr>
              <a:t>Address: </a:t>
            </a:r>
            <a:r>
              <a:rPr lang="en-AU" kern="1200" dirty="0" err="1" smtClean="0">
                <a:solidFill>
                  <a:srgbClr val="FFFFFF"/>
                </a:solidFill>
                <a:latin typeface="Arial" charset="0"/>
                <a:ea typeface="+mn-ea"/>
                <a:cs typeface="+mn-cs"/>
              </a:rPr>
              <a:t>Cnr</a:t>
            </a:r>
            <a:r>
              <a:rPr lang="en-AU" kern="1200" dirty="0" smtClean="0">
                <a:solidFill>
                  <a:srgbClr val="FFFFFF"/>
                </a:solidFill>
                <a:latin typeface="Arial" charset="0"/>
                <a:ea typeface="+mn-ea"/>
                <a:cs typeface="+mn-cs"/>
              </a:rPr>
              <a:t> Jerrabomberra Avenue and Hindmarsh Drive, Symonston ACT 2609</a:t>
            </a:r>
          </a:p>
          <a:p>
            <a:pPr defTabSz="914400" rtl="0" fontAlgn="base">
              <a:spcAft>
                <a:spcPct val="0"/>
              </a:spcAft>
            </a:pPr>
            <a:r>
              <a:rPr lang="en-AU" kern="1200" dirty="0" smtClean="0">
                <a:solidFill>
                  <a:srgbClr val="FFFFFF"/>
                </a:solidFill>
                <a:latin typeface="Arial" charset="0"/>
                <a:ea typeface="+mn-ea"/>
                <a:cs typeface="+mn-cs"/>
              </a:rPr>
              <a:t>Postal Address: GPO Box 378, Canberra ACT 2601</a:t>
            </a:r>
            <a:endParaRPr lang="en-AU" kern="1200" dirty="0">
              <a:solidFill>
                <a:srgbClr val="FFFFFF"/>
              </a:solidFill>
              <a:latin typeface="Arial" charset="0"/>
              <a:ea typeface="+mn-ea"/>
              <a:cs typeface="+mn-cs"/>
            </a:endParaRPr>
          </a:p>
        </p:txBody>
      </p:sp>
    </p:spTree>
    <p:extLst>
      <p:ext uri="{BB962C8B-B14F-4D97-AF65-F5344CB8AC3E}">
        <p14:creationId xmlns:p14="http://schemas.microsoft.com/office/powerpoint/2010/main" val="326880378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hf sldNum="0" hdr="0" dt="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algn="l" rtl="0" eaLnBrk="1" fontAlgn="base" hangingPunct="1">
        <a:spcBef>
          <a:spcPct val="50000"/>
        </a:spcBef>
        <a:spcAft>
          <a:spcPct val="0"/>
        </a:spcAft>
        <a:defRPr sz="2200">
          <a:solidFill>
            <a:srgbClr val="4D4D4D"/>
          </a:solidFill>
          <a:latin typeface="+mn-lt"/>
          <a:ea typeface="+mn-ea"/>
          <a:cs typeface="+mn-cs"/>
        </a:defRPr>
      </a:lvl1pPr>
      <a:lvl2pPr marL="447675" indent="-268288" algn="l" rtl="0" eaLnBrk="1" fontAlgn="base" hangingPunct="1">
        <a:spcBef>
          <a:spcPct val="50000"/>
        </a:spcBef>
        <a:spcAft>
          <a:spcPct val="0"/>
        </a:spcAft>
        <a:buChar char="•"/>
        <a:defRPr sz="2200">
          <a:solidFill>
            <a:srgbClr val="4D4D4D"/>
          </a:solidFill>
          <a:latin typeface="+mn-lt"/>
        </a:defRPr>
      </a:lvl2pPr>
      <a:lvl3pPr marL="895350" indent="-268288" algn="l" rtl="0" eaLnBrk="1" fontAlgn="base" hangingPunct="1">
        <a:spcBef>
          <a:spcPct val="25000"/>
        </a:spcBef>
        <a:spcAft>
          <a:spcPct val="0"/>
        </a:spcAft>
        <a:buFont typeface="Arial" charset="0"/>
        <a:buChar char="–"/>
        <a:defRPr sz="2000">
          <a:solidFill>
            <a:srgbClr val="4D4D4D"/>
          </a:solidFill>
          <a:latin typeface="+mn-lt"/>
        </a:defRPr>
      </a:lvl3pPr>
      <a:lvl4pPr marL="1350963" indent="-271463" algn="l" rtl="0" eaLnBrk="1" fontAlgn="base" hangingPunct="1">
        <a:spcBef>
          <a:spcPct val="25000"/>
        </a:spcBef>
        <a:spcAft>
          <a:spcPct val="0"/>
        </a:spcAft>
        <a:buChar char="•"/>
        <a:defRPr sz="2000">
          <a:solidFill>
            <a:srgbClr val="4D4D4D"/>
          </a:solidFill>
          <a:latin typeface="+mn-lt"/>
        </a:defRPr>
      </a:lvl4pPr>
      <a:lvl5pPr marL="1792288" indent="-261938" algn="l" rtl="0" eaLnBrk="1" fontAlgn="base" hangingPunct="1">
        <a:spcBef>
          <a:spcPct val="25000"/>
        </a:spcBef>
        <a:spcAft>
          <a:spcPct val="0"/>
        </a:spcAft>
        <a:buFont typeface="Arial" charset="0"/>
        <a:buChar char="–"/>
        <a:defRPr sz="2000">
          <a:solidFill>
            <a:srgbClr val="4D4D4D"/>
          </a:solidFill>
          <a:latin typeface="+mn-lt"/>
        </a:defRPr>
      </a:lvl5pPr>
      <a:lvl6pPr marL="2249488" indent="-261938" algn="l" rtl="0" eaLnBrk="1" fontAlgn="base" hangingPunct="1">
        <a:spcBef>
          <a:spcPct val="25000"/>
        </a:spcBef>
        <a:spcAft>
          <a:spcPct val="0"/>
        </a:spcAft>
        <a:buFont typeface="Arial" charset="0"/>
        <a:buChar char="–"/>
        <a:defRPr sz="2000">
          <a:solidFill>
            <a:srgbClr val="4D4D4D"/>
          </a:solidFill>
          <a:latin typeface="+mn-lt"/>
        </a:defRPr>
      </a:lvl6pPr>
      <a:lvl7pPr marL="2706688" indent="-261938" algn="l" rtl="0" eaLnBrk="1" fontAlgn="base" hangingPunct="1">
        <a:spcBef>
          <a:spcPct val="25000"/>
        </a:spcBef>
        <a:spcAft>
          <a:spcPct val="0"/>
        </a:spcAft>
        <a:buFont typeface="Arial" charset="0"/>
        <a:buChar char="–"/>
        <a:defRPr sz="2000">
          <a:solidFill>
            <a:srgbClr val="4D4D4D"/>
          </a:solidFill>
          <a:latin typeface="+mn-lt"/>
        </a:defRPr>
      </a:lvl7pPr>
      <a:lvl8pPr marL="3163888" indent="-261938" algn="l" rtl="0" eaLnBrk="1" fontAlgn="base" hangingPunct="1">
        <a:spcBef>
          <a:spcPct val="25000"/>
        </a:spcBef>
        <a:spcAft>
          <a:spcPct val="0"/>
        </a:spcAft>
        <a:buFont typeface="Arial" charset="0"/>
        <a:buChar char="–"/>
        <a:defRPr sz="2000">
          <a:solidFill>
            <a:srgbClr val="4D4D4D"/>
          </a:solidFill>
          <a:latin typeface="+mn-lt"/>
        </a:defRPr>
      </a:lvl8pPr>
      <a:lvl9pPr marL="3621088" indent="-26193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p>
        </p:txBody>
      </p:sp>
    </p:spTree>
    <p:extLst>
      <p:ext uri="{BB962C8B-B14F-4D97-AF65-F5344CB8AC3E}">
        <p14:creationId xmlns:p14="http://schemas.microsoft.com/office/powerpoint/2010/main" val="1532929773"/>
      </p:ext>
    </p:extLst>
  </p:cSld>
  <p:clrMap bg1="lt1" tx1="dk1" bg2="lt2" tx2="dk2" accent1="accent1" accent2="accent2" accent3="accent3" accent4="accent4" accent5="accent5" accent6="accent6" hlink="hlink" folHlink="folHlink"/>
  <p:sldLayoutIdLst>
    <p:sldLayoutId id="2147483720" r:id="rId1"/>
    <p:sldLayoutId id="2147483723"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fld id="{86CB4B4D-7CA3-9044-876B-883B54F8677D}" type="slidenum">
              <a:rPr/>
              <a:pPr/>
              <a:t>‹#›</a:t>
            </a:fld>
            <a:endParaRPr/>
          </a:p>
        </p:txBody>
      </p:sp>
      <p:sp>
        <p:nvSpPr>
          <p:cNvPr id="3" name="Rectangle 2"/>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8164599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transition spd="med"/>
  <p:timing>
    <p:tnLst>
      <p:par>
        <p:cTn id="1" dur="indefinite" restart="never" nodeType="tmRoot"/>
      </p:par>
    </p:tnLst>
  </p:timing>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533400" y="1524000"/>
            <a:ext cx="8305800" cy="1066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rPr>
              <a:t>Multi-Mission Coverage Analysis </a:t>
            </a:r>
            <a:br>
              <a:rPr lang="en-US" sz="3600" b="1" dirty="0" smtClean="0">
                <a:solidFill>
                  <a:srgbClr val="FFFFFF"/>
                </a:solidFill>
              </a:rPr>
            </a:br>
            <a:r>
              <a:rPr lang="en-US" sz="2800" b="1" i="1" dirty="0" smtClean="0">
                <a:solidFill>
                  <a:srgbClr val="FFFFFF"/>
                </a:solidFill>
              </a:rPr>
              <a:t>A COVE coverage analysis supporting the need and potential for satellite data interoperability  </a:t>
            </a:r>
            <a:endParaRPr sz="2400" b="0" i="1" dirty="0">
              <a:solidFill>
                <a:srgbClr val="FFFFFF"/>
              </a:solidFill>
            </a:endParaRPr>
          </a:p>
        </p:txBody>
      </p:sp>
      <p:sp>
        <p:nvSpPr>
          <p:cNvPr id="11" name="Shape 11"/>
          <p:cNvSpPr/>
          <p:nvPr/>
        </p:nvSpPr>
        <p:spPr>
          <a:xfrm>
            <a:off x="533400" y="3352800"/>
            <a:ext cx="8153400"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defRPr>
                <a:solidFill>
                  <a:srgbClr val="000000"/>
                </a:solidFill>
              </a:defRPr>
            </a:pPr>
            <a:r>
              <a:rPr lang="en-US" sz="2000" dirty="0" smtClean="0">
                <a:solidFill>
                  <a:srgbClr val="FFFFFF"/>
                </a:solidFill>
                <a:latin typeface="Arial Bold"/>
                <a:ea typeface="Arial Bold"/>
                <a:cs typeface="Arial Bold"/>
                <a:sym typeface="Arial Bold"/>
              </a:rPr>
              <a:t>LSI-VC Meeting</a:t>
            </a:r>
          </a:p>
          <a:p>
            <a:pPr lvl="0" defTabSz="914400">
              <a:defRPr>
                <a:solidFill>
                  <a:srgbClr val="000000"/>
                </a:solidFill>
              </a:defRPr>
            </a:pPr>
            <a:r>
              <a:rPr lang="en-US" sz="2000" dirty="0" smtClean="0">
                <a:solidFill>
                  <a:srgbClr val="FFFFFF"/>
                </a:solidFill>
                <a:latin typeface="Arial Bold"/>
                <a:ea typeface="Arial Bold"/>
                <a:cs typeface="Arial Bold"/>
                <a:sym typeface="Arial Bold"/>
              </a:rPr>
              <a:t>February 21, 2018 </a:t>
            </a:r>
            <a:r>
              <a:rPr lang="en-US" smtClean="0">
                <a:solidFill>
                  <a:srgbClr val="FFFF00"/>
                </a:solidFill>
                <a:latin typeface="Arial Bold"/>
                <a:ea typeface="Arial Bold"/>
                <a:cs typeface="Arial Bold"/>
                <a:sym typeface="Arial Bold"/>
              </a:rPr>
              <a:t>(</a:t>
            </a:r>
            <a:r>
              <a:rPr lang="en-US" smtClean="0">
                <a:solidFill>
                  <a:srgbClr val="FFFF00"/>
                </a:solidFill>
                <a:latin typeface="Arial Bold"/>
                <a:ea typeface="Arial Bold"/>
                <a:cs typeface="Arial Bold"/>
                <a:sym typeface="Arial Bold"/>
              </a:rPr>
              <a:t>12:30)</a:t>
            </a:r>
            <a:endParaRPr lang="en-US" dirty="0" smtClean="0">
              <a:solidFill>
                <a:srgbClr val="FFFF00"/>
              </a:solidFill>
              <a:latin typeface="Arial Bold"/>
              <a:ea typeface="Arial Bold"/>
              <a:cs typeface="Arial Bold"/>
              <a:sym typeface="Arial Bold"/>
            </a:endParaRPr>
          </a:p>
          <a:p>
            <a:pPr lvl="0" defTabSz="914400">
              <a:defRPr>
                <a:solidFill>
                  <a:srgbClr val="000000"/>
                </a:solidFill>
              </a:defRPr>
            </a:pPr>
            <a:r>
              <a:rPr lang="en-US" sz="2000" dirty="0" smtClean="0">
                <a:solidFill>
                  <a:srgbClr val="FFFFFF"/>
                </a:solidFill>
                <a:latin typeface="Arial Bold"/>
                <a:ea typeface="Arial Bold"/>
                <a:cs typeface="Arial Bold"/>
                <a:sym typeface="Arial Bold"/>
              </a:rPr>
              <a:t>Tokyo, Japan </a:t>
            </a:r>
          </a:p>
          <a:p>
            <a:pPr lvl="0" defTabSz="914400">
              <a:defRPr>
                <a:solidFill>
                  <a:srgbClr val="000000"/>
                </a:solidFill>
              </a:defRPr>
            </a:pPr>
            <a:endParaRPr lang="en-US" sz="2000" dirty="0">
              <a:solidFill>
                <a:srgbClr val="FFFFFF"/>
              </a:solidFill>
              <a:latin typeface="Arial Bold"/>
              <a:ea typeface="Arial Bold"/>
              <a:cs typeface="Arial Bold"/>
              <a:sym typeface="Arial Bold"/>
            </a:endParaRPr>
          </a:p>
          <a:p>
            <a:pPr lvl="0" defTabSz="914400">
              <a:defRPr>
                <a:solidFill>
                  <a:srgbClr val="000000"/>
                </a:solidFill>
              </a:defRPr>
            </a:pPr>
            <a:r>
              <a:rPr lang="en-US" sz="2000" dirty="0">
                <a:solidFill>
                  <a:srgbClr val="FFFFFF"/>
                </a:solidFill>
                <a:latin typeface="Arial Bold"/>
                <a:ea typeface="Arial Bold"/>
                <a:cs typeface="Arial Bold"/>
                <a:sym typeface="Arial Bold"/>
              </a:rPr>
              <a:t>Brian Killough</a:t>
            </a:r>
          </a:p>
          <a:p>
            <a:pPr lvl="0" defTabSz="914400">
              <a:defRPr>
                <a:solidFill>
                  <a:srgbClr val="000000"/>
                </a:solidFill>
              </a:defRPr>
            </a:pPr>
            <a:r>
              <a:rPr lang="en-US" sz="2000" dirty="0">
                <a:solidFill>
                  <a:srgbClr val="FFFFFF"/>
                </a:solidFill>
                <a:latin typeface="Arial Bold"/>
                <a:ea typeface="Arial Bold"/>
                <a:cs typeface="Arial Bold"/>
                <a:sym typeface="Arial Bold"/>
              </a:rPr>
              <a:t>CEOS Systems Engineering Office</a:t>
            </a:r>
          </a:p>
          <a:p>
            <a:pPr lvl="0" defTabSz="914400">
              <a:defRPr>
                <a:solidFill>
                  <a:srgbClr val="000000"/>
                </a:solidFill>
              </a:defRPr>
            </a:pPr>
            <a:r>
              <a:rPr lang="en-US" sz="2000" dirty="0">
                <a:solidFill>
                  <a:srgbClr val="FFFFFF"/>
                </a:solidFill>
                <a:latin typeface="Arial Bold"/>
                <a:ea typeface="Arial Bold"/>
                <a:cs typeface="Arial Bold"/>
                <a:sym typeface="Arial Bold"/>
              </a:rPr>
              <a:t>NASA Langley Research </a:t>
            </a:r>
            <a:r>
              <a:rPr lang="en-US" sz="2000" dirty="0" smtClean="0">
                <a:solidFill>
                  <a:srgbClr val="FFFFFF"/>
                </a:solidFill>
                <a:latin typeface="Arial Bold"/>
                <a:ea typeface="Arial Bold"/>
                <a:cs typeface="Arial Bold"/>
                <a:sym typeface="Arial Bold"/>
              </a:rPr>
              <a:t>Center</a:t>
            </a:r>
            <a:br>
              <a:rPr lang="en-US" sz="2000" dirty="0" smtClean="0">
                <a:solidFill>
                  <a:srgbClr val="FFFFFF"/>
                </a:solidFill>
                <a:latin typeface="Arial Bold"/>
                <a:ea typeface="Arial Bold"/>
                <a:cs typeface="Arial Bold"/>
                <a:sym typeface="Arial Bold"/>
              </a:rPr>
            </a:br>
            <a:endParaRPr lang="en-US" dirty="0">
              <a:solidFill>
                <a:srgbClr val="FFFFFF"/>
              </a:solidFill>
              <a:latin typeface="+mj-lt"/>
              <a:ea typeface="Arial Bold"/>
              <a:cs typeface="Arial Bold"/>
              <a:sym typeface="Arial Bold"/>
            </a:endParaRPr>
          </a:p>
        </p:txBody>
      </p:sp>
      <p:pic>
        <p:nvPicPr>
          <p:cNvPr id="12" name="ceos_logo.png"/>
          <p:cNvPicPr/>
          <p:nvPr/>
        </p:nvPicPr>
        <p:blipFill>
          <a:blip r:embed="rId2" cstate="screen">
            <a:extLst>
              <a:ext uri="{28A0092B-C50C-407E-A947-70E740481C1C}">
                <a14:useLocalDpi xmlns:a14="http://schemas.microsoft.com/office/drawing/2010/main"/>
              </a:ext>
            </a:extLst>
          </a:blip>
          <a:stretch>
            <a:fillRect/>
          </a:stretch>
        </p:blipFill>
        <p:spPr>
          <a:xfrm>
            <a:off x="533400" y="304800"/>
            <a:ext cx="2507906" cy="993132"/>
          </a:xfrm>
          <a:prstGeom prst="rect">
            <a:avLst/>
          </a:prstGeom>
          <a:ln w="12700">
            <a:miter lim="400000"/>
          </a:ln>
        </p:spPr>
      </p:pic>
    </p:spTree>
    <p:extLst>
      <p:ext uri="{BB962C8B-B14F-4D97-AF65-F5344CB8AC3E}">
        <p14:creationId xmlns:p14="http://schemas.microsoft.com/office/powerpoint/2010/main" val="123746749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247900" y="228600"/>
            <a:ext cx="4724400" cy="584775"/>
          </a:xfrm>
        </p:spPr>
        <p:txBody>
          <a:bodyPr wrap="square">
            <a:spAutoFit/>
          </a:bodyPr>
          <a:lstStyle/>
          <a:p>
            <a:pPr algn="l" eaLnBrk="1" hangingPunct="1"/>
            <a:r>
              <a:rPr lang="en-US" b="1" smtClean="0">
                <a:latin typeface="Tahoma" charset="0"/>
                <a:ea typeface="ＭＳ Ｐゴシック" charset="0"/>
                <a:cs typeface="ＭＳ Ｐゴシック" charset="0"/>
              </a:rPr>
              <a:t>Other Considerations </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304800" y="1447800"/>
            <a:ext cx="8610600"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US" sz="2200" i="1" kern="1200" dirty="0" smtClean="0">
                <a:latin typeface="Calibri" charset="0"/>
                <a:ea typeface="ＭＳ Ｐゴシック" charset="0"/>
                <a:cs typeface="Calibri" charset="0"/>
              </a:rPr>
              <a:t>What should we consider when trying to use data from multiple missions?</a:t>
            </a:r>
            <a:br>
              <a:rPr lang="en-US" sz="2200" i="1" kern="1200" dirty="0" smtClean="0">
                <a:latin typeface="Calibri" charset="0"/>
                <a:ea typeface="ＭＳ Ｐゴシック" charset="0"/>
                <a:cs typeface="Calibri" charset="0"/>
              </a:rPr>
            </a:br>
            <a:endParaRPr lang="en-US" sz="2200" i="1" kern="1200" dirty="0" smtClean="0">
              <a:latin typeface="Calibri" charset="0"/>
              <a:ea typeface="ＭＳ Ｐゴシック" charset="0"/>
              <a:cs typeface="Calibri" charset="0"/>
            </a:endParaRPr>
          </a:p>
          <a:p>
            <a:pPr algn="l" defTabSz="914400" rtl="0">
              <a:buSzPct val="120000"/>
            </a:pPr>
            <a:r>
              <a:rPr lang="en-US" sz="2000" kern="1200" dirty="0" smtClean="0">
                <a:latin typeface="Calibri" charset="0"/>
                <a:ea typeface="ＭＳ Ｐゴシック" charset="0"/>
                <a:cs typeface="Calibri" charset="0"/>
              </a:rPr>
              <a:t>Many regions of the world are very cloudy, and optical data will be severely limited in those areas. In the Vietnam example, any one location can be viewed ~50% of the time (due to clouds), so optical data opportunities are cut in half!</a:t>
            </a:r>
          </a:p>
          <a:p>
            <a:pPr algn="l" defTabSz="914400" rtl="0">
              <a:buSzPct val="120000"/>
            </a:pPr>
            <a:r>
              <a:rPr lang="en-US" sz="2000" kern="1200" dirty="0" smtClean="0">
                <a:latin typeface="Calibri" charset="0"/>
                <a:ea typeface="ＭＳ Ｐゴシック" charset="0"/>
                <a:cs typeface="Calibri" charset="0"/>
              </a:rPr>
              <a:t>Coincident views are EXCELLENT opportunities for interoperability and validation testing of multiple missions. There are more opportunities than you would think, but we still need to remember clouds are an issue.</a:t>
            </a:r>
          </a:p>
          <a:p>
            <a:pPr algn="l" defTabSz="914400" rtl="0">
              <a:buSzPct val="120000"/>
            </a:pPr>
            <a:r>
              <a:rPr lang="en-US" sz="2000" kern="1200" dirty="0" smtClean="0">
                <a:latin typeface="Calibri" charset="0"/>
                <a:ea typeface="ＭＳ Ｐゴシック" charset="0"/>
                <a:cs typeface="Calibri" charset="0"/>
              </a:rPr>
              <a:t>Most of the multiple mission combinations yield viewing gaps of 0 to 5 days with an average of 2 to 3 days.  Clouds can still be an issue, but if we learn how to use radar for more applications, the viewing frequency will improve. </a:t>
            </a:r>
          </a:p>
          <a:p>
            <a:pPr algn="l" defTabSz="914400" rtl="0">
              <a:buSzPct val="120000"/>
            </a:pPr>
            <a:endParaRPr lang="en-US" sz="2000" kern="1200" dirty="0" smtClean="0">
              <a:latin typeface="Calibri" charset="0"/>
              <a:ea typeface="ＭＳ Ｐゴシック" charset="0"/>
              <a:cs typeface="Calibri" charset="0"/>
            </a:endParaRPr>
          </a:p>
        </p:txBody>
      </p:sp>
      <p:sp>
        <p:nvSpPr>
          <p:cNvPr id="5" name="Content Placeholder 2"/>
          <p:cNvSpPr txBox="1">
            <a:spLocks/>
          </p:cNvSpPr>
          <p:nvPr/>
        </p:nvSpPr>
        <p:spPr>
          <a:xfrm>
            <a:off x="381000" y="5791200"/>
            <a:ext cx="8458200" cy="762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rtl="0">
              <a:buSzPct val="120000"/>
              <a:buFont typeface="Arial"/>
              <a:buNone/>
            </a:pPr>
            <a:r>
              <a:rPr lang="en-US" sz="2800" i="1" kern="1200" dirty="0" smtClean="0">
                <a:latin typeface="Calibri" charset="0"/>
                <a:ea typeface="ＭＳ Ｐゴシック" charset="0"/>
                <a:cs typeface="Calibri" charset="0"/>
              </a:rPr>
              <a:t>CONCLUSION:  </a:t>
            </a:r>
            <a:r>
              <a:rPr lang="en-US" sz="2800" i="1" u="sng" kern="1200" dirty="0" smtClean="0">
                <a:latin typeface="Calibri" charset="0"/>
                <a:ea typeface="ＭＳ Ｐゴシック" charset="0"/>
                <a:cs typeface="Calibri" charset="0"/>
              </a:rPr>
              <a:t>Data Interoperability </a:t>
            </a:r>
            <a:r>
              <a:rPr lang="en-US" sz="2800" i="1" kern="1200" dirty="0" smtClean="0">
                <a:latin typeface="Calibri" charset="0"/>
                <a:ea typeface="ＭＳ Ｐゴシック" charset="0"/>
                <a:cs typeface="Calibri" charset="0"/>
              </a:rPr>
              <a:t>is very important!</a:t>
            </a:r>
            <a:endParaRPr lang="en-US" sz="2800" i="1" kern="1200" dirty="0">
              <a:latin typeface="Calibri" charset="0"/>
              <a:ea typeface="ＭＳ Ｐゴシック" charset="0"/>
              <a:cs typeface="Calibri" charset="0"/>
            </a:endParaRPr>
          </a:p>
        </p:txBody>
      </p:sp>
    </p:spTree>
    <p:extLst>
      <p:ext uri="{BB962C8B-B14F-4D97-AF65-F5344CB8AC3E}">
        <p14:creationId xmlns:p14="http://schemas.microsoft.com/office/powerpoint/2010/main" val="401983550"/>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a:off x="2290760" y="5715863"/>
            <a:ext cx="0" cy="613541"/>
          </a:xfrm>
          <a:prstGeom prst="line">
            <a:avLst/>
          </a:prstGeom>
          <a:noFill/>
          <a:ln w="25400" cap="flat">
            <a:solidFill>
              <a:srgbClr val="FF9A00"/>
            </a:solidFill>
            <a:prstDash val="solid"/>
            <a:bevel/>
            <a:tailEnd type="triangle" w="lg" len="med"/>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34" name="Straight Connector 33"/>
          <p:cNvCxnSpPr/>
          <p:nvPr/>
        </p:nvCxnSpPr>
        <p:spPr>
          <a:xfrm flipH="1">
            <a:off x="6781800" y="5558659"/>
            <a:ext cx="321954" cy="701411"/>
          </a:xfrm>
          <a:prstGeom prst="line">
            <a:avLst/>
          </a:prstGeom>
          <a:noFill/>
          <a:ln w="25400" cap="flat">
            <a:solidFill>
              <a:srgbClr val="FF9A00"/>
            </a:solidFill>
            <a:prstDash val="solid"/>
            <a:bevel/>
            <a:tailEnd type="triangle" w="lg" len="med"/>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32" name="Straight Connector 31"/>
          <p:cNvCxnSpPr/>
          <p:nvPr/>
        </p:nvCxnSpPr>
        <p:spPr>
          <a:xfrm>
            <a:off x="5410200" y="5558659"/>
            <a:ext cx="533400" cy="693989"/>
          </a:xfrm>
          <a:prstGeom prst="line">
            <a:avLst/>
          </a:prstGeom>
          <a:noFill/>
          <a:ln w="25400" cap="flat">
            <a:solidFill>
              <a:srgbClr val="FF9A00"/>
            </a:solidFill>
            <a:prstDash val="solid"/>
            <a:bevel/>
            <a:tailEnd type="triangle" w="lg" len="med"/>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9" name="Straight Connector 28"/>
          <p:cNvCxnSpPr/>
          <p:nvPr/>
        </p:nvCxnSpPr>
        <p:spPr>
          <a:xfrm>
            <a:off x="2290760" y="4572000"/>
            <a:ext cx="0" cy="613541"/>
          </a:xfrm>
          <a:prstGeom prst="line">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5" name="Straight Connector 24"/>
          <p:cNvCxnSpPr/>
          <p:nvPr/>
        </p:nvCxnSpPr>
        <p:spPr>
          <a:xfrm flipH="1">
            <a:off x="2443162" y="3429000"/>
            <a:ext cx="604838" cy="665948"/>
          </a:xfrm>
          <a:prstGeom prst="line">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7" name="Straight Connector 26"/>
          <p:cNvCxnSpPr/>
          <p:nvPr/>
        </p:nvCxnSpPr>
        <p:spPr>
          <a:xfrm>
            <a:off x="1567652" y="3429000"/>
            <a:ext cx="565948" cy="665948"/>
          </a:xfrm>
          <a:prstGeom prst="line">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4" name="Straight Connector 23"/>
          <p:cNvCxnSpPr/>
          <p:nvPr/>
        </p:nvCxnSpPr>
        <p:spPr>
          <a:xfrm>
            <a:off x="7103754" y="4538768"/>
            <a:ext cx="0" cy="613541"/>
          </a:xfrm>
          <a:prstGeom prst="line">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3" name="Straight Connector 22"/>
          <p:cNvCxnSpPr/>
          <p:nvPr/>
        </p:nvCxnSpPr>
        <p:spPr>
          <a:xfrm>
            <a:off x="5435997" y="4538769"/>
            <a:ext cx="0" cy="613541"/>
          </a:xfrm>
          <a:prstGeom prst="line">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103754" y="3378114"/>
            <a:ext cx="0" cy="613541"/>
          </a:xfrm>
          <a:prstGeom prst="line">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5450823" y="3373686"/>
            <a:ext cx="0" cy="613541"/>
          </a:xfrm>
          <a:prstGeom prst="line">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8" name="Content Placeholder 2"/>
          <p:cNvSpPr txBox="1">
            <a:spLocks/>
          </p:cNvSpPr>
          <p:nvPr/>
        </p:nvSpPr>
        <p:spPr>
          <a:xfrm>
            <a:off x="228600" y="1295400"/>
            <a:ext cx="8712866" cy="10668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64536" indent="-265113" algn="l" defTabSz="914400" rtl="0">
              <a:buSzPct val="120000"/>
              <a:buFont typeface="Wingdings" charset="2"/>
              <a:buChar char="§"/>
            </a:pPr>
            <a:r>
              <a:rPr lang="en-AU" sz="2000" kern="1200" dirty="0" smtClean="0">
                <a:latin typeface="Calibri" charset="0"/>
                <a:ea typeface="ＭＳ Ｐゴシック" charset="0"/>
                <a:cs typeface="Calibri" charset="0"/>
              </a:rPr>
              <a:t>There are basically 2 approaches for </a:t>
            </a:r>
            <a:r>
              <a:rPr lang="en-AU" sz="2000" b="1" kern="1200" dirty="0" smtClean="0">
                <a:latin typeface="Calibri" charset="0"/>
                <a:ea typeface="ＭＳ Ｐゴシック" charset="0"/>
                <a:cs typeface="Calibri" charset="0"/>
              </a:rPr>
              <a:t>interoperable data use </a:t>
            </a:r>
            <a:r>
              <a:rPr lang="en-AU" sz="2000" kern="1200" dirty="0" smtClean="0">
                <a:latin typeface="Calibri" charset="0"/>
                <a:ea typeface="ＭＳ Ｐゴシック" charset="0"/>
                <a:cs typeface="Calibri" charset="0"/>
              </a:rPr>
              <a:t>... merge two datasets into one, or use them separately to produce the same application product. Each case requires the data to be spatially aligned and “analysis-ready”</a:t>
            </a:r>
          </a:p>
        </p:txBody>
      </p:sp>
      <p:sp>
        <p:nvSpPr>
          <p:cNvPr id="6" name="Title 1"/>
          <p:cNvSpPr>
            <a:spLocks noGrp="1"/>
          </p:cNvSpPr>
          <p:nvPr>
            <p:ph type="title"/>
          </p:nvPr>
        </p:nvSpPr>
        <p:spPr>
          <a:xfrm>
            <a:off x="2133600" y="314980"/>
            <a:ext cx="5486400" cy="584775"/>
          </a:xfrm>
        </p:spPr>
        <p:txBody>
          <a:bodyPr wrap="square">
            <a:spAutoFit/>
          </a:bodyPr>
          <a:lstStyle/>
          <a:p>
            <a:pPr algn="l" eaLnBrk="1" hangingPunct="1"/>
            <a:r>
              <a:rPr lang="en-US" b="1" smtClean="0">
                <a:latin typeface="Tahoma" charset="0"/>
                <a:ea typeface="ＭＳ Ｐゴシック" charset="0"/>
                <a:cs typeface="ＭＳ Ｐゴシック" charset="0"/>
              </a:rPr>
              <a:t>Interoperability Example </a:t>
            </a:r>
            <a:endParaRPr lang="en-US" b="1" dirty="0">
              <a:solidFill>
                <a:srgbClr val="FFD799"/>
              </a:solidFill>
              <a:latin typeface="Tahoma" charset="0"/>
              <a:ea typeface="ＭＳ Ｐゴシック" charset="0"/>
              <a:cs typeface="ＭＳ Ｐゴシック" charset="0"/>
            </a:endParaRPr>
          </a:p>
        </p:txBody>
      </p:sp>
      <p:cxnSp>
        <p:nvCxnSpPr>
          <p:cNvPr id="5" name="Straight Arrow Connector 2"/>
          <p:cNvCxnSpPr>
            <a:cxnSpLocks noChangeShapeType="1"/>
          </p:cNvCxnSpPr>
          <p:nvPr/>
        </p:nvCxnSpPr>
        <p:spPr bwMode="auto">
          <a:xfrm flipH="1">
            <a:off x="1968500" y="64373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2" name="Oval 1"/>
          <p:cNvSpPr/>
          <p:nvPr/>
        </p:nvSpPr>
        <p:spPr>
          <a:xfrm>
            <a:off x="870881" y="2903070"/>
            <a:ext cx="1417500" cy="64008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smtClean="0"/>
              <a:t>Landsat 8</a:t>
            </a:r>
            <a:endParaRPr kumimoji="0" lang="en-US" sz="1600" b="0" i="0" u="none" strike="noStrike" cap="none" spc="0" normalizeH="0" baseline="0" dirty="0">
              <a:ln>
                <a:noFill/>
              </a:ln>
              <a:solidFill>
                <a:srgbClr val="002569"/>
              </a:solidFill>
              <a:effectLst/>
              <a:uFillTx/>
            </a:endParaRPr>
          </a:p>
        </p:txBody>
      </p:sp>
      <p:sp>
        <p:nvSpPr>
          <p:cNvPr id="7" name="Oval 6"/>
          <p:cNvSpPr/>
          <p:nvPr/>
        </p:nvSpPr>
        <p:spPr>
          <a:xfrm>
            <a:off x="2443162" y="2895600"/>
            <a:ext cx="1727502" cy="64008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smtClean="0"/>
              <a:t>Sentinel 2A</a:t>
            </a:r>
            <a:endParaRPr kumimoji="0" lang="en-US" sz="1600" b="0" i="0" u="none" strike="noStrike" cap="none" spc="0" normalizeH="0" baseline="0">
              <a:ln>
                <a:noFill/>
              </a:ln>
              <a:solidFill>
                <a:srgbClr val="002569"/>
              </a:solidFill>
              <a:effectLst/>
              <a:uFillTx/>
            </a:endParaRPr>
          </a:p>
        </p:txBody>
      </p:sp>
      <p:sp>
        <p:nvSpPr>
          <p:cNvPr id="9" name="Oval 8"/>
          <p:cNvSpPr/>
          <p:nvPr/>
        </p:nvSpPr>
        <p:spPr>
          <a:xfrm>
            <a:off x="4648200" y="2916050"/>
            <a:ext cx="1645920" cy="64008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smtClean="0"/>
              <a:t>Landsat 7/8</a:t>
            </a:r>
            <a:endParaRPr kumimoji="0" lang="en-US" sz="1600" b="0" i="0" u="none" strike="noStrike" cap="none" spc="0" normalizeH="0" baseline="0" dirty="0">
              <a:ln>
                <a:noFill/>
              </a:ln>
              <a:solidFill>
                <a:srgbClr val="002569"/>
              </a:solidFill>
              <a:effectLst/>
              <a:uFillTx/>
            </a:endParaRPr>
          </a:p>
        </p:txBody>
      </p:sp>
      <p:sp>
        <p:nvSpPr>
          <p:cNvPr id="10" name="Oval 9"/>
          <p:cNvSpPr/>
          <p:nvPr/>
        </p:nvSpPr>
        <p:spPr>
          <a:xfrm>
            <a:off x="6529862" y="2895600"/>
            <a:ext cx="1866878" cy="64008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dirty="0" smtClean="0"/>
              <a:t>Sentinel- 1A</a:t>
            </a:r>
            <a:endParaRPr kumimoji="0" lang="en-US" sz="1600" b="0" i="0" u="none" strike="noStrike" cap="none" spc="0" normalizeH="0" baseline="0" dirty="0">
              <a:ln>
                <a:noFill/>
              </a:ln>
              <a:solidFill>
                <a:srgbClr val="002569"/>
              </a:solidFill>
              <a:effectLst/>
              <a:uFillTx/>
            </a:endParaRPr>
          </a:p>
        </p:txBody>
      </p:sp>
      <p:sp>
        <p:nvSpPr>
          <p:cNvPr id="3" name="Rectangle 2"/>
          <p:cNvSpPr/>
          <p:nvPr/>
        </p:nvSpPr>
        <p:spPr>
          <a:xfrm>
            <a:off x="1517649" y="3954226"/>
            <a:ext cx="1546225" cy="640080"/>
          </a:xfrm>
          <a:prstGeom prst="rect">
            <a:avLst/>
          </a:prstGeom>
          <a:solidFill>
            <a:srgbClr val="FFFFFF"/>
          </a:solidFill>
          <a:ln w="25400" cap="flat">
            <a:solidFill>
              <a:schemeClr val="accent4">
                <a:lumMod val="50000"/>
                <a:lumOff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smtClean="0">
                <a:ln>
                  <a:noFill/>
                </a:ln>
                <a:solidFill>
                  <a:srgbClr val="002569"/>
                </a:solidFill>
                <a:effectLst/>
                <a:uFillTx/>
              </a:rPr>
              <a:t>Merge Data</a:t>
            </a:r>
            <a:endParaRPr kumimoji="0" lang="en-US" sz="1800" b="0" i="0" u="none" strike="noStrike" cap="none" spc="0" normalizeH="0" baseline="0">
              <a:ln>
                <a:noFill/>
              </a:ln>
              <a:solidFill>
                <a:srgbClr val="002569"/>
              </a:solidFill>
              <a:effectLst/>
              <a:uFillTx/>
            </a:endParaRPr>
          </a:p>
        </p:txBody>
      </p:sp>
      <p:sp>
        <p:nvSpPr>
          <p:cNvPr id="11" name="Rectangle 10"/>
          <p:cNvSpPr/>
          <p:nvPr/>
        </p:nvSpPr>
        <p:spPr>
          <a:xfrm>
            <a:off x="4953000" y="3947977"/>
            <a:ext cx="965994" cy="646329"/>
          </a:xfrm>
          <a:prstGeom prst="rect">
            <a:avLst/>
          </a:prstGeom>
          <a:solidFill>
            <a:srgbClr val="FFFFFF"/>
          </a:solidFill>
          <a:ln w="25400" cap="flat">
            <a:solidFill>
              <a:schemeClr val="accent4">
                <a:lumMod val="50000"/>
                <a:lumOff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mtClean="0"/>
              <a:t>Data </a:t>
            </a:r>
            <a:br>
              <a:rPr lang="en-US" smtClean="0"/>
            </a:br>
            <a:r>
              <a:rPr lang="en-US" smtClean="0"/>
              <a:t>Cube</a:t>
            </a:r>
            <a:endParaRPr kumimoji="0" lang="en-US" sz="1800" b="0" i="0" u="none" strike="noStrike" cap="none" spc="0" normalizeH="0" baseline="0" dirty="0">
              <a:ln>
                <a:noFill/>
              </a:ln>
              <a:solidFill>
                <a:srgbClr val="002569"/>
              </a:solidFill>
              <a:effectLst/>
              <a:uFillTx/>
            </a:endParaRPr>
          </a:p>
        </p:txBody>
      </p:sp>
      <p:sp>
        <p:nvSpPr>
          <p:cNvPr id="12" name="Rectangle 11"/>
          <p:cNvSpPr/>
          <p:nvPr/>
        </p:nvSpPr>
        <p:spPr>
          <a:xfrm>
            <a:off x="6654006" y="3962400"/>
            <a:ext cx="965994" cy="646329"/>
          </a:xfrm>
          <a:prstGeom prst="rect">
            <a:avLst/>
          </a:prstGeom>
          <a:solidFill>
            <a:srgbClr val="FFFFFF"/>
          </a:solidFill>
          <a:ln w="25400" cap="flat">
            <a:solidFill>
              <a:schemeClr val="accent4">
                <a:lumMod val="50000"/>
                <a:lumOff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mtClean="0"/>
              <a:t>Data </a:t>
            </a:r>
            <a:br>
              <a:rPr lang="en-US" smtClean="0"/>
            </a:br>
            <a:r>
              <a:rPr lang="en-US" smtClean="0"/>
              <a:t>Cube</a:t>
            </a:r>
            <a:endParaRPr kumimoji="0" lang="en-US" sz="1800" b="0" i="0" u="none" strike="noStrike" cap="none" spc="0" normalizeH="0" baseline="0" dirty="0">
              <a:ln>
                <a:noFill/>
              </a:ln>
              <a:solidFill>
                <a:srgbClr val="002569"/>
              </a:solidFill>
              <a:effectLst/>
              <a:uFillTx/>
            </a:endParaRPr>
          </a:p>
        </p:txBody>
      </p:sp>
      <p:sp>
        <p:nvSpPr>
          <p:cNvPr id="4" name="TextBox 3"/>
          <p:cNvSpPr txBox="1"/>
          <p:nvPr/>
        </p:nvSpPr>
        <p:spPr>
          <a:xfrm>
            <a:off x="260618" y="3962400"/>
            <a:ext cx="1187182" cy="6155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b="1" i="0" u="none" strike="noStrike" cap="none" spc="0" normalizeH="0" baseline="0" dirty="0" smtClean="0">
                <a:ln>
                  <a:noFill/>
                </a:ln>
                <a:solidFill>
                  <a:srgbClr val="002569"/>
                </a:solidFill>
                <a:effectLst/>
                <a:uFillTx/>
              </a:rPr>
              <a:t>HLS M30</a:t>
            </a:r>
            <a:br>
              <a:rPr kumimoji="0" lang="en-US" b="1" i="0" u="none" strike="noStrike" cap="none" spc="0" normalizeH="0" baseline="0" dirty="0" smtClean="0">
                <a:ln>
                  <a:noFill/>
                </a:ln>
                <a:solidFill>
                  <a:srgbClr val="002569"/>
                </a:solidFill>
                <a:effectLst/>
                <a:uFillTx/>
              </a:rPr>
            </a:br>
            <a:r>
              <a:rPr kumimoji="0" lang="en-US" sz="1600" b="0" i="0" u="none" strike="noStrike" cap="none" spc="0" normalizeH="0" baseline="0" dirty="0" smtClean="0">
                <a:ln>
                  <a:noFill/>
                </a:ln>
                <a:solidFill>
                  <a:srgbClr val="002569"/>
                </a:solidFill>
                <a:effectLst/>
                <a:uFillTx/>
              </a:rPr>
              <a:t>5 </a:t>
            </a:r>
            <a:r>
              <a:rPr kumimoji="0" lang="en-US" sz="1600" b="0" i="0" u="none" strike="noStrike" cap="none" spc="0" normalizeH="0" baseline="0" smtClean="0">
                <a:ln>
                  <a:noFill/>
                </a:ln>
                <a:solidFill>
                  <a:srgbClr val="002569"/>
                </a:solidFill>
                <a:effectLst/>
                <a:uFillTx/>
              </a:rPr>
              <a:t>day</a:t>
            </a:r>
            <a:r>
              <a:rPr kumimoji="0" lang="en-US" sz="1600" b="0" i="0" u="none" strike="noStrike" cap="none" spc="0" normalizeH="0" smtClean="0">
                <a:ln>
                  <a:noFill/>
                </a:ln>
                <a:solidFill>
                  <a:srgbClr val="002569"/>
                </a:solidFill>
                <a:effectLst/>
                <a:uFillTx/>
              </a:rPr>
              <a:t> revisit</a:t>
            </a:r>
            <a:endParaRPr kumimoji="0" lang="en-US" sz="1600" b="0" i="0" u="none" strike="noStrike" cap="none" spc="0" normalizeH="0" baseline="0" dirty="0">
              <a:ln>
                <a:noFill/>
              </a:ln>
              <a:solidFill>
                <a:srgbClr val="002569"/>
              </a:solidFill>
              <a:effectLst/>
              <a:uFillTx/>
            </a:endParaRPr>
          </a:p>
        </p:txBody>
      </p:sp>
      <p:sp>
        <p:nvSpPr>
          <p:cNvPr id="14" name="TextBox 13"/>
          <p:cNvSpPr txBox="1"/>
          <p:nvPr/>
        </p:nvSpPr>
        <p:spPr>
          <a:xfrm>
            <a:off x="5943600" y="3987227"/>
            <a:ext cx="637352"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dirty="0" smtClean="0"/>
              <a:t>Align</a:t>
            </a:r>
            <a:r>
              <a:rPr lang="en-US" sz="1600" smtClean="0"/>
              <a:t/>
            </a:r>
            <a:br>
              <a:rPr lang="en-US" sz="1600" smtClean="0"/>
            </a:br>
            <a:r>
              <a:rPr lang="en-US" sz="1600" smtClean="0"/>
              <a:t>Pixels</a:t>
            </a:r>
            <a:endParaRPr kumimoji="0" lang="en-US" sz="1600" b="0" i="0" u="none" strike="noStrike" cap="none" spc="0" normalizeH="0" baseline="0" dirty="0">
              <a:ln>
                <a:noFill/>
              </a:ln>
              <a:solidFill>
                <a:srgbClr val="002569"/>
              </a:solidFill>
              <a:effectLst/>
              <a:uFillTx/>
            </a:endParaRPr>
          </a:p>
        </p:txBody>
      </p:sp>
      <p:sp>
        <p:nvSpPr>
          <p:cNvPr id="15" name="Rectangle 14"/>
          <p:cNvSpPr/>
          <p:nvPr/>
        </p:nvSpPr>
        <p:spPr>
          <a:xfrm>
            <a:off x="4648200" y="5023249"/>
            <a:ext cx="1591790" cy="584773"/>
          </a:xfrm>
          <a:prstGeom prst="rect">
            <a:avLst/>
          </a:prstGeom>
          <a:solidFill>
            <a:srgbClr val="FFFFFF"/>
          </a:solidFill>
          <a:ln w="25400" cap="flat">
            <a:solidFill>
              <a:srgbClr val="00B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b="1" dirty="0" smtClean="0"/>
              <a:t>WOFS</a:t>
            </a:r>
            <a:r>
              <a:rPr lang="en-US" sz="1600" dirty="0" smtClean="0"/>
              <a:t> </a:t>
            </a:r>
            <a:br>
              <a:rPr lang="en-US" sz="1600" dirty="0" smtClean="0"/>
            </a:br>
            <a:r>
              <a:rPr lang="en-US" sz="1600" dirty="0" smtClean="0"/>
              <a:t>Water Detection</a:t>
            </a:r>
            <a:endParaRPr kumimoji="0" lang="en-US" sz="1600" b="0" i="0" u="none" strike="noStrike" cap="none" spc="0" normalizeH="0" baseline="0" dirty="0">
              <a:ln>
                <a:noFill/>
              </a:ln>
              <a:solidFill>
                <a:srgbClr val="002569"/>
              </a:solidFill>
              <a:effectLst/>
              <a:uFillTx/>
            </a:endParaRPr>
          </a:p>
        </p:txBody>
      </p:sp>
      <p:sp>
        <p:nvSpPr>
          <p:cNvPr id="16" name="Rectangle 15"/>
          <p:cNvSpPr/>
          <p:nvPr/>
        </p:nvSpPr>
        <p:spPr>
          <a:xfrm>
            <a:off x="6341108" y="5023249"/>
            <a:ext cx="1591790" cy="584773"/>
          </a:xfrm>
          <a:prstGeom prst="rect">
            <a:avLst/>
          </a:prstGeom>
          <a:solidFill>
            <a:srgbClr val="FFFFFF"/>
          </a:solidFill>
          <a:ln w="25400" cap="flat">
            <a:solidFill>
              <a:srgbClr val="00B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b="1" dirty="0" smtClean="0"/>
              <a:t>WASARD </a:t>
            </a:r>
            <a:r>
              <a:rPr lang="en-US" sz="1600" dirty="0" smtClean="0"/>
              <a:t/>
            </a:r>
            <a:br>
              <a:rPr lang="en-US" sz="1600" dirty="0" smtClean="0"/>
            </a:br>
            <a:r>
              <a:rPr lang="en-US" sz="1600" dirty="0" smtClean="0"/>
              <a:t>Water Detection</a:t>
            </a:r>
            <a:endParaRPr kumimoji="0" lang="en-US" sz="1600" b="0" i="0" u="none" strike="noStrike" cap="none" spc="0" normalizeH="0" baseline="0" dirty="0">
              <a:ln>
                <a:noFill/>
              </a:ln>
              <a:solidFill>
                <a:srgbClr val="002569"/>
              </a:solidFill>
              <a:effectLst/>
              <a:uFillTx/>
            </a:endParaRPr>
          </a:p>
        </p:txBody>
      </p:sp>
      <p:sp>
        <p:nvSpPr>
          <p:cNvPr id="13" name="TextBox 12"/>
          <p:cNvSpPr txBox="1"/>
          <p:nvPr/>
        </p:nvSpPr>
        <p:spPr>
          <a:xfrm>
            <a:off x="5182361" y="6260070"/>
            <a:ext cx="228523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rPr>
              <a:t>Water </a:t>
            </a:r>
            <a:r>
              <a:rPr kumimoji="0" lang="en-US" sz="1800" b="0" i="0" u="none" strike="noStrike" cap="none" spc="0" normalizeH="0" baseline="0" smtClean="0">
                <a:ln>
                  <a:noFill/>
                </a:ln>
                <a:solidFill>
                  <a:srgbClr val="FF0000"/>
                </a:solidFill>
                <a:effectLst/>
                <a:uFillTx/>
              </a:rPr>
              <a:t>Extent Product</a:t>
            </a:r>
            <a:endParaRPr kumimoji="0" lang="en-US" sz="1800" b="0" i="0" u="none" strike="noStrike" cap="none" spc="0" normalizeH="0" baseline="0">
              <a:ln>
                <a:noFill/>
              </a:ln>
              <a:solidFill>
                <a:srgbClr val="FF0000"/>
              </a:solidFill>
              <a:effectLst/>
              <a:uFillTx/>
            </a:endParaRPr>
          </a:p>
        </p:txBody>
      </p:sp>
      <p:sp>
        <p:nvSpPr>
          <p:cNvPr id="18" name="TextBox 17"/>
          <p:cNvSpPr txBox="1"/>
          <p:nvPr/>
        </p:nvSpPr>
        <p:spPr>
          <a:xfrm>
            <a:off x="1148141" y="6252648"/>
            <a:ext cx="228523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Tx/>
              </a:rPr>
              <a:t>Water </a:t>
            </a:r>
            <a:r>
              <a:rPr kumimoji="0" lang="en-US" sz="1800" b="0" i="0" u="none" strike="noStrike" cap="none" spc="0" normalizeH="0" baseline="0" smtClean="0">
                <a:ln>
                  <a:noFill/>
                </a:ln>
                <a:solidFill>
                  <a:srgbClr val="FF0000"/>
                </a:solidFill>
                <a:effectLst/>
                <a:uFillTx/>
              </a:rPr>
              <a:t>Extent Product</a:t>
            </a:r>
            <a:endParaRPr kumimoji="0" lang="en-US" sz="1800" b="0" i="0" u="none" strike="noStrike" cap="none" spc="0" normalizeH="0" baseline="0">
              <a:ln>
                <a:noFill/>
              </a:ln>
              <a:solidFill>
                <a:srgbClr val="FF0000"/>
              </a:solidFill>
              <a:effectLst/>
              <a:uFillTx/>
            </a:endParaRPr>
          </a:p>
        </p:txBody>
      </p:sp>
      <p:sp>
        <p:nvSpPr>
          <p:cNvPr id="30" name="Rectangle 29"/>
          <p:cNvSpPr/>
          <p:nvPr/>
        </p:nvSpPr>
        <p:spPr>
          <a:xfrm>
            <a:off x="1517649" y="5131090"/>
            <a:ext cx="1591790" cy="584773"/>
          </a:xfrm>
          <a:prstGeom prst="rect">
            <a:avLst/>
          </a:prstGeom>
          <a:solidFill>
            <a:srgbClr val="FFFFFF"/>
          </a:solidFill>
          <a:ln w="25400" cap="flat">
            <a:solidFill>
              <a:srgbClr val="00B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b="1" dirty="0" smtClean="0"/>
              <a:t>WOFS</a:t>
            </a:r>
            <a:r>
              <a:rPr lang="en-US" sz="1600" dirty="0" smtClean="0"/>
              <a:t> </a:t>
            </a:r>
            <a:br>
              <a:rPr lang="en-US" sz="1600" dirty="0" smtClean="0"/>
            </a:br>
            <a:r>
              <a:rPr lang="en-US" sz="1600" dirty="0" smtClean="0"/>
              <a:t>Water Detection</a:t>
            </a:r>
            <a:endParaRPr kumimoji="0" lang="en-US" sz="1600" b="0" i="0" u="none" strike="noStrike" cap="none" spc="0" normalizeH="0" baseline="0" dirty="0">
              <a:ln>
                <a:noFill/>
              </a:ln>
              <a:solidFill>
                <a:srgbClr val="002569"/>
              </a:solidFill>
              <a:effectLst/>
              <a:uFillTx/>
            </a:endParaRPr>
          </a:p>
        </p:txBody>
      </p:sp>
      <p:sp>
        <p:nvSpPr>
          <p:cNvPr id="38" name="TextBox 37"/>
          <p:cNvSpPr txBox="1"/>
          <p:nvPr/>
        </p:nvSpPr>
        <p:spPr>
          <a:xfrm>
            <a:off x="2661404" y="2427768"/>
            <a:ext cx="1300996"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smtClean="0"/>
              <a:t>10</a:t>
            </a:r>
            <a:r>
              <a:rPr kumimoji="0" lang="en-US" sz="1600" b="0" i="0" u="none" strike="noStrike" cap="none" spc="0" normalizeH="0" baseline="0" smtClean="0">
                <a:ln>
                  <a:noFill/>
                </a:ln>
                <a:solidFill>
                  <a:srgbClr val="002569"/>
                </a:solidFill>
                <a:effectLst/>
                <a:uFillTx/>
              </a:rPr>
              <a:t> day</a:t>
            </a:r>
            <a:r>
              <a:rPr kumimoji="0" lang="en-US" sz="1600" b="0" i="0" u="none" strike="noStrike" cap="none" spc="0" normalizeH="0" smtClean="0">
                <a:ln>
                  <a:noFill/>
                </a:ln>
                <a:solidFill>
                  <a:srgbClr val="002569"/>
                </a:solidFill>
                <a:effectLst/>
                <a:uFillTx/>
              </a:rPr>
              <a:t> revisit</a:t>
            </a:r>
            <a:endParaRPr kumimoji="0" lang="en-US" sz="1600" b="0" i="0" u="none" strike="noStrike" cap="none" spc="0" normalizeH="0" baseline="0" dirty="0">
              <a:ln>
                <a:noFill/>
              </a:ln>
              <a:solidFill>
                <a:srgbClr val="002569"/>
              </a:solidFill>
              <a:effectLst/>
              <a:uFillTx/>
            </a:endParaRPr>
          </a:p>
        </p:txBody>
      </p:sp>
      <p:sp>
        <p:nvSpPr>
          <p:cNvPr id="39" name="TextBox 38"/>
          <p:cNvSpPr txBox="1"/>
          <p:nvPr/>
        </p:nvSpPr>
        <p:spPr>
          <a:xfrm>
            <a:off x="908805" y="2480848"/>
            <a:ext cx="1300995"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dirty="0" smtClean="0"/>
              <a:t>16</a:t>
            </a:r>
            <a:r>
              <a:rPr kumimoji="0" lang="en-US" sz="1600" b="0" i="0" u="none" strike="noStrike" cap="none" spc="0" normalizeH="0" baseline="0" dirty="0" smtClean="0">
                <a:ln>
                  <a:noFill/>
                </a:ln>
                <a:solidFill>
                  <a:srgbClr val="002569"/>
                </a:solidFill>
                <a:effectLst/>
                <a:uFillTx/>
              </a:rPr>
              <a:t> day</a:t>
            </a:r>
            <a:r>
              <a:rPr kumimoji="0" lang="en-US" sz="1600" b="0" i="0" u="none" strike="noStrike" cap="none" spc="0" normalizeH="0" dirty="0" smtClean="0">
                <a:ln>
                  <a:noFill/>
                </a:ln>
                <a:solidFill>
                  <a:srgbClr val="002569"/>
                </a:solidFill>
                <a:effectLst/>
                <a:uFillTx/>
              </a:rPr>
              <a:t> revisit</a:t>
            </a:r>
            <a:endParaRPr kumimoji="0" lang="en-US" sz="1600" b="0" i="0" u="none" strike="noStrike" cap="none" spc="0" normalizeH="0" baseline="0" dirty="0">
              <a:ln>
                <a:noFill/>
              </a:ln>
              <a:solidFill>
                <a:srgbClr val="002569"/>
              </a:solidFill>
              <a:effectLst/>
              <a:uFillTx/>
            </a:endParaRPr>
          </a:p>
        </p:txBody>
      </p:sp>
      <p:sp>
        <p:nvSpPr>
          <p:cNvPr id="40" name="TextBox 39"/>
          <p:cNvSpPr txBox="1"/>
          <p:nvPr/>
        </p:nvSpPr>
        <p:spPr>
          <a:xfrm>
            <a:off x="4851911" y="2514600"/>
            <a:ext cx="1187182"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dirty="0"/>
              <a:t>8</a:t>
            </a:r>
            <a:r>
              <a:rPr kumimoji="0" lang="en-US" sz="1600" b="0" i="0" u="none" strike="noStrike" cap="none" spc="0" normalizeH="0" baseline="0" dirty="0" smtClean="0">
                <a:ln>
                  <a:noFill/>
                </a:ln>
                <a:solidFill>
                  <a:srgbClr val="002569"/>
                </a:solidFill>
                <a:effectLst/>
                <a:uFillTx/>
              </a:rPr>
              <a:t> day</a:t>
            </a:r>
            <a:r>
              <a:rPr kumimoji="0" lang="en-US" sz="1600" b="0" i="0" u="none" strike="noStrike" cap="none" spc="0" normalizeH="0" dirty="0" smtClean="0">
                <a:ln>
                  <a:noFill/>
                </a:ln>
                <a:solidFill>
                  <a:srgbClr val="002569"/>
                </a:solidFill>
                <a:effectLst/>
                <a:uFillTx/>
              </a:rPr>
              <a:t> revisit</a:t>
            </a:r>
            <a:endParaRPr kumimoji="0" lang="en-US" sz="1600" b="0" i="0" u="none" strike="noStrike" cap="none" spc="0" normalizeH="0" baseline="0" dirty="0">
              <a:ln>
                <a:noFill/>
              </a:ln>
              <a:solidFill>
                <a:srgbClr val="002569"/>
              </a:solidFill>
              <a:effectLst/>
              <a:uFillTx/>
            </a:endParaRPr>
          </a:p>
        </p:txBody>
      </p:sp>
      <p:sp>
        <p:nvSpPr>
          <p:cNvPr id="41" name="TextBox 40"/>
          <p:cNvSpPr txBox="1"/>
          <p:nvPr/>
        </p:nvSpPr>
        <p:spPr>
          <a:xfrm>
            <a:off x="6852405" y="2514600"/>
            <a:ext cx="1300995"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smtClean="0"/>
              <a:t>12</a:t>
            </a:r>
            <a:r>
              <a:rPr kumimoji="0" lang="en-US" sz="1600" b="0" i="0" u="none" strike="noStrike" cap="none" spc="0" normalizeH="0" baseline="0" smtClean="0">
                <a:ln>
                  <a:noFill/>
                </a:ln>
                <a:solidFill>
                  <a:srgbClr val="002569"/>
                </a:solidFill>
                <a:effectLst/>
                <a:uFillTx/>
              </a:rPr>
              <a:t> </a:t>
            </a:r>
            <a:r>
              <a:rPr kumimoji="0" lang="en-US" sz="1600" b="0" i="0" u="none" strike="noStrike" cap="none" spc="0" normalizeH="0" baseline="0" dirty="0" smtClean="0">
                <a:ln>
                  <a:noFill/>
                </a:ln>
                <a:solidFill>
                  <a:srgbClr val="002569"/>
                </a:solidFill>
                <a:effectLst/>
                <a:uFillTx/>
              </a:rPr>
              <a:t>day</a:t>
            </a:r>
            <a:r>
              <a:rPr kumimoji="0" lang="en-US" sz="1600" b="0" i="0" u="none" strike="noStrike" cap="none" spc="0" normalizeH="0" dirty="0" smtClean="0">
                <a:ln>
                  <a:noFill/>
                </a:ln>
                <a:solidFill>
                  <a:srgbClr val="002569"/>
                </a:solidFill>
                <a:effectLst/>
                <a:uFillTx/>
              </a:rPr>
              <a:t> revisit</a:t>
            </a:r>
            <a:endParaRPr kumimoji="0" lang="en-US" sz="1600" b="0" i="0" u="none" strike="noStrike" cap="none" spc="0" normalizeH="0" baseline="0" dirty="0">
              <a:ln>
                <a:noFill/>
              </a:ln>
              <a:solidFill>
                <a:srgbClr val="002569"/>
              </a:solidFill>
              <a:effectLst/>
              <a:uFillTx/>
            </a:endParaRPr>
          </a:p>
        </p:txBody>
      </p:sp>
      <p:sp>
        <p:nvSpPr>
          <p:cNvPr id="42" name="TextBox 41"/>
          <p:cNvSpPr txBox="1"/>
          <p:nvPr/>
        </p:nvSpPr>
        <p:spPr>
          <a:xfrm>
            <a:off x="7696200" y="3893405"/>
            <a:ext cx="136803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600" b="1" smtClean="0"/>
              <a:t>Revisit </a:t>
            </a:r>
            <a:br>
              <a:rPr lang="en-US" sz="1600" b="1" smtClean="0"/>
            </a:br>
            <a:r>
              <a:rPr kumimoji="0" lang="en-US" sz="1600" b="0" i="0" u="none" strike="noStrike" cap="none" spc="0" normalizeH="0" baseline="0" smtClean="0">
                <a:ln>
                  <a:noFill/>
                </a:ln>
                <a:solidFill>
                  <a:srgbClr val="002569"/>
                </a:solidFill>
                <a:effectLst/>
                <a:uFillTx/>
              </a:rPr>
              <a:t>2 to 8 day</a:t>
            </a:r>
            <a:r>
              <a:rPr lang="en-US" sz="1600" smtClean="0"/>
              <a:t>s</a:t>
            </a:r>
            <a:br>
              <a:rPr lang="en-US" sz="1600" smtClean="0"/>
            </a:br>
            <a:r>
              <a:rPr lang="en-US" sz="1600" smtClean="0"/>
              <a:t>(average 4.8)</a:t>
            </a:r>
            <a:endParaRPr kumimoji="0" lang="en-US" sz="16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84100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206514"/>
            <a:ext cx="5334000" cy="707886"/>
          </a:xfrm>
        </p:spPr>
        <p:txBody>
          <a:bodyPr wrap="square">
            <a:spAutoFit/>
          </a:bodyPr>
          <a:lstStyle/>
          <a:p>
            <a:pPr algn="l" eaLnBrk="1" hangingPunct="1"/>
            <a:r>
              <a:rPr lang="en-US" sz="4000" b="1" dirty="0">
                <a:latin typeface="Tahoma" charset="0"/>
                <a:ea typeface="ＭＳ Ｐゴシック" charset="0"/>
                <a:cs typeface="ＭＳ Ｐゴシック" charset="0"/>
              </a:rPr>
              <a:t>COVE </a:t>
            </a:r>
            <a:r>
              <a:rPr lang="en-US" sz="4000" b="1" smtClean="0">
                <a:latin typeface="Tahoma" charset="0"/>
                <a:ea typeface="ＭＳ Ｐゴシック" charset="0"/>
                <a:cs typeface="ＭＳ Ｐゴシック" charset="0"/>
              </a:rPr>
              <a:t>Tool Updates</a:t>
            </a:r>
            <a:endParaRPr lang="en-US" sz="4400" b="1" dirty="0">
              <a:solidFill>
                <a:srgbClr val="FFD799"/>
              </a:solidFill>
              <a:latin typeface="Tahoma" charset="0"/>
              <a:ea typeface="ＭＳ Ｐゴシック" charset="0"/>
              <a:cs typeface="ＭＳ Ｐゴシック" charset="0"/>
            </a:endParaRPr>
          </a:p>
        </p:txBody>
      </p:sp>
      <p:sp>
        <p:nvSpPr>
          <p:cNvPr id="80898" name="Content Placeholder 2"/>
          <p:cNvSpPr>
            <a:spLocks noGrp="1"/>
          </p:cNvSpPr>
          <p:nvPr>
            <p:ph idx="1"/>
          </p:nvPr>
        </p:nvSpPr>
        <p:spPr>
          <a:xfrm>
            <a:off x="76200" y="1258887"/>
            <a:ext cx="4800600" cy="5370513"/>
          </a:xfrm>
        </p:spPr>
        <p:txBody>
          <a:bodyPr/>
          <a:lstStyle/>
          <a:p>
            <a:pPr marL="242888" indent="-242888">
              <a:buFont typeface="Wingdings" charset="2"/>
              <a:buChar char="§"/>
            </a:pPr>
            <a:r>
              <a:rPr lang="en-US" sz="1800" dirty="0">
                <a:solidFill>
                  <a:schemeClr val="tx1"/>
                </a:solidFill>
                <a:latin typeface="Calibri" charset="0"/>
                <a:ea typeface="ＭＳ Ｐゴシック" charset="0"/>
                <a:cs typeface="Calibri" charset="0"/>
              </a:rPr>
              <a:t>The CEOS Visualization Environment (</a:t>
            </a:r>
            <a:r>
              <a:rPr lang="en-US" sz="1800" b="1" dirty="0">
                <a:solidFill>
                  <a:schemeClr val="tx1"/>
                </a:solidFill>
                <a:latin typeface="Calibri" charset="0"/>
                <a:ea typeface="ＭＳ Ｐゴシック" charset="0"/>
                <a:cs typeface="Calibri" charset="0"/>
              </a:rPr>
              <a:t>COVE</a:t>
            </a:r>
            <a:r>
              <a:rPr lang="en-US" sz="1800" dirty="0">
                <a:solidFill>
                  <a:schemeClr val="tx1"/>
                </a:solidFill>
                <a:latin typeface="Calibri" charset="0"/>
                <a:ea typeface="ＭＳ Ｐゴシック" charset="0"/>
                <a:cs typeface="Calibri" charset="0"/>
              </a:rPr>
              <a:t>) is a browser-based suite of tools for searching, </a:t>
            </a:r>
            <a:r>
              <a:rPr lang="en-US" sz="1800" dirty="0" smtClean="0">
                <a:solidFill>
                  <a:schemeClr val="tx1"/>
                </a:solidFill>
                <a:latin typeface="Calibri" charset="0"/>
                <a:ea typeface="ＭＳ Ｐゴシック" charset="0"/>
                <a:cs typeface="Calibri" charset="0"/>
              </a:rPr>
              <a:t>analyzing, </a:t>
            </a:r>
            <a:r>
              <a:rPr lang="en-US" sz="1800" dirty="0">
                <a:solidFill>
                  <a:schemeClr val="tx1"/>
                </a:solidFill>
                <a:latin typeface="Calibri" charset="0"/>
                <a:ea typeface="ＭＳ Ｐゴシック" charset="0"/>
                <a:cs typeface="Calibri" charset="0"/>
              </a:rPr>
              <a:t>and visualizing actual and potential satellite sensor coverage.</a:t>
            </a:r>
          </a:p>
          <a:p>
            <a:pPr marL="242888" indent="-242888">
              <a:buFont typeface="Wingdings" charset="2"/>
              <a:buChar char="§"/>
            </a:pPr>
            <a:r>
              <a:rPr lang="en-US" sz="1800" dirty="0">
                <a:solidFill>
                  <a:schemeClr val="tx1"/>
                </a:solidFill>
                <a:latin typeface="Calibri" charset="0"/>
                <a:ea typeface="ＭＳ Ｐゴシック" charset="0"/>
                <a:cs typeface="Calibri" charset="0"/>
              </a:rPr>
              <a:t>COVE is </a:t>
            </a:r>
            <a:r>
              <a:rPr lang="en-US" sz="1800" dirty="0">
                <a:solidFill>
                  <a:srgbClr val="FF0000"/>
                </a:solidFill>
                <a:latin typeface="Calibri" charset="0"/>
                <a:ea typeface="ＭＳ Ｐゴシック" charset="0"/>
                <a:cs typeface="Calibri" charset="0"/>
              </a:rPr>
              <a:t>FREE and OPEN </a:t>
            </a:r>
            <a:r>
              <a:rPr lang="en-US" sz="1800" dirty="0">
                <a:solidFill>
                  <a:schemeClr val="tx1"/>
                </a:solidFill>
                <a:latin typeface="Calibri" charset="0"/>
                <a:ea typeface="ＭＳ Ｐゴシック" charset="0"/>
                <a:cs typeface="Calibri" charset="0"/>
              </a:rPr>
              <a:t>for anyone to use</a:t>
            </a:r>
            <a:r>
              <a:rPr lang="en-US" sz="1800" dirty="0" smtClean="0">
                <a:solidFill>
                  <a:schemeClr val="tx1"/>
                </a:solidFill>
                <a:latin typeface="Calibri" charset="0"/>
                <a:ea typeface="ＭＳ Ｐゴシック" charset="0"/>
                <a:cs typeface="Calibri" charset="0"/>
              </a:rPr>
              <a:t>! </a:t>
            </a:r>
            <a:br>
              <a:rPr lang="en-US" sz="1800"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There is a large international user base with 4000+ users in 2017.</a:t>
            </a:r>
            <a:endParaRPr lang="en-US" sz="1800" b="0" dirty="0">
              <a:solidFill>
                <a:schemeClr val="tx1"/>
              </a:solidFill>
              <a:latin typeface="Calibri" charset="0"/>
              <a:ea typeface="ＭＳ Ｐゴシック" charset="0"/>
              <a:cs typeface="Calibri" charset="0"/>
            </a:endParaRPr>
          </a:p>
          <a:p>
            <a:pPr marL="242888" indent="-242888">
              <a:buFont typeface="Wingdings" charset="2"/>
              <a:buChar char="§"/>
            </a:pPr>
            <a:r>
              <a:rPr lang="en-US" sz="1800" b="0" dirty="0">
                <a:solidFill>
                  <a:schemeClr val="tx1"/>
                </a:solidFill>
                <a:latin typeface="Calibri" charset="0"/>
                <a:ea typeface="ＭＳ Ｐゴシック" charset="0"/>
                <a:cs typeface="Calibri" charset="0"/>
              </a:rPr>
              <a:t>COVE includes </a:t>
            </a:r>
            <a:r>
              <a:rPr lang="en-US" sz="1800" b="1" u="sng" dirty="0" smtClean="0">
                <a:solidFill>
                  <a:schemeClr val="tx1"/>
                </a:solidFill>
                <a:latin typeface="Calibri" charset="0"/>
                <a:ea typeface="ＭＳ Ｐゴシック" charset="0"/>
                <a:cs typeface="Calibri" charset="0"/>
              </a:rPr>
              <a:t>131 missions</a:t>
            </a:r>
            <a:r>
              <a:rPr lang="en-US" sz="1800" u="sng" dirty="0">
                <a:solidFill>
                  <a:schemeClr val="tx1"/>
                </a:solidFill>
                <a:latin typeface="Calibri" charset="0"/>
                <a:ea typeface="ＭＳ Ｐゴシック" charset="0"/>
                <a:cs typeface="Calibri" charset="0"/>
              </a:rPr>
              <a:t> </a:t>
            </a:r>
            <a:r>
              <a:rPr lang="en-US" sz="1800" dirty="0" smtClean="0">
                <a:solidFill>
                  <a:schemeClr val="tx1"/>
                </a:solidFill>
                <a:latin typeface="Calibri" charset="0"/>
                <a:ea typeface="ＭＳ Ｐゴシック" charset="0"/>
                <a:cs typeface="Calibri" charset="0"/>
              </a:rPr>
              <a:t>and is linked </a:t>
            </a:r>
            <a:r>
              <a:rPr lang="en-US" sz="1800" dirty="0">
                <a:solidFill>
                  <a:schemeClr val="tx1"/>
                </a:solidFill>
                <a:latin typeface="Calibri" charset="0"/>
                <a:ea typeface="ＭＳ Ｐゴシック" charset="0"/>
                <a:cs typeface="Calibri" charset="0"/>
              </a:rPr>
              <a:t>to several mission archives to get metadata and browse images for past acquired data: </a:t>
            </a:r>
            <a:r>
              <a:rPr lang="en-US" sz="1800" i="1" dirty="0">
                <a:solidFill>
                  <a:schemeClr val="tx1"/>
                </a:solidFill>
                <a:latin typeface="Calibri" charset="0"/>
                <a:ea typeface="ＭＳ Ｐゴシック" charset="0"/>
                <a:cs typeface="Calibri" charset="0"/>
              </a:rPr>
              <a:t>Landsat, SPOT, Pleaides, Radarsat-2, ALOS-1, </a:t>
            </a:r>
            <a:r>
              <a:rPr lang="en-US" sz="1800" i="1" dirty="0" err="1" smtClean="0">
                <a:solidFill>
                  <a:schemeClr val="tx1"/>
                </a:solidFill>
                <a:latin typeface="Calibri" charset="0"/>
                <a:ea typeface="ＭＳ Ｐゴシック" charset="0"/>
                <a:cs typeface="Calibri" charset="0"/>
              </a:rPr>
              <a:t>TerraSAR</a:t>
            </a:r>
            <a:r>
              <a:rPr lang="en-US" sz="1800" i="1" dirty="0" smtClean="0">
                <a:solidFill>
                  <a:schemeClr val="tx1"/>
                </a:solidFill>
                <a:latin typeface="Calibri" charset="0"/>
                <a:ea typeface="ＭＳ Ｐゴシック" charset="0"/>
                <a:cs typeface="Calibri" charset="0"/>
              </a:rPr>
              <a:t>-X</a:t>
            </a:r>
            <a:r>
              <a:rPr lang="en-US" sz="1800" i="1" dirty="0">
                <a:solidFill>
                  <a:schemeClr val="tx1"/>
                </a:solidFill>
                <a:latin typeface="Calibri" charset="0"/>
                <a:ea typeface="ＭＳ Ｐゴシック" charset="0"/>
                <a:cs typeface="Calibri" charset="0"/>
              </a:rPr>
              <a:t>, Sentinel-1, Sentinel-2, CBERS-4 and ResourceSAT-2.</a:t>
            </a:r>
          </a:p>
          <a:p>
            <a:pPr marL="242888" indent="-242888">
              <a:buFont typeface="Wingdings" charset="2"/>
              <a:buChar char="§"/>
            </a:pPr>
            <a:r>
              <a:rPr lang="en-US" sz="1800" b="1" dirty="0" smtClean="0">
                <a:solidFill>
                  <a:schemeClr val="tx1"/>
                </a:solidFill>
                <a:latin typeface="Calibri" charset="0"/>
                <a:ea typeface="ＭＳ Ｐゴシック" charset="0"/>
                <a:cs typeface="Calibri" charset="0"/>
              </a:rPr>
              <a:t>Coverage Analyzer and Data Browser: </a:t>
            </a:r>
            <a:br>
              <a:rPr lang="en-US" sz="1800" b="1"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New tools </a:t>
            </a:r>
            <a:r>
              <a:rPr lang="en-US" sz="1800" dirty="0">
                <a:solidFill>
                  <a:schemeClr val="tx1"/>
                </a:solidFill>
                <a:latin typeface="Calibri" charset="0"/>
                <a:ea typeface="ＭＳ Ｐゴシック" charset="0"/>
                <a:cs typeface="Calibri" charset="0"/>
              </a:rPr>
              <a:t>for </a:t>
            </a:r>
            <a:r>
              <a:rPr lang="en-US" sz="1800" dirty="0" smtClean="0">
                <a:solidFill>
                  <a:schemeClr val="tx1"/>
                </a:solidFill>
                <a:latin typeface="Calibri" charset="0"/>
                <a:ea typeface="ＭＳ Ｐゴシック" charset="0"/>
                <a:cs typeface="Calibri" charset="0"/>
              </a:rPr>
              <a:t>coverage assessments and scene data to support data </a:t>
            </a:r>
            <a:r>
              <a:rPr lang="en-US" sz="1800" dirty="0">
                <a:solidFill>
                  <a:schemeClr val="tx1"/>
                </a:solidFill>
                <a:latin typeface="Calibri" charset="0"/>
                <a:ea typeface="ＭＳ Ｐゴシック" charset="0"/>
                <a:cs typeface="Calibri" charset="0"/>
              </a:rPr>
              <a:t>ordering</a:t>
            </a:r>
            <a:r>
              <a:rPr lang="en-US" sz="1800" dirty="0" smtClean="0">
                <a:solidFill>
                  <a:schemeClr val="tx1"/>
                </a:solidFill>
                <a:latin typeface="Calibri" charset="0"/>
                <a:ea typeface="ＭＳ Ｐゴシック" charset="0"/>
                <a:cs typeface="Calibri" charset="0"/>
              </a:rPr>
              <a:t>.</a:t>
            </a:r>
          </a:p>
          <a:p>
            <a:pPr marL="0" indent="0">
              <a:buNone/>
            </a:pPr>
            <a:r>
              <a:rPr lang="en-US" b="1" dirty="0" err="1" smtClean="0">
                <a:solidFill>
                  <a:schemeClr val="tx1"/>
                </a:solidFill>
                <a:latin typeface="Calibri" charset="0"/>
                <a:ea typeface="ＭＳ Ｐゴシック" charset="0"/>
                <a:cs typeface="Calibri" charset="0"/>
              </a:rPr>
              <a:t>www.ceos-cove.org</a:t>
            </a:r>
            <a:endParaRPr lang="en-US" b="1" dirty="0" smtClean="0">
              <a:solidFill>
                <a:schemeClr val="tx1"/>
              </a:solidFill>
              <a:latin typeface="Calibri" charset="0"/>
              <a:ea typeface="ＭＳ Ｐゴシック" charset="0"/>
              <a:cs typeface="Calibri"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7" name="Picture 6"/>
          <p:cNvPicPr>
            <a:picLocks noChangeAspect="1"/>
          </p:cNvPicPr>
          <p:nvPr/>
        </p:nvPicPr>
        <p:blipFill>
          <a:blip r:embed="rId3"/>
          <a:stretch>
            <a:fillRect/>
          </a:stretch>
        </p:blipFill>
        <p:spPr>
          <a:xfrm>
            <a:off x="5237290" y="1263333"/>
            <a:ext cx="3744866" cy="2318068"/>
          </a:xfrm>
          <a:prstGeom prst="rect">
            <a:avLst/>
          </a:prstGeom>
        </p:spPr>
      </p:pic>
      <p:pic>
        <p:nvPicPr>
          <p:cNvPr id="8" name="Picture 7"/>
          <p:cNvPicPr>
            <a:picLocks noChangeAspect="1"/>
          </p:cNvPicPr>
          <p:nvPr/>
        </p:nvPicPr>
        <p:blipFill>
          <a:blip r:embed="rId4"/>
          <a:stretch>
            <a:fillRect/>
          </a:stretch>
        </p:blipFill>
        <p:spPr>
          <a:xfrm>
            <a:off x="5219172" y="3712943"/>
            <a:ext cx="3762984" cy="2916457"/>
          </a:xfrm>
          <a:prstGeom prst="rect">
            <a:avLst/>
          </a:prstGeom>
        </p:spPr>
      </p:pic>
    </p:spTree>
    <p:extLst>
      <p:ext uri="{BB962C8B-B14F-4D97-AF65-F5344CB8AC3E}">
        <p14:creationId xmlns:p14="http://schemas.microsoft.com/office/powerpoint/2010/main" val="196974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206514"/>
            <a:ext cx="5334000" cy="707886"/>
          </a:xfrm>
        </p:spPr>
        <p:txBody>
          <a:bodyPr wrap="square">
            <a:spAutoFit/>
          </a:bodyPr>
          <a:lstStyle/>
          <a:p>
            <a:pPr algn="l" eaLnBrk="1" hangingPunct="1"/>
            <a:r>
              <a:rPr lang="en-US" sz="4000" b="1" dirty="0" smtClean="0">
                <a:latin typeface="Tahoma" charset="0"/>
                <a:ea typeface="ＭＳ Ｐゴシック" charset="0"/>
                <a:cs typeface="ＭＳ Ｐゴシック" charset="0"/>
              </a:rPr>
              <a:t>Coverage Analyzer</a:t>
            </a:r>
            <a:endParaRPr lang="en-US" sz="4400" b="1" dirty="0">
              <a:solidFill>
                <a:srgbClr val="FFD799"/>
              </a:solidFill>
              <a:latin typeface="Tahoma" charset="0"/>
              <a:ea typeface="ＭＳ Ｐゴシック" charset="0"/>
              <a:cs typeface="ＭＳ Ｐゴシック" charset="0"/>
            </a:endParaRPr>
          </a:p>
        </p:txBody>
      </p:sp>
      <p:sp>
        <p:nvSpPr>
          <p:cNvPr id="80898" name="Content Placeholder 2"/>
          <p:cNvSpPr>
            <a:spLocks noGrp="1"/>
          </p:cNvSpPr>
          <p:nvPr>
            <p:ph idx="1"/>
          </p:nvPr>
        </p:nvSpPr>
        <p:spPr>
          <a:xfrm>
            <a:off x="76200" y="1258887"/>
            <a:ext cx="3581400" cy="5370513"/>
          </a:xfrm>
        </p:spPr>
        <p:txBody>
          <a:bodyPr/>
          <a:lstStyle/>
          <a:p>
            <a:pPr marL="242888" indent="-242888">
              <a:buFont typeface="Wingdings" charset="2"/>
              <a:buChar char="§"/>
            </a:pPr>
            <a:r>
              <a:rPr lang="en-US" sz="1800" dirty="0" smtClean="0">
                <a:solidFill>
                  <a:schemeClr val="tx1"/>
                </a:solidFill>
                <a:latin typeface="Calibri" charset="0"/>
                <a:ea typeface="ＭＳ Ｐゴシック" charset="0"/>
                <a:cs typeface="Calibri" charset="0"/>
              </a:rPr>
              <a:t>Support for CBERS-4, Landsat 5/7/8, Sentinel-1A/1B, and Sentinel-2A.</a:t>
            </a:r>
          </a:p>
          <a:p>
            <a:pPr marL="242888" indent="-242888">
              <a:buFont typeface="Wingdings" charset="2"/>
              <a:buChar char="§"/>
            </a:pPr>
            <a:r>
              <a:rPr lang="en-US" sz="1800" dirty="0" smtClean="0">
                <a:solidFill>
                  <a:schemeClr val="tx1"/>
                </a:solidFill>
                <a:latin typeface="Calibri" charset="0"/>
                <a:ea typeface="ＭＳ Ｐゴシック" charset="0"/>
                <a:cs typeface="Calibri" charset="0"/>
              </a:rPr>
              <a:t>Output using </a:t>
            </a:r>
            <a:r>
              <a:rPr lang="en-US" sz="1800" dirty="0" err="1" smtClean="0">
                <a:solidFill>
                  <a:schemeClr val="tx1"/>
                </a:solidFill>
                <a:latin typeface="Calibri" charset="0"/>
                <a:ea typeface="ＭＳ Ｐゴシック" charset="0"/>
                <a:cs typeface="Calibri" charset="0"/>
              </a:rPr>
              <a:t>discretizations</a:t>
            </a:r>
            <a:r>
              <a:rPr lang="en-US" sz="1800" dirty="0" smtClean="0">
                <a:solidFill>
                  <a:schemeClr val="tx1"/>
                </a:solidFill>
                <a:latin typeface="Calibri" charset="0"/>
                <a:ea typeface="ＭＳ Ｐゴシック" charset="0"/>
                <a:cs typeface="Calibri" charset="0"/>
              </a:rPr>
              <a:t> for Landsat WRS, Sentinel-2 tiles, and various </a:t>
            </a:r>
            <a:r>
              <a:rPr lang="en-US" sz="1800" dirty="0" err="1" smtClean="0">
                <a:solidFill>
                  <a:schemeClr val="tx1"/>
                </a:solidFill>
                <a:latin typeface="Calibri" charset="0"/>
                <a:ea typeface="ＭＳ Ｐゴシック" charset="0"/>
                <a:cs typeface="Calibri" charset="0"/>
              </a:rPr>
              <a:t>Lat</a:t>
            </a:r>
            <a:r>
              <a:rPr lang="en-US" sz="1800" dirty="0" smtClean="0">
                <a:solidFill>
                  <a:schemeClr val="tx1"/>
                </a:solidFill>
                <a:latin typeface="Calibri" charset="0"/>
                <a:ea typeface="ＭＳ Ｐゴシック" charset="0"/>
                <a:cs typeface="Calibri" charset="0"/>
              </a:rPr>
              <a:t>-Lon degrees (0.10, 0.25, 0.5, 1.0). </a:t>
            </a:r>
          </a:p>
          <a:p>
            <a:pPr marL="242888" indent="-242888">
              <a:buFont typeface="Wingdings" charset="2"/>
              <a:buChar char="§"/>
            </a:pPr>
            <a:r>
              <a:rPr lang="en-US" sz="1800" b="1" dirty="0" smtClean="0">
                <a:solidFill>
                  <a:schemeClr val="tx1"/>
                </a:solidFill>
                <a:latin typeface="Calibri" charset="0"/>
                <a:ea typeface="ＭＳ Ｐゴシック" charset="0"/>
                <a:cs typeface="Calibri" charset="0"/>
              </a:rPr>
              <a:t>Example Case:</a:t>
            </a:r>
            <a:br>
              <a:rPr lang="en-US" sz="1800" b="1"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Japan, Nov 2017</a:t>
            </a:r>
            <a:br>
              <a:rPr lang="en-US" sz="1800"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Sentinel-1A, IWS Mode</a:t>
            </a:r>
            <a:br>
              <a:rPr lang="en-US" sz="1800"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 Table Output with scene information</a:t>
            </a:r>
            <a:br>
              <a:rPr lang="en-US" sz="1800"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 View Browse image</a:t>
            </a:r>
            <a:r>
              <a:rPr lang="en-US" sz="1800" dirty="0">
                <a:solidFill>
                  <a:schemeClr val="tx1"/>
                </a:solidFill>
                <a:latin typeface="Calibri" charset="0"/>
                <a:ea typeface="ＭＳ Ｐゴシック" charset="0"/>
                <a:cs typeface="Calibri" charset="0"/>
              </a:rPr>
              <a:t/>
            </a:r>
            <a:br>
              <a:rPr lang="en-US" sz="1800" dirty="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 Link to ordering</a:t>
            </a:r>
            <a:br>
              <a:rPr lang="en-US" sz="1800" dirty="0" smtClean="0">
                <a:solidFill>
                  <a:schemeClr val="tx1"/>
                </a:solidFill>
                <a:latin typeface="Calibri" charset="0"/>
                <a:ea typeface="ＭＳ Ｐゴシック" charset="0"/>
                <a:cs typeface="Calibri" charset="0"/>
              </a:rPr>
            </a:br>
            <a:endParaRPr lang="en-US" sz="1800" dirty="0">
              <a:solidFill>
                <a:schemeClr val="tx1"/>
              </a:solidFill>
              <a:latin typeface="Calibri" charset="0"/>
              <a:ea typeface="ＭＳ Ｐゴシック" charset="0"/>
              <a:cs typeface="Calibri"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2" name="Picture 1"/>
          <p:cNvPicPr>
            <a:picLocks noChangeAspect="1"/>
          </p:cNvPicPr>
          <p:nvPr/>
        </p:nvPicPr>
        <p:blipFill>
          <a:blip r:embed="rId3"/>
          <a:stretch>
            <a:fillRect/>
          </a:stretch>
        </p:blipFill>
        <p:spPr>
          <a:xfrm>
            <a:off x="3886200" y="1258887"/>
            <a:ext cx="5105400" cy="3010084"/>
          </a:xfrm>
          <a:prstGeom prst="rect">
            <a:avLst/>
          </a:prstGeom>
        </p:spPr>
      </p:pic>
      <p:pic>
        <p:nvPicPr>
          <p:cNvPr id="3" name="Picture 2"/>
          <p:cNvPicPr>
            <a:picLocks noChangeAspect="1"/>
          </p:cNvPicPr>
          <p:nvPr/>
        </p:nvPicPr>
        <p:blipFill>
          <a:blip r:embed="rId4"/>
          <a:stretch>
            <a:fillRect/>
          </a:stretch>
        </p:blipFill>
        <p:spPr>
          <a:xfrm>
            <a:off x="3138770" y="3190991"/>
            <a:ext cx="5167030" cy="2219209"/>
          </a:xfrm>
          <a:prstGeom prst="rect">
            <a:avLst/>
          </a:prstGeom>
          <a:ln w="25400">
            <a:solidFill>
              <a:schemeClr val="tx1"/>
            </a:solidFill>
          </a:ln>
        </p:spPr>
      </p:pic>
      <p:pic>
        <p:nvPicPr>
          <p:cNvPr id="4" name="Picture 3"/>
          <p:cNvPicPr>
            <a:picLocks noChangeAspect="1"/>
          </p:cNvPicPr>
          <p:nvPr/>
        </p:nvPicPr>
        <p:blipFill>
          <a:blip r:embed="rId5"/>
          <a:stretch>
            <a:fillRect/>
          </a:stretch>
        </p:blipFill>
        <p:spPr>
          <a:xfrm>
            <a:off x="3505201" y="2935211"/>
            <a:ext cx="5181600" cy="3694189"/>
          </a:xfrm>
          <a:prstGeom prst="rect">
            <a:avLst/>
          </a:prstGeom>
        </p:spPr>
      </p:pic>
    </p:spTree>
    <p:extLst>
      <p:ext uri="{BB962C8B-B14F-4D97-AF65-F5344CB8AC3E}">
        <p14:creationId xmlns:p14="http://schemas.microsoft.com/office/powerpoint/2010/main" val="14727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206514"/>
            <a:ext cx="5334000" cy="707886"/>
          </a:xfrm>
        </p:spPr>
        <p:txBody>
          <a:bodyPr wrap="square">
            <a:spAutoFit/>
          </a:bodyPr>
          <a:lstStyle/>
          <a:p>
            <a:pPr algn="l" eaLnBrk="1" hangingPunct="1"/>
            <a:r>
              <a:rPr lang="en-US" sz="4000" b="1" dirty="0" smtClean="0">
                <a:latin typeface="Tahoma" charset="0"/>
                <a:ea typeface="ＭＳ Ｐゴシック" charset="0"/>
                <a:cs typeface="ＭＳ Ｐゴシック" charset="0"/>
              </a:rPr>
              <a:t>Data Browser </a:t>
            </a:r>
            <a:endParaRPr lang="en-US" sz="4400" b="1" dirty="0">
              <a:solidFill>
                <a:srgbClr val="FFD799"/>
              </a:solidFill>
              <a:latin typeface="Tahoma" charset="0"/>
              <a:ea typeface="ＭＳ Ｐゴシック" charset="0"/>
              <a:cs typeface="ＭＳ Ｐゴシック" charset="0"/>
            </a:endParaRPr>
          </a:p>
        </p:txBody>
      </p:sp>
      <p:sp>
        <p:nvSpPr>
          <p:cNvPr id="80898" name="Content Placeholder 2"/>
          <p:cNvSpPr>
            <a:spLocks noGrp="1"/>
          </p:cNvSpPr>
          <p:nvPr>
            <p:ph idx="1"/>
          </p:nvPr>
        </p:nvSpPr>
        <p:spPr>
          <a:xfrm>
            <a:off x="76200" y="1258887"/>
            <a:ext cx="2895600" cy="5370513"/>
          </a:xfrm>
        </p:spPr>
        <p:txBody>
          <a:bodyPr/>
          <a:lstStyle/>
          <a:p>
            <a:pPr marL="242888" indent="-242888">
              <a:buFont typeface="Wingdings" charset="2"/>
              <a:buChar char="§"/>
            </a:pPr>
            <a:r>
              <a:rPr lang="en-US" sz="1800" dirty="0" smtClean="0">
                <a:solidFill>
                  <a:schemeClr val="tx1"/>
                </a:solidFill>
                <a:latin typeface="Calibri" charset="0"/>
                <a:ea typeface="ＭＳ Ｐゴシック" charset="0"/>
                <a:cs typeface="Calibri" charset="0"/>
              </a:rPr>
              <a:t>Support for CBERS-4, Landsat 5/7/8, Sentinel-1A/1B, and Sentinel-2A ... similar to Coverage Analyzer</a:t>
            </a:r>
          </a:p>
          <a:p>
            <a:pPr marL="242888" indent="-242888">
              <a:buFont typeface="Wingdings" charset="2"/>
              <a:buChar char="§"/>
            </a:pPr>
            <a:r>
              <a:rPr lang="en-US" sz="1800" dirty="0" smtClean="0">
                <a:solidFill>
                  <a:schemeClr val="tx1"/>
                </a:solidFill>
                <a:latin typeface="Calibri" charset="0"/>
                <a:ea typeface="ＭＳ Ｐゴシック" charset="0"/>
                <a:cs typeface="Calibri" charset="0"/>
              </a:rPr>
              <a:t>Filtering for cloud cover threshold (optical missions)</a:t>
            </a:r>
          </a:p>
          <a:p>
            <a:pPr marL="242888" indent="-242888">
              <a:buFont typeface="Wingdings" charset="2"/>
              <a:buChar char="§"/>
            </a:pPr>
            <a:r>
              <a:rPr lang="en-US" sz="1800" b="1" dirty="0" smtClean="0">
                <a:solidFill>
                  <a:schemeClr val="tx1"/>
                </a:solidFill>
                <a:latin typeface="Calibri" charset="0"/>
                <a:ea typeface="ＭＳ Ｐゴシック" charset="0"/>
                <a:cs typeface="Calibri" charset="0"/>
              </a:rPr>
              <a:t>Example Case:</a:t>
            </a:r>
            <a:br>
              <a:rPr lang="en-US" sz="1800" b="1"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Japan, Nov 2017</a:t>
            </a:r>
            <a:br>
              <a:rPr lang="en-US" sz="1800"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Sentinel-2A, &lt;50% cloudy</a:t>
            </a:r>
            <a:br>
              <a:rPr lang="en-US" sz="1800" dirty="0" smtClean="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 Table Output with scene information and browse images</a:t>
            </a:r>
            <a:r>
              <a:rPr lang="en-US" sz="1800" dirty="0">
                <a:solidFill>
                  <a:schemeClr val="tx1"/>
                </a:solidFill>
                <a:latin typeface="Calibri" charset="0"/>
                <a:ea typeface="ＭＳ Ｐゴシック" charset="0"/>
                <a:cs typeface="Calibri" charset="0"/>
              </a:rPr>
              <a:t/>
            </a:r>
            <a:br>
              <a:rPr lang="en-US" sz="1800" dirty="0">
                <a:solidFill>
                  <a:schemeClr val="tx1"/>
                </a:solidFill>
                <a:latin typeface="Calibri" charset="0"/>
                <a:ea typeface="ＭＳ Ｐゴシック" charset="0"/>
                <a:cs typeface="Calibri" charset="0"/>
              </a:rPr>
            </a:br>
            <a:r>
              <a:rPr lang="en-US" sz="1800" dirty="0" smtClean="0">
                <a:solidFill>
                  <a:schemeClr val="tx1"/>
                </a:solidFill>
                <a:latin typeface="Calibri" charset="0"/>
                <a:ea typeface="ＭＳ Ｐゴシック" charset="0"/>
                <a:cs typeface="Calibri" charset="0"/>
              </a:rPr>
              <a:t>- Links to view the acquisition details, zoom into footprint on the map, and order the scene</a:t>
            </a:r>
            <a:br>
              <a:rPr lang="en-US" sz="1800" dirty="0" smtClean="0">
                <a:solidFill>
                  <a:schemeClr val="tx1"/>
                </a:solidFill>
                <a:latin typeface="Calibri" charset="0"/>
                <a:ea typeface="ＭＳ Ｐゴシック" charset="0"/>
                <a:cs typeface="Calibri" charset="0"/>
              </a:rPr>
            </a:br>
            <a:endParaRPr lang="en-US" sz="1800" dirty="0">
              <a:solidFill>
                <a:schemeClr val="tx1"/>
              </a:solidFill>
              <a:latin typeface="Calibri" charset="0"/>
              <a:ea typeface="ＭＳ Ｐゴシック" charset="0"/>
              <a:cs typeface="Calibri"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5" name="Picture 4"/>
          <p:cNvPicPr>
            <a:picLocks noChangeAspect="1"/>
          </p:cNvPicPr>
          <p:nvPr/>
        </p:nvPicPr>
        <p:blipFill>
          <a:blip r:embed="rId3"/>
          <a:stretch>
            <a:fillRect/>
          </a:stretch>
        </p:blipFill>
        <p:spPr>
          <a:xfrm>
            <a:off x="3200400" y="1258887"/>
            <a:ext cx="5791200" cy="3373225"/>
          </a:xfrm>
          <a:prstGeom prst="rect">
            <a:avLst/>
          </a:prstGeom>
        </p:spPr>
      </p:pic>
      <p:pic>
        <p:nvPicPr>
          <p:cNvPr id="6" name="Picture 5"/>
          <p:cNvPicPr>
            <a:picLocks noChangeAspect="1"/>
          </p:cNvPicPr>
          <p:nvPr/>
        </p:nvPicPr>
        <p:blipFill>
          <a:blip r:embed="rId4"/>
          <a:stretch>
            <a:fillRect/>
          </a:stretch>
        </p:blipFill>
        <p:spPr>
          <a:xfrm>
            <a:off x="3505200" y="2286000"/>
            <a:ext cx="4601620" cy="4343400"/>
          </a:xfrm>
          <a:prstGeom prst="rect">
            <a:avLst/>
          </a:prstGeom>
          <a:ln w="25400">
            <a:solidFill>
              <a:schemeClr val="tx1"/>
            </a:solidFill>
          </a:ln>
        </p:spPr>
      </p:pic>
    </p:spTree>
    <p:extLst>
      <p:ext uri="{BB962C8B-B14F-4D97-AF65-F5344CB8AC3E}">
        <p14:creationId xmlns:p14="http://schemas.microsoft.com/office/powerpoint/2010/main" val="69673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905000" y="124361"/>
            <a:ext cx="5638800" cy="892552"/>
          </a:xfrm>
        </p:spPr>
        <p:txBody>
          <a:bodyPr wrap="square">
            <a:spAutoFit/>
          </a:bodyPr>
          <a:lstStyle/>
          <a:p>
            <a:pPr algn="l" eaLnBrk="1" hangingPunct="1"/>
            <a:r>
              <a:rPr lang="en-US" b="1" dirty="0" smtClean="0">
                <a:latin typeface="Tahoma" charset="0"/>
                <a:ea typeface="ＭＳ Ｐゴシック" charset="0"/>
                <a:cs typeface="ＭＳ Ｐゴシック" charset="0"/>
              </a:rPr>
              <a:t>Vietnam Mekong Basin</a:t>
            </a:r>
            <a:br>
              <a:rPr lang="en-US" b="1" dirty="0" smtClean="0">
                <a:latin typeface="Tahoma" charset="0"/>
                <a:ea typeface="ＭＳ Ｐゴシック" charset="0"/>
                <a:cs typeface="ＭＳ Ｐゴシック" charset="0"/>
              </a:rPr>
            </a:br>
            <a:r>
              <a:rPr lang="en-US" sz="2000" i="1" dirty="0" smtClean="0">
                <a:latin typeface="Tahoma" charset="0"/>
                <a:ea typeface="ＭＳ Ｐゴシック" charset="0"/>
                <a:cs typeface="ＭＳ Ｐゴシック" charset="0"/>
              </a:rPr>
              <a:t>A Data Interoperability Coverage Analysis Case </a:t>
            </a:r>
            <a:endParaRPr lang="en-US" sz="2400" i="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5" name="Picture 4"/>
          <p:cNvPicPr>
            <a:picLocks noChangeAspect="1"/>
          </p:cNvPicPr>
          <p:nvPr/>
        </p:nvPicPr>
        <p:blipFill>
          <a:blip r:embed="rId3"/>
          <a:stretch>
            <a:fillRect/>
          </a:stretch>
        </p:blipFill>
        <p:spPr>
          <a:xfrm>
            <a:off x="228600" y="1371600"/>
            <a:ext cx="6073207" cy="5359400"/>
          </a:xfrm>
          <a:prstGeom prst="rect">
            <a:avLst/>
          </a:prstGeom>
        </p:spPr>
      </p:pic>
      <p:sp>
        <p:nvSpPr>
          <p:cNvPr id="3" name="Oval 2"/>
          <p:cNvSpPr/>
          <p:nvPr/>
        </p:nvSpPr>
        <p:spPr>
          <a:xfrm>
            <a:off x="3265203" y="3048000"/>
            <a:ext cx="2297397" cy="2362200"/>
          </a:xfrm>
          <a:prstGeom prst="ellipse">
            <a:avLst/>
          </a:prstGeom>
          <a:noFill/>
          <a:ln w="508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TextBox 7"/>
          <p:cNvSpPr txBox="1">
            <a:spLocks noChangeArrowheads="1"/>
          </p:cNvSpPr>
          <p:nvPr/>
        </p:nvSpPr>
        <p:spPr bwMode="auto">
          <a:xfrm>
            <a:off x="6400800" y="1676400"/>
            <a:ext cx="26670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2000" dirty="0" smtClean="0">
                <a:solidFill>
                  <a:srgbClr val="002569"/>
                </a:solidFill>
              </a:rPr>
              <a:t>The Vietnam Mekong Basin is an area of high interest for </a:t>
            </a:r>
            <a:r>
              <a:rPr lang="en-US" sz="2000" b="1" dirty="0" smtClean="0">
                <a:solidFill>
                  <a:srgbClr val="002569"/>
                </a:solidFill>
              </a:rPr>
              <a:t>water and rice crop </a:t>
            </a:r>
            <a:r>
              <a:rPr lang="en-US" sz="2000" dirty="0" smtClean="0">
                <a:solidFill>
                  <a:srgbClr val="002569"/>
                </a:solidFill>
              </a:rPr>
              <a:t>applications.</a:t>
            </a:r>
          </a:p>
          <a:p>
            <a:pPr algn="l" rtl="0" eaLnBrk="1" hangingPunct="1"/>
            <a:endParaRPr lang="en-US" sz="2000" dirty="0">
              <a:solidFill>
                <a:srgbClr val="002569"/>
              </a:solidFill>
            </a:endParaRPr>
          </a:p>
          <a:p>
            <a:pPr algn="l" rtl="0" eaLnBrk="1" hangingPunct="1"/>
            <a:r>
              <a:rPr lang="en-US" sz="2000" dirty="0" smtClean="0">
                <a:solidFill>
                  <a:srgbClr val="002569"/>
                </a:solidFill>
              </a:rPr>
              <a:t>Cloud-free satellite data is critical to developing relevant application products.</a:t>
            </a:r>
          </a:p>
          <a:p>
            <a:pPr algn="l" rtl="0" eaLnBrk="1" hangingPunct="1"/>
            <a:endParaRPr lang="en-US" sz="2000" dirty="0">
              <a:solidFill>
                <a:srgbClr val="002569"/>
              </a:solidFill>
            </a:endParaRPr>
          </a:p>
        </p:txBody>
      </p:sp>
    </p:spTree>
    <p:extLst>
      <p:ext uri="{BB962C8B-B14F-4D97-AF65-F5344CB8AC3E}">
        <p14:creationId xmlns:p14="http://schemas.microsoft.com/office/powerpoint/2010/main" val="124225866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159603"/>
            <a:ext cx="5562600" cy="830997"/>
          </a:xfrm>
        </p:spPr>
        <p:txBody>
          <a:bodyPr wrap="square">
            <a:spAutoFit/>
          </a:bodyPr>
          <a:lstStyle/>
          <a:p>
            <a:pPr algn="l" eaLnBrk="1" hangingPunct="1"/>
            <a:r>
              <a:rPr lang="en-US" sz="2400" b="1" dirty="0" smtClean="0">
                <a:latin typeface="Tahoma" charset="0"/>
                <a:ea typeface="ＭＳ Ｐゴシック" charset="0"/>
                <a:cs typeface="ＭＳ Ｐゴシック" charset="0"/>
              </a:rPr>
              <a:t>Landsat Coverage over </a:t>
            </a:r>
            <a:r>
              <a:rPr lang="en-US" sz="2400" b="1" smtClean="0">
                <a:latin typeface="Tahoma" charset="0"/>
                <a:ea typeface="ＭＳ Ｐゴシック" charset="0"/>
                <a:cs typeface="ＭＳ Ｐゴシック" charset="0"/>
              </a:rPr>
              <a:t>the Vietnam Mekong Basin - 2016 </a:t>
            </a:r>
            <a:endParaRPr lang="en-US" sz="28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2" name="Picture 1"/>
          <p:cNvPicPr>
            <a:picLocks noChangeAspect="1"/>
          </p:cNvPicPr>
          <p:nvPr/>
        </p:nvPicPr>
        <p:blipFill>
          <a:blip r:embed="rId3"/>
          <a:stretch>
            <a:fillRect/>
          </a:stretch>
        </p:blipFill>
        <p:spPr>
          <a:xfrm>
            <a:off x="266700" y="1265851"/>
            <a:ext cx="8610600" cy="5363549"/>
          </a:xfrm>
          <a:prstGeom prst="rect">
            <a:avLst/>
          </a:prstGeom>
        </p:spPr>
      </p:pic>
      <p:cxnSp>
        <p:nvCxnSpPr>
          <p:cNvPr id="6" name="Straight Arrow Connector 5"/>
          <p:cNvCxnSpPr/>
          <p:nvPr/>
        </p:nvCxnSpPr>
        <p:spPr bwMode="auto">
          <a:xfrm>
            <a:off x="2971800" y="2362200"/>
            <a:ext cx="533401" cy="2667000"/>
          </a:xfrm>
          <a:prstGeom prst="straightConnector1">
            <a:avLst/>
          </a:prstGeom>
          <a:ln w="50800">
            <a:solidFill>
              <a:srgbClr val="FF0000"/>
            </a:solidFill>
            <a:headEnd type="none" w="med" len="med"/>
            <a:tailEnd type="triangle" w="med" len="lg"/>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p:nvPr/>
        </p:nvCxnSpPr>
        <p:spPr bwMode="auto">
          <a:xfrm>
            <a:off x="2971800" y="2362200"/>
            <a:ext cx="1981200" cy="914400"/>
          </a:xfrm>
          <a:prstGeom prst="straightConnector1">
            <a:avLst/>
          </a:prstGeom>
          <a:ln w="50800">
            <a:solidFill>
              <a:srgbClr val="FF0000"/>
            </a:solidFill>
            <a:headEnd type="none" w="med" len="med"/>
            <a:tailEnd type="triangle" w="med" len="lg"/>
          </a:ln>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1595142" y="1916670"/>
            <a:ext cx="2753316"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Landsat-7 Gap = 80 days!</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304232302"/>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159603"/>
            <a:ext cx="5562600" cy="830997"/>
          </a:xfrm>
        </p:spPr>
        <p:txBody>
          <a:bodyPr wrap="square">
            <a:spAutoFit/>
          </a:bodyPr>
          <a:lstStyle/>
          <a:p>
            <a:pPr algn="l" eaLnBrk="1" hangingPunct="1"/>
            <a:r>
              <a:rPr lang="en-US" sz="2400" b="1" dirty="0" smtClean="0">
                <a:latin typeface="Tahoma" charset="0"/>
                <a:ea typeface="ＭＳ Ｐゴシック" charset="0"/>
                <a:cs typeface="ＭＳ Ｐゴシック" charset="0"/>
              </a:rPr>
              <a:t>Landsat Coverage over </a:t>
            </a:r>
            <a:r>
              <a:rPr lang="en-US" sz="2400" b="1" smtClean="0">
                <a:latin typeface="Tahoma" charset="0"/>
                <a:ea typeface="ＭＳ Ｐゴシック" charset="0"/>
                <a:cs typeface="ＭＳ Ｐゴシック" charset="0"/>
              </a:rPr>
              <a:t>the Vietnam Mekong Basin - 2016 </a:t>
            </a:r>
            <a:endParaRPr lang="en-US" sz="28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pic>
        <p:nvPicPr>
          <p:cNvPr id="2" name="Picture 1"/>
          <p:cNvPicPr>
            <a:picLocks noChangeAspect="1"/>
          </p:cNvPicPr>
          <p:nvPr/>
        </p:nvPicPr>
        <p:blipFill>
          <a:blip r:embed="rId3"/>
          <a:stretch>
            <a:fillRect/>
          </a:stretch>
        </p:blipFill>
        <p:spPr>
          <a:xfrm>
            <a:off x="266700" y="1265851"/>
            <a:ext cx="8610600" cy="5363549"/>
          </a:xfrm>
          <a:prstGeom prst="rect">
            <a:avLst/>
          </a:prstGeom>
        </p:spPr>
      </p:pic>
      <p:cxnSp>
        <p:nvCxnSpPr>
          <p:cNvPr id="6" name="Straight Arrow Connector 5"/>
          <p:cNvCxnSpPr/>
          <p:nvPr/>
        </p:nvCxnSpPr>
        <p:spPr bwMode="auto">
          <a:xfrm flipV="1">
            <a:off x="3657600" y="3886200"/>
            <a:ext cx="1066800" cy="533400"/>
          </a:xfrm>
          <a:prstGeom prst="straightConnector1">
            <a:avLst/>
          </a:prstGeom>
          <a:ln w="50800">
            <a:solidFill>
              <a:srgbClr val="FF0000"/>
            </a:solidFill>
            <a:headEnd type="none" w="med" len="med"/>
            <a:tailEnd type="triangle" w="med" len="lg"/>
          </a:ln>
        </p:spPr>
        <p:style>
          <a:lnRef idx="3">
            <a:schemeClr val="accent6"/>
          </a:lnRef>
          <a:fillRef idx="0">
            <a:schemeClr val="accent6"/>
          </a:fillRef>
          <a:effectRef idx="2">
            <a:schemeClr val="accent6"/>
          </a:effectRef>
          <a:fontRef idx="minor">
            <a:schemeClr val="tx1"/>
          </a:fontRef>
        </p:style>
      </p:cxnSp>
      <p:sp>
        <p:nvSpPr>
          <p:cNvPr id="8" name="Oval 7"/>
          <p:cNvSpPr/>
          <p:nvPr/>
        </p:nvSpPr>
        <p:spPr>
          <a:xfrm>
            <a:off x="1905000" y="4114800"/>
            <a:ext cx="1828800" cy="1637596"/>
          </a:xfrm>
          <a:prstGeom prst="ellipse">
            <a:avLst/>
          </a:prstGeom>
          <a:noFill/>
          <a:ln w="381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11" name="Oval 10"/>
          <p:cNvSpPr/>
          <p:nvPr/>
        </p:nvSpPr>
        <p:spPr>
          <a:xfrm>
            <a:off x="4572000" y="1600200"/>
            <a:ext cx="3581400" cy="3048000"/>
          </a:xfrm>
          <a:prstGeom prst="ellipse">
            <a:avLst/>
          </a:prstGeom>
          <a:noFill/>
          <a:ln w="381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14" name="TextBox 13"/>
          <p:cNvSpPr txBox="1"/>
          <p:nvPr/>
        </p:nvSpPr>
        <p:spPr>
          <a:xfrm>
            <a:off x="1600200" y="1523117"/>
            <a:ext cx="3180812" cy="646329"/>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dirty="0"/>
              <a:t>L</a:t>
            </a:r>
            <a:r>
              <a:rPr kumimoji="0" lang="en-US" b="0" i="0" u="none" strike="noStrike" cap="none" spc="0" normalizeH="0" baseline="0" smtClean="0">
                <a:ln>
                  <a:noFill/>
                </a:ln>
                <a:solidFill>
                  <a:srgbClr val="002569"/>
                </a:solidFill>
                <a:effectLst/>
                <a:uFillTx/>
              </a:rPr>
              <a:t>ess </a:t>
            </a:r>
            <a:r>
              <a:rPr kumimoji="0" lang="en-US" b="0" i="0" u="none" strike="noStrike" cap="none" spc="0" normalizeH="0" baseline="0" dirty="0" smtClean="0">
                <a:ln>
                  <a:noFill/>
                </a:ln>
                <a:solidFill>
                  <a:srgbClr val="002569"/>
                </a:solidFill>
                <a:effectLst/>
                <a:uFillTx/>
              </a:rPr>
              <a:t>Cloudy: Days 50-150</a:t>
            </a:r>
          </a:p>
          <a:p>
            <a:pPr marL="0" marR="0" indent="0" algn="ctr" defTabSz="457200" rtl="0" fontAlgn="auto" latinLnBrk="1" hangingPunct="0">
              <a:lnSpc>
                <a:spcPct val="100000"/>
              </a:lnSpc>
              <a:spcBef>
                <a:spcPts val="0"/>
              </a:spcBef>
              <a:spcAft>
                <a:spcPts val="0"/>
              </a:spcAft>
              <a:buClrTx/>
              <a:buSzTx/>
              <a:buFontTx/>
              <a:buNone/>
              <a:tabLst/>
            </a:pPr>
            <a:r>
              <a:rPr lang="en-US" dirty="0" smtClean="0"/>
              <a:t>More Cloudy: Days 200-350</a:t>
            </a:r>
          </a:p>
        </p:txBody>
      </p:sp>
    </p:spTree>
    <p:extLst>
      <p:ext uri="{BB962C8B-B14F-4D97-AF65-F5344CB8AC3E}">
        <p14:creationId xmlns:p14="http://schemas.microsoft.com/office/powerpoint/2010/main" val="206876860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247900" y="228600"/>
            <a:ext cx="4724400" cy="646331"/>
          </a:xfrm>
        </p:spPr>
        <p:txBody>
          <a:bodyPr wrap="square">
            <a:spAutoFit/>
          </a:bodyPr>
          <a:lstStyle/>
          <a:p>
            <a:pPr algn="l" eaLnBrk="1" hangingPunct="1"/>
            <a:r>
              <a:rPr lang="en-US" sz="3600" b="1" dirty="0" smtClean="0">
                <a:latin typeface="Tahoma" charset="0"/>
                <a:ea typeface="ＭＳ Ｐゴシック" charset="0"/>
                <a:cs typeface="ＭＳ Ｐゴシック" charset="0"/>
              </a:rPr>
              <a:t>Landsat Summary </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381000" y="1524001"/>
            <a:ext cx="8458200" cy="1676399"/>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US" sz="2200" b="1" kern="1200" dirty="0" smtClean="0">
                <a:latin typeface="Calibri" charset="0"/>
                <a:ea typeface="ＭＳ Ｐゴシック" charset="0"/>
                <a:cs typeface="Calibri" charset="0"/>
              </a:rPr>
              <a:t>Year 2016 </a:t>
            </a:r>
            <a:r>
              <a:rPr lang="en-US" sz="2200" kern="1200" dirty="0" smtClean="0">
                <a:latin typeface="Calibri" charset="0"/>
                <a:ea typeface="ＭＳ Ｐゴシック" charset="0"/>
                <a:cs typeface="Calibri" charset="0"/>
              </a:rPr>
              <a:t>coverage over the </a:t>
            </a:r>
            <a:r>
              <a:rPr lang="en-US" sz="2200" b="1" kern="1200" dirty="0" smtClean="0">
                <a:latin typeface="Calibri" charset="0"/>
                <a:ea typeface="ＭＳ Ｐゴシック" charset="0"/>
                <a:cs typeface="Calibri" charset="0"/>
              </a:rPr>
              <a:t>Vietnam Mekong Basin </a:t>
            </a:r>
            <a:r>
              <a:rPr lang="en-US" sz="2200" kern="1200" dirty="0" smtClean="0">
                <a:latin typeface="Calibri" charset="0"/>
                <a:ea typeface="ＭＳ Ｐゴシック" charset="0"/>
                <a:cs typeface="Calibri" charset="0"/>
              </a:rPr>
              <a:t>(using COVE tool)</a:t>
            </a:r>
            <a:endParaRPr lang="en-US" sz="2200" kern="1200" dirty="0">
              <a:latin typeface="Calibri" charset="0"/>
              <a:ea typeface="ＭＳ Ｐゴシック" charset="0"/>
              <a:cs typeface="Calibri" charset="0"/>
            </a:endParaRPr>
          </a:p>
          <a:p>
            <a:pPr algn="l" defTabSz="914400" rtl="0">
              <a:buSzPct val="120000"/>
            </a:pPr>
            <a:r>
              <a:rPr lang="en-US" sz="2000" kern="1200" dirty="0" smtClean="0">
                <a:latin typeface="Calibri" charset="0"/>
                <a:ea typeface="ＭＳ Ｐゴシック" charset="0"/>
                <a:cs typeface="Calibri" charset="0"/>
              </a:rPr>
              <a:t>Southern Vietnam is cloudy and optical data is limited</a:t>
            </a:r>
          </a:p>
          <a:p>
            <a:pPr algn="l" defTabSz="914400" rtl="0">
              <a:buSzPct val="120000"/>
            </a:pPr>
            <a:r>
              <a:rPr lang="en-US" sz="2000" kern="1200" dirty="0" smtClean="0">
                <a:latin typeface="Calibri" charset="0"/>
                <a:ea typeface="ＭＳ Ｐゴシック" charset="0"/>
                <a:cs typeface="Calibri" charset="0"/>
              </a:rPr>
              <a:t>The maximum views per year is ~22 per mission, or 44 total</a:t>
            </a:r>
          </a:p>
          <a:p>
            <a:pPr algn="l" defTabSz="914400" rtl="0">
              <a:buSzPct val="120000"/>
            </a:pPr>
            <a:r>
              <a:rPr lang="en-US" sz="2000" kern="1200" dirty="0" smtClean="0">
                <a:latin typeface="Calibri" charset="0"/>
                <a:ea typeface="ＭＳ Ｐゴシック" charset="0"/>
                <a:cs typeface="Calibri" charset="0"/>
              </a:rPr>
              <a:t>The time gap between successive views can be large ... 16 to 208 days.</a:t>
            </a:r>
            <a:endParaRPr lang="en-US" sz="2000" kern="1200" dirty="0">
              <a:latin typeface="Calibri" charset="0"/>
              <a:ea typeface="ＭＳ Ｐゴシック" charset="0"/>
              <a:cs typeface="Calibri" charset="0"/>
            </a:endParaRPr>
          </a:p>
        </p:txBody>
      </p:sp>
      <p:pic>
        <p:nvPicPr>
          <p:cNvPr id="2" name="Picture 1"/>
          <p:cNvPicPr>
            <a:picLocks noChangeAspect="1"/>
          </p:cNvPicPr>
          <p:nvPr/>
        </p:nvPicPr>
        <p:blipFill>
          <a:blip r:embed="rId3"/>
          <a:stretch>
            <a:fillRect/>
          </a:stretch>
        </p:blipFill>
        <p:spPr>
          <a:xfrm>
            <a:off x="291153" y="3429000"/>
            <a:ext cx="8471847" cy="2971800"/>
          </a:xfrm>
          <a:prstGeom prst="rect">
            <a:avLst/>
          </a:prstGeom>
        </p:spPr>
      </p:pic>
    </p:spTree>
    <p:extLst>
      <p:ext uri="{BB962C8B-B14F-4D97-AF65-F5344CB8AC3E}">
        <p14:creationId xmlns:p14="http://schemas.microsoft.com/office/powerpoint/2010/main" val="52360334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247900" y="228600"/>
            <a:ext cx="4724400" cy="646331"/>
          </a:xfrm>
        </p:spPr>
        <p:txBody>
          <a:bodyPr wrap="square">
            <a:spAutoFit/>
          </a:bodyPr>
          <a:lstStyle/>
          <a:p>
            <a:pPr algn="l" eaLnBrk="1" hangingPunct="1"/>
            <a:r>
              <a:rPr lang="en-US" sz="3600" b="1" dirty="0" smtClean="0">
                <a:latin typeface="Tahoma" charset="0"/>
                <a:ea typeface="ＭＳ Ｐゴシック" charset="0"/>
                <a:cs typeface="ＭＳ Ｐゴシック" charset="0"/>
              </a:rPr>
              <a:t>Multiple Missions </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381000" y="1371601"/>
            <a:ext cx="8458200" cy="762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US" sz="2000" i="1" kern="1200" dirty="0" smtClean="0">
                <a:latin typeface="Calibri" charset="0"/>
                <a:ea typeface="ＭＳ Ｐゴシック" charset="0"/>
                <a:cs typeface="Calibri" charset="0"/>
              </a:rPr>
              <a:t>There is a great benefit to combining data from multiple missions, so data </a:t>
            </a:r>
            <a:r>
              <a:rPr lang="en-US" sz="2000" i="1" kern="1200" dirty="0" err="1" smtClean="0">
                <a:latin typeface="Calibri" charset="0"/>
                <a:ea typeface="ＭＳ Ｐゴシック" charset="0"/>
                <a:cs typeface="Calibri" charset="0"/>
              </a:rPr>
              <a:t>interoperatbility</a:t>
            </a:r>
            <a:r>
              <a:rPr lang="en-US" sz="2000" i="1" kern="1200" dirty="0" smtClean="0">
                <a:latin typeface="Calibri" charset="0"/>
                <a:ea typeface="ＭＳ Ｐゴシック" charset="0"/>
                <a:cs typeface="Calibri" charset="0"/>
              </a:rPr>
              <a:t> and validation testing is critical to achieving these benefits</a:t>
            </a:r>
            <a:endParaRPr lang="en-US" sz="2000" i="1" kern="1200" dirty="0">
              <a:latin typeface="Calibri" charset="0"/>
              <a:ea typeface="ＭＳ Ｐゴシック" charset="0"/>
              <a:cs typeface="Calibri" charset="0"/>
            </a:endParaRPr>
          </a:p>
        </p:txBody>
      </p:sp>
      <p:pic>
        <p:nvPicPr>
          <p:cNvPr id="3" name="Picture 2"/>
          <p:cNvPicPr>
            <a:picLocks noChangeAspect="1"/>
          </p:cNvPicPr>
          <p:nvPr/>
        </p:nvPicPr>
        <p:blipFill>
          <a:blip r:embed="rId3"/>
          <a:stretch>
            <a:fillRect/>
          </a:stretch>
        </p:blipFill>
        <p:spPr>
          <a:xfrm>
            <a:off x="2552700" y="2209800"/>
            <a:ext cx="3924300" cy="1511300"/>
          </a:xfrm>
          <a:prstGeom prst="rect">
            <a:avLst/>
          </a:prstGeom>
        </p:spPr>
      </p:pic>
      <p:sp>
        <p:nvSpPr>
          <p:cNvPr id="9" name="Content Placeholder 2"/>
          <p:cNvSpPr txBox="1">
            <a:spLocks/>
          </p:cNvSpPr>
          <p:nvPr/>
        </p:nvSpPr>
        <p:spPr>
          <a:xfrm>
            <a:off x="457200" y="5943600"/>
            <a:ext cx="8305800" cy="381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sz="1800" i="1" kern="1200" dirty="0" smtClean="0">
                <a:latin typeface="Calibri" charset="0"/>
                <a:ea typeface="ＭＳ Ｐゴシック" charset="0"/>
                <a:cs typeface="Calibri" charset="0"/>
              </a:rPr>
              <a:t>* There were 3 times per year when all 3 missions were coincident (Landsat/S1/S2)</a:t>
            </a:r>
            <a:br>
              <a:rPr lang="en-US" sz="1800" i="1" kern="1200" dirty="0" smtClean="0">
                <a:latin typeface="Calibri" charset="0"/>
                <a:ea typeface="ＭＳ Ｐゴシック" charset="0"/>
                <a:cs typeface="Calibri" charset="0"/>
              </a:rPr>
            </a:br>
            <a:r>
              <a:rPr lang="en-US" sz="1800" i="1" kern="1200" dirty="0" smtClean="0">
                <a:latin typeface="Calibri" charset="0"/>
                <a:ea typeface="ＭＳ Ｐゴシック" charset="0"/>
                <a:cs typeface="Calibri" charset="0"/>
              </a:rPr>
              <a:t>NOTE: Unique + Coincident = Total possible visits per year</a:t>
            </a:r>
          </a:p>
          <a:p>
            <a:pPr algn="l" defTabSz="914400" rtl="0">
              <a:buSzPct val="120000"/>
              <a:buFont typeface="Arial" charset="0"/>
              <a:buChar char="•"/>
            </a:pPr>
            <a:endParaRPr lang="en-US" sz="1800" i="1" kern="1200" dirty="0">
              <a:latin typeface="Calibri" charset="0"/>
              <a:ea typeface="ＭＳ Ｐゴシック" charset="0"/>
              <a:cs typeface="Calibri" charset="0"/>
            </a:endParaRPr>
          </a:p>
        </p:txBody>
      </p:sp>
      <p:sp>
        <p:nvSpPr>
          <p:cNvPr id="12" name="Content Placeholder 2"/>
          <p:cNvSpPr txBox="1">
            <a:spLocks/>
          </p:cNvSpPr>
          <p:nvPr/>
        </p:nvSpPr>
        <p:spPr>
          <a:xfrm>
            <a:off x="914400" y="3886200"/>
            <a:ext cx="6934200" cy="381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rtl="0">
              <a:buSzPct val="120000"/>
              <a:buNone/>
            </a:pPr>
            <a:r>
              <a:rPr lang="en-US" sz="2000" kern="1200" dirty="0" smtClean="0">
                <a:latin typeface="Calibri" charset="0"/>
                <a:ea typeface="ＭＳ Ｐゴシック" charset="0"/>
                <a:cs typeface="Calibri" charset="0"/>
              </a:rPr>
              <a:t>Theoretical limit for any </a:t>
            </a:r>
            <a:r>
              <a:rPr lang="en-US" sz="2000" kern="1200" smtClean="0">
                <a:latin typeface="Calibri" charset="0"/>
                <a:ea typeface="ＭＳ Ｐゴシック" charset="0"/>
                <a:cs typeface="Calibri" charset="0"/>
              </a:rPr>
              <a:t>given year and mission combination</a:t>
            </a:r>
            <a:endParaRPr lang="en-US" sz="2000" kern="1200" dirty="0" smtClean="0">
              <a:latin typeface="Calibri" charset="0"/>
              <a:ea typeface="ＭＳ Ｐゴシック" charset="0"/>
              <a:cs typeface="Calibri" charset="0"/>
            </a:endParaRPr>
          </a:p>
          <a:p>
            <a:pPr algn="ctr" defTabSz="914400" rtl="0">
              <a:buSzPct val="120000"/>
              <a:buFont typeface="Arial" charset="0"/>
              <a:buChar char="•"/>
            </a:pPr>
            <a:endParaRPr lang="en-US" sz="2000" kern="1200" dirty="0">
              <a:latin typeface="Calibri" charset="0"/>
              <a:ea typeface="ＭＳ Ｐゴシック" charset="0"/>
              <a:cs typeface="Calibri" charset="0"/>
            </a:endParaRPr>
          </a:p>
        </p:txBody>
      </p:sp>
      <p:pic>
        <p:nvPicPr>
          <p:cNvPr id="5" name="Picture 4"/>
          <p:cNvPicPr>
            <a:picLocks noChangeAspect="1"/>
          </p:cNvPicPr>
          <p:nvPr/>
        </p:nvPicPr>
        <p:blipFill>
          <a:blip r:embed="rId4"/>
          <a:stretch>
            <a:fillRect/>
          </a:stretch>
        </p:blipFill>
        <p:spPr>
          <a:xfrm>
            <a:off x="876300" y="4343400"/>
            <a:ext cx="7277100" cy="1511300"/>
          </a:xfrm>
          <a:prstGeom prst="rect">
            <a:avLst/>
          </a:prstGeom>
        </p:spPr>
      </p:pic>
    </p:spTree>
    <p:extLst>
      <p:ext uri="{BB962C8B-B14F-4D97-AF65-F5344CB8AC3E}">
        <p14:creationId xmlns:p14="http://schemas.microsoft.com/office/powerpoint/2010/main" val="1749096837"/>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13371</TotalTime>
  <Words>416</Words>
  <Application>Microsoft Macintosh PowerPoint</Application>
  <PresentationFormat>On-screen Show (4:3)</PresentationFormat>
  <Paragraphs>77</Paragraphs>
  <Slides>11</Slides>
  <Notes>10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11</vt:i4>
      </vt:variant>
    </vt:vector>
  </HeadingPairs>
  <TitlesOfParts>
    <vt:vector size="27" baseType="lpstr">
      <vt:lpstr>Arial Bold</vt:lpstr>
      <vt:lpstr>Arial Unicode MS</vt:lpstr>
      <vt:lpstr>Avenir Roman</vt:lpstr>
      <vt:lpstr>Calibri</vt:lpstr>
      <vt:lpstr>Century Gothic</vt:lpstr>
      <vt:lpstr>Droid Serif</vt:lpstr>
      <vt:lpstr>Helvetica</vt:lpstr>
      <vt:lpstr>ＭＳ Ｐゴシック</vt:lpstr>
      <vt:lpstr>Tahoma</vt:lpstr>
      <vt:lpstr>Times New Roman</vt:lpstr>
      <vt:lpstr>Wingdings</vt:lpstr>
      <vt:lpstr>Arial</vt:lpstr>
      <vt:lpstr>Default</vt:lpstr>
      <vt:lpstr>GA White Pages</vt:lpstr>
      <vt:lpstr>2_Default</vt:lpstr>
      <vt:lpstr>1_Default</vt:lpstr>
      <vt:lpstr>Multi-Mission Coverage Analysis  A COVE coverage analysis supporting the need and potential for satellite data interoperability  </vt:lpstr>
      <vt:lpstr>COVE Tool Updates</vt:lpstr>
      <vt:lpstr>Coverage Analyzer</vt:lpstr>
      <vt:lpstr>Data Browser </vt:lpstr>
      <vt:lpstr>Vietnam Mekong Basin A Data Interoperability Coverage Analysis Case </vt:lpstr>
      <vt:lpstr>Landsat Coverage over the Vietnam Mekong Basin - 2016 </vt:lpstr>
      <vt:lpstr>Landsat Coverage over the Vietnam Mekong Basin - 2016 </vt:lpstr>
      <vt:lpstr>Landsat Summary </vt:lpstr>
      <vt:lpstr>Multiple Missions </vt:lpstr>
      <vt:lpstr>Other Considerations </vt:lpstr>
      <vt:lpstr>Interoperability Example </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Brian Killough</cp:lastModifiedBy>
  <cp:revision>794</cp:revision>
  <cp:lastPrinted>2015-02-04T17:36:21Z</cp:lastPrinted>
  <dcterms:modified xsi:type="dcterms:W3CDTF">2018-02-19T21:41:44Z</dcterms:modified>
</cp:coreProperties>
</file>