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67" r:id="rId7"/>
    <p:sldId id="265" r:id="rId8"/>
    <p:sldId id="272" r:id="rId9"/>
    <p:sldId id="273" r:id="rId10"/>
    <p:sldId id="274" r:id="rId11"/>
    <p:sldId id="275" r:id="rId12"/>
    <p:sldId id="266" r:id="rId13"/>
    <p:sldId id="268" r:id="rId14"/>
    <p:sldId id="270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9"/>
    <p:restoredTop sz="88983" autoAdjust="0"/>
  </p:normalViewPr>
  <p:slideViewPr>
    <p:cSldViewPr>
      <p:cViewPr varScale="1">
        <p:scale>
          <a:sx n="61" d="100"/>
          <a:sy n="61" d="100"/>
        </p:scale>
        <p:origin x="14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terrascope.b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rascope.be/" TargetMode="External"/><Relationship Id="rId2" Type="http://schemas.openxmlformats.org/officeDocument/2006/relationships/hyperlink" Target="http://www.vito_eodata.b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ighroc.eu/" TargetMode="External"/><Relationship Id="rId4" Type="http://schemas.openxmlformats.org/officeDocument/2006/relationships/hyperlink" Target="https://proba-v-mep.esa.int/sentinel-web-servic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6997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Potential European SR ARD</a:t>
            </a:r>
            <a:endParaRPr sz="4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Steven Hosford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LSI-VC-5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#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??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February 2018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28950" y="1227484"/>
            <a:ext cx="5956852" cy="1066800"/>
          </a:xfrm>
        </p:spPr>
        <p:txBody>
          <a:bodyPr/>
          <a:lstStyle/>
          <a:p>
            <a:pPr marL="0" indent="0" algn="l">
              <a:buNone/>
            </a:pPr>
            <a:r>
              <a:rPr lang="en-GB" sz="1800" dirty="0"/>
              <a:t>Systematic generation of S2 Surface Reflectance products for the UK explored in a project led by Satellite Applications Catapult (Defra and UKSA funded)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Status in UK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1" y="2294284"/>
            <a:ext cx="9075008" cy="441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1173" indent="0" defTabSz="914400">
              <a:buNone/>
            </a:pPr>
            <a:r>
              <a:rPr lang="en-GB" sz="1600" b="1" dirty="0"/>
              <a:t>Characteristics</a:t>
            </a:r>
          </a:p>
          <a:p>
            <a:pPr marL="536575" lvl="1" indent="-311150" defTabSz="914400"/>
            <a:r>
              <a:rPr lang="en-GB" sz="1600" dirty="0"/>
              <a:t>Atmospheric and geometric correction carried out with ARCSI building on Landsat ARD production for Wales.</a:t>
            </a:r>
          </a:p>
          <a:p>
            <a:pPr marL="536575" lvl="1" indent="-311150" defTabSz="914400"/>
            <a:r>
              <a:rPr lang="en-GB" sz="1600" dirty="0"/>
              <a:t>Systematic processing of all UK S2 coverage up until June 2017 (available through UK collaborative ground segment - https://geobrowser.satapps.org/).</a:t>
            </a:r>
          </a:p>
          <a:p>
            <a:pPr marL="536575" lvl="1" indent="-311150" defTabSz="914400"/>
            <a:r>
              <a:rPr lang="en-GB" sz="1600" dirty="0"/>
              <a:t>UK S2 L2a products currently available as an open dataset through JNCC.</a:t>
            </a:r>
          </a:p>
          <a:p>
            <a:pPr defTabSz="914400"/>
            <a:r>
              <a:rPr lang="en-GB" sz="1600" dirty="0"/>
              <a:t>Some other ad-hoc and project-related areas have been processed (Malaysia, UK Overseas territories, select small island Pacific nations) – Systematic processing will continue to be carried out in these geographies for data including S1, S2, L8 &amp; SPOT.</a:t>
            </a:r>
          </a:p>
          <a:p>
            <a:pPr defTabSz="914400"/>
            <a:r>
              <a:rPr lang="en-GB" sz="1600" dirty="0"/>
              <a:t>Interest in participating in algorithm inter-comparison exercises (e.g. ACIX).</a:t>
            </a:r>
          </a:p>
          <a:p>
            <a:pPr defTabSz="914400"/>
            <a:r>
              <a:rPr lang="en-GB" sz="1600" dirty="0"/>
              <a:t>Planned validation activities as a collaboration between National Physical Laboratory, Satellite Applications Catapult &amp; JNCC.</a:t>
            </a:r>
          </a:p>
          <a:p>
            <a:pPr defTabSz="914400"/>
            <a:r>
              <a:rPr lang="en-GB" sz="1600" dirty="0"/>
              <a:t>Coastal tailored ARD product being developed and tested by Plymouth Marine Laboratory, focused on Plymouth and Baltic regions.</a:t>
            </a:r>
          </a:p>
          <a:p>
            <a:pPr defTabSz="914400"/>
            <a:r>
              <a:rPr lang="en-GB" sz="1600" dirty="0"/>
              <a:t>Significant work on S1 ARD being conducted by both Catapult &amp; JNCC.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206774"/>
            <a:ext cx="1759808" cy="613741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B6156C2-CC43-4A8D-AA02-DA84D6CF8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6" b="9959"/>
          <a:stretch>
            <a:fillRect/>
          </a:stretch>
        </p:blipFill>
        <p:spPr bwMode="auto">
          <a:xfrm>
            <a:off x="7391400" y="1820516"/>
            <a:ext cx="1736788" cy="67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76474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337469"/>
            <a:ext cx="6858000" cy="1066800"/>
          </a:xfrm>
        </p:spPr>
        <p:txBody>
          <a:bodyPr/>
          <a:lstStyle/>
          <a:p>
            <a:pPr marL="0" indent="0" algn="l">
              <a:buNone/>
            </a:pPr>
            <a:r>
              <a:rPr lang="en-GB" altLang="en-US" dirty="0"/>
              <a:t>Objective is to create a working facility to centrally produce, to an agreed standard, ARD for Sentinel 1 and Sentinel 2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Status in UK – Defra EO Alpha Project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590800"/>
            <a:ext cx="8077200" cy="3733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eaLnBrk="1" hangingPunct="1">
              <a:defRPr/>
            </a:pPr>
            <a:r>
              <a:rPr lang="en-GB" altLang="en-US" dirty="0"/>
              <a:t>Prototype only – systematic production of ARD is future aim</a:t>
            </a:r>
          </a:p>
          <a:p>
            <a:pPr eaLnBrk="1" hangingPunct="1">
              <a:defRPr/>
            </a:pPr>
            <a:r>
              <a:rPr lang="en-GB" altLang="en-US" dirty="0"/>
              <a:t>Processing chain for S2 ARD same as established in SA Catapult led project (using ARCSI), and S2 ARD produced dataset will be moved to facility.</a:t>
            </a:r>
          </a:p>
          <a:p>
            <a:pPr eaLnBrk="1" hangingPunct="1">
              <a:defRPr/>
            </a:pPr>
            <a:r>
              <a:rPr lang="en-GB" altLang="en-US" dirty="0"/>
              <a:t>Data accessible for use in GI desktop tools as well as via API, for public sector organisations across the UK.</a:t>
            </a:r>
          </a:p>
          <a:p>
            <a:pPr eaLnBrk="1" hangingPunct="1">
              <a:defRPr/>
            </a:pPr>
            <a:r>
              <a:rPr lang="en-GB" altLang="en-US" dirty="0"/>
              <a:t>Data accessible to the academic community via NCEO and STFC’s CEDA.</a:t>
            </a:r>
          </a:p>
          <a:p>
            <a:pPr>
              <a:defRPr/>
            </a:pPr>
            <a:r>
              <a:rPr lang="en-GB" altLang="en-US" dirty="0"/>
              <a:t>Also aims to provide a working space with access to algorithms (R, python, SNAP etc.) for methods development and projects in the cloud next to the data.</a:t>
            </a:r>
          </a:p>
          <a:p>
            <a:pPr eaLnBrk="1" hangingPunct="1">
              <a:defRPr/>
            </a:pPr>
            <a:endParaRPr lang="en-GB" altLang="en-US" dirty="0"/>
          </a:p>
          <a:p>
            <a:pPr defTabSz="914400"/>
            <a:endParaRPr lang="en-GB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4B5B7780-8945-4D11-8816-BDEFBDBA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86" y="1371600"/>
            <a:ext cx="177928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CC078D9-F572-4D2B-90EC-1EA139FB8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140137"/>
            <a:ext cx="23002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D65E97F-37FC-44DD-8BEC-90CBED3B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41724"/>
            <a:ext cx="21605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961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6781800" cy="14037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Several S2 derived products available covering Belgium in </a:t>
            </a:r>
            <a:r>
              <a:rPr lang="en-GB" dirty="0" err="1"/>
              <a:t>Terrascope</a:t>
            </a:r>
            <a:endParaRPr lang="en-GB" dirty="0"/>
          </a:p>
          <a:p>
            <a:r>
              <a:rPr lang="en-GB" dirty="0"/>
              <a:t>Systematic production of L2a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Status at VITO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67760"/>
            <a:ext cx="7772400" cy="406717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1" defTabSz="914400"/>
            <a:r>
              <a:rPr lang="en-GB" dirty="0"/>
              <a:t>Sen2Cor for masking</a:t>
            </a:r>
          </a:p>
          <a:p>
            <a:pPr lvl="1" defTabSz="914400"/>
            <a:r>
              <a:rPr lang="en-GB" dirty="0"/>
              <a:t>ICOR for water and land atmospheric correction</a:t>
            </a:r>
          </a:p>
          <a:p>
            <a:pPr lvl="1" defTabSz="914400"/>
            <a:r>
              <a:rPr lang="en-GB" dirty="0"/>
              <a:t>Specific geometric correction</a:t>
            </a:r>
          </a:p>
          <a:p>
            <a:pPr defTabSz="914400"/>
            <a:r>
              <a:rPr lang="en-GB" dirty="0"/>
              <a:t>Several L3 (or L2b) products</a:t>
            </a:r>
          </a:p>
          <a:p>
            <a:pPr lvl="1" defTabSz="914400"/>
            <a:r>
              <a:rPr lang="en-GB" dirty="0" err="1"/>
              <a:t>fPAR</a:t>
            </a:r>
            <a:r>
              <a:rPr lang="en-GB" dirty="0"/>
              <a:t>, LAI, Canopy chlorophyll content and canopy water </a:t>
            </a:r>
            <a:r>
              <a:rPr lang="en-GB" dirty="0" smtClean="0"/>
              <a:t>content, </a:t>
            </a:r>
            <a:r>
              <a:rPr lang="en-GB" dirty="0" err="1" smtClean="0"/>
              <a:t>fCover</a:t>
            </a:r>
            <a:endParaRPr lang="en-GB" dirty="0"/>
          </a:p>
          <a:p>
            <a:pPr marL="0" indent="0" defTabSz="914400">
              <a:buFont typeface="Arial"/>
              <a:buNone/>
            </a:pPr>
            <a:r>
              <a:rPr lang="en-GB" dirty="0"/>
              <a:t>Some ad-hoc areas covered also. Data can be found at:</a:t>
            </a:r>
          </a:p>
          <a:p>
            <a:pPr marL="0" indent="0" defTabSz="914400">
              <a:buFont typeface="Arial"/>
              <a:buNone/>
            </a:pPr>
            <a:r>
              <a:rPr lang="en-GB" dirty="0"/>
              <a:t>	</a:t>
            </a:r>
            <a:r>
              <a:rPr lang="en-GB" b="1" i="1" u="sng" dirty="0">
                <a:hlinkClick r:id="rId2"/>
              </a:rPr>
              <a:t>www.terrascope.be</a:t>
            </a:r>
            <a:endParaRPr lang="en-GB" b="1" i="1" u="sng" dirty="0"/>
          </a:p>
          <a:p>
            <a:pPr marL="0" indent="0" defTabSz="914400">
              <a:buNone/>
            </a:pPr>
            <a:r>
              <a:rPr lang="en-GB" dirty="0"/>
              <a:t>Data is hosted on a Mission Exploitation Platform environment enabling access to processing algorithms </a:t>
            </a:r>
            <a:r>
              <a:rPr lang="en-GB" dirty="0" smtClean="0"/>
              <a:t>(Python, </a:t>
            </a:r>
            <a:r>
              <a:rPr lang="en-GB" dirty="0"/>
              <a:t>R, SNAP) </a:t>
            </a:r>
            <a:r>
              <a:rPr lang="en-GB" dirty="0"/>
              <a:t>linked to a scalable Hadoop Spark </a:t>
            </a:r>
            <a:r>
              <a:rPr lang="en-GB" dirty="0" smtClean="0"/>
              <a:t>cluster</a:t>
            </a:r>
            <a:r>
              <a:rPr lang="en-GB" dirty="0" smtClean="0"/>
              <a:t>.</a:t>
            </a:r>
          </a:p>
          <a:p>
            <a:pPr marL="0" indent="0" defTabSz="914400">
              <a:buNone/>
            </a:pPr>
            <a:r>
              <a:rPr lang="en-GB" dirty="0" smtClean="0"/>
              <a:t>Data access through VMs or </a:t>
            </a:r>
            <a:r>
              <a:rPr lang="en-GB" dirty="0" err="1" smtClean="0"/>
              <a:t>Jupyter</a:t>
            </a:r>
            <a:r>
              <a:rPr lang="en-GB" dirty="0" smtClean="0"/>
              <a:t> notebooks</a:t>
            </a:r>
            <a:r>
              <a:rPr lang="en-GB" dirty="0" smtClean="0"/>
              <a:t> </a:t>
            </a:r>
            <a:endParaRPr lang="en-GB" dirty="0"/>
          </a:p>
          <a:p>
            <a:pPr marL="0" indent="0" defTabSz="914400">
              <a:buNone/>
            </a:pPr>
            <a:r>
              <a:rPr lang="en-GB" dirty="0"/>
              <a:t>Plans to enlarge processed area to cover Europe and Africa (TBC).</a:t>
            </a:r>
          </a:p>
          <a:p>
            <a:pPr marL="0" indent="0" defTabSz="914400">
              <a:buNone/>
            </a:pPr>
            <a:endParaRPr lang="en-GB" dirty="0"/>
          </a:p>
          <a:p>
            <a:pPr marL="0" indent="0" defTabSz="914400">
              <a:buFont typeface="Arial"/>
              <a:buNone/>
            </a:pPr>
            <a:endParaRPr lang="en-GB" b="1" i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5" y="1524000"/>
            <a:ext cx="11525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110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6781800" cy="14037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Several S2 derived products available covering Belgium in </a:t>
            </a:r>
            <a:r>
              <a:rPr lang="en-GB" dirty="0" err="1"/>
              <a:t>Terrascope</a:t>
            </a:r>
            <a:r>
              <a:rPr lang="en-GB" dirty="0"/>
              <a:t> (</a:t>
            </a:r>
            <a:r>
              <a:rPr lang="en-GB" dirty="0" err="1"/>
              <a:t>contd</a:t>
            </a:r>
            <a:r>
              <a:rPr lang="en-GB" dirty="0"/>
              <a:t>)</a:t>
            </a:r>
          </a:p>
          <a:p>
            <a:r>
              <a:rPr lang="en-GB" dirty="0"/>
              <a:t>Water products systematically produced for several sites over </a:t>
            </a:r>
            <a:r>
              <a:rPr lang="en-GB" dirty="0" smtClean="0"/>
              <a:t>Europe (both coastal and inland)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Status at VITO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895600"/>
            <a:ext cx="7772400" cy="3733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1" defTabSz="914400"/>
            <a:r>
              <a:rPr lang="en-GB" dirty="0" err="1" smtClean="0"/>
              <a:t>Acolite</a:t>
            </a:r>
            <a:r>
              <a:rPr lang="en-GB" dirty="0" smtClean="0"/>
              <a:t> or </a:t>
            </a:r>
            <a:r>
              <a:rPr lang="en-GB" dirty="0" err="1" smtClean="0"/>
              <a:t>iCor</a:t>
            </a:r>
            <a:r>
              <a:rPr lang="en-GB" dirty="0" smtClean="0"/>
              <a:t> </a:t>
            </a:r>
            <a:r>
              <a:rPr lang="en-GB" dirty="0"/>
              <a:t>for </a:t>
            </a:r>
            <a:r>
              <a:rPr lang="en-GB" dirty="0" smtClean="0"/>
              <a:t>atmospheric </a:t>
            </a:r>
            <a:r>
              <a:rPr lang="en-GB" dirty="0"/>
              <a:t>correction</a:t>
            </a:r>
          </a:p>
          <a:p>
            <a:pPr marL="0" indent="0" defTabSz="914400">
              <a:buNone/>
            </a:pPr>
            <a:r>
              <a:rPr lang="en-GB" dirty="0" smtClean="0"/>
              <a:t>Landsat </a:t>
            </a:r>
            <a:r>
              <a:rPr lang="en-GB" dirty="0"/>
              <a:t>data used to generate water products also, but these are not available through </a:t>
            </a:r>
            <a:r>
              <a:rPr lang="en-GB" dirty="0" err="1"/>
              <a:t>terrascope</a:t>
            </a:r>
            <a:r>
              <a:rPr lang="en-GB" dirty="0"/>
              <a:t> </a:t>
            </a:r>
          </a:p>
          <a:p>
            <a:pPr marL="0" indent="0" defTabSz="914400">
              <a:buFont typeface="Arial"/>
              <a:buNone/>
            </a:pPr>
            <a:endParaRPr lang="en-GB" b="1" i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75" y="1524000"/>
            <a:ext cx="11525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882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71777018"/>
              </p:ext>
            </p:extLst>
          </p:nvPr>
        </p:nvGraphicFramePr>
        <p:xfrm>
          <a:off x="609600" y="1828800"/>
          <a:ext cx="7848600" cy="47244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10891">
                  <a:extLst>
                    <a:ext uri="{9D8B030D-6E8A-4147-A177-3AD203B41FA5}">
                      <a16:colId xmlns:a16="http://schemas.microsoft.com/office/drawing/2014/main" val="3845613541"/>
                    </a:ext>
                  </a:extLst>
                </a:gridCol>
                <a:gridCol w="1490639">
                  <a:extLst>
                    <a:ext uri="{9D8B030D-6E8A-4147-A177-3AD203B41FA5}">
                      <a16:colId xmlns:a16="http://schemas.microsoft.com/office/drawing/2014/main" val="2242725551"/>
                    </a:ext>
                  </a:extLst>
                </a:gridCol>
                <a:gridCol w="1736284">
                  <a:extLst>
                    <a:ext uri="{9D8B030D-6E8A-4147-A177-3AD203B41FA5}">
                      <a16:colId xmlns:a16="http://schemas.microsoft.com/office/drawing/2014/main" val="4007964239"/>
                    </a:ext>
                  </a:extLst>
                </a:gridCol>
                <a:gridCol w="1855393">
                  <a:extLst>
                    <a:ext uri="{9D8B030D-6E8A-4147-A177-3AD203B41FA5}">
                      <a16:colId xmlns:a16="http://schemas.microsoft.com/office/drawing/2014/main" val="2833652761"/>
                    </a:ext>
                  </a:extLst>
                </a:gridCol>
                <a:gridCol w="1855393">
                  <a:extLst>
                    <a:ext uri="{9D8B030D-6E8A-4147-A177-3AD203B41FA5}">
                      <a16:colId xmlns:a16="http://schemas.microsoft.com/office/drawing/2014/main" val="3391827215"/>
                    </a:ext>
                  </a:extLst>
                </a:gridCol>
              </a:tblGrid>
              <a:tr h="642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Sensor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Product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Processing chain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Current production 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Anticipated production/improvements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extLst>
                  <a:ext uri="{0D108BD9-81ED-4DB2-BD59-A6C34878D82A}">
                    <a16:rowId xmlns:a16="http://schemas.microsoft.com/office/drawing/2014/main" val="1978155308"/>
                  </a:ext>
                </a:extLst>
              </a:tr>
              <a:tr h="1074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Proba-V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S1 TOC (100, 300, 1km); S5 TOC (100m); S10 TOC (300m; 1km) + NDVI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Proba</a:t>
                      </a:r>
                      <a:r>
                        <a:rPr lang="en-GB" sz="1100" dirty="0">
                          <a:effectLst/>
                        </a:rPr>
                        <a:t>-V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Collection 1; global coverage (56°S - 83°N, daily systematic production </a:t>
                      </a:r>
                      <a:r>
                        <a:rPr lang="en-US" sz="1100" u="sng" dirty="0">
                          <a:effectLst/>
                          <a:hlinkClick r:id="rId2"/>
                        </a:rPr>
                        <a:t>www.vito_eodata.be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Collection 2 expected 2019-2020: improved </a:t>
                      </a:r>
                      <a:r>
                        <a:rPr lang="en-US" sz="1100" dirty="0" err="1">
                          <a:effectLst/>
                        </a:rPr>
                        <a:t>atcor</a:t>
                      </a:r>
                      <a:r>
                        <a:rPr lang="en-US" sz="1100" dirty="0">
                          <a:effectLst/>
                        </a:rPr>
                        <a:t>, improved </a:t>
                      </a:r>
                      <a:r>
                        <a:rPr lang="en-US" sz="1100" dirty="0" err="1">
                          <a:effectLst/>
                        </a:rPr>
                        <a:t>cloudmask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brdf</a:t>
                      </a:r>
                      <a:r>
                        <a:rPr lang="en-US" sz="1100" dirty="0">
                          <a:effectLst/>
                        </a:rPr>
                        <a:t> corrected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extLst>
                  <a:ext uri="{0D108BD9-81ED-4DB2-BD59-A6C34878D82A}">
                    <a16:rowId xmlns:a16="http://schemas.microsoft.com/office/drawing/2014/main" val="783819588"/>
                  </a:ext>
                </a:extLst>
              </a:tr>
              <a:tr h="15069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Sentinel-2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L2A (TOC), 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FAPAR, FCOVER, NDVI, LAI, (CCC, CWC)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Terrascope: Sen2cor + iCOR + Biopar                                        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Belgium (systematic) + various other tiles (ad-hoc): 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www.terrascope.be</a:t>
                      </a:r>
                      <a:r>
                        <a:rPr lang="en-US" sz="1100">
                          <a:effectLst/>
                        </a:rPr>
                        <a:t> + </a:t>
                      </a:r>
                      <a:r>
                        <a:rPr lang="en-US" sz="1100" u="sng">
                          <a:effectLst/>
                          <a:hlinkClick r:id="rId4"/>
                        </a:rPr>
                        <a:t>https://proba-v-mep.esa.int/sentinel-web-services</a:t>
                      </a:r>
                      <a:r>
                        <a:rPr lang="en-US" sz="1100">
                          <a:effectLst/>
                        </a:rPr>
                        <a:t> 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Europe + Africa systematic/on-demand (TBD) + DCS4COP sites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extLst>
                  <a:ext uri="{0D108BD9-81ED-4DB2-BD59-A6C34878D82A}">
                    <a16:rowId xmlns:a16="http://schemas.microsoft.com/office/drawing/2014/main" val="637246095"/>
                  </a:ext>
                </a:extLst>
              </a:tr>
              <a:tr h="8584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RRs, AOT, SPM, T, Chl, Kd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Highroc/DSC4COP: Idepix + Acolite/iCOR + water products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15+ coastal and inland water sites in Europe </a:t>
                      </a:r>
                      <a:r>
                        <a:rPr lang="en-US" sz="1100" u="sng">
                          <a:effectLst/>
                          <a:hlinkClick r:id="rId5"/>
                        </a:rPr>
                        <a:t>http://www.highroc.eu/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err="1">
                          <a:effectLst/>
                        </a:rPr>
                        <a:t>iCor</a:t>
                      </a:r>
                      <a:r>
                        <a:rPr lang="en-US" sz="1100" dirty="0">
                          <a:effectLst/>
                        </a:rPr>
                        <a:t> improvements, new products (</a:t>
                      </a:r>
                      <a:r>
                        <a:rPr lang="en-US" sz="1100" dirty="0" err="1">
                          <a:effectLst/>
                        </a:rPr>
                        <a:t>biopars</a:t>
                      </a:r>
                      <a:r>
                        <a:rPr lang="en-US" sz="1100" dirty="0">
                          <a:effectLst/>
                        </a:rPr>
                        <a:t>, water, synthesis, depends on user)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extLst>
                  <a:ext uri="{0D108BD9-81ED-4DB2-BD59-A6C34878D82A}">
                    <a16:rowId xmlns:a16="http://schemas.microsoft.com/office/drawing/2014/main" val="2518595106"/>
                  </a:ext>
                </a:extLst>
              </a:tr>
              <a:tr h="642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Landsat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RRs, AOT, SPM, T, Chl, Kd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Highroc/DSC4COP: Idepix + Acolite/iCOR + water products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15+ coastal and inland water sites in Europe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GB" sz="1100" dirty="0">
                          <a:effectLst/>
                        </a:rPr>
                        <a:t>TBD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" marR="696" marT="696" marB="0" anchor="b"/>
                </a:tc>
                <a:extLst>
                  <a:ext uri="{0D108BD9-81ED-4DB2-BD59-A6C34878D82A}">
                    <a16:rowId xmlns:a16="http://schemas.microsoft.com/office/drawing/2014/main" val="3803536516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GB" dirty="0"/>
              <a:t>Status at VITO </a:t>
            </a:r>
          </a:p>
        </p:txBody>
      </p:sp>
    </p:spTree>
    <p:extLst>
      <p:ext uri="{BB962C8B-B14F-4D97-AF65-F5344CB8AC3E}">
        <p14:creationId xmlns:p14="http://schemas.microsoft.com/office/powerpoint/2010/main" val="6717824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Ramp-up of European contribution to FDA and CARD4L under COM’s “Data” priority (“b”)</a:t>
            </a:r>
          </a:p>
          <a:p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Potential European Surface Reflectance ARD producers “Consultation/Information meeting” held on 23/01 + 26/01</a:t>
            </a:r>
          </a:p>
          <a:p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Consultation/Information Meeting objectives:</a:t>
            </a:r>
          </a:p>
          <a:p>
            <a:pPr lvl="1"/>
            <a:r>
              <a:rPr lang="en-GB" dirty="0"/>
              <a:t>Share information on the current version of the ARD specification </a:t>
            </a:r>
          </a:p>
          <a:p>
            <a:pPr lvl="1"/>
            <a:r>
              <a:rPr lang="en-GB" dirty="0"/>
              <a:t>Identify potential ARD producers in Europe and discuss their plans for production of SR ARD products (S2 and other)</a:t>
            </a:r>
          </a:p>
          <a:p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Slide set subsequently shared and validated by European partners</a:t>
            </a:r>
          </a:p>
          <a:p>
            <a:endParaRPr lang="en-AU" sz="2400" dirty="0">
              <a:latin typeface="Calibri" charset="0"/>
              <a:ea typeface="Calibri" charset="0"/>
              <a:cs typeface="Calibri" charset="0"/>
            </a:endParaRPr>
          </a:p>
          <a:p>
            <a:endParaRPr lang="en-AU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r>
              <a:rPr lang="en-GB" dirty="0"/>
              <a:t>Potential European SR ARD producers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" y="1524000"/>
            <a:ext cx="5119688" cy="4285223"/>
            <a:chOff x="290512" y="1676400"/>
            <a:chExt cx="5119688" cy="42852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512" y="1676400"/>
              <a:ext cx="5119688" cy="428522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3962400"/>
              <a:ext cx="533400" cy="5741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3631" y="3660424"/>
              <a:ext cx="719138" cy="30197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1800" y="2971800"/>
              <a:ext cx="567117" cy="5476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04975" y="2537366"/>
              <a:ext cx="538163" cy="5381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1439" y="3085577"/>
              <a:ext cx="691667" cy="2762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40793" y="4576762"/>
              <a:ext cx="1014413" cy="403321"/>
            </a:xfrm>
            <a:prstGeom prst="rect">
              <a:avLst/>
            </a:prstGeom>
          </p:spPr>
        </p:pic>
      </p:grpSp>
      <p:sp>
        <p:nvSpPr>
          <p:cNvPr id="20" name="Content Placeholder 1"/>
          <p:cNvSpPr>
            <a:spLocks noGrp="1"/>
          </p:cNvSpPr>
          <p:nvPr>
            <p:ph sz="quarter" idx="10"/>
          </p:nvPr>
        </p:nvSpPr>
        <p:spPr>
          <a:xfrm>
            <a:off x="5257800" y="1676400"/>
            <a:ext cx="3733800" cy="4648200"/>
          </a:xfrm>
        </p:spPr>
        <p:txBody>
          <a:bodyPr/>
          <a:lstStyle/>
          <a:p>
            <a:r>
              <a:rPr lang="en-GB" dirty="0"/>
              <a:t>CNES. Olivier </a:t>
            </a:r>
            <a:r>
              <a:rPr lang="en-GB" dirty="0" err="1"/>
              <a:t>Hagolle</a:t>
            </a:r>
            <a:endParaRPr lang="en-GB" dirty="0"/>
          </a:p>
          <a:p>
            <a:r>
              <a:rPr lang="en-GB" dirty="0"/>
              <a:t>DLR. Tobias </a:t>
            </a:r>
            <a:r>
              <a:rPr lang="en-GB" dirty="0" err="1"/>
              <a:t>Storch</a:t>
            </a:r>
            <a:r>
              <a:rPr lang="en-GB" dirty="0"/>
              <a:t> and Stefan Auer</a:t>
            </a:r>
          </a:p>
          <a:p>
            <a:r>
              <a:rPr lang="en-GB" dirty="0"/>
              <a:t>ESA. </a:t>
            </a:r>
            <a:r>
              <a:rPr lang="en-GB" dirty="0" err="1"/>
              <a:t>Ferran</a:t>
            </a:r>
            <a:r>
              <a:rPr lang="en-GB" dirty="0"/>
              <a:t> </a:t>
            </a:r>
            <a:r>
              <a:rPr lang="en-GB" dirty="0" err="1"/>
              <a:t>Gascon</a:t>
            </a:r>
            <a:endParaRPr lang="en-GB" dirty="0"/>
          </a:p>
          <a:p>
            <a:r>
              <a:rPr lang="en-GB" dirty="0"/>
              <a:t>UKSA/Catapult. Daniel </a:t>
            </a:r>
            <a:r>
              <a:rPr lang="en-GB" dirty="0" smtClean="0"/>
              <a:t>Wicks and </a:t>
            </a:r>
            <a:r>
              <a:rPr lang="en-GB" dirty="0" err="1" smtClean="0"/>
              <a:t>Gwawr</a:t>
            </a:r>
            <a:r>
              <a:rPr lang="en-GB" dirty="0" smtClean="0"/>
              <a:t> Jones</a:t>
            </a:r>
            <a:endParaRPr lang="en-GB" dirty="0"/>
          </a:p>
          <a:p>
            <a:r>
              <a:rPr lang="en-GB" dirty="0"/>
              <a:t>VITO. Ruben Van De </a:t>
            </a:r>
            <a:r>
              <a:rPr lang="en-GB" dirty="0" err="1"/>
              <a:t>Kerchove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2341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6934200" cy="4419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Theia land data centre has been producing and distributing Surface Reflectance products since 2015</a:t>
            </a:r>
          </a:p>
          <a:p>
            <a:pPr marL="0" indent="0">
              <a:buNone/>
            </a:pPr>
            <a:endParaRPr lang="en-GB" sz="500" dirty="0"/>
          </a:p>
          <a:p>
            <a:pPr marL="0" indent="0">
              <a:buNone/>
            </a:pPr>
            <a:r>
              <a:rPr lang="en-GB" dirty="0"/>
              <a:t>Characteristics:</a:t>
            </a:r>
          </a:p>
          <a:p>
            <a:r>
              <a:rPr lang="en-GB" dirty="0"/>
              <a:t>Atmospheric corrections: MAJA</a:t>
            </a:r>
          </a:p>
          <a:p>
            <a:r>
              <a:rPr lang="en-GB" dirty="0"/>
              <a:t>Geometric references: </a:t>
            </a:r>
            <a:r>
              <a:rPr lang="en-GB" dirty="0" smtClean="0"/>
              <a:t>ESA L1C</a:t>
            </a:r>
            <a:endParaRPr lang="en-GB" dirty="0"/>
          </a:p>
          <a:p>
            <a:r>
              <a:rPr lang="en-GB" dirty="0"/>
              <a:t>Sentinel-2 products covering 7M km2 </a:t>
            </a:r>
            <a:r>
              <a:rPr lang="en-GB" dirty="0" smtClean="0"/>
              <a:t>since </a:t>
            </a:r>
            <a:r>
              <a:rPr lang="en-GB" dirty="0"/>
              <a:t>D</a:t>
            </a:r>
            <a:r>
              <a:rPr lang="en-GB" dirty="0" smtClean="0"/>
              <a:t>ec 2015</a:t>
            </a:r>
            <a:endParaRPr lang="en-GB" dirty="0"/>
          </a:p>
          <a:p>
            <a:pPr marL="0" indent="0">
              <a:buNone/>
            </a:pPr>
            <a:r>
              <a:rPr lang="en-GB" sz="1400" dirty="0"/>
              <a:t>	(see geographical extent on next slide)</a:t>
            </a:r>
            <a:endParaRPr lang="en-GB" dirty="0"/>
          </a:p>
          <a:p>
            <a:r>
              <a:rPr lang="en-GB" dirty="0"/>
              <a:t>Landsat SR products over France and overseas territories</a:t>
            </a:r>
          </a:p>
          <a:p>
            <a:r>
              <a:rPr lang="en-GB" dirty="0" smtClean="0"/>
              <a:t>Quasi real-time production for Sentinel-2</a:t>
            </a:r>
            <a:endParaRPr lang="en-GB" dirty="0"/>
          </a:p>
          <a:p>
            <a:r>
              <a:rPr lang="en-GB" dirty="0"/>
              <a:t>Possibility to extend geographical extent, but TBC</a:t>
            </a:r>
          </a:p>
          <a:p>
            <a:r>
              <a:rPr lang="en-GB" dirty="0"/>
              <a:t>Matched to threshold PFS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Status at CNES</a:t>
            </a:r>
            <a:endParaRPr lang="en-GB" sz="1600" dirty="0"/>
          </a:p>
        </p:txBody>
      </p:sp>
      <p:pic>
        <p:nvPicPr>
          <p:cNvPr id="2050" name="Picture 2" descr="http://www.cesbio.ups-tlse.fr/multitemp/wp-content/uploads/2015/11/MACCS-ATCOR_V0-206x3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49"/>
          <a:stretch/>
        </p:blipFill>
        <p:spPr bwMode="auto">
          <a:xfrm>
            <a:off x="7014000" y="2742863"/>
            <a:ext cx="19776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5638800"/>
            <a:ext cx="8077200" cy="1066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ISSUE </a:t>
            </a:r>
            <a:r>
              <a:rPr lang="en-GB" b="1" dirty="0">
                <a:solidFill>
                  <a:srgbClr val="FF0000"/>
                </a:solidFill>
              </a:rPr>
              <a:t>NON SPECIFIC TO CNES</a:t>
            </a:r>
            <a:r>
              <a:rPr lang="en-GB" dirty="0"/>
              <a:t> </a:t>
            </a:r>
            <a:endParaRPr lang="en-GB" dirty="0"/>
          </a:p>
          <a:p>
            <a:pPr defTabSz="914400"/>
            <a:r>
              <a:rPr lang="en-GB" dirty="0" smtClean="0"/>
              <a:t>Registration accuracy of 0.5 pixel (currently too ambitious for S2 @ 10m?)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657125"/>
            <a:ext cx="23050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44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r>
              <a:rPr lang="en-GB" dirty="0"/>
              <a:t>CNES S2 Surface Reflectance 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04" y="1295400"/>
            <a:ext cx="7855391" cy="5353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616" y="5943600"/>
            <a:ext cx="268278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Currently being produced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Coming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soon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0"/>
            <a:ext cx="228600" cy="381000"/>
          </a:xfrm>
          <a:prstGeom prst="rect">
            <a:avLst/>
          </a:prstGeom>
          <a:solidFill>
            <a:srgbClr val="FF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6286500"/>
            <a:ext cx="2286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4814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S2 MAJA production</a:t>
            </a:r>
          </a:p>
          <a:p>
            <a:r>
              <a:rPr lang="en-GB" dirty="0"/>
              <a:t>DLR has a implemented MAJA code on DLR processing environment.  </a:t>
            </a:r>
          </a:p>
          <a:p>
            <a:r>
              <a:rPr lang="en-GB" dirty="0"/>
              <a:t>The objective is to produce L2a over Germany </a:t>
            </a:r>
          </a:p>
          <a:p>
            <a:r>
              <a:rPr lang="en-GB" dirty="0"/>
              <a:t>Production and distribution planned, but not yet operational</a:t>
            </a:r>
          </a:p>
          <a:p>
            <a:r>
              <a:rPr lang="en-GB" dirty="0"/>
              <a:t>Hosting planned on CODE-DE (scheduled to become available in May)</a:t>
            </a:r>
          </a:p>
          <a:p>
            <a:r>
              <a:rPr lang="en-GB" dirty="0"/>
              <a:t>Collectively with CNES western Europe will be covered with a MAJA L2a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Status at DLR – S2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34000"/>
            <a:ext cx="2843213" cy="1282869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5105400"/>
            <a:ext cx="5638800" cy="990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GB" b="1" dirty="0"/>
              <a:t>S2 Sen2Cor production</a:t>
            </a:r>
          </a:p>
          <a:p>
            <a:pPr defTabSz="914400"/>
            <a:r>
              <a:rPr lang="en-GB" dirty="0"/>
              <a:t>On-demand S2 Sen2Cor production possible on CODE-DE</a:t>
            </a:r>
          </a:p>
          <a:p>
            <a:pPr marL="0" indent="0" defTabSz="914400">
              <a:buFont typeface="Arial"/>
              <a:buNone/>
            </a:pPr>
            <a:r>
              <a:rPr lang="en-GB" dirty="0"/>
              <a:t>	www.code-de.org</a:t>
            </a:r>
          </a:p>
        </p:txBody>
      </p:sp>
    </p:spTree>
    <p:extLst>
      <p:ext uri="{BB962C8B-B14F-4D97-AF65-F5344CB8AC3E}">
        <p14:creationId xmlns:p14="http://schemas.microsoft.com/office/powerpoint/2010/main" val="17730080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EnMAP</a:t>
            </a:r>
            <a:r>
              <a:rPr lang="en-GB" dirty="0"/>
              <a:t> (hyperspectral mission to be launched late 2020)</a:t>
            </a:r>
          </a:p>
          <a:p>
            <a:r>
              <a:rPr lang="en-GB" dirty="0"/>
              <a:t>Mission operating on “Principal Investigator” approach</a:t>
            </a:r>
          </a:p>
          <a:p>
            <a:r>
              <a:rPr lang="en-GB" dirty="0"/>
              <a:t>Definition of </a:t>
            </a:r>
            <a:r>
              <a:rPr lang="en-GB" dirty="0" err="1"/>
              <a:t>Enmap</a:t>
            </a:r>
            <a:r>
              <a:rPr lang="en-GB" dirty="0"/>
              <a:t> ground segment underway</a:t>
            </a:r>
          </a:p>
          <a:p>
            <a:r>
              <a:rPr lang="en-GB" dirty="0"/>
              <a:t>Interest in aligning with CARD4L product specifications</a:t>
            </a:r>
          </a:p>
          <a:p>
            <a:r>
              <a:rPr lang="en-GB" dirty="0"/>
              <a:t>Different atmospheric correction over land and water: Land ATCOR, Water </a:t>
            </a:r>
            <a:r>
              <a:rPr lang="en-GB" dirty="0" err="1"/>
              <a:t>EOMap</a:t>
            </a:r>
            <a:r>
              <a:rPr lang="en-GB" dirty="0"/>
              <a:t> code</a:t>
            </a:r>
          </a:p>
          <a:p>
            <a:r>
              <a:rPr lang="en-GB" dirty="0"/>
              <a:t>Mostly within PFS threshold for </a:t>
            </a:r>
            <a:r>
              <a:rPr lang="en-GB" dirty="0" err="1"/>
              <a:t>EnMAP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Comments on PFS:</a:t>
            </a:r>
          </a:p>
          <a:p>
            <a:r>
              <a:rPr lang="en-GB" dirty="0"/>
              <a:t>Possibility of hyperspectral not mentioned</a:t>
            </a:r>
          </a:p>
          <a:p>
            <a:r>
              <a:rPr lang="en-GB" dirty="0"/>
              <a:t>Not compatible with 2.3 – Incomplete testing</a:t>
            </a:r>
          </a:p>
          <a:p>
            <a:r>
              <a:rPr lang="en-GB" dirty="0"/>
              <a:t>PFS target distinguishes between cloud and terrain shadow (not done in </a:t>
            </a:r>
            <a:r>
              <a:rPr lang="en-GB" dirty="0" err="1"/>
              <a:t>EnMAP</a:t>
            </a:r>
            <a:r>
              <a:rPr lang="en-GB" dirty="0"/>
              <a:t> Ground segment)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Status at DLR - </a:t>
            </a:r>
            <a:r>
              <a:rPr lang="en-GB" dirty="0" err="1"/>
              <a:t>EnMAP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8400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sz="2400" b="1" dirty="0"/>
              <a:t>L2A Operational </a:t>
            </a:r>
            <a:r>
              <a:rPr lang="en-US" sz="2400" b="1" dirty="0" smtClean="0"/>
              <a:t>Production</a:t>
            </a:r>
          </a:p>
          <a:p>
            <a:r>
              <a:rPr lang="en-US" b="1" dirty="0" smtClean="0"/>
              <a:t>Phase-A </a:t>
            </a:r>
            <a:r>
              <a:rPr lang="en-US" dirty="0" smtClean="0"/>
              <a:t>(from March </a:t>
            </a:r>
            <a:r>
              <a:rPr lang="en-US" dirty="0"/>
              <a:t>2018): systematic generation of L2A over Europe.</a:t>
            </a:r>
          </a:p>
          <a:p>
            <a:r>
              <a:rPr lang="en-US" b="1" dirty="0" smtClean="0"/>
              <a:t>Phase-B </a:t>
            </a:r>
            <a:r>
              <a:rPr lang="en-US" dirty="0" smtClean="0"/>
              <a:t>(from July </a:t>
            </a:r>
            <a:r>
              <a:rPr lang="en-US" dirty="0"/>
              <a:t>2018): systematic global generation of L2A;</a:t>
            </a:r>
          </a:p>
          <a:p>
            <a:r>
              <a:rPr lang="en-US" b="1" dirty="0" smtClean="0"/>
              <a:t>Phase-C </a:t>
            </a:r>
            <a:r>
              <a:rPr lang="en-US" dirty="0"/>
              <a:t>(up to mid-2019): on-demand L2A processing from L1C archive.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Status at ESA - L2A Production</a:t>
            </a:r>
            <a:endParaRPr lang="en-GB" dirty="0"/>
          </a:p>
        </p:txBody>
      </p:sp>
      <p:pic>
        <p:nvPicPr>
          <p:cNvPr id="4" name="Picture 3" descr="L2A_Are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69" y="990600"/>
            <a:ext cx="4634731" cy="304800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295400"/>
            <a:ext cx="4038600" cy="2743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sz="2400" b="1" dirty="0" smtClean="0"/>
              <a:t>L2A Pilot Production</a:t>
            </a:r>
          </a:p>
          <a:p>
            <a:pPr defTabSz="914400"/>
            <a:r>
              <a:rPr lang="en-US" dirty="0" smtClean="0"/>
              <a:t>Systematic production over EEA areas started since May 2017.</a:t>
            </a:r>
          </a:p>
          <a:p>
            <a:pPr defTabSz="914400"/>
            <a:r>
              <a:rPr lang="en-US" b="1" dirty="0" smtClean="0"/>
              <a:t>Sentinel-2B </a:t>
            </a:r>
            <a:r>
              <a:rPr lang="en-US" dirty="0" smtClean="0"/>
              <a:t>Level-2A production started January 2018.</a:t>
            </a:r>
          </a:p>
        </p:txBody>
      </p:sp>
    </p:spTree>
    <p:extLst>
      <p:ext uri="{BB962C8B-B14F-4D97-AF65-F5344CB8AC3E}">
        <p14:creationId xmlns:p14="http://schemas.microsoft.com/office/powerpoint/2010/main" val="34535585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lang="en-US" dirty="0"/>
              <a:t>Status at ESA </a:t>
            </a:r>
            <a:r>
              <a:rPr lang="en-US" dirty="0" err="1" smtClean="0"/>
              <a:t>ESA</a:t>
            </a:r>
            <a:r>
              <a:rPr lang="en-US" dirty="0" smtClean="0"/>
              <a:t> - </a:t>
            </a:r>
            <a:r>
              <a:rPr lang="en-US" dirty="0"/>
              <a:t>New Sen2Cor 2.5</a:t>
            </a:r>
            <a:endParaRPr lang="en-GB" dirty="0"/>
          </a:p>
        </p:txBody>
      </p:sp>
      <p:sp>
        <p:nvSpPr>
          <p:cNvPr id="7" name="ZoneTexte 4"/>
          <p:cNvSpPr txBox="1"/>
          <p:nvPr/>
        </p:nvSpPr>
        <p:spPr>
          <a:xfrm>
            <a:off x="60960" y="1933337"/>
            <a:ext cx="39805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charset="0"/>
              <a:buChar char="à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Several Bugs fixed.</a:t>
            </a:r>
          </a:p>
          <a:p>
            <a:pPr marL="285750" indent="-285750">
              <a:buClr>
                <a:schemeClr val="accent1"/>
              </a:buClr>
              <a:buFont typeface="Wingdings" charset="0"/>
              <a:buChar char="à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charset="0"/>
              <a:buChar char="à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compatibility to PSD 14.3</a:t>
            </a:r>
          </a:p>
          <a:p>
            <a:pPr marL="285750" indent="-285750">
              <a:buClr>
                <a:schemeClr val="accent1"/>
              </a:buClr>
              <a:buFont typeface="Wingdings" charset="0"/>
              <a:buChar char="à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charset="0"/>
              <a:buChar char="à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Backward PSD compatibility assured.</a:t>
            </a:r>
          </a:p>
          <a:p>
            <a:pPr marL="285750" indent="-285750">
              <a:buClr>
                <a:schemeClr val="accent1"/>
              </a:buClr>
              <a:buFont typeface="Wingdings" charset="0"/>
              <a:buChar char="à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charset="0"/>
              <a:buChar char="à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of Ozone selection.</a:t>
            </a:r>
          </a:p>
          <a:p>
            <a:pPr marL="285750" indent="-285750">
              <a:buClr>
                <a:schemeClr val="accent1"/>
              </a:buClr>
              <a:buFont typeface="Wingdings" charset="0"/>
              <a:buChar char="à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charset="0"/>
              <a:buChar char="à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of AOT retrieval</a:t>
            </a:r>
          </a:p>
          <a:p>
            <a:pPr marL="285750" indent="-285750">
              <a:buClr>
                <a:schemeClr val="accent1"/>
              </a:buClr>
              <a:buFont typeface="Wingdings" charset="0"/>
              <a:buChar char="à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charset="0"/>
              <a:buChar char="à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of Cloud Screening and Scene Classification over coastal/inland/muddy waters, urban areas/bright surfaces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07669" y="1374253"/>
            <a:ext cx="8670571" cy="400110"/>
          </a:xfrm>
          <a:prstGeom prst="rect">
            <a:avLst/>
          </a:prstGeom>
          <a:solidFill>
            <a:srgbClr val="8FE3D9"/>
          </a:solidFill>
        </p:spPr>
        <p:txBody>
          <a:bodyPr wrap="square">
            <a:sp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85750" indent="-285750" algn="ctr" defTabSz="914400">
              <a:buClr>
                <a:schemeClr val="accent1"/>
              </a:buClr>
              <a:buFont typeface="Wingdings" charset="2"/>
              <a:buChar char="ü"/>
            </a:pPr>
            <a:r>
              <a:rPr lang="en-US" sz="2000" smtClean="0">
                <a:solidFill>
                  <a:schemeClr val="bg2"/>
                </a:solidFill>
              </a:rPr>
              <a:t>New version of Sen2Cor released (v2.5) supporting Sentinel-2B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9" name="Picture 8" descr="Animation_L2A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80" y="1898305"/>
            <a:ext cx="4846320" cy="27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62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16817</TotalTime>
  <Words>1079</Words>
  <Application>Microsoft Office PowerPoint</Application>
  <PresentationFormat>On-screen Show (4:3)</PresentationFormat>
  <Paragraphs>149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Bold</vt:lpstr>
      <vt:lpstr>Avenir Roman</vt:lpstr>
      <vt:lpstr>Calibri</vt:lpstr>
      <vt:lpstr>Courier New</vt:lpstr>
      <vt:lpstr>Droid Serif</vt:lpstr>
      <vt:lpstr>Proxima Nova Regular</vt:lpstr>
      <vt:lpstr>Times New Roman</vt:lpstr>
      <vt:lpstr>Wingdings</vt:lpstr>
      <vt:lpstr>Default</vt:lpstr>
      <vt:lpstr>Potential European SR 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Steven Hosford</cp:lastModifiedBy>
  <cp:revision>82</cp:revision>
  <dcterms:modified xsi:type="dcterms:W3CDTF">2018-02-19T09:33:27Z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0bd08e1-bb58-4e8f-a337-a97265c85f8b_Enabled">
    <vt:lpwstr>True</vt:lpwstr>
  </property>
  <property fmtid="{D5CDD505-2E9C-101B-9397-08002B2CF9AE}" pid="3" name="MSIP_Label_a0bd08e1-bb58-4e8f-a337-a97265c85f8b_SiteId">
    <vt:lpwstr>a3b20c00-1663-4ee1-8af7-7863d423ee0a</vt:lpwstr>
  </property>
  <property fmtid="{D5CDD505-2E9C-101B-9397-08002B2CF9AE}" pid="4" name="MSIP_Label_a0bd08e1-bb58-4e8f-a337-a97265c85f8b_Ref">
    <vt:lpwstr>https://api.informationprotection.azure.com/api/a3b20c00-1663-4ee1-8af7-7863d423ee0a</vt:lpwstr>
  </property>
  <property fmtid="{D5CDD505-2E9C-101B-9397-08002B2CF9AE}" pid="5" name="MSIP_Label_a0bd08e1-bb58-4e8f-a337-a97265c85f8b_Owner">
    <vt:lpwstr>Daniel.Wicks@sa.catapult.org.uk</vt:lpwstr>
  </property>
  <property fmtid="{D5CDD505-2E9C-101B-9397-08002B2CF9AE}" pid="6" name="MSIP_Label_a0bd08e1-bb58-4e8f-a337-a97265c85f8b_SetDate">
    <vt:lpwstr>2018-02-09T07:23:35.8103436+00:00</vt:lpwstr>
  </property>
  <property fmtid="{D5CDD505-2E9C-101B-9397-08002B2CF9AE}" pid="7" name="MSIP_Label_a0bd08e1-bb58-4e8f-a337-a97265c85f8b_Name">
    <vt:lpwstr>Catapult Open</vt:lpwstr>
  </property>
  <property fmtid="{D5CDD505-2E9C-101B-9397-08002B2CF9AE}" pid="8" name="MSIP_Label_a0bd08e1-bb58-4e8f-a337-a97265c85f8b_Application">
    <vt:lpwstr>Microsoft Azure Information Protection</vt:lpwstr>
  </property>
  <property fmtid="{D5CDD505-2E9C-101B-9397-08002B2CF9AE}" pid="9" name="MSIP_Label_a0bd08e1-bb58-4e8f-a337-a97265c85f8b_Extended_MSFT_Method">
    <vt:lpwstr>Automatic</vt:lpwstr>
  </property>
  <property fmtid="{D5CDD505-2E9C-101B-9397-08002B2CF9AE}" pid="10" name="Sensitivity">
    <vt:lpwstr>Catapult Open</vt:lpwstr>
  </property>
</Properties>
</file>