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2" r:id="rId1"/>
    <p:sldMasterId id="2147483793" r:id="rId2"/>
  </p:sldMasterIdLst>
  <p:notesMasterIdLst>
    <p:notesMasterId r:id="rId19"/>
  </p:notesMasterIdLst>
  <p:handoutMasterIdLst>
    <p:handoutMasterId r:id="rId20"/>
  </p:handoutMasterIdLst>
  <p:sldIdLst>
    <p:sldId id="1146" r:id="rId3"/>
    <p:sldId id="1262" r:id="rId4"/>
    <p:sldId id="1263" r:id="rId5"/>
    <p:sldId id="1271" r:id="rId6"/>
    <p:sldId id="1270" r:id="rId7"/>
    <p:sldId id="1266" r:id="rId8"/>
    <p:sldId id="1264" r:id="rId9"/>
    <p:sldId id="1268" r:id="rId10"/>
    <p:sldId id="1269" r:id="rId11"/>
    <p:sldId id="1267" r:id="rId12"/>
    <p:sldId id="1265" r:id="rId13"/>
    <p:sldId id="1238" r:id="rId14"/>
    <p:sldId id="1273" r:id="rId15"/>
    <p:sldId id="1274" r:id="rId16"/>
    <p:sldId id="1275" r:id="rId17"/>
    <p:sldId id="1272" r:id="rId18"/>
  </p:sldIdLst>
  <p:sldSz cx="9144000" cy="6858000" type="screen4x3"/>
  <p:notesSz cx="6735763" cy="9866313"/>
  <p:custShowLst>
    <p:custShow name="8.ALOSデータ利用系システム" id="0">
      <p:sldLst/>
    </p:custShow>
  </p:custShow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b="1" kern="1200">
        <a:solidFill>
          <a:schemeClr val="accent2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b="1" kern="1200">
        <a:solidFill>
          <a:schemeClr val="accent2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b="1" kern="1200">
        <a:solidFill>
          <a:schemeClr val="accent2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b="1" kern="1200">
        <a:solidFill>
          <a:schemeClr val="accent2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b="1" kern="1200">
        <a:solidFill>
          <a:schemeClr val="accent2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400" b="1" kern="1200">
        <a:solidFill>
          <a:schemeClr val="accent2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1400" b="1" kern="1200">
        <a:solidFill>
          <a:schemeClr val="accent2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1400" b="1" kern="1200">
        <a:solidFill>
          <a:schemeClr val="accent2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1400" b="1" kern="1200">
        <a:solidFill>
          <a:schemeClr val="accent2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0000"/>
    <a:srgbClr val="006666"/>
    <a:srgbClr val="FFCC99"/>
    <a:srgbClr val="FFCCCC"/>
    <a:srgbClr val="333333"/>
    <a:srgbClr val="FFFF99"/>
    <a:srgbClr val="FFFF66"/>
    <a:srgbClr val="66FF6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57" autoAdjust="0"/>
    <p:restoredTop sz="96801" autoAdjust="0"/>
  </p:normalViewPr>
  <p:slideViewPr>
    <p:cSldViewPr>
      <p:cViewPr varScale="1">
        <p:scale>
          <a:sx n="74" d="100"/>
          <a:sy n="74" d="100"/>
        </p:scale>
        <p:origin x="7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234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9500" y="866775"/>
            <a:ext cx="4592638" cy="3444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6" y="4686300"/>
            <a:ext cx="4937125" cy="415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80" tIns="44839" rIns="91280" bIns="44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500789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1201" y="0"/>
            <a:ext cx="7723188" cy="69215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711201" y="0"/>
            <a:ext cx="7723188" cy="69215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C7B31-FA6B-4DD2-BB71-77F7DF050997}" type="datetime1">
              <a:rPr lang="ja-JP" altLang="en-US" smtClean="0"/>
              <a:pPr>
                <a:defRPr/>
              </a:pPr>
              <a:t>2018/2/21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90D67-3BD2-4E4B-BB6A-40C301CE8D5D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47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spcBef>
                <a:spcPts val="800"/>
              </a:spcBef>
              <a:defRPr sz="1800"/>
            </a:lvl1pPr>
            <a:lvl2pPr marL="536575" indent="-179388">
              <a:spcBef>
                <a:spcPts val="800"/>
              </a:spcBef>
              <a:buFont typeface="Wingdings" pitchFamily="2" charset="2"/>
              <a:buChar char="Ø"/>
              <a:defRPr sz="1800"/>
            </a:lvl2pPr>
            <a:lvl3pPr marL="893763" indent="-177800">
              <a:spcBef>
                <a:spcPts val="800"/>
              </a:spcBef>
              <a:buFont typeface="Wingdings" pitchFamily="2" charset="2"/>
              <a:buChar char="ü"/>
              <a:defRPr sz="1800"/>
            </a:lvl3pPr>
            <a:lvl4pPr marL="1252538" indent="-179388">
              <a:spcBef>
                <a:spcPts val="800"/>
              </a:spcBef>
              <a:defRPr sz="1800"/>
            </a:lvl4pPr>
            <a:lvl5pPr marL="1609725" indent="-177800">
              <a:spcBef>
                <a:spcPts val="800"/>
              </a:spcBef>
              <a:defRPr sz="1800"/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2F301-FFBA-4CCF-AB50-F92F2C976180}" type="datetime1">
              <a:rPr lang="ja-JP" altLang="en-US" smtClean="0"/>
              <a:pPr>
                <a:defRPr/>
              </a:pPr>
              <a:t>2018/2/21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CC6AFD5-3A0A-4B13-AF33-113268E053FF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98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（インデントな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800"/>
              </a:spcBef>
              <a:buNone/>
              <a:defRPr sz="1800"/>
            </a:lvl1pPr>
            <a:lvl2pPr marL="536575" indent="-179388">
              <a:spcBef>
                <a:spcPts val="800"/>
              </a:spcBef>
              <a:buFont typeface="Wingdings" pitchFamily="2" charset="2"/>
              <a:buChar char="Ø"/>
              <a:defRPr sz="1800"/>
            </a:lvl2pPr>
            <a:lvl3pPr marL="893763" indent="-177800">
              <a:spcBef>
                <a:spcPts val="800"/>
              </a:spcBef>
              <a:buFont typeface="Wingdings" pitchFamily="2" charset="2"/>
              <a:buChar char="ü"/>
              <a:defRPr sz="1800"/>
            </a:lvl3pPr>
            <a:lvl4pPr marL="1252538" indent="-179388">
              <a:spcBef>
                <a:spcPts val="800"/>
              </a:spcBef>
              <a:defRPr sz="1800"/>
            </a:lvl4pPr>
            <a:lvl5pPr marL="1609725" indent="-177800">
              <a:spcBef>
                <a:spcPts val="800"/>
              </a:spcBef>
              <a:defRPr sz="1800"/>
            </a:lvl5pPr>
          </a:lstStyle>
          <a:p>
            <a:pPr lvl="0"/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9A424-FD8A-43C6-9695-D6F1238DF3C5}" type="datetime1">
              <a:rPr lang="ja-JP" altLang="en-US" smtClean="0"/>
              <a:pPr>
                <a:defRPr/>
              </a:pPr>
              <a:t>2018/2/21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953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8370D-985E-472D-A958-35D71FC8554C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75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CD2D3-46E1-4AB9-83AA-D0A81E49B49D}" type="datetime1">
              <a:rPr lang="ja-JP" altLang="en-US" smtClean="0"/>
              <a:pPr>
                <a:defRPr/>
              </a:pPr>
              <a:t>2018/2/21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AA93-D09D-4364-BC19-82AA350DFF88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56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F3E4B-E6D7-457E-B518-03462036A63E}" type="datetime1">
              <a:rPr lang="ja-JP" altLang="en-US" smtClean="0"/>
              <a:pPr>
                <a:defRPr/>
              </a:pPr>
              <a:t>2018/2/21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E0195-EE27-4876-A1F6-0B86A2B98AF1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39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E5DE5-27DE-4587-A96B-D80A690226CD}" type="datetime1">
              <a:rPr lang="ja-JP" altLang="en-US" smtClean="0"/>
              <a:pPr>
                <a:defRPr/>
              </a:pPr>
              <a:t>2018/2/21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4F6D-B171-4BC4-AAC0-B40C239A3D00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6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 bwMode="auto">
          <a:xfrm>
            <a:off x="4571968" y="0"/>
            <a:ext cx="65" cy="21544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>
            <a:off x="304801" y="685800"/>
            <a:ext cx="8512175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49" name="Line 25"/>
          <p:cNvSpPr>
            <a:spLocks noChangeShapeType="1"/>
          </p:cNvSpPr>
          <p:nvPr userDrawn="1"/>
        </p:nvSpPr>
        <p:spPr bwMode="auto">
          <a:xfrm>
            <a:off x="277814" y="6643688"/>
            <a:ext cx="8588375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711201" y="0"/>
            <a:ext cx="7723188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2600" b="1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2600" b="1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2600" b="1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2600" b="1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2600" b="1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600" b="1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600" b="1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600" b="1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600" b="1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CC66"/>
        </a:buClr>
        <a:buSzPct val="100000"/>
        <a:buFont typeface="Monotype Sorts" pitchFamily="2" charset="2"/>
        <a:buChar char="z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Monotype Sorts" pitchFamily="2" charset="2"/>
        <a:buChar char="y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SzPct val="100000"/>
        <a:buFont typeface="Monotype Sorts" pitchFamily="2" charset="2"/>
        <a:buChar char="/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4"/>
        <a:defRPr kumimoji="1"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4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4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4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4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PT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6988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11561" y="26988"/>
            <a:ext cx="835292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6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237392" y="857251"/>
            <a:ext cx="86868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9287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ＭＳ Ｐゴシック" pitchFamily="50" charset="-128"/>
              </a:defRPr>
            </a:lvl1pPr>
          </a:lstStyle>
          <a:p>
            <a:pPr algn="l">
              <a:defRPr/>
            </a:pPr>
            <a:fld id="{180E77A4-C979-4F44-8410-B37EDF7B7378}" type="datetime1">
              <a:rPr lang="ja-JP" altLang="en-US" b="0" smtClean="0"/>
              <a:pPr algn="l">
                <a:defRPr/>
              </a:pPr>
              <a:t>2018/2/21</a:t>
            </a:fld>
            <a:endParaRPr lang="ja-JP" altLang="en-US" b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 b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80" name="Picture 10" descr="A2_1_blue_glay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464" y="44453"/>
            <a:ext cx="996462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スライド番号プレースホルダー 25"/>
          <p:cNvSpPr>
            <a:spLocks noGrp="1"/>
          </p:cNvSpPr>
          <p:nvPr>
            <p:ph type="sldNum" sz="quarter" idx="4"/>
          </p:nvPr>
        </p:nvSpPr>
        <p:spPr>
          <a:xfrm>
            <a:off x="8626720" y="6525344"/>
            <a:ext cx="495300" cy="26035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C24AA93-D09D-4364-BC19-82AA350DFF88}" type="slidenum">
              <a:rPr lang="ja-JP" altLang="en-US" b="0" smtClean="0">
                <a:solidFill>
                  <a:prstClr val="black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ja-JP" altLang="en-US" b="0" dirty="0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709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ＭＳ Ｐゴシック" pitchFamily="50" charset="-128"/>
          <a:ea typeface="ＭＳ Ｐゴシック" pitchFamily="50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8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ＭＳ Ｐゴシック" pitchFamily="50" charset="-128"/>
          <a:ea typeface="ＭＳ Ｐゴシック" pitchFamily="5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r="14169"/>
          <a:stretch/>
        </p:blipFill>
        <p:spPr>
          <a:xfrm>
            <a:off x="0" y="-27384"/>
            <a:ext cx="9144000" cy="691276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672810" y="3789040"/>
            <a:ext cx="5798382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ja-JP" sz="20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21-23 February, 2018</a:t>
            </a:r>
          </a:p>
          <a:p>
            <a:pPr>
              <a:spcAft>
                <a:spcPts val="0"/>
              </a:spcAft>
            </a:pPr>
            <a:endParaRPr lang="en-US" altLang="ja-JP" sz="20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  <a:p>
            <a:pPr>
              <a:spcAft>
                <a:spcPts val="0"/>
              </a:spcAft>
            </a:pPr>
            <a:endParaRPr lang="en-US" altLang="ja-JP" sz="1800" b="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  <a:p>
            <a:pPr>
              <a:spcAft>
                <a:spcPts val="600"/>
              </a:spcAft>
            </a:pPr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Takeo Tadono</a:t>
            </a:r>
          </a:p>
          <a:p>
            <a:pPr>
              <a:spcAft>
                <a:spcPts val="0"/>
              </a:spcAft>
            </a:pPr>
            <a:r>
              <a:rPr lang="en-US" altLang="ja-JP" sz="2000" dirty="0">
                <a:solidFill>
                  <a:schemeClr val="bg1"/>
                </a:solidFill>
                <a:latin typeface="Comic Sans MS" pitchFamily="66" charset="0"/>
              </a:rPr>
              <a:t>Earth Observation Research Center (EORC)</a:t>
            </a:r>
          </a:p>
          <a:p>
            <a:pPr>
              <a:spcAft>
                <a:spcPts val="0"/>
              </a:spcAft>
            </a:pPr>
            <a:r>
              <a:rPr lang="en-US" altLang="ja-JP" sz="2000" dirty="0">
                <a:solidFill>
                  <a:schemeClr val="bg1"/>
                </a:solidFill>
                <a:latin typeface="Comic Sans MS" pitchFamily="66" charset="0"/>
              </a:rPr>
              <a:t>Japan Aerospace Exploration Agency (JAXA)</a:t>
            </a:r>
          </a:p>
        </p:txBody>
      </p:sp>
      <p:sp>
        <p:nvSpPr>
          <p:cNvPr id="9" name="Text Box 1093"/>
          <p:cNvSpPr txBox="1">
            <a:spLocks noChangeArrowheads="1"/>
          </p:cNvSpPr>
          <p:nvPr/>
        </p:nvSpPr>
        <p:spPr bwMode="auto">
          <a:xfrm>
            <a:off x="593812" y="1913494"/>
            <a:ext cx="7956376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JAXA Updates on LSI-VC</a:t>
            </a:r>
          </a:p>
        </p:txBody>
      </p:sp>
      <p:sp>
        <p:nvSpPr>
          <p:cNvPr id="11" name="Rectangle 1092"/>
          <p:cNvSpPr>
            <a:spLocks noChangeArrowheads="1"/>
          </p:cNvSpPr>
          <p:nvPr/>
        </p:nvSpPr>
        <p:spPr bwMode="auto">
          <a:xfrm>
            <a:off x="4716016" y="-27384"/>
            <a:ext cx="441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en-US" altLang="ja-JP" sz="1100" dirty="0">
                <a:solidFill>
                  <a:schemeClr val="bg1"/>
                </a:solidFill>
              </a:rPr>
              <a:t>CEOS LSI-VC-5, Tokyo Japan</a:t>
            </a:r>
            <a:endParaRPr lang="en-US" altLang="ja-JP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39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sz="3200" dirty="0">
                <a:latin typeface="Tahoma" panose="020B0604030504040204" pitchFamily="34" charset="0"/>
                <a:cs typeface="Tahoma" panose="020B0604030504040204" pitchFamily="34" charset="0"/>
              </a:rPr>
              <a:t>ALOS AVNIR-2 ORI Dataset</a:t>
            </a:r>
            <a:endParaRPr lang="ja-JP" altLang="en-US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8D1271-FC31-4B1D-9C2D-4952A6FC2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70328"/>
            <a:ext cx="3649907" cy="385887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297229D-8523-429A-9ED4-F03BC45C9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24944"/>
            <a:ext cx="3671630" cy="38884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443892D-9C97-4A40-A125-82C7C2588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24744"/>
            <a:ext cx="2880320" cy="3916026"/>
          </a:xfrm>
          <a:prstGeom prst="rect">
            <a:avLst/>
          </a:prstGeom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6F4B538E-87D1-42E0-A109-2C5B73DF9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692696"/>
            <a:ext cx="4527865" cy="646331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Download site on JAXA EORC web (Under developing)</a:t>
            </a:r>
          </a:p>
        </p:txBody>
      </p:sp>
      <p:sp>
        <p:nvSpPr>
          <p:cNvPr id="8" name="矢印: 上向き折線 7">
            <a:extLst>
              <a:ext uri="{FF2B5EF4-FFF2-40B4-BE49-F238E27FC236}">
                <a16:creationId xmlns:a16="http://schemas.microsoft.com/office/drawing/2014/main" id="{9CD347A9-7321-4D3B-BE0A-2B6DA85240A0}"/>
              </a:ext>
            </a:extLst>
          </p:cNvPr>
          <p:cNvSpPr/>
          <p:nvPr/>
        </p:nvSpPr>
        <p:spPr>
          <a:xfrm rot="5400000">
            <a:off x="2591780" y="5296505"/>
            <a:ext cx="504056" cy="43204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上向き折線 23">
            <a:extLst>
              <a:ext uri="{FF2B5EF4-FFF2-40B4-BE49-F238E27FC236}">
                <a16:creationId xmlns:a16="http://schemas.microsoft.com/office/drawing/2014/main" id="{FEFD111E-4176-4F41-B389-61ABE886F836}"/>
              </a:ext>
            </a:extLst>
          </p:cNvPr>
          <p:cNvSpPr/>
          <p:nvPr/>
        </p:nvSpPr>
        <p:spPr>
          <a:xfrm>
            <a:off x="6967223" y="5219807"/>
            <a:ext cx="504056" cy="43204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25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sz="3200" dirty="0">
                <a:latin typeface="Tahoma" panose="020B0604030504040204" pitchFamily="34" charset="0"/>
                <a:cs typeface="Tahoma" panose="020B0604030504040204" pitchFamily="34" charset="0"/>
              </a:rPr>
              <a:t>ALOS F/O Missions</a:t>
            </a:r>
            <a:endParaRPr lang="ja-JP" altLang="en-US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ectangle 12">
            <a:extLst>
              <a:ext uri="{FF2B5EF4-FFF2-40B4-BE49-F238E27FC236}">
                <a16:creationId xmlns:a16="http://schemas.microsoft.com/office/drawing/2014/main" id="{9E03A625-26E9-40CE-8BA5-2915B4C66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45" y="1052736"/>
            <a:ext cx="8839841" cy="152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eaLnBrk="0" hangingPunct="0">
              <a:spcBef>
                <a:spcPct val="20000"/>
              </a:spcBef>
              <a:buFont typeface="Arial" pitchFamily="34" charset="0"/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400"/>
              </a:spcAft>
              <a:buFont typeface="Wingdings" pitchFamily="2" charset="2"/>
              <a:buChar char="l"/>
              <a:defRPr/>
            </a:pPr>
            <a:r>
              <a:rPr lang="en-US" altLang="ja-JP" sz="1800" b="0" kern="0" dirty="0">
                <a:solidFill>
                  <a:prstClr val="black"/>
                </a:solidFill>
                <a:latin typeface="Calibri" panose="020F0502020204030204" pitchFamily="34" charset="0"/>
              </a:rPr>
              <a:t>Contribute to ensure the </a:t>
            </a:r>
            <a:r>
              <a:rPr lang="en-US" altLang="ja-JP" sz="1800" b="0" u="sng" kern="0" dirty="0">
                <a:solidFill>
                  <a:srgbClr val="FF0000"/>
                </a:solidFill>
                <a:latin typeface="Calibri" panose="020F0502020204030204" pitchFamily="34" charset="0"/>
              </a:rPr>
              <a:t>safety and security of citizens</a:t>
            </a:r>
            <a:r>
              <a:rPr lang="en-US" altLang="ja-JP" sz="1800" b="0" kern="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US" altLang="ja-JP" sz="1800" b="0" i="1" kern="0" dirty="0">
                <a:solidFill>
                  <a:prstClr val="black"/>
                </a:solidFill>
                <a:latin typeface="Calibri" panose="020F0502020204030204" pitchFamily="34" charset="0"/>
              </a:rPr>
              <a:t>i.e.</a:t>
            </a:r>
            <a:r>
              <a:rPr lang="en-US" altLang="ja-JP" sz="1800" b="0" kern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1800" b="0" kern="0" dirty="0">
                <a:solidFill>
                  <a:srgbClr val="FF0000"/>
                </a:solidFill>
                <a:latin typeface="Calibri" panose="020F0502020204030204" pitchFamily="34" charset="0"/>
              </a:rPr>
              <a:t>disasters monitoring and management</a:t>
            </a:r>
            <a:r>
              <a:rPr lang="en-US" altLang="ja-JP" sz="1800" b="0" kern="0" dirty="0">
                <a:solidFill>
                  <a:prstClr val="black"/>
                </a:solidFill>
                <a:latin typeface="Calibri" panose="020F0502020204030204" pitchFamily="34" charset="0"/>
              </a:rPr>
              <a:t>, land deformation monitoring, national developing management, foods and natural resources, environmental issues in global etc. as common issues. </a:t>
            </a:r>
          </a:p>
          <a:p>
            <a:pPr algn="l" eaLnBrk="1" fontAlgn="auto" hangingPunct="1">
              <a:spcBef>
                <a:spcPct val="0"/>
              </a:spcBef>
              <a:spcAft>
                <a:spcPts val="400"/>
              </a:spcAft>
              <a:buFont typeface="Wingdings" pitchFamily="2" charset="2"/>
              <a:buChar char="l"/>
              <a:defRPr/>
            </a:pPr>
            <a:r>
              <a:rPr lang="en-US" altLang="ja-JP" sz="1800" b="0" kern="0" dirty="0">
                <a:solidFill>
                  <a:prstClr val="black"/>
                </a:solidFill>
                <a:latin typeface="Calibri" panose="020F0502020204030204" pitchFamily="34" charset="0"/>
              </a:rPr>
              <a:t>Contribute to industrial development based on Earth observation data </a:t>
            </a:r>
            <a:r>
              <a:rPr lang="en-US" altLang="ja-JP" sz="1800" b="0" i="1" kern="0" dirty="0">
                <a:solidFill>
                  <a:prstClr val="black"/>
                </a:solidFill>
                <a:latin typeface="Calibri" panose="020F0502020204030204" pitchFamily="34" charset="0"/>
              </a:rPr>
              <a:t>i.e.</a:t>
            </a:r>
            <a:r>
              <a:rPr lang="en-US" altLang="ja-JP" sz="1800" b="0" kern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1800" b="0" u="sng" kern="0" dirty="0">
                <a:solidFill>
                  <a:srgbClr val="FF0000"/>
                </a:solidFill>
                <a:latin typeface="Calibri" panose="020F0502020204030204" pitchFamily="34" charset="0"/>
              </a:rPr>
              <a:t>National Spatial Data infrastructure (NSDI)</a:t>
            </a:r>
            <a:r>
              <a:rPr lang="en-US" altLang="ja-JP" sz="1800" b="0" u="sng" kern="0" dirty="0">
                <a:solidFill>
                  <a:prstClr val="black"/>
                </a:solidFill>
                <a:latin typeface="Calibri" panose="020F0502020204030204" pitchFamily="34" charset="0"/>
              </a:rPr>
              <a:t> and </a:t>
            </a:r>
            <a:r>
              <a:rPr lang="en-US" altLang="ja-JP" sz="1800" b="0" u="sng" kern="0" dirty="0">
                <a:solidFill>
                  <a:srgbClr val="FF0000"/>
                </a:solidFill>
                <a:latin typeface="Calibri" panose="020F0502020204030204" pitchFamily="34" charset="0"/>
              </a:rPr>
              <a:t>new applications. </a:t>
            </a:r>
            <a:endParaRPr lang="ja-JP" altLang="en-US" sz="1800" b="0" u="sng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B7CAAA5-6256-477E-AD18-A9DBD050E860}"/>
              </a:ext>
            </a:extLst>
          </p:cNvPr>
          <p:cNvSpPr txBox="1"/>
          <p:nvPr/>
        </p:nvSpPr>
        <p:spPr>
          <a:xfrm>
            <a:off x="118584" y="692696"/>
            <a:ext cx="8606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en-US" altLang="ja-JP" sz="2000" b="0" kern="0" dirty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Continuous observations successor </a:t>
            </a:r>
            <a:r>
              <a:rPr kumimoji="0" lang="en-US" altLang="ja-JP" sz="2000" b="0" i="1" kern="0" dirty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“Daichi” (ALOS)</a:t>
            </a:r>
            <a:r>
              <a:rPr kumimoji="0" lang="en-US" altLang="ja-JP" sz="2000" b="0" kern="0" dirty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 from 2006 to 2011</a:t>
            </a:r>
            <a:endParaRPr kumimoji="0" lang="ja-JP" altLang="en-US" sz="2000" b="0" kern="0" dirty="0">
              <a:solidFill>
                <a:prstClr val="black"/>
              </a:solidFill>
              <a:latin typeface="Arial" pitchFamily="34" charset="0"/>
              <a:ea typeface="ＭＳ Ｐゴシック"/>
            </a:endParaRPr>
          </a:p>
        </p:txBody>
      </p:sp>
      <p:graphicFrame>
        <p:nvGraphicFramePr>
          <p:cNvPr id="52" name="表 51">
            <a:extLst>
              <a:ext uri="{FF2B5EF4-FFF2-40B4-BE49-F238E27FC236}">
                <a16:creationId xmlns:a16="http://schemas.microsoft.com/office/drawing/2014/main" id="{7AEB5BF2-B7C7-427F-8845-7CE602E08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812055"/>
              </p:ext>
            </p:extLst>
          </p:nvPr>
        </p:nvGraphicFramePr>
        <p:xfrm>
          <a:off x="293627" y="2879247"/>
          <a:ext cx="8814877" cy="3907864"/>
        </p:xfrm>
        <a:graphic>
          <a:graphicData uri="http://schemas.openxmlformats.org/drawingml/2006/table">
            <a:tbl>
              <a:tblPr firstRow="1" bandRow="1"/>
              <a:tblGrid>
                <a:gridCol w="1256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7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97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97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JFY2014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2015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2016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2017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2018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2019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2020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2021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58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68C7C059-5AA2-471B-84BC-2E01CE12830B}"/>
              </a:ext>
            </a:extLst>
          </p:cNvPr>
          <p:cNvSpPr/>
          <p:nvPr/>
        </p:nvSpPr>
        <p:spPr>
          <a:xfrm>
            <a:off x="749620" y="3703440"/>
            <a:ext cx="215149" cy="193637"/>
          </a:xfrm>
          <a:prstGeom prst="triangle">
            <a:avLst/>
          </a:prstGeom>
          <a:gradFill rotWithShape="1">
            <a:gsLst>
              <a:gs pos="0">
                <a:srgbClr val="838383">
                  <a:shade val="51000"/>
                  <a:satMod val="130000"/>
                </a:srgbClr>
              </a:gs>
              <a:gs pos="80000">
                <a:srgbClr val="838383">
                  <a:shade val="93000"/>
                  <a:satMod val="130000"/>
                </a:srgbClr>
              </a:gs>
              <a:gs pos="100000">
                <a:srgbClr val="83838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3838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06DE7F13-0205-464D-925F-BCF52C0919C7}"/>
              </a:ext>
            </a:extLst>
          </p:cNvPr>
          <p:cNvSpPr txBox="1"/>
          <p:nvPr/>
        </p:nvSpPr>
        <p:spPr>
          <a:xfrm>
            <a:off x="954011" y="3640245"/>
            <a:ext cx="96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Launch</a:t>
            </a:r>
            <a:endParaRPr lang="ja-JP" altLang="en-US" sz="1600" b="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5" name="右矢印 7">
            <a:extLst>
              <a:ext uri="{FF2B5EF4-FFF2-40B4-BE49-F238E27FC236}">
                <a16:creationId xmlns:a16="http://schemas.microsoft.com/office/drawing/2014/main" id="{9FB5DDA6-6439-49BF-926E-A98649469D70}"/>
              </a:ext>
            </a:extLst>
          </p:cNvPr>
          <p:cNvSpPr/>
          <p:nvPr/>
        </p:nvSpPr>
        <p:spPr>
          <a:xfrm>
            <a:off x="882688" y="3946070"/>
            <a:ext cx="303474" cy="301214"/>
          </a:xfrm>
          <a:prstGeom prst="rightArrow">
            <a:avLst/>
          </a:prstGeom>
          <a:solidFill>
            <a:srgbClr val="A6B727"/>
          </a:solidFill>
          <a:ln w="25400" cap="flat" cmpd="sng" algn="ctr">
            <a:solidFill>
              <a:srgbClr val="A6B7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6" name="右矢印 12">
            <a:extLst>
              <a:ext uri="{FF2B5EF4-FFF2-40B4-BE49-F238E27FC236}">
                <a16:creationId xmlns:a16="http://schemas.microsoft.com/office/drawing/2014/main" id="{31DE43A7-3407-4F4E-B6C2-8B429D192364}"/>
              </a:ext>
            </a:extLst>
          </p:cNvPr>
          <p:cNvSpPr/>
          <p:nvPr/>
        </p:nvSpPr>
        <p:spPr>
          <a:xfrm>
            <a:off x="1130112" y="4266831"/>
            <a:ext cx="360040" cy="301214"/>
          </a:xfrm>
          <a:prstGeom prst="rightArrow">
            <a:avLst/>
          </a:prstGeom>
          <a:solidFill>
            <a:srgbClr val="A6B727"/>
          </a:solidFill>
          <a:ln w="25400" cap="flat" cmpd="sng" algn="ctr">
            <a:solidFill>
              <a:srgbClr val="A6B7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4465111-6275-47AF-9C58-F88D23413F1D}"/>
              </a:ext>
            </a:extLst>
          </p:cNvPr>
          <p:cNvSpPr txBox="1"/>
          <p:nvPr/>
        </p:nvSpPr>
        <p:spPr>
          <a:xfrm>
            <a:off x="1130112" y="3928277"/>
            <a:ext cx="223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Initial C/O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DE27788-F9CE-41E8-8487-8BCE7DA4AA43}"/>
              </a:ext>
            </a:extLst>
          </p:cNvPr>
          <p:cNvSpPr txBox="1"/>
          <p:nvPr/>
        </p:nvSpPr>
        <p:spPr>
          <a:xfrm>
            <a:off x="1488399" y="4273792"/>
            <a:ext cx="223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Initial Cal-Val</a:t>
            </a:r>
            <a:endParaRPr lang="ja-JP" altLang="en-US" sz="1600" b="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9" name="二等辺三角形 58">
            <a:extLst>
              <a:ext uri="{FF2B5EF4-FFF2-40B4-BE49-F238E27FC236}">
                <a16:creationId xmlns:a16="http://schemas.microsoft.com/office/drawing/2014/main" id="{B1CBA904-F51D-4490-BBE7-7840AF1D0250}"/>
              </a:ext>
            </a:extLst>
          </p:cNvPr>
          <p:cNvSpPr/>
          <p:nvPr/>
        </p:nvSpPr>
        <p:spPr>
          <a:xfrm>
            <a:off x="1419019" y="4605385"/>
            <a:ext cx="215149" cy="193637"/>
          </a:xfrm>
          <a:prstGeom prst="triangle">
            <a:avLst/>
          </a:prstGeom>
          <a:gradFill rotWithShape="1">
            <a:gsLst>
              <a:gs pos="0">
                <a:srgbClr val="838383">
                  <a:shade val="51000"/>
                  <a:satMod val="130000"/>
                </a:srgbClr>
              </a:gs>
              <a:gs pos="80000">
                <a:srgbClr val="838383">
                  <a:shade val="93000"/>
                  <a:satMod val="130000"/>
                </a:srgbClr>
              </a:gs>
              <a:gs pos="100000">
                <a:srgbClr val="83838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3838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75B53DB-0BEC-4CC1-8332-8240E1CFE98C}"/>
              </a:ext>
            </a:extLst>
          </p:cNvPr>
          <p:cNvSpPr txBox="1"/>
          <p:nvPr/>
        </p:nvSpPr>
        <p:spPr>
          <a:xfrm>
            <a:off x="1634168" y="4554863"/>
            <a:ext cx="223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Product release</a:t>
            </a:r>
            <a:endParaRPr lang="ja-JP" altLang="en-US" sz="1600" b="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1" name="右矢印 20">
            <a:extLst>
              <a:ext uri="{FF2B5EF4-FFF2-40B4-BE49-F238E27FC236}">
                <a16:creationId xmlns:a16="http://schemas.microsoft.com/office/drawing/2014/main" id="{D7E07BE8-5D2B-4985-B0DE-A66D12802D16}"/>
              </a:ext>
            </a:extLst>
          </p:cNvPr>
          <p:cNvSpPr/>
          <p:nvPr/>
        </p:nvSpPr>
        <p:spPr>
          <a:xfrm>
            <a:off x="6170672" y="4785692"/>
            <a:ext cx="2915535" cy="301214"/>
          </a:xfrm>
          <a:prstGeom prst="rightArrow">
            <a:avLst/>
          </a:prstGeom>
          <a:gradFill rotWithShape="1">
            <a:gsLst>
              <a:gs pos="0">
                <a:srgbClr val="A6B727">
                  <a:tint val="50000"/>
                  <a:satMod val="300000"/>
                </a:srgbClr>
              </a:gs>
              <a:gs pos="35000">
                <a:srgbClr val="A6B727">
                  <a:tint val="37000"/>
                  <a:satMod val="300000"/>
                </a:srgbClr>
              </a:gs>
              <a:gs pos="100000">
                <a:srgbClr val="A6B72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A6B72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305EFE3-EBAB-48B9-A894-BEAB5B4082D4}"/>
              </a:ext>
            </a:extLst>
          </p:cNvPr>
          <p:cNvSpPr txBox="1"/>
          <p:nvPr/>
        </p:nvSpPr>
        <p:spPr>
          <a:xfrm>
            <a:off x="1385776" y="5032723"/>
            <a:ext cx="324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Mission operation (5 years)</a:t>
            </a:r>
            <a:endParaRPr lang="ja-JP" altLang="en-US" sz="1600" b="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08656C1-CA4B-40B4-BAE7-F5B8134CDFA3}"/>
              </a:ext>
            </a:extLst>
          </p:cNvPr>
          <p:cNvSpPr txBox="1"/>
          <p:nvPr/>
        </p:nvSpPr>
        <p:spPr>
          <a:xfrm>
            <a:off x="6405367" y="5048206"/>
            <a:ext cx="2680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Post-mission operation</a:t>
            </a:r>
          </a:p>
        </p:txBody>
      </p:sp>
      <p:sp>
        <p:nvSpPr>
          <p:cNvPr id="64" name="右矢印 28">
            <a:extLst>
              <a:ext uri="{FF2B5EF4-FFF2-40B4-BE49-F238E27FC236}">
                <a16:creationId xmlns:a16="http://schemas.microsoft.com/office/drawing/2014/main" id="{77D5DD87-D72F-4406-9570-1559327B25EC}"/>
              </a:ext>
            </a:extLst>
          </p:cNvPr>
          <p:cNvSpPr/>
          <p:nvPr/>
        </p:nvSpPr>
        <p:spPr>
          <a:xfrm>
            <a:off x="7347224" y="5565983"/>
            <a:ext cx="1758872" cy="301214"/>
          </a:xfrm>
          <a:prstGeom prst="rightArrow">
            <a:avLst/>
          </a:prstGeom>
          <a:solidFill>
            <a:srgbClr val="418AB3"/>
          </a:solidFill>
          <a:ln w="2540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5" name="右矢印 30">
            <a:extLst>
              <a:ext uri="{FF2B5EF4-FFF2-40B4-BE49-F238E27FC236}">
                <a16:creationId xmlns:a16="http://schemas.microsoft.com/office/drawing/2014/main" id="{0E2EEE0B-EC1A-4DB4-8653-26AB406384A8}"/>
              </a:ext>
            </a:extLst>
          </p:cNvPr>
          <p:cNvSpPr/>
          <p:nvPr/>
        </p:nvSpPr>
        <p:spPr>
          <a:xfrm>
            <a:off x="7722976" y="6224130"/>
            <a:ext cx="1365609" cy="301214"/>
          </a:xfrm>
          <a:prstGeom prst="rightArrow">
            <a:avLst/>
          </a:prstGeom>
          <a:solidFill>
            <a:srgbClr val="F69200"/>
          </a:solidFill>
          <a:ln w="25400" cap="flat" cmpd="sng" algn="ctr">
            <a:solidFill>
              <a:srgbClr val="F692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FBF0D4F-5401-4AB0-B7CA-1CA26A18FC8B}"/>
              </a:ext>
            </a:extLst>
          </p:cNvPr>
          <p:cNvSpPr txBox="1"/>
          <p:nvPr/>
        </p:nvSpPr>
        <p:spPr>
          <a:xfrm>
            <a:off x="1780316" y="5418959"/>
            <a:ext cx="127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ALOS-3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(Optical)</a:t>
            </a:r>
            <a:endParaRPr lang="en-US" altLang="ja-JP" sz="160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1868990-E1E4-4773-B45C-D7208EFF599E}"/>
              </a:ext>
            </a:extLst>
          </p:cNvPr>
          <p:cNvSpPr txBox="1"/>
          <p:nvPr/>
        </p:nvSpPr>
        <p:spPr>
          <a:xfrm>
            <a:off x="487851" y="3395663"/>
            <a:ext cx="978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May 24</a:t>
            </a:r>
            <a:endParaRPr lang="ja-JP" altLang="en-US" b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8" name="右矢印 18">
            <a:extLst>
              <a:ext uri="{FF2B5EF4-FFF2-40B4-BE49-F238E27FC236}">
                <a16:creationId xmlns:a16="http://schemas.microsoft.com/office/drawing/2014/main" id="{A3BA7A06-1CDE-4F53-B474-1686CBCF2D74}"/>
              </a:ext>
            </a:extLst>
          </p:cNvPr>
          <p:cNvSpPr/>
          <p:nvPr/>
        </p:nvSpPr>
        <p:spPr>
          <a:xfrm>
            <a:off x="1128359" y="4785692"/>
            <a:ext cx="5330345" cy="301214"/>
          </a:xfrm>
          <a:prstGeom prst="rightArrow">
            <a:avLst/>
          </a:prstGeom>
          <a:solidFill>
            <a:srgbClr val="A6B727"/>
          </a:solidFill>
          <a:ln w="25400" cap="flat" cmpd="sng" algn="ctr">
            <a:solidFill>
              <a:srgbClr val="A6B7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9" name="右矢印 28">
            <a:extLst>
              <a:ext uri="{FF2B5EF4-FFF2-40B4-BE49-F238E27FC236}">
                <a16:creationId xmlns:a16="http://schemas.microsoft.com/office/drawing/2014/main" id="{C4EE2709-0806-4EAF-84DF-2B875B4B6250}"/>
              </a:ext>
            </a:extLst>
          </p:cNvPr>
          <p:cNvSpPr/>
          <p:nvPr/>
        </p:nvSpPr>
        <p:spPr>
          <a:xfrm>
            <a:off x="3009934" y="5562047"/>
            <a:ext cx="4297160" cy="321573"/>
          </a:xfrm>
          <a:prstGeom prst="rightArrow">
            <a:avLst/>
          </a:prstGeom>
          <a:gradFill rotWithShape="1">
            <a:gsLst>
              <a:gs pos="0">
                <a:srgbClr val="418AB3">
                  <a:tint val="50000"/>
                  <a:satMod val="300000"/>
                </a:srgbClr>
              </a:gs>
              <a:gs pos="35000">
                <a:srgbClr val="418AB3">
                  <a:tint val="37000"/>
                  <a:satMod val="300000"/>
                </a:srgbClr>
              </a:gs>
              <a:gs pos="100000">
                <a:srgbClr val="418AB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18AB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591E173-990E-4042-9479-AD12D2846165}"/>
              </a:ext>
            </a:extLst>
          </p:cNvPr>
          <p:cNvSpPr txBox="1"/>
          <p:nvPr/>
        </p:nvSpPr>
        <p:spPr>
          <a:xfrm>
            <a:off x="1202181" y="3330727"/>
            <a:ext cx="2120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ALOS-2 (L-SAR)</a:t>
            </a:r>
            <a:endParaRPr lang="en-US" altLang="ja-JP" sz="160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1" name="右矢印 28">
            <a:extLst>
              <a:ext uri="{FF2B5EF4-FFF2-40B4-BE49-F238E27FC236}">
                <a16:creationId xmlns:a16="http://schemas.microsoft.com/office/drawing/2014/main" id="{D31FB31D-2DA4-46E9-8C7C-2F93268F432A}"/>
              </a:ext>
            </a:extLst>
          </p:cNvPr>
          <p:cNvSpPr/>
          <p:nvPr/>
        </p:nvSpPr>
        <p:spPr>
          <a:xfrm>
            <a:off x="3722400" y="6206040"/>
            <a:ext cx="3975736" cy="319303"/>
          </a:xfrm>
          <a:prstGeom prst="rightArrow">
            <a:avLst/>
          </a:prstGeom>
          <a:gradFill rotWithShape="1">
            <a:gsLst>
              <a:gs pos="0">
                <a:srgbClr val="F69200">
                  <a:tint val="50000"/>
                  <a:satMod val="300000"/>
                </a:srgbClr>
              </a:gs>
              <a:gs pos="35000">
                <a:srgbClr val="F69200">
                  <a:tint val="37000"/>
                  <a:satMod val="300000"/>
                </a:srgbClr>
              </a:gs>
              <a:gs pos="100000">
                <a:srgbClr val="F692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692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6F767464-2091-4896-BBC9-75264C2BF449}"/>
              </a:ext>
            </a:extLst>
          </p:cNvPr>
          <p:cNvCxnSpPr>
            <a:cxnSpLocks/>
          </p:cNvCxnSpPr>
          <p:nvPr/>
        </p:nvCxnSpPr>
        <p:spPr>
          <a:xfrm>
            <a:off x="4584789" y="3330727"/>
            <a:ext cx="1" cy="3392172"/>
          </a:xfrm>
          <a:prstGeom prst="line">
            <a:avLst/>
          </a:prstGeom>
          <a:noFill/>
          <a:ln w="101600" cap="flat" cmpd="sng" algn="ctr">
            <a:solidFill>
              <a:srgbClr val="FF00FF">
                <a:alpha val="50000"/>
              </a:srgbClr>
            </a:solidFill>
            <a:prstDash val="solid"/>
          </a:ln>
          <a:effectLst/>
        </p:spPr>
      </p:cxnSp>
      <p:pic>
        <p:nvPicPr>
          <p:cNvPr id="73" name="Picture 2" descr="F:\Resources\ALOS2\新CG\2_leaflet_small.png">
            <a:extLst>
              <a:ext uri="{FF2B5EF4-FFF2-40B4-BE49-F238E27FC236}">
                <a16:creationId xmlns:a16="http://schemas.microsoft.com/office/drawing/2014/main" id="{58DA7EFD-D114-4CA6-9CCA-F7828B3D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870" y="3589900"/>
            <a:ext cx="1202644" cy="662924"/>
          </a:xfrm>
          <a:prstGeom prst="rect">
            <a:avLst/>
          </a:prstGeom>
          <a:noFill/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8618A65D-EF76-461B-8E9A-F4006AA5134B}"/>
              </a:ext>
            </a:extLst>
          </p:cNvPr>
          <p:cNvSpPr txBox="1"/>
          <p:nvPr/>
        </p:nvSpPr>
        <p:spPr>
          <a:xfrm>
            <a:off x="2562390" y="6023029"/>
            <a:ext cx="127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ALOS-4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(L-SAR)</a:t>
            </a:r>
            <a:endParaRPr lang="en-US" altLang="ja-JP" sz="160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41255A36-7F46-4D3D-AC0B-3FDF77702908}"/>
              </a:ext>
            </a:extLst>
          </p:cNvPr>
          <p:cNvSpPr txBox="1"/>
          <p:nvPr/>
        </p:nvSpPr>
        <p:spPr>
          <a:xfrm>
            <a:off x="4474661" y="6427071"/>
            <a:ext cx="324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Development</a:t>
            </a:r>
            <a:endParaRPr lang="ja-JP" altLang="en-US" sz="1600" b="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A1F76B5E-2E65-47AB-B1DF-52026BEF83B6}"/>
              </a:ext>
            </a:extLst>
          </p:cNvPr>
          <p:cNvSpPr txBox="1"/>
          <p:nvPr/>
        </p:nvSpPr>
        <p:spPr>
          <a:xfrm>
            <a:off x="3882667" y="5794080"/>
            <a:ext cx="324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Development</a:t>
            </a:r>
            <a:endParaRPr lang="ja-JP" altLang="en-US" sz="1600" b="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0D93815A-A2ED-4D3A-90EC-83CFFB3E2FBB}"/>
              </a:ext>
            </a:extLst>
          </p:cNvPr>
          <p:cNvCxnSpPr>
            <a:cxnSpLocks/>
          </p:cNvCxnSpPr>
          <p:nvPr/>
        </p:nvCxnSpPr>
        <p:spPr>
          <a:xfrm>
            <a:off x="7499461" y="3330727"/>
            <a:ext cx="0" cy="3401746"/>
          </a:xfrm>
          <a:prstGeom prst="line">
            <a:avLst/>
          </a:prstGeom>
          <a:noFill/>
          <a:ln w="635000" cap="flat" cmpd="sng" algn="ctr">
            <a:solidFill>
              <a:srgbClr val="FF0000">
                <a:alpha val="50000"/>
              </a:srgbClr>
            </a:solidFill>
            <a:prstDash val="solid"/>
          </a:ln>
          <a:effectLst/>
        </p:spPr>
      </p:cxnSp>
      <p:pic>
        <p:nvPicPr>
          <p:cNvPr id="78" name="図 77">
            <a:extLst>
              <a:ext uri="{FF2B5EF4-FFF2-40B4-BE49-F238E27FC236}">
                <a16:creationId xmlns:a16="http://schemas.microsoft.com/office/drawing/2014/main" id="{ED827D65-3FF4-4870-AE25-EE1B06FC9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8" y="5364173"/>
            <a:ext cx="1163337" cy="775242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34249133-5DAC-46FE-992D-4C47C7C89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7" y="5925109"/>
            <a:ext cx="1247358" cy="831738"/>
          </a:xfrm>
          <a:prstGeom prst="rect">
            <a:avLst/>
          </a:prstGeom>
        </p:spPr>
      </p:pic>
      <p:pic>
        <p:nvPicPr>
          <p:cNvPr id="80" name="Picture 10" descr="\\Earthquake.s.tksc.in-jaxa\計画決定以降\（短期限定）フリースペース\ALOS_cut2.png">
            <a:extLst>
              <a:ext uri="{FF2B5EF4-FFF2-40B4-BE49-F238E27FC236}">
                <a16:creationId xmlns:a16="http://schemas.microsoft.com/office/drawing/2014/main" id="{3D3BB5A9-B59C-4827-8597-9F2B01C17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" y="2492896"/>
            <a:ext cx="1447728" cy="51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98121668-7576-4BAD-943C-83FB0F709E0A}"/>
              </a:ext>
            </a:extLst>
          </p:cNvPr>
          <p:cNvSpPr txBox="1"/>
          <p:nvPr/>
        </p:nvSpPr>
        <p:spPr>
          <a:xfrm>
            <a:off x="7249509" y="5764113"/>
            <a:ext cx="1858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Mission operation (7 years)</a:t>
            </a:r>
            <a:endParaRPr lang="ja-JP" altLang="en-US" sz="1600" b="0" dirty="0">
              <a:solidFill>
                <a:srgbClr val="00000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69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タイトル 2"/>
          <p:cNvSpPr>
            <a:spLocks noGrp="1"/>
          </p:cNvSpPr>
          <p:nvPr>
            <p:ph type="title"/>
          </p:nvPr>
        </p:nvSpPr>
        <p:spPr>
          <a:xfrm>
            <a:off x="395537" y="26988"/>
            <a:ext cx="8352928" cy="615950"/>
          </a:xfrm>
        </p:spPr>
        <p:txBody>
          <a:bodyPr/>
          <a:lstStyle/>
          <a:p>
            <a:r>
              <a:rPr lang="en-US" altLang="ja-JP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ALOS-3 Overview</a:t>
            </a:r>
            <a:endParaRPr kumimoji="1" lang="ja-JP" altLang="en-US" sz="3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1A88684-9758-42AF-A120-CCB9951F06E0}"/>
              </a:ext>
            </a:extLst>
          </p:cNvPr>
          <p:cNvSpPr txBox="1"/>
          <p:nvPr/>
        </p:nvSpPr>
        <p:spPr>
          <a:xfrm>
            <a:off x="5940152" y="4472774"/>
            <a:ext cx="3046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In-orbit configuration</a:t>
            </a:r>
            <a:endParaRPr lang="en-US" sz="1600" b="0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4E58E837-69A9-4707-83F9-E33ED9285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010254"/>
              </p:ext>
            </p:extLst>
          </p:nvPr>
        </p:nvGraphicFramePr>
        <p:xfrm>
          <a:off x="35496" y="836712"/>
          <a:ext cx="5832647" cy="5882640"/>
        </p:xfrm>
        <a:graphic>
          <a:graphicData uri="http://schemas.openxmlformats.org/drawingml/2006/table">
            <a:tbl>
              <a:tblPr firstRow="1" bandRow="1"/>
              <a:tblGrid>
                <a:gridCol w="595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44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Items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Specifications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Orbit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Type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Sun-synchronous sub-recurrent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Altitude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669 km at the 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equator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zh-TW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Local Sun Time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10:30 am 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+/- 15 minutes at the descending node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Revisit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35 days (Sub-cycle 3 days)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Instruments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 Wide-swath and high-resolution optical imager (</a:t>
                      </a:r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WISH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, as a tentative)</a:t>
                      </a:r>
                    </a:p>
                    <a:p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 Dual-</a:t>
                      </a:r>
                      <a:r>
                        <a:rPr kumimoji="1" lang="en-US" altLang="ja-JP" sz="1400" b="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frequencies Infrared sensor (hosted payload)</a:t>
                      </a:r>
                      <a:endParaRPr kumimoji="1" lang="en-US" altLang="ja-JP" sz="1400" b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Ground Sampling Distance (GSD)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 Panchromatic band of WISH (Pa): 0.8 m</a:t>
                      </a:r>
                    </a:p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 Multispectral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band of WISH (Mu): 3.2 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 (6 bands)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Quantization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R="3323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 bit / pixel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720071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Swath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width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70</a:t>
                      </a:r>
                      <a:r>
                        <a:rPr kumimoji="1" lang="ja-JP" alt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km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at nadir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Mission data rate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R="3323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Approx.</a:t>
                      </a:r>
                      <a:r>
                        <a:rPr kumimoji="1" lang="en-US" altLang="ja-JP" sz="1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 </a:t>
                      </a:r>
                      <a:r>
                        <a:rPr kumimoji="1" lang="en-US" altLang="ja-JP" sz="1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Gbps</a:t>
                      </a:r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(after onboard data compression:  1/4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(Pa) and 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1/3 (Mu))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Mission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data downlink</a:t>
                      </a:r>
                      <a:endParaRPr kumimoji="1" lang="en-US" altLang="ja-JP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 sz="16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 Direct Transmission: Ka and X-band </a:t>
                      </a:r>
                    </a:p>
                    <a:p>
                      <a:r>
                        <a:rPr kumimoji="1" lang="en-US" altLang="ja-JP" sz="1400" i="1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 via.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the Optical Data Relay Satellite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Mass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Approx. 3 tons at launch</a:t>
                      </a:r>
                      <a:r>
                        <a:rPr kumimoji="1" lang="ja-JP" altLang="en-US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Size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ja-JP" altLang="en-US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m×16</a:t>
                      </a:r>
                      <a:r>
                        <a:rPr kumimoji="1" lang="ja-JP" altLang="en-US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m×3.5</a:t>
                      </a:r>
                      <a:r>
                        <a:rPr kumimoji="1" lang="ja-JP" altLang="en-US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1" lang="ja-JP" altLang="en-US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　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on orbit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Duty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 mins / recurrent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Design life time</a:t>
                      </a:r>
                      <a:endParaRPr kumimoji="1" lang="ja-JP" altLang="en-US" sz="140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Over 7 years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5" name="図 14">
            <a:extLst>
              <a:ext uri="{FF2B5EF4-FFF2-40B4-BE49-F238E27FC236}">
                <a16:creationId xmlns:a16="http://schemas.microsoft.com/office/drawing/2014/main" id="{E361CB87-F1A9-4337-9507-8A1D5D2B5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55" y="1000077"/>
            <a:ext cx="4090465" cy="272586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8E327FB-9CBE-4BE1-A0C5-033589D6E3AC}"/>
              </a:ext>
            </a:extLst>
          </p:cNvPr>
          <p:cNvSpPr txBox="1"/>
          <p:nvPr/>
        </p:nvSpPr>
        <p:spPr>
          <a:xfrm>
            <a:off x="6012160" y="3722497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0" dirty="0">
                <a:solidFill>
                  <a:prstClr val="black"/>
                </a:solidFill>
                <a:latin typeface="Calibri"/>
                <a:ea typeface="ＭＳ Ｐゴシック"/>
              </a:rPr>
              <a:t>Wide-swath and high-resolution optical imager (WISH)</a:t>
            </a:r>
            <a:endParaRPr lang="en-US" sz="1600" b="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0C7375C-FEA2-49EE-83EF-0A544A49C5A2}"/>
              </a:ext>
            </a:extLst>
          </p:cNvPr>
          <p:cNvCxnSpPr>
            <a:cxnSpLocks/>
          </p:cNvCxnSpPr>
          <p:nvPr/>
        </p:nvCxnSpPr>
        <p:spPr>
          <a:xfrm flipH="1" flipV="1">
            <a:off x="6660232" y="2780928"/>
            <a:ext cx="144016" cy="9415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5850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タイトル 2"/>
          <p:cNvSpPr>
            <a:spLocks noGrp="1"/>
          </p:cNvSpPr>
          <p:nvPr>
            <p:ph type="title"/>
          </p:nvPr>
        </p:nvSpPr>
        <p:spPr>
          <a:xfrm>
            <a:off x="611560" y="26988"/>
            <a:ext cx="8352928" cy="615950"/>
          </a:xfrm>
        </p:spPr>
        <p:txBody>
          <a:bodyPr/>
          <a:lstStyle/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Wide-Swath and High-Resolution Optical Imager</a:t>
            </a:r>
            <a:endParaRPr kumimoji="1" lang="ja-JP" altLang="en-US" sz="2400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8" name="表 37">
            <a:extLst>
              <a:ext uri="{FF2B5EF4-FFF2-40B4-BE49-F238E27FC236}">
                <a16:creationId xmlns:a16="http://schemas.microsoft.com/office/drawing/2014/main" id="{E4AE260F-8CA0-4522-8FC7-67BB52379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85887"/>
              </p:ext>
            </p:extLst>
          </p:nvPr>
        </p:nvGraphicFramePr>
        <p:xfrm>
          <a:off x="118630" y="1196752"/>
          <a:ext cx="8928992" cy="504056"/>
        </p:xfrm>
        <a:graphic>
          <a:graphicData uri="http://schemas.openxmlformats.org/drawingml/2006/table">
            <a:tbl>
              <a:tblPr/>
              <a:tblGrid>
                <a:gridCol w="1165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60"/>
                    </a:ext>
                  </a:extLst>
                </a:gridCol>
              </a:tblGrid>
              <a:tr h="29962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Wavelength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0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 nm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0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 nm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0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600 nm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0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 nm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0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 nm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0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900 nm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4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表 38">
            <a:extLst>
              <a:ext uri="{FF2B5EF4-FFF2-40B4-BE49-F238E27FC236}">
                <a16:creationId xmlns:a16="http://schemas.microsoft.com/office/drawing/2014/main" id="{5A2393AF-B021-4DD1-925D-249533FA4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7611"/>
              </p:ext>
            </p:extLst>
          </p:nvPr>
        </p:nvGraphicFramePr>
        <p:xfrm>
          <a:off x="118630" y="3378722"/>
          <a:ext cx="8928992" cy="842366"/>
        </p:xfrm>
        <a:graphic>
          <a:graphicData uri="http://schemas.openxmlformats.org/drawingml/2006/table">
            <a:tbl>
              <a:tblPr/>
              <a:tblGrid>
                <a:gridCol w="1165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60"/>
                    </a:ext>
                  </a:extLst>
                </a:gridCol>
              </a:tblGrid>
              <a:tr h="120338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ALOS</a:t>
                      </a:r>
                    </a:p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PRISM</a:t>
                      </a:r>
                    </a:p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AVNIR-2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0" name="表 39">
            <a:extLst>
              <a:ext uri="{FF2B5EF4-FFF2-40B4-BE49-F238E27FC236}">
                <a16:creationId xmlns:a16="http://schemas.microsoft.com/office/drawing/2014/main" id="{DED2B2CF-6F91-492C-9EC6-397A6A3E0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479058"/>
              </p:ext>
            </p:extLst>
          </p:nvPr>
        </p:nvGraphicFramePr>
        <p:xfrm>
          <a:off x="118630" y="4553554"/>
          <a:ext cx="8918655" cy="1323718"/>
        </p:xfrm>
        <a:graphic>
          <a:graphicData uri="http://schemas.openxmlformats.org/drawingml/2006/table">
            <a:tbl>
              <a:tblPr/>
              <a:tblGrid>
                <a:gridCol w="1154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60"/>
                    </a:ext>
                  </a:extLst>
                </a:gridCol>
              </a:tblGrid>
              <a:tr h="12033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WorldView</a:t>
                      </a:r>
                    </a:p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-2, 3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1" name="表 40">
            <a:extLst>
              <a:ext uri="{FF2B5EF4-FFF2-40B4-BE49-F238E27FC236}">
                <a16:creationId xmlns:a16="http://schemas.microsoft.com/office/drawing/2014/main" id="{652E3EAB-1B1C-444A-A0E1-B046810D0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767915"/>
              </p:ext>
            </p:extLst>
          </p:nvPr>
        </p:nvGraphicFramePr>
        <p:xfrm>
          <a:off x="118630" y="1841902"/>
          <a:ext cx="8918656" cy="1083042"/>
        </p:xfrm>
        <a:graphic>
          <a:graphicData uri="http://schemas.openxmlformats.org/drawingml/2006/table">
            <a:tbl>
              <a:tblPr/>
              <a:tblGrid>
                <a:gridCol w="1154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6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7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8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59"/>
                    </a:ext>
                  </a:extLst>
                </a:gridCol>
                <a:gridCol w="129396">
                  <a:extLst>
                    <a:ext uri="{9D8B030D-6E8A-4147-A177-3AD203B41FA5}">
                      <a16:colId xmlns:a16="http://schemas.microsoft.com/office/drawing/2014/main" val="20060"/>
                    </a:ext>
                  </a:extLst>
                </a:gridCol>
              </a:tblGrid>
              <a:tr h="120338">
                <a:tc rowSpan="9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Advanced Optical Satellite</a:t>
                      </a:r>
                      <a:endParaRPr lang="ja-JP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03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C90764B-6CD0-403D-A858-A1BBAEE5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147" y="3789040"/>
            <a:ext cx="572593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ja-JP"/>
            </a:defPPr>
            <a:lvl1pPr>
              <a:defRPr sz="1400" b="1">
                <a:solidFill>
                  <a:srgbClr val="C00000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Blue</a:t>
            </a:r>
            <a:endParaRPr kumimoji="0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EA8A5AD-88DF-4BB2-BD6D-1F193EE94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355" y="3933056"/>
            <a:ext cx="702436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Green</a:t>
            </a:r>
            <a:endParaRPr kumimoji="1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4" name="テキスト ボックス 12">
            <a:extLst>
              <a:ext uri="{FF2B5EF4-FFF2-40B4-BE49-F238E27FC236}">
                <a16:creationId xmlns:a16="http://schemas.microsoft.com/office/drawing/2014/main" id="{E42DDA0A-C9AB-4F74-9A2B-6942A2AB3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427" y="4005064"/>
            <a:ext cx="522900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Red</a:t>
            </a:r>
            <a:endParaRPr kumimoji="1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5" name="テキスト ボックス 14">
            <a:extLst>
              <a:ext uri="{FF2B5EF4-FFF2-40B4-BE49-F238E27FC236}">
                <a16:creationId xmlns:a16="http://schemas.microsoft.com/office/drawing/2014/main" id="{D733D7E4-CEC2-47E3-BC3E-92A31F839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59" y="4149080"/>
            <a:ext cx="839788" cy="3079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Near-IR</a:t>
            </a:r>
            <a:endParaRPr kumimoji="1" lang="ja-JP" altLang="en-US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6" name="テキスト ボックス 8">
            <a:extLst>
              <a:ext uri="{FF2B5EF4-FFF2-40B4-BE49-F238E27FC236}">
                <a16:creationId xmlns:a16="http://schemas.microsoft.com/office/drawing/2014/main" id="{B71F8BB1-7771-47A1-867E-2DAA43FA5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083" y="5426869"/>
            <a:ext cx="830677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ja-JP"/>
            </a:defPPr>
            <a:lvl1pPr>
              <a:defRPr sz="1400" b="1">
                <a:solidFill>
                  <a:srgbClr val="C00000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Coastal</a:t>
            </a:r>
            <a:endParaRPr kumimoji="0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7" name="テキスト ボックス 9">
            <a:extLst>
              <a:ext uri="{FF2B5EF4-FFF2-40B4-BE49-F238E27FC236}">
                <a16:creationId xmlns:a16="http://schemas.microsoft.com/office/drawing/2014/main" id="{4C2C6AF4-152A-4D35-A554-50452BFBC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171" y="4955952"/>
            <a:ext cx="572593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ja-JP"/>
            </a:defPPr>
            <a:lvl1pPr>
              <a:defRPr sz="1400" b="1">
                <a:solidFill>
                  <a:srgbClr val="C00000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Blue</a:t>
            </a:r>
            <a:endParaRPr kumimoji="0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8" name="テキスト ボックス 10">
            <a:extLst>
              <a:ext uri="{FF2B5EF4-FFF2-40B4-BE49-F238E27FC236}">
                <a16:creationId xmlns:a16="http://schemas.microsoft.com/office/drawing/2014/main" id="{5CFF9BA5-3066-4CE7-BB44-0D716869D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259" y="5062315"/>
            <a:ext cx="702436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Green</a:t>
            </a:r>
            <a:endParaRPr kumimoji="1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9" name="テキスト ボックス 11">
            <a:extLst>
              <a:ext uri="{FF2B5EF4-FFF2-40B4-BE49-F238E27FC236}">
                <a16:creationId xmlns:a16="http://schemas.microsoft.com/office/drawing/2014/main" id="{9E2B83F8-1A3F-4FAF-8075-94371770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339" y="5570885"/>
            <a:ext cx="752129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Yellow</a:t>
            </a:r>
            <a:endParaRPr kumimoji="1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0" name="テキスト ボックス 12">
            <a:extLst>
              <a:ext uri="{FF2B5EF4-FFF2-40B4-BE49-F238E27FC236}">
                <a16:creationId xmlns:a16="http://schemas.microsoft.com/office/drawing/2014/main" id="{FECC2255-C75C-425A-BBB6-618AF28D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427" y="5190902"/>
            <a:ext cx="522900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Red</a:t>
            </a:r>
            <a:endParaRPr kumimoji="1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1" name="テキスト ボックス 13">
            <a:extLst>
              <a:ext uri="{FF2B5EF4-FFF2-40B4-BE49-F238E27FC236}">
                <a16:creationId xmlns:a16="http://schemas.microsoft.com/office/drawing/2014/main" id="{8322C2BC-EB32-402A-A3FF-EC90FC0A6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682" y="5694958"/>
            <a:ext cx="960519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RedEdge</a:t>
            </a:r>
            <a:endParaRPr kumimoji="1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2" name="テキスト ボックス 14">
            <a:extLst>
              <a:ext uri="{FF2B5EF4-FFF2-40B4-BE49-F238E27FC236}">
                <a16:creationId xmlns:a16="http://schemas.microsoft.com/office/drawing/2014/main" id="{CB12CB88-FEB3-4022-9088-428782982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5307460"/>
            <a:ext cx="922047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Near-IR1</a:t>
            </a:r>
            <a:endParaRPr kumimoji="1" lang="ja-JP" altLang="en-US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3" name="テキスト ボックス 15">
            <a:extLst>
              <a:ext uri="{FF2B5EF4-FFF2-40B4-BE49-F238E27FC236}">
                <a16:creationId xmlns:a16="http://schemas.microsoft.com/office/drawing/2014/main" id="{9F9E408C-2727-43C0-AAFE-39B3396B7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795" y="5786909"/>
            <a:ext cx="922047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Near-IR2</a:t>
            </a:r>
            <a:endParaRPr kumimoji="1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4" name="テキスト ボックス 8">
            <a:extLst>
              <a:ext uri="{FF2B5EF4-FFF2-40B4-BE49-F238E27FC236}">
                <a16:creationId xmlns:a16="http://schemas.microsoft.com/office/drawing/2014/main" id="{DB9FA59D-AE5E-4F84-B02B-4E15CB1B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168" y="2747789"/>
            <a:ext cx="830677" cy="307777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>
            <a:defPPr>
              <a:defRPr lang="ja-JP"/>
            </a:defPPr>
            <a:lvl1pPr>
              <a:defRPr sz="1400" b="1">
                <a:solidFill>
                  <a:srgbClr val="C00000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Coastal</a:t>
            </a:r>
            <a:endParaRPr kumimoji="0" lang="ja-JP" altLang="en-US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5" name="テキスト ボックス 9">
            <a:extLst>
              <a:ext uri="{FF2B5EF4-FFF2-40B4-BE49-F238E27FC236}">
                <a16:creationId xmlns:a16="http://schemas.microsoft.com/office/drawing/2014/main" id="{4D3D1A26-1F53-46A5-BF37-748C04DF3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316" y="2204864"/>
            <a:ext cx="572593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ja-JP"/>
            </a:defPPr>
            <a:lvl1pPr>
              <a:defRPr sz="1400" b="1">
                <a:solidFill>
                  <a:srgbClr val="C00000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Blue</a:t>
            </a:r>
            <a:endParaRPr kumimoji="0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6" name="テキスト ボックス 10">
            <a:extLst>
              <a:ext uri="{FF2B5EF4-FFF2-40B4-BE49-F238E27FC236}">
                <a16:creationId xmlns:a16="http://schemas.microsoft.com/office/drawing/2014/main" id="{DD688CFB-6C27-4A29-844C-22057B91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029" y="2348880"/>
            <a:ext cx="702436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Green</a:t>
            </a:r>
            <a:endParaRPr kumimoji="1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7" name="テキスト ボックス 12">
            <a:extLst>
              <a:ext uri="{FF2B5EF4-FFF2-40B4-BE49-F238E27FC236}">
                <a16:creationId xmlns:a16="http://schemas.microsoft.com/office/drawing/2014/main" id="{5DFF0A6A-D7A8-47DC-9305-DF3D368BB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093" y="2492896"/>
            <a:ext cx="522900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Red</a:t>
            </a:r>
            <a:endParaRPr kumimoji="1" lang="ja-JP" altLang="en-US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8" name="テキスト ボックス 13">
            <a:extLst>
              <a:ext uri="{FF2B5EF4-FFF2-40B4-BE49-F238E27FC236}">
                <a16:creationId xmlns:a16="http://schemas.microsoft.com/office/drawing/2014/main" id="{4939AE1D-7ED1-46B5-B2F2-24AF506A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870" y="2832993"/>
            <a:ext cx="960519" cy="307777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RedEdge</a:t>
            </a:r>
            <a:endParaRPr kumimoji="1" lang="ja-JP" altLang="en-US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9" name="テキスト ボックス 14">
            <a:extLst>
              <a:ext uri="{FF2B5EF4-FFF2-40B4-BE49-F238E27FC236}">
                <a16:creationId xmlns:a16="http://schemas.microsoft.com/office/drawing/2014/main" id="{0B47BB04-9221-46FD-9D59-9167B19E9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333" y="2616969"/>
            <a:ext cx="839788" cy="3079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Near-IR</a:t>
            </a:r>
            <a:endParaRPr kumimoji="1" lang="ja-JP" altLang="en-US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4D9B041-E453-4221-8E35-10125CB14A89}"/>
              </a:ext>
            </a:extLst>
          </p:cNvPr>
          <p:cNvSpPr txBox="1"/>
          <p:nvPr/>
        </p:nvSpPr>
        <p:spPr>
          <a:xfrm>
            <a:off x="179512" y="755412"/>
            <a:ext cx="833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0" dirty="0">
                <a:solidFill>
                  <a:prstClr val="black"/>
                </a:solidFill>
                <a:latin typeface="Calibri"/>
                <a:ea typeface="ＭＳ Ｐゴシック"/>
              </a:rPr>
              <a:t>Observation channel band allocations among optical satellites (visible to near-infrared).</a:t>
            </a:r>
            <a:endParaRPr lang="ja-JP" altLang="en-US" sz="1800" b="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9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タイトル 2"/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ALOS-4 Overview</a:t>
            </a:r>
            <a:endParaRPr kumimoji="1" lang="ja-JP" altLang="en-US" sz="3200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67" name="表 66">
            <a:extLst>
              <a:ext uri="{FF2B5EF4-FFF2-40B4-BE49-F238E27FC236}">
                <a16:creationId xmlns:a16="http://schemas.microsoft.com/office/drawing/2014/main" id="{0E7E33B1-C4CD-414B-95A2-A5F2DD8A9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121457"/>
              </p:ext>
            </p:extLst>
          </p:nvPr>
        </p:nvGraphicFramePr>
        <p:xfrm>
          <a:off x="4471043" y="979293"/>
          <a:ext cx="4455546" cy="5529429"/>
        </p:xfrm>
        <a:graphic>
          <a:graphicData uri="http://schemas.openxmlformats.org/drawingml/2006/table">
            <a:tbl>
              <a:tblPr firstCol="1" bandRow="1"/>
              <a:tblGrid>
                <a:gridCol w="1115646">
                  <a:extLst>
                    <a:ext uri="{9D8B030D-6E8A-4147-A177-3AD203B41FA5}">
                      <a16:colId xmlns:a16="http://schemas.microsoft.com/office/drawing/2014/main" val="3112007793"/>
                    </a:ext>
                  </a:extLst>
                </a:gridCol>
                <a:gridCol w="3339900">
                  <a:extLst>
                    <a:ext uri="{9D8B030D-6E8A-4147-A177-3AD203B41FA5}">
                      <a16:colId xmlns:a16="http://schemas.microsoft.com/office/drawing/2014/main" val="2198697746"/>
                    </a:ext>
                  </a:extLst>
                </a:gridCol>
              </a:tblGrid>
              <a:tr h="36147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altLang="ja-JP" sz="140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Launch</a:t>
                      </a:r>
                      <a:r>
                        <a:rPr lang="en-US" altLang="ja-JP" sz="1400" baseline="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altLang="ja-JP" sz="1400" b="1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JFY</a:t>
                      </a:r>
                      <a:r>
                        <a:rPr lang="en-US" altLang="ja-JP" sz="1400" b="1" baseline="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 2020 by H-3 launch vehicle</a:t>
                      </a:r>
                      <a:r>
                        <a:rPr lang="ja-JP" altLang="en-US" sz="1400" b="1" baseline="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1" baseline="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as</a:t>
                      </a:r>
                      <a:r>
                        <a:rPr lang="ja-JP" altLang="en-US" sz="1400" b="1" baseline="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1" baseline="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planned</a:t>
                      </a:r>
                      <a:endParaRPr lang="ja-JP" sz="1400" b="1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121844"/>
                  </a:ext>
                </a:extLst>
              </a:tr>
              <a:tr h="1711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Orbit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u="non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 orbit as ALOS-2</a:t>
                      </a:r>
                      <a:endParaRPr lang="ja-JP" sz="1400" b="1" u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Sun-synchronous sub-recurrent orbit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Altitude: 628 km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Inclination angle: 97.9 degree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sun time at descending: 12:00 ± 15 min. 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Revisit time: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day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(15-3/14 rev/day)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838858"/>
                  </a:ext>
                </a:extLst>
              </a:tr>
              <a:tr h="3291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years</a:t>
                      </a:r>
                      <a:endParaRPr lang="ja-JP" sz="1400" b="1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838019"/>
                  </a:ext>
                </a:extLst>
              </a:tr>
              <a:tr h="55956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 Mass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altLang="ja-JP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pprox. 3 tons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929584"/>
                  </a:ext>
                </a:extLst>
              </a:tr>
              <a:tr h="60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Downlink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Gbps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/1.8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Gbps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Ka-band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592560"/>
                  </a:ext>
                </a:extLst>
              </a:tr>
              <a:tr h="102037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 Instruments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marL="182563" indent="-182563"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PALSAR-3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(Phased Array type L-band Synthetic Aperture Radar-3)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563" indent="-182563"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SPAISE3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based AIS Experiment 3)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1481004"/>
                  </a:ext>
                </a:extLst>
              </a:tr>
              <a:tr h="78997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altLang="ja-JP" sz="140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Prime contractor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altLang="ja-JP" sz="140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Mitsubishi Electric Corporation</a:t>
                      </a:r>
                      <a:endParaRPr lang="ja-JP" sz="1400" dirty="0"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772904"/>
                  </a:ext>
                </a:extLst>
              </a:tr>
            </a:tbl>
          </a:graphicData>
        </a:graphic>
      </p:graphicFrame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AC1E474E-7372-44C4-AE48-B1E8238A26DC}"/>
              </a:ext>
            </a:extLst>
          </p:cNvPr>
          <p:cNvCxnSpPr>
            <a:cxnSpLocks/>
          </p:cNvCxnSpPr>
          <p:nvPr/>
        </p:nvCxnSpPr>
        <p:spPr bwMode="auto">
          <a:xfrm flipH="1">
            <a:off x="648505" y="4351632"/>
            <a:ext cx="210394" cy="443875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A87C9BC-4DC6-46F2-96EB-B0572D52BD3E}"/>
              </a:ext>
            </a:extLst>
          </p:cNvPr>
          <p:cNvSpPr txBox="1"/>
          <p:nvPr/>
        </p:nvSpPr>
        <p:spPr bwMode="auto">
          <a:xfrm>
            <a:off x="255350" y="4797136"/>
            <a:ext cx="1129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ja-JP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PALSAR-3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ja-JP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antenna</a:t>
            </a:r>
            <a:endParaRPr lang="ja-JP" altLang="en-US" b="0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C406B0D5-6570-4D85-A59F-810FF69D8557}"/>
              </a:ext>
            </a:extLst>
          </p:cNvPr>
          <p:cNvCxnSpPr/>
          <p:nvPr/>
        </p:nvCxnSpPr>
        <p:spPr bwMode="auto">
          <a:xfrm>
            <a:off x="3843378" y="1052736"/>
            <a:ext cx="574" cy="630442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FB626370-00DD-44F7-923E-AF770925E2E9}"/>
              </a:ext>
            </a:extLst>
          </p:cNvPr>
          <p:cNvCxnSpPr/>
          <p:nvPr/>
        </p:nvCxnSpPr>
        <p:spPr bwMode="auto">
          <a:xfrm flipH="1">
            <a:off x="3588444" y="1183318"/>
            <a:ext cx="466565" cy="339309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CCC4D361-3A11-4BED-905E-F9D435F11EE0}"/>
              </a:ext>
            </a:extLst>
          </p:cNvPr>
          <p:cNvCxnSpPr/>
          <p:nvPr/>
        </p:nvCxnSpPr>
        <p:spPr bwMode="auto">
          <a:xfrm flipH="1" flipV="1">
            <a:off x="3608454" y="1199286"/>
            <a:ext cx="467379" cy="264181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5C4C4D0-4482-4D8F-8949-432A1F01D5B1}"/>
              </a:ext>
            </a:extLst>
          </p:cNvPr>
          <p:cNvSpPr txBox="1"/>
          <p:nvPr/>
        </p:nvSpPr>
        <p:spPr bwMode="auto">
          <a:xfrm>
            <a:off x="3419955" y="1641573"/>
            <a:ext cx="8631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ja-JP" sz="1200" b="0" dirty="0">
                <a:solidFill>
                  <a:prstClr val="black"/>
                </a:solidFill>
                <a:latin typeface="ＭＳ Ｐゴシック"/>
                <a:ea typeface="ＭＳ Ｐゴシック"/>
              </a:rPr>
              <a:t>Z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C3A688E-416C-4EC6-8596-70A3967592AB}"/>
              </a:ext>
            </a:extLst>
          </p:cNvPr>
          <p:cNvSpPr txBox="1"/>
          <p:nvPr/>
        </p:nvSpPr>
        <p:spPr bwMode="auto">
          <a:xfrm>
            <a:off x="3163292" y="1052736"/>
            <a:ext cx="770446" cy="24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ja-JP" sz="1200" b="0" dirty="0">
                <a:solidFill>
                  <a:prstClr val="black"/>
                </a:solidFill>
                <a:latin typeface="ＭＳ Ｐゴシック"/>
                <a:ea typeface="ＭＳ Ｐゴシック"/>
              </a:rPr>
              <a:t>Y</a:t>
            </a:r>
            <a:endParaRPr lang="en-US" altLang="ja-JP" sz="1050" b="0" dirty="0">
              <a:solidFill>
                <a:prstClr val="black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88C26425-1165-428B-8590-A55CD7EA8B94}"/>
              </a:ext>
            </a:extLst>
          </p:cNvPr>
          <p:cNvSpPr txBox="1"/>
          <p:nvPr/>
        </p:nvSpPr>
        <p:spPr bwMode="auto">
          <a:xfrm>
            <a:off x="3051140" y="1450051"/>
            <a:ext cx="8631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ja-JP" sz="1200" b="0" dirty="0">
                <a:solidFill>
                  <a:prstClr val="black"/>
                </a:solidFill>
                <a:latin typeface="ＭＳ Ｐゴシック"/>
                <a:ea typeface="ＭＳ Ｐゴシック"/>
              </a:rPr>
              <a:t>X</a:t>
            </a:r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1ED225AA-5573-4BD9-AF2D-0BA0556E0FF4}"/>
              </a:ext>
            </a:extLst>
          </p:cNvPr>
          <p:cNvCxnSpPr>
            <a:cxnSpLocks/>
          </p:cNvCxnSpPr>
          <p:nvPr/>
        </p:nvCxnSpPr>
        <p:spPr bwMode="auto">
          <a:xfrm>
            <a:off x="1815549" y="4172749"/>
            <a:ext cx="207350" cy="1192696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A5D82647-207D-4766-8EC4-88D2C75B24CB}"/>
              </a:ext>
            </a:extLst>
          </p:cNvPr>
          <p:cNvSpPr txBox="1"/>
          <p:nvPr/>
        </p:nvSpPr>
        <p:spPr bwMode="auto">
          <a:xfrm>
            <a:off x="1453225" y="5365445"/>
            <a:ext cx="1129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ja-JP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Ka-band DT</a:t>
            </a:r>
            <a:r>
              <a:rPr lang="ja-JP" altLang="en-US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altLang="ja-JP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antenna</a:t>
            </a:r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6D001265-DA7C-4A40-AC16-AB39D5461478}"/>
              </a:ext>
            </a:extLst>
          </p:cNvPr>
          <p:cNvCxnSpPr>
            <a:cxnSpLocks/>
          </p:cNvCxnSpPr>
          <p:nvPr/>
        </p:nvCxnSpPr>
        <p:spPr bwMode="auto">
          <a:xfrm>
            <a:off x="2690193" y="4573569"/>
            <a:ext cx="315175" cy="668807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062EAD4A-4E23-417E-8F16-23CF79191F94}"/>
              </a:ext>
            </a:extLst>
          </p:cNvPr>
          <p:cNvSpPr txBox="1"/>
          <p:nvPr/>
        </p:nvSpPr>
        <p:spPr bwMode="auto">
          <a:xfrm>
            <a:off x="2785105" y="5242376"/>
            <a:ext cx="1129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ja-JP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SPAISE3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ja-JP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antenna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2A2BDE80-86E2-4DD0-BA2B-7C362F06747F}"/>
              </a:ext>
            </a:extLst>
          </p:cNvPr>
          <p:cNvSpPr txBox="1"/>
          <p:nvPr/>
        </p:nvSpPr>
        <p:spPr bwMode="auto">
          <a:xfrm>
            <a:off x="1876225" y="1860952"/>
            <a:ext cx="1129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ja-JP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Solar array paddle</a:t>
            </a:r>
          </a:p>
        </p:txBody>
      </p: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959011F7-9B9A-48F8-9197-74AE7D6FCD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99315" y="2351985"/>
            <a:ext cx="559965" cy="89973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64DE7E67-BE8A-4DC5-8901-C07F68FA3540}"/>
              </a:ext>
            </a:extLst>
          </p:cNvPr>
          <p:cNvCxnSpPr>
            <a:cxnSpLocks/>
          </p:cNvCxnSpPr>
          <p:nvPr/>
        </p:nvCxnSpPr>
        <p:spPr bwMode="auto">
          <a:xfrm flipV="1">
            <a:off x="1461638" y="2230844"/>
            <a:ext cx="444708" cy="276397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arrow" w="med" len="med"/>
            <a:tailEnd type="none" w="med" len="med"/>
          </a:ln>
          <a:effectLst/>
        </p:spPr>
      </p:cxnSp>
      <p:pic>
        <p:nvPicPr>
          <p:cNvPr id="83" name="図 82">
            <a:extLst>
              <a:ext uri="{FF2B5EF4-FFF2-40B4-BE49-F238E27FC236}">
                <a16:creationId xmlns:a16="http://schemas.microsoft.com/office/drawing/2014/main" id="{E7FCFA73-EF81-4BE7-A4EA-557EAF18B4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8764" y="1922124"/>
            <a:ext cx="4943327" cy="329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39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タイトル 2"/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 of PALSAR-3</a:t>
            </a:r>
            <a:r>
              <a:rPr lang="ja-JP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onboard</a:t>
            </a:r>
            <a:r>
              <a:rPr lang="ja-JP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ALOS-4</a:t>
            </a:r>
            <a:endParaRPr kumimoji="1" lang="ja-JP" altLang="en-US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5AFFCBF-65DA-4A0B-A459-956E70BA35B0}"/>
              </a:ext>
            </a:extLst>
          </p:cNvPr>
          <p:cNvSpPr txBox="1"/>
          <p:nvPr/>
        </p:nvSpPr>
        <p:spPr bwMode="auto">
          <a:xfrm>
            <a:off x="665989" y="777862"/>
            <a:ext cx="81123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altLang="ja-JP" sz="1800" dirty="0">
                <a:solidFill>
                  <a:srgbClr val="000000"/>
                </a:solidFill>
                <a:latin typeface="Arial" panose="020B0604020202020204"/>
                <a:ea typeface="ＭＳ Ｐゴシック"/>
              </a:rPr>
              <a:t>Expanding swath width </a:t>
            </a:r>
            <a:r>
              <a:rPr lang="en-US" altLang="ja-JP" sz="1800" b="0" dirty="0">
                <a:solidFill>
                  <a:srgbClr val="000000"/>
                </a:solidFill>
                <a:latin typeface="Arial" panose="020B0604020202020204"/>
                <a:ea typeface="ＭＳ Ｐゴシック"/>
              </a:rPr>
              <a:t>without decreasing the resolution and image quality of PALSAR-2 by using the Digital Beam Forming (DBF).</a:t>
            </a:r>
          </a:p>
          <a:p>
            <a:pPr marL="342900" indent="-342900" algn="l" fontAlgn="auto">
              <a:spcBef>
                <a:spcPts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altLang="ja-JP" sz="1800" b="0" dirty="0">
                <a:solidFill>
                  <a:srgbClr val="000000"/>
                </a:solidFill>
                <a:latin typeface="Arial" panose="020B0604020202020204"/>
                <a:ea typeface="ＭＳ Ｐゴシック"/>
              </a:rPr>
              <a:t>To guarantee the continuity of ALOS-2 applications, PALSAR-3 would </a:t>
            </a:r>
            <a:r>
              <a:rPr lang="en-US" altLang="ja-JP" sz="1800" dirty="0">
                <a:solidFill>
                  <a:srgbClr val="000000"/>
                </a:solidFill>
                <a:latin typeface="Arial" panose="020B0604020202020204"/>
                <a:ea typeface="ＭＳ Ｐゴシック"/>
              </a:rPr>
              <a:t>inherit the major function and performance (NESZ, S/A, etc.) of PALSAR-2</a:t>
            </a:r>
          </a:p>
        </p:txBody>
      </p:sp>
      <p:graphicFrame>
        <p:nvGraphicFramePr>
          <p:cNvPr id="50" name="表 49">
            <a:extLst>
              <a:ext uri="{FF2B5EF4-FFF2-40B4-BE49-F238E27FC236}">
                <a16:creationId xmlns:a16="http://schemas.microsoft.com/office/drawing/2014/main" id="{87831F13-5CA9-4EF4-98A4-E51EB61A8D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9386" y="2700666"/>
          <a:ext cx="4699226" cy="3190978"/>
        </p:xfrm>
        <a:graphic>
          <a:graphicData uri="http://schemas.openxmlformats.org/drawingml/2006/table">
            <a:tbl>
              <a:tblPr firstRow="1" bandRow="1"/>
              <a:tblGrid>
                <a:gridCol w="1641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815">
                  <a:extLst>
                    <a:ext uri="{9D8B030D-6E8A-4147-A177-3AD203B41FA5}">
                      <a16:colId xmlns:a16="http://schemas.microsoft.com/office/drawing/2014/main" val="108315260"/>
                    </a:ext>
                  </a:extLst>
                </a:gridCol>
              </a:tblGrid>
              <a:tr h="50560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ALOS-4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aseline="0" dirty="0"/>
                        <a:t>ALOS-2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0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 err="1">
                          <a:latin typeface="+mn-lt"/>
                        </a:rPr>
                        <a:t>Stripmap</a:t>
                      </a:r>
                      <a:endParaRPr kumimoji="1" lang="en-US" altLang="ja-JP" sz="1600" dirty="0">
                        <a:latin typeface="+mn-lt"/>
                      </a:endParaRPr>
                    </a:p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(res. 3/6/10 m)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marL="0" lvl="0" indent="88900" algn="ctr">
                        <a:spcBef>
                          <a:spcPts val="0"/>
                        </a:spcBef>
                      </a:pPr>
                      <a:r>
                        <a:rPr kumimoji="1" lang="en-US" altLang="ja-JP" sz="1600" b="1" u="sng" baseline="0" dirty="0"/>
                        <a:t>100-</a:t>
                      </a:r>
                      <a:r>
                        <a:rPr kumimoji="1" lang="en-US" altLang="ja-JP" sz="1600" b="1" u="sng" dirty="0"/>
                        <a:t>200 km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marL="0" lvl="0" indent="88900" algn="ctr">
                        <a:spcBef>
                          <a:spcPts val="0"/>
                        </a:spcBef>
                      </a:pPr>
                      <a:r>
                        <a:rPr kumimoji="1" lang="en-US" altLang="ja-JP" sz="1600" b="0" u="none" baseline="0" dirty="0"/>
                        <a:t>30-7</a:t>
                      </a:r>
                      <a:r>
                        <a:rPr kumimoji="1" lang="en-US" altLang="ja-JP" sz="1600" b="0" u="none" dirty="0"/>
                        <a:t>0 km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331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 err="1">
                          <a:latin typeface="+mn-lt"/>
                        </a:rPr>
                        <a:t>ScanSAR</a:t>
                      </a:r>
                      <a:endParaRPr kumimoji="1" lang="en-US" altLang="ja-JP" sz="1600" dirty="0">
                        <a:latin typeface="+mn-lt"/>
                      </a:endParaRPr>
                    </a:p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(res. 25m*)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marL="0" indent="88900" algn="ctr">
                        <a:spcBef>
                          <a:spcPts val="0"/>
                        </a:spcBef>
                      </a:pPr>
                      <a:r>
                        <a:rPr kumimoji="1" lang="en-US" altLang="ja-JP" sz="1600" b="1" u="sng" dirty="0"/>
                        <a:t>700 km</a:t>
                      </a:r>
                      <a:endParaRPr kumimoji="1" lang="en-US" altLang="ja-JP" sz="1000" b="1" u="sng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marL="0" indent="88900" algn="ctr">
                        <a:spcBef>
                          <a:spcPts val="0"/>
                        </a:spcBef>
                      </a:pPr>
                      <a:r>
                        <a:rPr kumimoji="1" lang="en-US" altLang="ja-JP" sz="1600" b="0" u="none" baseline="0" dirty="0"/>
                        <a:t>350-490</a:t>
                      </a:r>
                      <a:r>
                        <a:rPr kumimoji="1" lang="en-US" altLang="ja-JP" sz="1600" b="0" u="none" dirty="0"/>
                        <a:t> km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449872"/>
                  </a:ext>
                </a:extLst>
              </a:tr>
              <a:tr h="9060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Spotlight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(res. 1 x 3 m)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marL="0" marR="0" lvl="0" indent="88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u="sng" dirty="0"/>
                        <a:t>35km×35km</a:t>
                      </a:r>
                      <a:r>
                        <a:rPr kumimoji="1" lang="ja-JP" altLang="en-US" sz="1600" u="none" dirty="0"/>
                        <a:t>　</a:t>
                      </a:r>
                      <a:endParaRPr kumimoji="1" lang="ja-JP" altLang="en-US" sz="1600" b="0" u="none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marL="0" marR="0" lvl="0" indent="88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u="none" baseline="0" dirty="0"/>
                        <a:t>2</a:t>
                      </a:r>
                      <a:r>
                        <a:rPr kumimoji="1" lang="en-US" altLang="ja-JP" sz="1600" b="0" u="none" dirty="0"/>
                        <a:t>5km×25km</a:t>
                      </a:r>
                      <a:r>
                        <a:rPr kumimoji="1" lang="ja-JP" altLang="en-US" sz="1600" b="0" u="none" dirty="0"/>
                        <a:t>　</a:t>
                      </a:r>
                      <a:endParaRPr kumimoji="1" lang="ja-JP" altLang="en-US" sz="1600" b="0" u="none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105527"/>
                  </a:ext>
                </a:extLst>
              </a:tr>
            </a:tbl>
          </a:graphicData>
        </a:graphic>
      </p:graphicFrame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C76BB478-95AC-4396-9687-E1E7A5538863}"/>
              </a:ext>
            </a:extLst>
          </p:cNvPr>
          <p:cNvGrpSpPr/>
          <p:nvPr/>
        </p:nvGrpSpPr>
        <p:grpSpPr>
          <a:xfrm>
            <a:off x="5165155" y="3497689"/>
            <a:ext cx="3917812" cy="2714447"/>
            <a:chOff x="101596" y="3350598"/>
            <a:chExt cx="3600690" cy="2832275"/>
          </a:xfrm>
        </p:grpSpPr>
        <p:sp>
          <p:nvSpPr>
            <p:cNvPr id="52" name="フリーフォーム 49">
              <a:extLst>
                <a:ext uri="{FF2B5EF4-FFF2-40B4-BE49-F238E27FC236}">
                  <a16:creationId xmlns:a16="http://schemas.microsoft.com/office/drawing/2014/main" id="{6125C883-DAAA-4DB2-9E5D-D51109B7A374}"/>
                </a:ext>
              </a:extLst>
            </p:cNvPr>
            <p:cNvSpPr/>
            <p:nvPr/>
          </p:nvSpPr>
          <p:spPr>
            <a:xfrm>
              <a:off x="451101" y="3517234"/>
              <a:ext cx="2867025" cy="2114550"/>
            </a:xfrm>
            <a:custGeom>
              <a:avLst/>
              <a:gdLst>
                <a:gd name="connsiteX0" fmla="*/ 0 w 2867025"/>
                <a:gd name="connsiteY0" fmla="*/ 61913 h 2114550"/>
                <a:gd name="connsiteX1" fmla="*/ 528637 w 2867025"/>
                <a:gd name="connsiteY1" fmla="*/ 2109788 h 2114550"/>
                <a:gd name="connsiteX2" fmla="*/ 2867025 w 2867025"/>
                <a:gd name="connsiteY2" fmla="*/ 2114550 h 2114550"/>
                <a:gd name="connsiteX3" fmla="*/ 71437 w 2867025"/>
                <a:gd name="connsiteY3" fmla="*/ 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7025" h="2114550">
                  <a:moveTo>
                    <a:pt x="0" y="61913"/>
                  </a:moveTo>
                  <a:lnTo>
                    <a:pt x="528637" y="2109788"/>
                  </a:lnTo>
                  <a:lnTo>
                    <a:pt x="2867025" y="2114550"/>
                  </a:lnTo>
                  <a:lnTo>
                    <a:pt x="71437" y="0"/>
                  </a:lnTo>
                </a:path>
              </a:pathLst>
            </a:custGeom>
            <a:solidFill>
              <a:srgbClr val="FFFFCC">
                <a:alpha val="5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EC1B1A05-33BC-4F89-A8D7-8B64682110A7}"/>
                </a:ext>
              </a:extLst>
            </p:cNvPr>
            <p:cNvCxnSpPr/>
            <p:nvPr/>
          </p:nvCxnSpPr>
          <p:spPr bwMode="auto">
            <a:xfrm>
              <a:off x="455860" y="5625060"/>
              <a:ext cx="2966421" cy="0"/>
            </a:xfrm>
            <a:prstGeom prst="line">
              <a:avLst/>
            </a:prstGeom>
            <a:solidFill>
              <a:srgbClr val="418AB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0C5B4915-FB6A-4B76-BFFE-F06579D1E4BD}"/>
                </a:ext>
              </a:extLst>
            </p:cNvPr>
            <p:cNvCxnSpPr/>
            <p:nvPr/>
          </p:nvCxnSpPr>
          <p:spPr bwMode="auto">
            <a:xfrm>
              <a:off x="987308" y="5721208"/>
              <a:ext cx="2330818" cy="0"/>
            </a:xfrm>
            <a:prstGeom prst="straightConnector1">
              <a:avLst/>
            </a:prstGeom>
            <a:solidFill>
              <a:srgbClr val="418AB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2196C9FA-7917-4024-A7DC-914C02BC98E6}"/>
                </a:ext>
              </a:extLst>
            </p:cNvPr>
            <p:cNvSpPr txBox="1"/>
            <p:nvPr/>
          </p:nvSpPr>
          <p:spPr bwMode="auto">
            <a:xfrm>
              <a:off x="1588443" y="5721208"/>
              <a:ext cx="11620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600"/>
                </a:spcAft>
                <a:buSzPct val="100000"/>
                <a:defRPr/>
              </a:pPr>
              <a:r>
                <a:rPr kumimoji="0" lang="en-US" altLang="ja-JP" sz="1200" b="0" kern="0" dirty="0">
                  <a:solidFill>
                    <a:sysClr val="windowText" lastClr="000000"/>
                  </a:solidFill>
                  <a:latin typeface="Arial" panose="020B0604020202020204"/>
                  <a:ea typeface="ＭＳ Ｐゴシック"/>
                </a:rPr>
                <a:t>Swath width 100-200 km</a:t>
              </a:r>
              <a:endParaRPr kumimoji="0" lang="ja-JP" altLang="en-US" sz="1200" b="0" kern="0" dirty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56" name="フリーフォーム 57">
              <a:extLst>
                <a:ext uri="{FF2B5EF4-FFF2-40B4-BE49-F238E27FC236}">
                  <a16:creationId xmlns:a16="http://schemas.microsoft.com/office/drawing/2014/main" id="{32ABA740-77D5-47CF-B9B2-E54A8DAA43AD}"/>
                </a:ext>
              </a:extLst>
            </p:cNvPr>
            <p:cNvSpPr/>
            <p:nvPr/>
          </p:nvSpPr>
          <p:spPr>
            <a:xfrm>
              <a:off x="474912" y="3550138"/>
              <a:ext cx="952500" cy="2076883"/>
            </a:xfrm>
            <a:custGeom>
              <a:avLst/>
              <a:gdLst>
                <a:gd name="connsiteX0" fmla="*/ 0 w 952500"/>
                <a:gd name="connsiteY0" fmla="*/ 0 h 2057400"/>
                <a:gd name="connsiteX1" fmla="*/ 619125 w 952500"/>
                <a:gd name="connsiteY1" fmla="*/ 2057400 h 2057400"/>
                <a:gd name="connsiteX2" fmla="*/ 952500 w 952500"/>
                <a:gd name="connsiteY2" fmla="*/ 2057400 h 2057400"/>
                <a:gd name="connsiteX3" fmla="*/ 0 w 952500"/>
                <a:gd name="connsiteY3" fmla="*/ 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2057400">
                  <a:moveTo>
                    <a:pt x="0" y="0"/>
                  </a:moveTo>
                  <a:lnTo>
                    <a:pt x="619125" y="2057400"/>
                  </a:lnTo>
                  <a:lnTo>
                    <a:pt x="95250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8AB3">
                <a:alpha val="5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57" name="フリーフォーム 60">
              <a:extLst>
                <a:ext uri="{FF2B5EF4-FFF2-40B4-BE49-F238E27FC236}">
                  <a16:creationId xmlns:a16="http://schemas.microsoft.com/office/drawing/2014/main" id="{6F02F61A-4955-43F4-89A9-22E3C9569361}"/>
                </a:ext>
              </a:extLst>
            </p:cNvPr>
            <p:cNvSpPr/>
            <p:nvPr/>
          </p:nvSpPr>
          <p:spPr>
            <a:xfrm>
              <a:off x="479675" y="3550139"/>
              <a:ext cx="1581150" cy="2076883"/>
            </a:xfrm>
            <a:custGeom>
              <a:avLst/>
              <a:gdLst>
                <a:gd name="connsiteX0" fmla="*/ 0 w 1581150"/>
                <a:gd name="connsiteY0" fmla="*/ 0 h 2047875"/>
                <a:gd name="connsiteX1" fmla="*/ 1233487 w 1581150"/>
                <a:gd name="connsiteY1" fmla="*/ 2047875 h 2047875"/>
                <a:gd name="connsiteX2" fmla="*/ 1581150 w 1581150"/>
                <a:gd name="connsiteY2" fmla="*/ 2047875 h 2047875"/>
                <a:gd name="connsiteX3" fmla="*/ 0 w 1581150"/>
                <a:gd name="connsiteY3" fmla="*/ 0 h 204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50" h="2047875">
                  <a:moveTo>
                    <a:pt x="0" y="0"/>
                  </a:moveTo>
                  <a:lnTo>
                    <a:pt x="1233487" y="2047875"/>
                  </a:lnTo>
                  <a:lnTo>
                    <a:pt x="1581150" y="2047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727">
                <a:alpha val="5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58" name="フリーフォーム 61">
              <a:extLst>
                <a:ext uri="{FF2B5EF4-FFF2-40B4-BE49-F238E27FC236}">
                  <a16:creationId xmlns:a16="http://schemas.microsoft.com/office/drawing/2014/main" id="{17177027-7914-4F2E-BD0B-FE48FC597045}"/>
                </a:ext>
              </a:extLst>
            </p:cNvPr>
            <p:cNvSpPr/>
            <p:nvPr/>
          </p:nvSpPr>
          <p:spPr>
            <a:xfrm>
              <a:off x="484437" y="3550139"/>
              <a:ext cx="2190750" cy="2076883"/>
            </a:xfrm>
            <a:custGeom>
              <a:avLst/>
              <a:gdLst>
                <a:gd name="connsiteX0" fmla="*/ 0 w 2190750"/>
                <a:gd name="connsiteY0" fmla="*/ 0 h 2062163"/>
                <a:gd name="connsiteX1" fmla="*/ 1905000 w 2190750"/>
                <a:gd name="connsiteY1" fmla="*/ 2062163 h 2062163"/>
                <a:gd name="connsiteX2" fmla="*/ 2190750 w 2190750"/>
                <a:gd name="connsiteY2" fmla="*/ 2062163 h 2062163"/>
                <a:gd name="connsiteX3" fmla="*/ 0 w 2190750"/>
                <a:gd name="connsiteY3" fmla="*/ 0 h 206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0" h="2062163">
                  <a:moveTo>
                    <a:pt x="0" y="0"/>
                  </a:moveTo>
                  <a:lnTo>
                    <a:pt x="1905000" y="2062163"/>
                  </a:lnTo>
                  <a:lnTo>
                    <a:pt x="2190750" y="2062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9200">
                <a:alpha val="5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59" name="フリーフォーム 63">
              <a:extLst>
                <a:ext uri="{FF2B5EF4-FFF2-40B4-BE49-F238E27FC236}">
                  <a16:creationId xmlns:a16="http://schemas.microsoft.com/office/drawing/2014/main" id="{813BDA03-D081-4D08-B0D4-F9FA8BA099B9}"/>
                </a:ext>
              </a:extLst>
            </p:cNvPr>
            <p:cNvSpPr/>
            <p:nvPr/>
          </p:nvSpPr>
          <p:spPr>
            <a:xfrm>
              <a:off x="503212" y="3550139"/>
              <a:ext cx="2667276" cy="2076883"/>
            </a:xfrm>
            <a:custGeom>
              <a:avLst/>
              <a:gdLst>
                <a:gd name="connsiteX0" fmla="*/ 0 w 2681287"/>
                <a:gd name="connsiteY0" fmla="*/ 0 h 2066925"/>
                <a:gd name="connsiteX1" fmla="*/ 2433637 w 2681287"/>
                <a:gd name="connsiteY1" fmla="*/ 2062162 h 2066925"/>
                <a:gd name="connsiteX2" fmla="*/ 2681287 w 2681287"/>
                <a:gd name="connsiteY2" fmla="*/ 2066925 h 2066925"/>
                <a:gd name="connsiteX3" fmla="*/ 0 w 2681287"/>
                <a:gd name="connsiteY3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1287" h="2066925">
                  <a:moveTo>
                    <a:pt x="0" y="0"/>
                  </a:moveTo>
                  <a:lnTo>
                    <a:pt x="2433637" y="2062162"/>
                  </a:lnTo>
                  <a:lnTo>
                    <a:pt x="2681287" y="2066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8383">
                <a:alpha val="5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F437257C-C8F9-4768-AEAE-5CBD14826525}"/>
                </a:ext>
              </a:extLst>
            </p:cNvPr>
            <p:cNvSpPr/>
            <p:nvPr/>
          </p:nvSpPr>
          <p:spPr>
            <a:xfrm rot="18924425">
              <a:off x="101596" y="3517285"/>
              <a:ext cx="771525" cy="85725"/>
            </a:xfrm>
            <a:prstGeom prst="rect">
              <a:avLst/>
            </a:prstGeom>
            <a:solidFill>
              <a:srgbClr val="DDDDDD">
                <a:lumMod val="75000"/>
              </a:srgbClr>
            </a:solidFill>
            <a:ln>
              <a:solidFill>
                <a:srgbClr val="000000"/>
              </a:solidFill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D78E38D0-C76A-4780-8E64-F3CD30839B54}"/>
                </a:ext>
              </a:extLst>
            </p:cNvPr>
            <p:cNvCxnSpPr>
              <a:stCxn id="60" idx="0"/>
              <a:endCxn id="60" idx="2"/>
            </p:cNvCxnSpPr>
            <p:nvPr/>
          </p:nvCxnSpPr>
          <p:spPr bwMode="auto">
            <a:xfrm>
              <a:off x="457267" y="3529624"/>
              <a:ext cx="60184" cy="61046"/>
            </a:xfrm>
            <a:prstGeom prst="line">
              <a:avLst/>
            </a:prstGeom>
            <a:solidFill>
              <a:srgbClr val="418AB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AA619A56-7F46-4600-AF76-E018E82B32EC}"/>
                </a:ext>
              </a:extLst>
            </p:cNvPr>
            <p:cNvCxnSpPr/>
            <p:nvPr/>
          </p:nvCxnSpPr>
          <p:spPr bwMode="auto">
            <a:xfrm>
              <a:off x="550142" y="3439162"/>
              <a:ext cx="60184" cy="61046"/>
            </a:xfrm>
            <a:prstGeom prst="line">
              <a:avLst/>
            </a:prstGeom>
            <a:solidFill>
              <a:srgbClr val="418AB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BCC09FD6-5A87-4BDA-8649-DF95E5453A39}"/>
                </a:ext>
              </a:extLst>
            </p:cNvPr>
            <p:cNvCxnSpPr/>
            <p:nvPr/>
          </p:nvCxnSpPr>
          <p:spPr bwMode="auto">
            <a:xfrm>
              <a:off x="644521" y="3350598"/>
              <a:ext cx="60184" cy="61046"/>
            </a:xfrm>
            <a:prstGeom prst="line">
              <a:avLst/>
            </a:prstGeom>
            <a:solidFill>
              <a:srgbClr val="418AB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92641F39-CD62-437F-89F1-BB645222DA25}"/>
                </a:ext>
              </a:extLst>
            </p:cNvPr>
            <p:cNvCxnSpPr/>
            <p:nvPr/>
          </p:nvCxnSpPr>
          <p:spPr bwMode="auto">
            <a:xfrm>
              <a:off x="281868" y="3703532"/>
              <a:ext cx="60184" cy="61046"/>
            </a:xfrm>
            <a:prstGeom prst="line">
              <a:avLst/>
            </a:prstGeom>
            <a:solidFill>
              <a:srgbClr val="418AB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46480758-4C99-45F5-B5D0-687CEDED7A6D}"/>
                </a:ext>
              </a:extLst>
            </p:cNvPr>
            <p:cNvCxnSpPr/>
            <p:nvPr/>
          </p:nvCxnSpPr>
          <p:spPr bwMode="auto">
            <a:xfrm>
              <a:off x="376247" y="3614968"/>
              <a:ext cx="60184" cy="61046"/>
            </a:xfrm>
            <a:prstGeom prst="line">
              <a:avLst/>
            </a:prstGeom>
            <a:solidFill>
              <a:srgbClr val="418AB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円弧 65">
              <a:extLst>
                <a:ext uri="{FF2B5EF4-FFF2-40B4-BE49-F238E27FC236}">
                  <a16:creationId xmlns:a16="http://schemas.microsoft.com/office/drawing/2014/main" id="{21383DE7-9A7C-4F52-8642-0BD85CB811E4}"/>
                </a:ext>
              </a:extLst>
            </p:cNvPr>
            <p:cNvSpPr/>
            <p:nvPr/>
          </p:nvSpPr>
          <p:spPr bwMode="auto">
            <a:xfrm rot="4074879" flipV="1">
              <a:off x="677762" y="4381643"/>
              <a:ext cx="395175" cy="476622"/>
            </a:xfrm>
            <a:prstGeom prst="arc">
              <a:avLst>
                <a:gd name="adj1" fmla="val 17592951"/>
                <a:gd name="adj2" fmla="val 2890811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sm" len="me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84" name="円弧 83">
              <a:extLst>
                <a:ext uri="{FF2B5EF4-FFF2-40B4-BE49-F238E27FC236}">
                  <a16:creationId xmlns:a16="http://schemas.microsoft.com/office/drawing/2014/main" id="{F16199D6-728B-420A-A81C-AB2B8922F58C}"/>
                </a:ext>
              </a:extLst>
            </p:cNvPr>
            <p:cNvSpPr/>
            <p:nvPr/>
          </p:nvSpPr>
          <p:spPr bwMode="auto">
            <a:xfrm rot="3149973" flipV="1">
              <a:off x="975084" y="4342664"/>
              <a:ext cx="458258" cy="476622"/>
            </a:xfrm>
            <a:prstGeom prst="arc">
              <a:avLst>
                <a:gd name="adj1" fmla="val 18628719"/>
                <a:gd name="adj2" fmla="val 2163943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sm" len="me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85" name="円弧 84">
              <a:extLst>
                <a:ext uri="{FF2B5EF4-FFF2-40B4-BE49-F238E27FC236}">
                  <a16:creationId xmlns:a16="http://schemas.microsoft.com/office/drawing/2014/main" id="{B036DB91-CFB8-4B8F-90B8-9433A4D5E217}"/>
                </a:ext>
              </a:extLst>
            </p:cNvPr>
            <p:cNvSpPr/>
            <p:nvPr/>
          </p:nvSpPr>
          <p:spPr bwMode="auto">
            <a:xfrm rot="2738145" flipV="1">
              <a:off x="1209084" y="4298600"/>
              <a:ext cx="529029" cy="476622"/>
            </a:xfrm>
            <a:prstGeom prst="arc">
              <a:avLst>
                <a:gd name="adj1" fmla="val 19733899"/>
                <a:gd name="adj2" fmla="val 149438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sm" len="me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5D8C922A-0ABC-4008-AFDD-9F803EA7D1B6}"/>
                </a:ext>
              </a:extLst>
            </p:cNvPr>
            <p:cNvSpPr/>
            <p:nvPr/>
          </p:nvSpPr>
          <p:spPr bwMode="auto">
            <a:xfrm rot="2465213" flipV="1">
              <a:off x="1369322" y="4242247"/>
              <a:ext cx="636505" cy="476622"/>
            </a:xfrm>
            <a:prstGeom prst="arc">
              <a:avLst>
                <a:gd name="adj1" fmla="val 19752283"/>
                <a:gd name="adj2" fmla="val 1292377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sm" len="me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87" name="下矢印 99">
              <a:extLst>
                <a:ext uri="{FF2B5EF4-FFF2-40B4-BE49-F238E27FC236}">
                  <a16:creationId xmlns:a16="http://schemas.microsoft.com/office/drawing/2014/main" id="{80AA3830-EB0A-41C6-A225-31637F55F012}"/>
                </a:ext>
              </a:extLst>
            </p:cNvPr>
            <p:cNvSpPr/>
            <p:nvPr/>
          </p:nvSpPr>
          <p:spPr>
            <a:xfrm rot="8320386">
              <a:off x="757445" y="3965754"/>
              <a:ext cx="389965" cy="419307"/>
            </a:xfrm>
            <a:prstGeom prst="downArrow">
              <a:avLst/>
            </a:prstGeom>
            <a:ln>
              <a:solidFill>
                <a:srgbClr val="5E5E5E"/>
              </a:solidFill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0" kern="0">
                <a:solidFill>
                  <a:sysClr val="windowText" lastClr="000000"/>
                </a:solidFill>
                <a:latin typeface="Arial" panose="020B0604020202020204"/>
                <a:ea typeface="ＭＳ Ｐゴシック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A477B425-CF27-4C57-BCD7-E9873961B1DA}"/>
                </a:ext>
              </a:extLst>
            </p:cNvPr>
            <p:cNvSpPr txBox="1"/>
            <p:nvPr/>
          </p:nvSpPr>
          <p:spPr bwMode="auto">
            <a:xfrm>
              <a:off x="2084065" y="4306078"/>
              <a:ext cx="161822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600"/>
                </a:spcAft>
                <a:buSzPct val="100000"/>
                <a:defRPr/>
              </a:pPr>
              <a:endParaRPr kumimoji="0" lang="ja-JP" altLang="en-US" sz="1200" b="0" kern="0" dirty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/>
              </a:endParaRPr>
            </a:p>
          </p:txBody>
        </p:sp>
      </p:grp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01106653-4D0C-4494-99D0-779132F8A6F2}"/>
              </a:ext>
            </a:extLst>
          </p:cNvPr>
          <p:cNvSpPr txBox="1"/>
          <p:nvPr/>
        </p:nvSpPr>
        <p:spPr>
          <a:xfrm>
            <a:off x="209386" y="5904358"/>
            <a:ext cx="1780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0" dirty="0">
                <a:solidFill>
                  <a:srgbClr val="000000"/>
                </a:solidFill>
                <a:latin typeface="Arial" panose="020B0604020202020204"/>
                <a:ea typeface="ＭＳ Ｐゴシック"/>
              </a:rPr>
              <a:t>*single look</a:t>
            </a:r>
            <a:endParaRPr lang="ja-JP" altLang="en-US" b="0" dirty="0">
              <a:solidFill>
                <a:srgbClr val="000000"/>
              </a:solidFill>
              <a:latin typeface="Arial" panose="020B0604020202020204"/>
              <a:ea typeface="ＭＳ Ｐゴシック"/>
            </a:endParaRPr>
          </a:p>
        </p:txBody>
      </p:sp>
      <p:sp>
        <p:nvSpPr>
          <p:cNvPr id="90" name="矢印: 右 89">
            <a:extLst>
              <a:ext uri="{FF2B5EF4-FFF2-40B4-BE49-F238E27FC236}">
                <a16:creationId xmlns:a16="http://schemas.microsoft.com/office/drawing/2014/main" id="{54A3513A-6258-40C2-907D-58393F7866A3}"/>
              </a:ext>
            </a:extLst>
          </p:cNvPr>
          <p:cNvSpPr/>
          <p:nvPr/>
        </p:nvSpPr>
        <p:spPr>
          <a:xfrm flipH="1">
            <a:off x="3309073" y="5097562"/>
            <a:ext cx="233998" cy="659636"/>
          </a:xfrm>
          <a:prstGeom prst="rightArrow">
            <a:avLst>
              <a:gd name="adj1" fmla="val 50000"/>
              <a:gd name="adj2" fmla="val 62140"/>
            </a:avLst>
          </a:prstGeom>
          <a:gradFill rotWithShape="1">
            <a:gsLst>
              <a:gs pos="0">
                <a:srgbClr val="F69200">
                  <a:shade val="51000"/>
                  <a:satMod val="130000"/>
                </a:srgbClr>
              </a:gs>
              <a:gs pos="80000">
                <a:srgbClr val="F69200">
                  <a:shade val="93000"/>
                  <a:satMod val="130000"/>
                </a:srgbClr>
              </a:gs>
              <a:gs pos="100000">
                <a:srgbClr val="F692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692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1" name="矢印: 右 90">
            <a:extLst>
              <a:ext uri="{FF2B5EF4-FFF2-40B4-BE49-F238E27FC236}">
                <a16:creationId xmlns:a16="http://schemas.microsoft.com/office/drawing/2014/main" id="{1693C15C-7C05-4BEF-8B62-FE000C6F43B6}"/>
              </a:ext>
            </a:extLst>
          </p:cNvPr>
          <p:cNvSpPr/>
          <p:nvPr/>
        </p:nvSpPr>
        <p:spPr>
          <a:xfrm flipH="1">
            <a:off x="3309073" y="4249355"/>
            <a:ext cx="233998" cy="659636"/>
          </a:xfrm>
          <a:prstGeom prst="rightArrow">
            <a:avLst>
              <a:gd name="adj1" fmla="val 50000"/>
              <a:gd name="adj2" fmla="val 62140"/>
            </a:avLst>
          </a:prstGeom>
          <a:gradFill rotWithShape="1">
            <a:gsLst>
              <a:gs pos="0">
                <a:srgbClr val="F69200">
                  <a:shade val="51000"/>
                  <a:satMod val="130000"/>
                </a:srgbClr>
              </a:gs>
              <a:gs pos="80000">
                <a:srgbClr val="F69200">
                  <a:shade val="93000"/>
                  <a:satMod val="130000"/>
                </a:srgbClr>
              </a:gs>
              <a:gs pos="100000">
                <a:srgbClr val="F692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692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2" name="矢印: 右 91">
            <a:extLst>
              <a:ext uri="{FF2B5EF4-FFF2-40B4-BE49-F238E27FC236}">
                <a16:creationId xmlns:a16="http://schemas.microsoft.com/office/drawing/2014/main" id="{A1B0B9EF-9CBA-4C70-BC8F-A12443721B4A}"/>
              </a:ext>
            </a:extLst>
          </p:cNvPr>
          <p:cNvSpPr/>
          <p:nvPr/>
        </p:nvSpPr>
        <p:spPr>
          <a:xfrm flipH="1">
            <a:off x="3308775" y="3337560"/>
            <a:ext cx="233998" cy="659636"/>
          </a:xfrm>
          <a:prstGeom prst="rightArrow">
            <a:avLst>
              <a:gd name="adj1" fmla="val 50000"/>
              <a:gd name="adj2" fmla="val 62140"/>
            </a:avLst>
          </a:prstGeom>
          <a:gradFill rotWithShape="1">
            <a:gsLst>
              <a:gs pos="0">
                <a:srgbClr val="F69200">
                  <a:shade val="51000"/>
                  <a:satMod val="130000"/>
                </a:srgbClr>
              </a:gs>
              <a:gs pos="80000">
                <a:srgbClr val="F69200">
                  <a:shade val="93000"/>
                  <a:satMod val="130000"/>
                </a:srgbClr>
              </a:gs>
              <a:gs pos="100000">
                <a:srgbClr val="F692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692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84AC57F-B757-4A83-B1AE-DB116C89EA99}"/>
              </a:ext>
            </a:extLst>
          </p:cNvPr>
          <p:cNvSpPr txBox="1"/>
          <p:nvPr/>
        </p:nvSpPr>
        <p:spPr>
          <a:xfrm>
            <a:off x="6193828" y="3045172"/>
            <a:ext cx="258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/>
                <a:ea typeface="ＭＳ Ｐゴシック"/>
              </a:rPr>
              <a:t>Input: 6 </a:t>
            </a:r>
            <a:r>
              <a:rPr lang="en-US" altLang="ja-JP" sz="1600" b="0" dirty="0" err="1">
                <a:solidFill>
                  <a:srgbClr val="000000"/>
                </a:solidFill>
                <a:latin typeface="Arial" panose="020B0604020202020204"/>
                <a:ea typeface="ＭＳ Ｐゴシック"/>
              </a:rPr>
              <a:t>ch.</a:t>
            </a:r>
            <a:r>
              <a:rPr lang="en-US" altLang="ja-JP" sz="1600" b="0" dirty="0">
                <a:solidFill>
                  <a:srgbClr val="000000"/>
                </a:solidFill>
                <a:latin typeface="Arial" panose="020B0604020202020204"/>
                <a:ea typeface="ＭＳ Ｐゴシック"/>
              </a:rPr>
              <a:t> in range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0" dirty="0">
                <a:solidFill>
                  <a:srgbClr val="000000"/>
                </a:solidFill>
                <a:latin typeface="Arial" panose="020B0604020202020204"/>
                <a:ea typeface="ＭＳ Ｐゴシック"/>
              </a:rPr>
              <a:t>Output: max. 4 beams</a:t>
            </a:r>
            <a:endParaRPr lang="ja-JP" altLang="en-US" sz="1600" b="0" dirty="0">
              <a:solidFill>
                <a:srgbClr val="000000"/>
              </a:solidFill>
              <a:latin typeface="Arial" panose="020B0604020202020204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85432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タイトル 2"/>
          <p:cNvSpPr>
            <a:spLocks noGrp="1"/>
          </p:cNvSpPr>
          <p:nvPr>
            <p:ph type="title"/>
          </p:nvPr>
        </p:nvSpPr>
        <p:spPr>
          <a:xfrm>
            <a:off x="395537" y="26988"/>
            <a:ext cx="8352928" cy="615950"/>
          </a:xfrm>
        </p:spPr>
        <p:txBody>
          <a:bodyPr/>
          <a:lstStyle/>
          <a:p>
            <a:r>
              <a:rPr lang="en-US" altLang="ja-JP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Summary</a:t>
            </a:r>
            <a:endParaRPr kumimoji="1" lang="ja-JP" altLang="en-US" sz="3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23529" y="908720"/>
            <a:ext cx="864096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/>
            </a:pPr>
            <a:r>
              <a:rPr lang="en-US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ALOS-2 and GCOM-C operations are very well. 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/>
            </a:pPr>
            <a:r>
              <a:rPr lang="en-US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JAXA’s ARD production and release status reported: </a:t>
            </a:r>
          </a:p>
          <a:p>
            <a:pPr marL="800100" lvl="1" indent="-342900" algn="l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ALOS AVNIR-2 ORI are partially ready to release, and will be in JFY 2018 for globally. </a:t>
            </a:r>
          </a:p>
          <a:p>
            <a:pPr marL="800100" lvl="1" indent="-342900" algn="l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ALOS-2 PALSAR-2 ARD (mosaic) in 2017 will release soon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/>
            </a:pPr>
            <a:r>
              <a:rPr lang="en-US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ALOS-3 and ALOS-4 are developing as schedule, and will be launched in JFY 2020. 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/>
            </a:pPr>
            <a:r>
              <a:rPr lang="en-US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ALOS-3 has capabilities high-resolution (0.8 m in pan.), wide-swath (70 km) and body-pointing within 60 deg. 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/>
            </a:pPr>
            <a:r>
              <a:rPr lang="en-US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ALOS-4 will be taken with the same orbit as ALOS-2, and approx. four times bigger swath that enable four times frequent observation as well as </a:t>
            </a:r>
            <a:r>
              <a:rPr lang="en-US" altLang="ja-JP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analysis. </a:t>
            </a:r>
          </a:p>
        </p:txBody>
      </p:sp>
    </p:spTree>
    <p:extLst>
      <p:ext uri="{BB962C8B-B14F-4D97-AF65-F5344CB8AC3E}">
        <p14:creationId xmlns:p14="http://schemas.microsoft.com/office/powerpoint/2010/main" val="94054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sz="3200" dirty="0">
                <a:latin typeface="Tahoma" panose="020B0604030504040204" pitchFamily="34" charset="0"/>
                <a:cs typeface="Tahoma" panose="020B0604030504040204" pitchFamily="34" charset="0"/>
              </a:rPr>
              <a:t>JAXA Satellite Lineup</a:t>
            </a:r>
            <a:endParaRPr lang="ja-JP" altLang="en-US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Group 178">
            <a:extLst>
              <a:ext uri="{FF2B5EF4-FFF2-40B4-BE49-F238E27FC236}">
                <a16:creationId xmlns:a16="http://schemas.microsoft.com/office/drawing/2014/main" id="{E403B3F6-D1D8-43F4-B94B-4E9DCDD11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768462"/>
              </p:ext>
            </p:extLst>
          </p:nvPr>
        </p:nvGraphicFramePr>
        <p:xfrm>
          <a:off x="636649" y="962518"/>
          <a:ext cx="7862761" cy="5421028"/>
        </p:xfrm>
        <a:graphic>
          <a:graphicData uri="http://schemas.openxmlformats.org/drawingml/2006/table">
            <a:tbl>
              <a:tblPr/>
              <a:tblGrid>
                <a:gridCol w="1721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9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2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2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1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21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21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21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21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049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70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019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4915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Targets (JFY)</a:t>
                      </a:r>
                    </a:p>
                  </a:txBody>
                  <a:tcPr marL="16616" marR="16616" marT="16612" marB="1661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300" b="1" kern="1200" dirty="0">
                        <a:solidFill>
                          <a:srgbClr val="000000"/>
                        </a:solidFill>
                        <a:latin typeface="+mj-lt"/>
                        <a:ea typeface="HGP創英角ｺﾞｼｯｸUB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2015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2016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2017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2018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2019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2020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2021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2022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2023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kern="1200" dirty="0">
                          <a:solidFill>
                            <a:srgbClr val="000000"/>
                          </a:solidFill>
                          <a:latin typeface="+mj-lt"/>
                          <a:ea typeface="HGP創英角ｺﾞｼｯｸUB" pitchFamily="50" charset="-128"/>
                          <a:cs typeface="Arial" pitchFamily="34" charset="0"/>
                        </a:rPr>
                        <a:t>2024</a:t>
                      </a: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4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j-lt"/>
                          <a:ea typeface="HGPｺﾞｼｯｸM" pitchFamily="50" charset="-128"/>
                          <a:cs typeface="Arial" pitchFamily="34" charset="0"/>
                        </a:rPr>
                        <a:t>   </a:t>
                      </a: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j-lt"/>
                          <a:ea typeface="HGPｺﾞｼｯｸM" pitchFamily="50" charset="-128"/>
                          <a:cs typeface="Arial" pitchFamily="34" charset="0"/>
                        </a:rPr>
                        <a:t>Disasters &amp; </a:t>
                      </a:r>
                      <a:b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j-lt"/>
                          <a:ea typeface="HGPｺﾞｼｯｸM" pitchFamily="50" charset="-128"/>
                          <a:cs typeface="Arial" pitchFamily="34" charset="0"/>
                        </a:rPr>
                      </a:b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j-lt"/>
                          <a:ea typeface="HGPｺﾞｼｯｸM" pitchFamily="50" charset="-128"/>
                          <a:cs typeface="Arial" pitchFamily="34" charset="0"/>
                        </a:rPr>
                        <a:t>  Resources</a:t>
                      </a:r>
                    </a:p>
                  </a:txBody>
                  <a:tcPr marL="33234" marR="33234" marT="16612" marB="1661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529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90488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Climate Change</a:t>
                      </a:r>
                      <a:r>
                        <a:rPr kumimoji="1" lang="ja-JP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   </a:t>
                      </a:r>
                      <a:endParaRPr kumimoji="1" lang="en-US" altLang="ja-JP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  <a:p>
                      <a:pPr marL="90488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 &amp; 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+mn-cs"/>
                        </a:rPr>
                        <a:t>Water Cycle</a:t>
                      </a:r>
                      <a:endParaRPr kumimoji="1" lang="en-US" altLang="ja-JP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84138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90488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ｺﾞｼｯｸM" pitchFamily="50" charset="-128"/>
                          <a:cs typeface="Arial" pitchFamily="34" charset="0"/>
                        </a:rPr>
                        <a:t>Water Cycle</a:t>
                      </a:r>
                      <a:endParaRPr kumimoji="1" lang="ja-JP" altLang="en-US" sz="15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0" marR="33234" marT="16612" marB="1661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8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508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ｺﾞｼｯｸM" pitchFamily="50" charset="-128"/>
                          <a:cs typeface="Arial" pitchFamily="34" charset="0"/>
                        </a:rPr>
                        <a:t>Climate Change</a:t>
                      </a:r>
                      <a:endParaRPr kumimoji="1" lang="ja-JP" altLang="en-US" sz="15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33234" marR="33234" marT="16612" marB="1661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4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128588" marR="0" lvl="1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ｺﾞｼｯｸM" pitchFamily="50" charset="-128"/>
                          <a:cs typeface="Arial" pitchFamily="34" charset="0"/>
                        </a:rPr>
                        <a:t>GHGs</a:t>
                      </a:r>
                      <a:endParaRPr kumimoji="1" lang="ja-JP" altLang="en-US" sz="15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33234" marR="33234" marT="16612" marB="1661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33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381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j-lt"/>
                          <a:ea typeface="HGPｺﾞｼｯｸM" pitchFamily="50" charset="-128"/>
                          <a:cs typeface="Arial" pitchFamily="34" charset="0"/>
                        </a:rPr>
                        <a:t>Technology</a:t>
                      </a:r>
                      <a:r>
                        <a:rPr kumimoji="1" lang="ja-JP" alt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j-lt"/>
                          <a:ea typeface="HGPｺﾞｼｯｸM" pitchFamily="50" charset="-128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j-lt"/>
                          <a:ea typeface="HGPｺﾞｼｯｸM" pitchFamily="50" charset="-128"/>
                          <a:cs typeface="Arial" pitchFamily="34" charset="0"/>
                        </a:rPr>
                        <a:t>Demonstration</a:t>
                      </a:r>
                      <a:endParaRPr kumimoji="1" lang="ja-JP" altLang="en-US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33234" marR="33234" marT="16612" marB="1661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241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381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zh-TW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+mn-lt"/>
                          <a:ea typeface="HGPｺﾞｼｯｸM" pitchFamily="50" charset="-128"/>
                          <a:cs typeface="Arial" pitchFamily="34" charset="0"/>
                        </a:rPr>
                        <a:t>Communications</a:t>
                      </a:r>
                      <a:endParaRPr kumimoji="1" lang="ja-JP" altLang="en-US" sz="15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33234" marR="33234" marT="16612" marB="1661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GPｺﾞｼｯｸM" pitchFamily="50" charset="-128"/>
                        <a:cs typeface="Arial" pitchFamily="34" charset="0"/>
                      </a:endParaRPr>
                    </a:p>
                  </a:txBody>
                  <a:tcPr marL="16616" marR="16616" marT="16612" marB="16612" anchor="ctr" horzOverflow="overflow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04">
            <a:extLst>
              <a:ext uri="{FF2B5EF4-FFF2-40B4-BE49-F238E27FC236}">
                <a16:creationId xmlns:a16="http://schemas.microsoft.com/office/drawing/2014/main" id="{F9966767-9A00-4419-9319-22ADD289E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951" y="6480746"/>
            <a:ext cx="379912" cy="1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algn="l"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92" b="0" kern="0" dirty="0">
                <a:solidFill>
                  <a:prstClr val="black"/>
                </a:solidFill>
                <a:latin typeface="Calibri" panose="020F0502020204030204" pitchFamily="34" charset="0"/>
                <a:ea typeface="System" charset="-128"/>
                <a:cs typeface="Calibri" panose="020F0502020204030204" pitchFamily="34" charset="0"/>
              </a:rPr>
              <a:t>Study</a:t>
            </a:r>
          </a:p>
        </p:txBody>
      </p:sp>
      <p:sp>
        <p:nvSpPr>
          <p:cNvPr id="13" name="Rectangle 105">
            <a:extLst>
              <a:ext uri="{FF2B5EF4-FFF2-40B4-BE49-F238E27FC236}">
                <a16:creationId xmlns:a16="http://schemas.microsoft.com/office/drawing/2014/main" id="{E9C29BE5-FCCA-4112-8B0E-28AAB6E1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86" y="6480746"/>
            <a:ext cx="559449" cy="1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algn="l"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92" b="0" kern="0" dirty="0">
                <a:solidFill>
                  <a:prstClr val="black"/>
                </a:solidFill>
                <a:latin typeface="Calibri" panose="020F0502020204030204" pitchFamily="34" charset="0"/>
                <a:ea typeface="System" charset="-128"/>
                <a:cs typeface="Calibri" panose="020F0502020204030204" pitchFamily="34" charset="0"/>
              </a:rPr>
              <a:t>On orbit</a:t>
            </a:r>
          </a:p>
        </p:txBody>
      </p:sp>
      <p:sp>
        <p:nvSpPr>
          <p:cNvPr id="14" name="Text Box 107">
            <a:extLst>
              <a:ext uri="{FF2B5EF4-FFF2-40B4-BE49-F238E27FC236}">
                <a16:creationId xmlns:a16="http://schemas.microsoft.com/office/drawing/2014/main" id="{D209EAAE-43F3-47C0-8208-371673BA3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31" y="6434579"/>
            <a:ext cx="1494692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algn="l"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92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 status:</a:t>
            </a:r>
          </a:p>
        </p:txBody>
      </p:sp>
      <p:sp>
        <p:nvSpPr>
          <p:cNvPr id="15" name="Line 108">
            <a:extLst>
              <a:ext uri="{FF2B5EF4-FFF2-40B4-BE49-F238E27FC236}">
                <a16:creationId xmlns:a16="http://schemas.microsoft.com/office/drawing/2014/main" id="{82935328-6822-4EC4-860E-C44D81BCAC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4193" y="6580164"/>
            <a:ext cx="448408" cy="0"/>
          </a:xfrm>
          <a:prstGeom prst="line">
            <a:avLst/>
          </a:prstGeom>
          <a:noFill/>
          <a:ln w="152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 defTabSz="8440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62" b="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Line 110">
            <a:extLst>
              <a:ext uri="{FF2B5EF4-FFF2-40B4-BE49-F238E27FC236}">
                <a16:creationId xmlns:a16="http://schemas.microsoft.com/office/drawing/2014/main" id="{06BBEB5E-12CF-4158-B71C-046FD7F5F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5424" y="6580164"/>
            <a:ext cx="408843" cy="0"/>
          </a:xfrm>
          <a:prstGeom prst="line">
            <a:avLst/>
          </a:prstGeom>
          <a:noFill/>
          <a:ln w="152400">
            <a:solidFill>
              <a:srgbClr val="FF3300">
                <a:alpha val="7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 defTabSz="8440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62" b="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13">
            <a:extLst>
              <a:ext uri="{FF2B5EF4-FFF2-40B4-BE49-F238E27FC236}">
                <a16:creationId xmlns:a16="http://schemas.microsoft.com/office/drawing/2014/main" id="{75C97557-6A69-42EA-98D0-DA91FDE9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187" y="1358172"/>
            <a:ext cx="1511632" cy="142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[Land and disaster monitoring] </a:t>
            </a:r>
          </a:p>
        </p:txBody>
      </p:sp>
      <p:sp>
        <p:nvSpPr>
          <p:cNvPr id="18" name="Rectangle 123">
            <a:extLst>
              <a:ext uri="{FF2B5EF4-FFF2-40B4-BE49-F238E27FC236}">
                <a16:creationId xmlns:a16="http://schemas.microsoft.com/office/drawing/2014/main" id="{3074271A-23DF-4F0E-A49D-DBE0597EF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023" y="3572369"/>
            <a:ext cx="2176878" cy="14202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algn="l"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23" b="0" kern="0" dirty="0">
                <a:solidFill>
                  <a:srgbClr val="000000"/>
                </a:solidFill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[Vegetation, aerosol, cloud, SST, ocean color]</a:t>
            </a:r>
          </a:p>
        </p:txBody>
      </p:sp>
      <p:sp>
        <p:nvSpPr>
          <p:cNvPr id="19" name="Rectangle 127">
            <a:extLst>
              <a:ext uri="{FF2B5EF4-FFF2-40B4-BE49-F238E27FC236}">
                <a16:creationId xmlns:a16="http://schemas.microsoft.com/office/drawing/2014/main" id="{F1922C3F-D219-4EFB-AFED-791F975A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731" y="4423757"/>
            <a:ext cx="468077" cy="142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[CO</a:t>
            </a:r>
            <a:r>
              <a:rPr kumimoji="1" lang="en-US" altLang="ja-JP" sz="923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2, </a:t>
            </a: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CH</a:t>
            </a:r>
            <a:r>
              <a:rPr kumimoji="1" lang="en-US" altLang="ja-JP" sz="923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4</a:t>
            </a: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0" name="Rectangle 131">
            <a:extLst>
              <a:ext uri="{FF2B5EF4-FFF2-40B4-BE49-F238E27FC236}">
                <a16:creationId xmlns:a16="http://schemas.microsoft.com/office/drawing/2014/main" id="{80181495-F75A-40A3-BC29-E91155641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6337" y="2841141"/>
            <a:ext cx="1926810" cy="142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[Wind, SST , water vapor, precipitation,]</a:t>
            </a:r>
          </a:p>
        </p:txBody>
      </p:sp>
      <p:sp>
        <p:nvSpPr>
          <p:cNvPr id="21" name="Rectangle 136">
            <a:extLst>
              <a:ext uri="{FF2B5EF4-FFF2-40B4-BE49-F238E27FC236}">
                <a16:creationId xmlns:a16="http://schemas.microsoft.com/office/drawing/2014/main" id="{7F1B4F8B-52D3-492D-8036-0661B5F4B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789" y="2508500"/>
            <a:ext cx="1320874" cy="142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[Precipitation 3D structure]</a:t>
            </a:r>
          </a:p>
        </p:txBody>
      </p:sp>
      <p:sp>
        <p:nvSpPr>
          <p:cNvPr id="22" name="Rectangle 140">
            <a:extLst>
              <a:ext uri="{FF2B5EF4-FFF2-40B4-BE49-F238E27FC236}">
                <a16:creationId xmlns:a16="http://schemas.microsoft.com/office/drawing/2014/main" id="{9CC92865-0B44-4900-AADA-268F259C4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206" y="4435480"/>
            <a:ext cx="665247" cy="142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[CO</a:t>
            </a:r>
            <a:r>
              <a:rPr kumimoji="1" lang="en-US" altLang="ja-JP" sz="923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2, </a:t>
            </a: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CH</a:t>
            </a:r>
            <a:r>
              <a:rPr kumimoji="1" lang="en-US" altLang="ja-JP" sz="923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4</a:t>
            </a: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, CO]</a:t>
            </a:r>
          </a:p>
        </p:txBody>
      </p:sp>
      <p:sp>
        <p:nvSpPr>
          <p:cNvPr id="23" name="Line 133">
            <a:extLst>
              <a:ext uri="{FF2B5EF4-FFF2-40B4-BE49-F238E27FC236}">
                <a16:creationId xmlns:a16="http://schemas.microsoft.com/office/drawing/2014/main" id="{5F0D1B62-9418-4489-8338-05E37B5B59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4032" y="6580164"/>
            <a:ext cx="432289" cy="0"/>
          </a:xfrm>
          <a:prstGeom prst="line">
            <a:avLst/>
          </a:prstGeom>
          <a:noFill/>
          <a:ln w="152400">
            <a:solidFill>
              <a:srgbClr val="00B050">
                <a:alpha val="7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 defTabSz="8440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62" b="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134">
            <a:extLst>
              <a:ext uri="{FF2B5EF4-FFF2-40B4-BE49-F238E27FC236}">
                <a16:creationId xmlns:a16="http://schemas.microsoft.com/office/drawing/2014/main" id="{FE1088E5-6244-4713-8CED-4E975854C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262" y="6480746"/>
            <a:ext cx="912109" cy="1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algn="l"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92" b="0" kern="0" dirty="0">
                <a:solidFill>
                  <a:prstClr val="black"/>
                </a:solidFill>
                <a:latin typeface="Calibri" panose="020F0502020204030204" pitchFamily="34" charset="0"/>
                <a:ea typeface="System" charset="-128"/>
                <a:cs typeface="Calibri" panose="020F0502020204030204" pitchFamily="34" charset="0"/>
              </a:rPr>
              <a:t>Development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D708338-A719-45CB-9358-73836A09F4A9}"/>
              </a:ext>
            </a:extLst>
          </p:cNvPr>
          <p:cNvSpPr/>
          <p:nvPr/>
        </p:nvSpPr>
        <p:spPr>
          <a:xfrm>
            <a:off x="2568994" y="1511783"/>
            <a:ext cx="2741735" cy="17049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ALOS-2 / PALSAR-2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024CA6E-C130-4F70-AA37-A0EC5351369D}"/>
              </a:ext>
            </a:extLst>
          </p:cNvPr>
          <p:cNvSpPr/>
          <p:nvPr/>
        </p:nvSpPr>
        <p:spPr>
          <a:xfrm>
            <a:off x="2494259" y="2670168"/>
            <a:ext cx="1628042" cy="17049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GPM / DPR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1D768B3-2174-4D50-BD02-081782D2CCC6}"/>
              </a:ext>
            </a:extLst>
          </p:cNvPr>
          <p:cNvSpPr/>
          <p:nvPr/>
        </p:nvSpPr>
        <p:spPr>
          <a:xfrm>
            <a:off x="2388751" y="3040178"/>
            <a:ext cx="1733550" cy="17049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GCOM-W / </a:t>
            </a:r>
            <a:r>
              <a:rPr kumimoji="0" lang="en-US" altLang="ja-JP" sz="1108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AMSR2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7604880-D941-410C-BAF1-8CD86237E84D}"/>
              </a:ext>
            </a:extLst>
          </p:cNvPr>
          <p:cNvSpPr/>
          <p:nvPr/>
        </p:nvSpPr>
        <p:spPr>
          <a:xfrm>
            <a:off x="2363840" y="4568830"/>
            <a:ext cx="942243" cy="20808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none" lIns="33231" tIns="0" rIns="33231" bIns="0" anchor="ctr"/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GOSAT /FTS, CAI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29" name="グループ化 96">
            <a:extLst>
              <a:ext uri="{FF2B5EF4-FFF2-40B4-BE49-F238E27FC236}">
                <a16:creationId xmlns:a16="http://schemas.microsoft.com/office/drawing/2014/main" id="{D03CE6C7-463E-4AB9-8F18-8B21C114F8C0}"/>
              </a:ext>
            </a:extLst>
          </p:cNvPr>
          <p:cNvGrpSpPr>
            <a:grpSpLocks/>
          </p:cNvGrpSpPr>
          <p:nvPr/>
        </p:nvGrpSpPr>
        <p:grpSpPr bwMode="auto">
          <a:xfrm>
            <a:off x="4189771" y="3040204"/>
            <a:ext cx="728113" cy="179930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30" name="グループ化 89">
              <a:extLst>
                <a:ext uri="{FF2B5EF4-FFF2-40B4-BE49-F238E27FC236}">
                  <a16:creationId xmlns:a16="http://schemas.microsoft.com/office/drawing/2014/main" id="{FB357EE3-9412-43E3-96E7-1527C6C67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A8915F0A-9292-4A2A-A710-F1C70CC3F861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5D6C06C0-8C2A-44E8-8401-D92B3DEF4320}"/>
                  </a:ext>
                </a:extLst>
              </p:cNvPr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" name="グループ化 90">
              <a:extLst>
                <a:ext uri="{FF2B5EF4-FFF2-40B4-BE49-F238E27FC236}">
                  <a16:creationId xmlns:a16="http://schemas.microsoft.com/office/drawing/2014/main" id="{DFBF2FD1-ED7F-4635-B096-A200B54418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3346478A-1359-40D3-9017-A8AAB9F4D0A9}"/>
                  </a:ext>
                </a:extLst>
              </p:cNvPr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54816F8E-DBC2-4598-8566-7E3D84DA8717}"/>
                  </a:ext>
                </a:extLst>
              </p:cNvPr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6" name="グループ化 97">
            <a:extLst>
              <a:ext uri="{FF2B5EF4-FFF2-40B4-BE49-F238E27FC236}">
                <a16:creationId xmlns:a16="http://schemas.microsoft.com/office/drawing/2014/main" id="{D5BDACE5-1C5A-4292-A408-774DFDCE635E}"/>
              </a:ext>
            </a:extLst>
          </p:cNvPr>
          <p:cNvGrpSpPr>
            <a:grpSpLocks/>
          </p:cNvGrpSpPr>
          <p:nvPr/>
        </p:nvGrpSpPr>
        <p:grpSpPr bwMode="auto">
          <a:xfrm>
            <a:off x="4158067" y="2677786"/>
            <a:ext cx="798617" cy="163116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37" name="グループ化 98">
              <a:extLst>
                <a:ext uri="{FF2B5EF4-FFF2-40B4-BE49-F238E27FC236}">
                  <a16:creationId xmlns:a16="http://schemas.microsoft.com/office/drawing/2014/main" id="{ABB0491F-5BC9-44CC-9710-E82DEE4A91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6697E5-7B8D-4AEB-B943-28733F2C535D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A83AF4A9-A9A7-4D62-B99D-C153C2713915}"/>
                  </a:ext>
                </a:extLst>
              </p:cNvPr>
              <p:cNvSpPr/>
              <p:nvPr/>
            </p:nvSpPr>
            <p:spPr>
              <a:xfrm>
                <a:off x="1764215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グループ化 99">
              <a:extLst>
                <a:ext uri="{FF2B5EF4-FFF2-40B4-BE49-F238E27FC236}">
                  <a16:creationId xmlns:a16="http://schemas.microsoft.com/office/drawing/2014/main" id="{A39084FC-4E15-4F37-9FB6-0F06BA93BE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D122BCDE-9DE9-4154-9A11-9A5C6E4DD40F}"/>
                  </a:ext>
                </a:extLst>
              </p:cNvPr>
              <p:cNvSpPr/>
              <p:nvPr/>
            </p:nvSpPr>
            <p:spPr>
              <a:xfrm>
                <a:off x="1619137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E27A2BAE-3E59-4B02-B094-94524A1553EB}"/>
                  </a:ext>
                </a:extLst>
              </p:cNvPr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5E05E25-6A79-40F0-85E7-C6155E1C4544}"/>
              </a:ext>
            </a:extLst>
          </p:cNvPr>
          <p:cNvSpPr/>
          <p:nvPr/>
        </p:nvSpPr>
        <p:spPr bwMode="auto">
          <a:xfrm>
            <a:off x="5020582" y="2681415"/>
            <a:ext cx="215411" cy="17584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6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9EBDB24F-14F7-4E5D-B8E4-6048015ABA03}"/>
              </a:ext>
            </a:extLst>
          </p:cNvPr>
          <p:cNvSpPr/>
          <p:nvPr/>
        </p:nvSpPr>
        <p:spPr>
          <a:xfrm>
            <a:off x="4453479" y="3734038"/>
            <a:ext cx="2647950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GCOM-C / SGLI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3F2FE85-C9E9-4C09-A8CE-CD6BD8BA62B2}"/>
              </a:ext>
            </a:extLst>
          </p:cNvPr>
          <p:cNvSpPr/>
          <p:nvPr/>
        </p:nvSpPr>
        <p:spPr>
          <a:xfrm>
            <a:off x="5297540" y="4104047"/>
            <a:ext cx="1641231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EarthCARE / CPR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46" name="図 36" descr="EC4_RGB.png">
            <a:extLst>
              <a:ext uri="{FF2B5EF4-FFF2-40B4-BE49-F238E27FC236}">
                <a16:creationId xmlns:a16="http://schemas.microsoft.com/office/drawing/2014/main" id="{33BE2BF3-7649-4ADF-88FE-771377C87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78705">
            <a:off x="4567778" y="3856654"/>
            <a:ext cx="927589" cy="5348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E7A72AB-313C-40AE-8D30-7B5A2DC1F988}"/>
              </a:ext>
            </a:extLst>
          </p:cNvPr>
          <p:cNvSpPr/>
          <p:nvPr/>
        </p:nvSpPr>
        <p:spPr>
          <a:xfrm>
            <a:off x="5923259" y="1976309"/>
            <a:ext cx="2536580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Advanced Optical (ALOS-3)</a:t>
            </a:r>
            <a:endParaRPr kumimoji="0" lang="en-US" altLang="ja-JP" sz="101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48" name="Picture 43" descr="dms_opt_trans">
            <a:extLst>
              <a:ext uri="{FF2B5EF4-FFF2-40B4-BE49-F238E27FC236}">
                <a16:creationId xmlns:a16="http://schemas.microsoft.com/office/drawing/2014/main" id="{D51BE15B-86F3-4E2E-A780-D1634284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5903">
            <a:off x="5180458" y="1880871"/>
            <a:ext cx="810357" cy="3560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3" descr="C:\Documents and Settings\02027\デスクトップ\2.png">
            <a:extLst>
              <a:ext uri="{FF2B5EF4-FFF2-40B4-BE49-F238E27FC236}">
                <a16:creationId xmlns:a16="http://schemas.microsoft.com/office/drawing/2014/main" id="{95D1DE3D-31DE-4EF0-BC37-94AFBAEE3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7047" y="1287833"/>
            <a:ext cx="738554" cy="5216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52054A9F-77D4-4BD4-B3D2-D2E9E85AFE81}"/>
              </a:ext>
            </a:extLst>
          </p:cNvPr>
          <p:cNvSpPr/>
          <p:nvPr/>
        </p:nvSpPr>
        <p:spPr>
          <a:xfrm>
            <a:off x="6050747" y="1739650"/>
            <a:ext cx="2392974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ysDot"/>
          </a:ln>
          <a:effectLst/>
        </p:spPr>
        <p:txBody>
          <a:bodyPr lIns="33231" tIns="0" rIns="33231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Advanced SAR (ALOS-4)</a:t>
            </a:r>
          </a:p>
        </p:txBody>
      </p:sp>
      <p:grpSp>
        <p:nvGrpSpPr>
          <p:cNvPr id="51" name="グループ化 104">
            <a:extLst>
              <a:ext uri="{FF2B5EF4-FFF2-40B4-BE49-F238E27FC236}">
                <a16:creationId xmlns:a16="http://schemas.microsoft.com/office/drawing/2014/main" id="{CE7D873C-EA45-47A3-A372-5BD7FA30E2F3}"/>
              </a:ext>
            </a:extLst>
          </p:cNvPr>
          <p:cNvGrpSpPr>
            <a:grpSpLocks/>
          </p:cNvGrpSpPr>
          <p:nvPr/>
        </p:nvGrpSpPr>
        <p:grpSpPr bwMode="auto">
          <a:xfrm>
            <a:off x="5368572" y="1528157"/>
            <a:ext cx="828625" cy="162986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52" name="グループ化 105">
              <a:extLst>
                <a:ext uri="{FF2B5EF4-FFF2-40B4-BE49-F238E27FC236}">
                  <a16:creationId xmlns:a16="http://schemas.microsoft.com/office/drawing/2014/main" id="{DC1987A9-8DBD-4DEC-A9DE-5664B93C35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B9EBE5BE-DBD0-44F6-9BBA-073B2E69A497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596F0914-4FD8-4682-8150-D28EC7D6241D}"/>
                  </a:ext>
                </a:extLst>
              </p:cNvPr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3" name="グループ化 106">
              <a:extLst>
                <a:ext uri="{FF2B5EF4-FFF2-40B4-BE49-F238E27FC236}">
                  <a16:creationId xmlns:a16="http://schemas.microsoft.com/office/drawing/2014/main" id="{FC86A4D5-0A0D-4819-8B50-196D634FB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AB256AFF-F814-42D0-9D22-695CDD8DEAB4}"/>
                  </a:ext>
                </a:extLst>
              </p:cNvPr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2CCC154B-A16B-4AA3-8FD1-839159917468}"/>
                  </a:ext>
                </a:extLst>
              </p:cNvPr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58" name="Picture 2" descr="D:\Document_murakami\IVOS\201511\gosat2.png">
            <a:extLst>
              <a:ext uri="{FF2B5EF4-FFF2-40B4-BE49-F238E27FC236}">
                <a16:creationId xmlns:a16="http://schemas.microsoft.com/office/drawing/2014/main" id="{DB693946-38AC-4C5D-98BA-D2BCD517A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8809" y="4327041"/>
            <a:ext cx="612531" cy="3077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D:\Document_murakami\IVOS\201511\gcomc.png">
            <a:extLst>
              <a:ext uri="{FF2B5EF4-FFF2-40B4-BE49-F238E27FC236}">
                <a16:creationId xmlns:a16="http://schemas.microsoft.com/office/drawing/2014/main" id="{4CE63E74-FA0D-430D-9BDE-E56FAB566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791043">
            <a:off x="3821898" y="3598746"/>
            <a:ext cx="734157" cy="335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" descr="D:\Document_murakami\IVOS\201511\gcomw.png">
            <a:extLst>
              <a:ext uri="{FF2B5EF4-FFF2-40B4-BE49-F238E27FC236}">
                <a16:creationId xmlns:a16="http://schemas.microsoft.com/office/drawing/2014/main" id="{A376BDFC-50BB-432D-8E79-07ED203F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879043">
            <a:off x="1812855" y="3034573"/>
            <a:ext cx="621323" cy="337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" descr="D:\Document_murakami\IVOS\201511\gpm.png">
            <a:extLst>
              <a:ext uri="{FF2B5EF4-FFF2-40B4-BE49-F238E27FC236}">
                <a16:creationId xmlns:a16="http://schemas.microsoft.com/office/drawing/2014/main" id="{9188CD51-C221-4675-B038-361D3ECB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53532" y="2615472"/>
            <a:ext cx="608135" cy="3927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7" descr="D:\Document_murakami\IVOS\201511\gosat.png">
            <a:extLst>
              <a:ext uri="{FF2B5EF4-FFF2-40B4-BE49-F238E27FC236}">
                <a16:creationId xmlns:a16="http://schemas.microsoft.com/office/drawing/2014/main" id="{0B8B7A43-BAC4-412D-977C-C2D4047A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0440" y="4236188"/>
            <a:ext cx="533400" cy="3326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124">
            <a:extLst>
              <a:ext uri="{FF2B5EF4-FFF2-40B4-BE49-F238E27FC236}">
                <a16:creationId xmlns:a16="http://schemas.microsoft.com/office/drawing/2014/main" id="{A0959470-C20A-4ED5-A1DD-324D308CF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430" y="3970953"/>
            <a:ext cx="1572546" cy="142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[Cloud and aerosol 3D structure]</a:t>
            </a:r>
          </a:p>
        </p:txBody>
      </p:sp>
      <p:sp>
        <p:nvSpPr>
          <p:cNvPr id="64" name="Rectangle 136">
            <a:extLst>
              <a:ext uri="{FF2B5EF4-FFF2-40B4-BE49-F238E27FC236}">
                <a16:creationId xmlns:a16="http://schemas.microsoft.com/office/drawing/2014/main" id="{3DB681D8-1487-478B-B086-359D4A305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213" y="2218353"/>
            <a:ext cx="1033096" cy="1704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[1997〜2015]</a:t>
            </a:r>
          </a:p>
        </p:txBody>
      </p:sp>
      <p:sp>
        <p:nvSpPr>
          <p:cNvPr id="65" name="Rectangle 136">
            <a:extLst>
              <a:ext uri="{FF2B5EF4-FFF2-40B4-BE49-F238E27FC236}">
                <a16:creationId xmlns:a16="http://schemas.microsoft.com/office/drawing/2014/main" id="{095F682C-5406-4C34-B743-EF397C850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78" y="2841141"/>
            <a:ext cx="1033097" cy="17049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algn="l"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8" b="0" kern="0" dirty="0">
                <a:solidFill>
                  <a:srgbClr val="000090"/>
                </a:solidFill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[2012〜]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C4172038-C179-4FBF-BD44-E57CABAD623F}"/>
              </a:ext>
            </a:extLst>
          </p:cNvPr>
          <p:cNvSpPr/>
          <p:nvPr/>
        </p:nvSpPr>
        <p:spPr>
          <a:xfrm>
            <a:off x="4876975" y="4606675"/>
            <a:ext cx="2201008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tIns="0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GOSAT-2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67" name="Rectangle 136">
            <a:extLst>
              <a:ext uri="{FF2B5EF4-FFF2-40B4-BE49-F238E27FC236}">
                <a16:creationId xmlns:a16="http://schemas.microsoft.com/office/drawing/2014/main" id="{55016313-A6C7-4633-9609-FA4F9991A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678" y="4373933"/>
            <a:ext cx="1034562" cy="17049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algn="l"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8" b="0" kern="0" dirty="0">
                <a:solidFill>
                  <a:srgbClr val="000090"/>
                </a:solidFill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[2009〜]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8702407B-FAAC-422B-BD69-094AE19A2662}"/>
              </a:ext>
            </a:extLst>
          </p:cNvPr>
          <p:cNvSpPr/>
          <p:nvPr/>
        </p:nvSpPr>
        <p:spPr>
          <a:xfrm>
            <a:off x="7063329" y="4606675"/>
            <a:ext cx="1367203" cy="170496"/>
          </a:xfrm>
          <a:prstGeom prst="rect">
            <a:avLst/>
          </a:prstGeom>
          <a:solidFill>
            <a:srgbClr val="FF330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tIns="0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GOSAT-3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69" name="Picture 88" descr="C:\Users\15024\Desktop\先進レーダパス.png">
            <a:extLst>
              <a:ext uri="{FF2B5EF4-FFF2-40B4-BE49-F238E27FC236}">
                <a16:creationId xmlns:a16="http://schemas.microsoft.com/office/drawing/2014/main" id="{5C4F2D3E-295B-4F13-AB95-3EE58C15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04" y="1492921"/>
            <a:ext cx="644769" cy="39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61539672-CAA4-42A2-98F2-BBB25C898098}"/>
              </a:ext>
            </a:extLst>
          </p:cNvPr>
          <p:cNvSpPr/>
          <p:nvPr/>
        </p:nvSpPr>
        <p:spPr bwMode="auto">
          <a:xfrm>
            <a:off x="5014721" y="3040433"/>
            <a:ext cx="186103" cy="17584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6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71" name="グループ化 96">
            <a:extLst>
              <a:ext uri="{FF2B5EF4-FFF2-40B4-BE49-F238E27FC236}">
                <a16:creationId xmlns:a16="http://schemas.microsoft.com/office/drawing/2014/main" id="{E83B5594-0010-4DE6-B974-3ED495184D3E}"/>
              </a:ext>
            </a:extLst>
          </p:cNvPr>
          <p:cNvGrpSpPr>
            <a:grpSpLocks/>
          </p:cNvGrpSpPr>
          <p:nvPr/>
        </p:nvGrpSpPr>
        <p:grpSpPr bwMode="auto">
          <a:xfrm>
            <a:off x="3336842" y="4597967"/>
            <a:ext cx="728113" cy="179930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72" name="グループ化 89">
              <a:extLst>
                <a:ext uri="{FF2B5EF4-FFF2-40B4-BE49-F238E27FC236}">
                  <a16:creationId xmlns:a16="http://schemas.microsoft.com/office/drawing/2014/main" id="{636D0999-C573-446D-AB2B-74D172D40D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76" name="正方形/長方形 75">
                <a:extLst>
                  <a:ext uri="{FF2B5EF4-FFF2-40B4-BE49-F238E27FC236}">
                    <a16:creationId xmlns:a16="http://schemas.microsoft.com/office/drawing/2014/main" id="{CDE353F3-D02D-48AB-9A4D-0E63A7953C31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59A15C89-E940-4E85-880E-03C4F15C4F19}"/>
                  </a:ext>
                </a:extLst>
              </p:cNvPr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3" name="グループ化 90">
              <a:extLst>
                <a:ext uri="{FF2B5EF4-FFF2-40B4-BE49-F238E27FC236}">
                  <a16:creationId xmlns:a16="http://schemas.microsoft.com/office/drawing/2014/main" id="{156C1581-EECC-4941-8D31-9C2004C451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74" name="正方形/長方形 73">
                <a:extLst>
                  <a:ext uri="{FF2B5EF4-FFF2-40B4-BE49-F238E27FC236}">
                    <a16:creationId xmlns:a16="http://schemas.microsoft.com/office/drawing/2014/main" id="{54D64B91-22B1-4B5B-80D0-153FC27AB670}"/>
                  </a:ext>
                </a:extLst>
              </p:cNvPr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正方形/長方形 74">
                <a:extLst>
                  <a:ext uri="{FF2B5EF4-FFF2-40B4-BE49-F238E27FC236}">
                    <a16:creationId xmlns:a16="http://schemas.microsoft.com/office/drawing/2014/main" id="{64C3822D-D8CD-486C-8801-2D0379AF6C5B}"/>
                  </a:ext>
                </a:extLst>
              </p:cNvPr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8" name="グループ化 96">
            <a:extLst>
              <a:ext uri="{FF2B5EF4-FFF2-40B4-BE49-F238E27FC236}">
                <a16:creationId xmlns:a16="http://schemas.microsoft.com/office/drawing/2014/main" id="{587995B0-7124-4D70-9C0D-3E67BEEB232A}"/>
              </a:ext>
            </a:extLst>
          </p:cNvPr>
          <p:cNvGrpSpPr>
            <a:grpSpLocks/>
          </p:cNvGrpSpPr>
          <p:nvPr/>
        </p:nvGrpSpPr>
        <p:grpSpPr bwMode="auto">
          <a:xfrm>
            <a:off x="4114191" y="4599531"/>
            <a:ext cx="728113" cy="179930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79" name="グループ化 89">
              <a:extLst>
                <a:ext uri="{FF2B5EF4-FFF2-40B4-BE49-F238E27FC236}">
                  <a16:creationId xmlns:a16="http://schemas.microsoft.com/office/drawing/2014/main" id="{946E24B8-67DC-4B3C-8A3F-3541CE8F0E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0ACBE262-047F-4ADE-8E51-D7A9C817821C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FBBE291C-3C66-42C5-9292-06C7408C446C}"/>
                  </a:ext>
                </a:extLst>
              </p:cNvPr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0" name="グループ化 90">
              <a:extLst>
                <a:ext uri="{FF2B5EF4-FFF2-40B4-BE49-F238E27FC236}">
                  <a16:creationId xmlns:a16="http://schemas.microsoft.com/office/drawing/2014/main" id="{9AECE4B3-25F8-4D76-9D66-238C3C874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81" name="正方形/長方形 80">
                <a:extLst>
                  <a:ext uri="{FF2B5EF4-FFF2-40B4-BE49-F238E27FC236}">
                    <a16:creationId xmlns:a16="http://schemas.microsoft.com/office/drawing/2014/main" id="{BCC50D63-8790-4060-808D-5A86C949A80F}"/>
                  </a:ext>
                </a:extLst>
              </p:cNvPr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51780EA5-E0A3-4629-A598-3D5CE06C6D9C}"/>
                  </a:ext>
                </a:extLst>
              </p:cNvPr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CE3C4679-1FD9-4725-8B71-8593F11AA0F4}"/>
              </a:ext>
            </a:extLst>
          </p:cNvPr>
          <p:cNvSpPr/>
          <p:nvPr/>
        </p:nvSpPr>
        <p:spPr>
          <a:xfrm>
            <a:off x="4503302" y="4914688"/>
            <a:ext cx="1116623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tIns="0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SLATS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86" name="Rectangle 140">
            <a:extLst>
              <a:ext uri="{FF2B5EF4-FFF2-40B4-BE49-F238E27FC236}">
                <a16:creationId xmlns:a16="http://schemas.microsoft.com/office/drawing/2014/main" id="{E341F74B-701B-4699-9A35-3D996FA72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326" y="4914944"/>
            <a:ext cx="1652697" cy="142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(Super Low Attitude Test Satellite)</a:t>
            </a: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DE8678DD-1C5C-4D02-B87A-7182B4AE37BC}"/>
              </a:ext>
            </a:extLst>
          </p:cNvPr>
          <p:cNvSpPr/>
          <p:nvPr/>
        </p:nvSpPr>
        <p:spPr>
          <a:xfrm>
            <a:off x="2388752" y="5703860"/>
            <a:ext cx="2346080" cy="34583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lIns="33231" tIns="0" rIns="33231" bIns="0" anchor="ctr"/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6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(Wideband InterNetworking engineering test </a:t>
            </a:r>
          </a:p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6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and Demonstration Satellite)</a:t>
            </a:r>
            <a:endParaRPr kumimoji="0" lang="ja-JP" altLang="en-US" sz="96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88" name="グループ化 96">
            <a:extLst>
              <a:ext uri="{FF2B5EF4-FFF2-40B4-BE49-F238E27FC236}">
                <a16:creationId xmlns:a16="http://schemas.microsoft.com/office/drawing/2014/main" id="{B2DC9634-EBB0-46EA-8E1B-87ACC7AD7F58}"/>
              </a:ext>
            </a:extLst>
          </p:cNvPr>
          <p:cNvGrpSpPr>
            <a:grpSpLocks/>
          </p:cNvGrpSpPr>
          <p:nvPr/>
        </p:nvGrpSpPr>
        <p:grpSpPr bwMode="auto">
          <a:xfrm>
            <a:off x="3147999" y="5433086"/>
            <a:ext cx="728113" cy="179930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89" name="グループ化 89">
              <a:extLst>
                <a:ext uri="{FF2B5EF4-FFF2-40B4-BE49-F238E27FC236}">
                  <a16:creationId xmlns:a16="http://schemas.microsoft.com/office/drawing/2014/main" id="{5B070475-0EA1-4D80-A88E-60817D76E0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93" name="正方形/長方形 92">
                <a:extLst>
                  <a:ext uri="{FF2B5EF4-FFF2-40B4-BE49-F238E27FC236}">
                    <a16:creationId xmlns:a16="http://schemas.microsoft.com/office/drawing/2014/main" id="{BC21E96B-182E-44B0-9FA0-6446C0359D57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正方形/長方形 93">
                <a:extLst>
                  <a:ext uri="{FF2B5EF4-FFF2-40B4-BE49-F238E27FC236}">
                    <a16:creationId xmlns:a16="http://schemas.microsoft.com/office/drawing/2014/main" id="{CF851F09-F3EB-49DF-8C49-635C99304A0B}"/>
                  </a:ext>
                </a:extLst>
              </p:cNvPr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0" name="グループ化 90">
              <a:extLst>
                <a:ext uri="{FF2B5EF4-FFF2-40B4-BE49-F238E27FC236}">
                  <a16:creationId xmlns:a16="http://schemas.microsoft.com/office/drawing/2014/main" id="{50808CB5-DBEB-437E-921C-F76F9A5E5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91" name="正方形/長方形 90">
                <a:extLst>
                  <a:ext uri="{FF2B5EF4-FFF2-40B4-BE49-F238E27FC236}">
                    <a16:creationId xmlns:a16="http://schemas.microsoft.com/office/drawing/2014/main" id="{DA951E53-4634-4E3F-B13D-03737998961A}"/>
                  </a:ext>
                </a:extLst>
              </p:cNvPr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正方形/長方形 91">
                <a:extLst>
                  <a:ext uri="{FF2B5EF4-FFF2-40B4-BE49-F238E27FC236}">
                    <a16:creationId xmlns:a16="http://schemas.microsoft.com/office/drawing/2014/main" id="{C5D8A8E6-956C-4E70-B740-1A0EDEAD5B1B}"/>
                  </a:ext>
                </a:extLst>
              </p:cNvPr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5" name="グループ化 96">
            <a:extLst>
              <a:ext uri="{FF2B5EF4-FFF2-40B4-BE49-F238E27FC236}">
                <a16:creationId xmlns:a16="http://schemas.microsoft.com/office/drawing/2014/main" id="{765CBB90-8A65-48F1-A606-E05EFE96F309}"/>
              </a:ext>
            </a:extLst>
          </p:cNvPr>
          <p:cNvGrpSpPr>
            <a:grpSpLocks/>
          </p:cNvGrpSpPr>
          <p:nvPr/>
        </p:nvGrpSpPr>
        <p:grpSpPr bwMode="auto">
          <a:xfrm>
            <a:off x="3903623" y="5433086"/>
            <a:ext cx="728113" cy="179930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96" name="グループ化 89">
              <a:extLst>
                <a:ext uri="{FF2B5EF4-FFF2-40B4-BE49-F238E27FC236}">
                  <a16:creationId xmlns:a16="http://schemas.microsoft.com/office/drawing/2014/main" id="{43E26144-237A-4A5C-B330-5A0131440F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00" name="正方形/長方形 99">
                <a:extLst>
                  <a:ext uri="{FF2B5EF4-FFF2-40B4-BE49-F238E27FC236}">
                    <a16:creationId xmlns:a16="http://schemas.microsoft.com/office/drawing/2014/main" id="{D852C023-8623-4C69-B8D8-E919D278658E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正方形/長方形 100">
                <a:extLst>
                  <a:ext uri="{FF2B5EF4-FFF2-40B4-BE49-F238E27FC236}">
                    <a16:creationId xmlns:a16="http://schemas.microsoft.com/office/drawing/2014/main" id="{784D46BB-6F07-46C9-858C-A5DD9DA36058}"/>
                  </a:ext>
                </a:extLst>
              </p:cNvPr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7" name="グループ化 90">
              <a:extLst>
                <a:ext uri="{FF2B5EF4-FFF2-40B4-BE49-F238E27FC236}">
                  <a16:creationId xmlns:a16="http://schemas.microsoft.com/office/drawing/2014/main" id="{57E52AD9-0FB1-44AA-A6B7-0E720F0302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6E96B8CE-3E0A-4626-BDA7-2614BB31E44B}"/>
                  </a:ext>
                </a:extLst>
              </p:cNvPr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E7248697-E799-4123-B1F9-1E1594B3F50E}"/>
                  </a:ext>
                </a:extLst>
              </p:cNvPr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2" name="グループ化 96">
            <a:extLst>
              <a:ext uri="{FF2B5EF4-FFF2-40B4-BE49-F238E27FC236}">
                <a16:creationId xmlns:a16="http://schemas.microsoft.com/office/drawing/2014/main" id="{E258F8E6-830E-40D7-A589-A75FDD272F07}"/>
              </a:ext>
            </a:extLst>
          </p:cNvPr>
          <p:cNvGrpSpPr>
            <a:grpSpLocks/>
          </p:cNvGrpSpPr>
          <p:nvPr/>
        </p:nvGrpSpPr>
        <p:grpSpPr bwMode="auto">
          <a:xfrm>
            <a:off x="3195386" y="6502172"/>
            <a:ext cx="533236" cy="155984"/>
            <a:chOff x="7308304" y="2996952"/>
            <a:chExt cx="395506" cy="180000"/>
          </a:xfrm>
          <a:solidFill>
            <a:srgbClr val="0070C0"/>
          </a:solidFill>
        </p:grpSpPr>
        <p:grpSp>
          <p:nvGrpSpPr>
            <p:cNvPr id="103" name="グループ化 89">
              <a:extLst>
                <a:ext uri="{FF2B5EF4-FFF2-40B4-BE49-F238E27FC236}">
                  <a16:creationId xmlns:a16="http://schemas.microsoft.com/office/drawing/2014/main" id="{5AAF79EA-CA07-478A-AEF3-78A62BEC3D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05" name="正方形/長方形 104">
                <a:extLst>
                  <a:ext uri="{FF2B5EF4-FFF2-40B4-BE49-F238E27FC236}">
                    <a16:creationId xmlns:a16="http://schemas.microsoft.com/office/drawing/2014/main" id="{3F1A45B1-7173-42BF-A978-8F81C703CF80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正方形/長方形 105">
                <a:extLst>
                  <a:ext uri="{FF2B5EF4-FFF2-40B4-BE49-F238E27FC236}">
                    <a16:creationId xmlns:a16="http://schemas.microsoft.com/office/drawing/2014/main" id="{6BB6D110-A823-4656-B651-CE8A665654DA}"/>
                  </a:ext>
                </a:extLst>
              </p:cNvPr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5774D106-5C96-4CC7-8E21-5EBBDE1AB415}"/>
                </a:ext>
              </a:extLst>
            </p:cNvPr>
            <p:cNvSpPr/>
            <p:nvPr/>
          </p:nvSpPr>
          <p:spPr bwMode="auto">
            <a:xfrm>
              <a:off x="7595800" y="2996952"/>
              <a:ext cx="108010" cy="1800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8440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6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endParaRPr>
            </a:p>
          </p:txBody>
        </p:sp>
      </p:grpSp>
      <p:sp>
        <p:nvSpPr>
          <p:cNvPr id="107" name="Rectangle 105">
            <a:extLst>
              <a:ext uri="{FF2B5EF4-FFF2-40B4-BE49-F238E27FC236}">
                <a16:creationId xmlns:a16="http://schemas.microsoft.com/office/drawing/2014/main" id="{D9BAD248-57F8-4C15-8F30-9B998354D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490" y="6480746"/>
            <a:ext cx="1383392" cy="1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algn="l"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92" b="0" kern="0" dirty="0">
                <a:solidFill>
                  <a:prstClr val="black"/>
                </a:solidFill>
                <a:latin typeface="Calibri" panose="020F0502020204030204" pitchFamily="34" charset="0"/>
                <a:ea typeface="System" charset="-128"/>
                <a:cs typeface="Calibri" panose="020F0502020204030204" pitchFamily="34" charset="0"/>
              </a:rPr>
              <a:t>Extended Life Period</a:t>
            </a: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D5DE8308-B2B0-4B17-97ED-3126B074341F}"/>
              </a:ext>
            </a:extLst>
          </p:cNvPr>
          <p:cNvSpPr/>
          <p:nvPr/>
        </p:nvSpPr>
        <p:spPr>
          <a:xfrm>
            <a:off x="5445544" y="6093296"/>
            <a:ext cx="3052396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tIns="0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Japanese Data Relay System (JDRS)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D986118D-937E-4064-A359-693B8D25518E}"/>
              </a:ext>
            </a:extLst>
          </p:cNvPr>
          <p:cNvSpPr/>
          <p:nvPr/>
        </p:nvSpPr>
        <p:spPr>
          <a:xfrm>
            <a:off x="6357014" y="5836047"/>
            <a:ext cx="2391450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ETS-9 (</a:t>
            </a:r>
            <a:r>
              <a:rPr kumimoji="0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Engineering Test Satellite No.9)</a:t>
            </a:r>
            <a:endParaRPr kumimoji="0" lang="ja-JP" altLang="en-US" sz="92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110" name="グループ化 97">
            <a:extLst>
              <a:ext uri="{FF2B5EF4-FFF2-40B4-BE49-F238E27FC236}">
                <a16:creationId xmlns:a16="http://schemas.microsoft.com/office/drawing/2014/main" id="{790FC31F-1BFC-462A-ABDF-AD3B90ACAE22}"/>
              </a:ext>
            </a:extLst>
          </p:cNvPr>
          <p:cNvGrpSpPr>
            <a:grpSpLocks/>
          </p:cNvGrpSpPr>
          <p:nvPr/>
        </p:nvGrpSpPr>
        <p:grpSpPr bwMode="auto">
          <a:xfrm>
            <a:off x="2355047" y="2370049"/>
            <a:ext cx="761234" cy="163117"/>
            <a:chOff x="7308304" y="2996951"/>
            <a:chExt cx="514769" cy="180001"/>
          </a:xfrm>
          <a:solidFill>
            <a:srgbClr val="0070C0"/>
          </a:solidFill>
        </p:grpSpPr>
        <p:grpSp>
          <p:nvGrpSpPr>
            <p:cNvPr id="111" name="グループ化 98">
              <a:extLst>
                <a:ext uri="{FF2B5EF4-FFF2-40B4-BE49-F238E27FC236}">
                  <a16:creationId xmlns:a16="http://schemas.microsoft.com/office/drawing/2014/main" id="{73B49127-9698-4644-B978-07610CABA4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15" name="正方形/長方形 114">
                <a:extLst>
                  <a:ext uri="{FF2B5EF4-FFF2-40B4-BE49-F238E27FC236}">
                    <a16:creationId xmlns:a16="http://schemas.microsoft.com/office/drawing/2014/main" id="{68686B14-1359-49C4-8629-9A919C34FF0E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正方形/長方形 115">
                <a:extLst>
                  <a:ext uri="{FF2B5EF4-FFF2-40B4-BE49-F238E27FC236}">
                    <a16:creationId xmlns:a16="http://schemas.microsoft.com/office/drawing/2014/main" id="{569AE348-6F3F-459D-B181-26D0339CD104}"/>
                  </a:ext>
                </a:extLst>
              </p:cNvPr>
              <p:cNvSpPr/>
              <p:nvPr/>
            </p:nvSpPr>
            <p:spPr>
              <a:xfrm>
                <a:off x="1764215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2" name="グループ化 99">
              <a:extLst>
                <a:ext uri="{FF2B5EF4-FFF2-40B4-BE49-F238E27FC236}">
                  <a16:creationId xmlns:a16="http://schemas.microsoft.com/office/drawing/2014/main" id="{31862AE1-0EAB-400C-9C6D-8EB1905382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4220" y="2996951"/>
              <a:ext cx="218853" cy="180000"/>
              <a:chOff x="1627556" y="5013175"/>
              <a:chExt cx="218853" cy="180000"/>
            </a:xfrm>
            <a:grpFill/>
          </p:grpSpPr>
          <p:sp>
            <p:nvSpPr>
              <p:cNvPr id="113" name="正方形/長方形 112">
                <a:extLst>
                  <a:ext uri="{FF2B5EF4-FFF2-40B4-BE49-F238E27FC236}">
                    <a16:creationId xmlns:a16="http://schemas.microsoft.com/office/drawing/2014/main" id="{ABDD2E12-5F28-4937-94A2-7C058E8E662C}"/>
                  </a:ext>
                </a:extLst>
              </p:cNvPr>
              <p:cNvSpPr/>
              <p:nvPr/>
            </p:nvSpPr>
            <p:spPr>
              <a:xfrm>
                <a:off x="1627556" y="5013175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正方形/長方形 113">
                <a:extLst>
                  <a:ext uri="{FF2B5EF4-FFF2-40B4-BE49-F238E27FC236}">
                    <a16:creationId xmlns:a16="http://schemas.microsoft.com/office/drawing/2014/main" id="{8748D9F9-5CF8-4204-B5E1-CC28BE25A84C}"/>
                  </a:ext>
                </a:extLst>
              </p:cNvPr>
              <p:cNvSpPr/>
              <p:nvPr/>
            </p:nvSpPr>
            <p:spPr>
              <a:xfrm>
                <a:off x="1763678" y="5013177"/>
                <a:ext cx="82731" cy="177442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17" name="Picture 163">
            <a:extLst>
              <a:ext uri="{FF2B5EF4-FFF2-40B4-BE49-F238E27FC236}">
                <a16:creationId xmlns:a16="http://schemas.microsoft.com/office/drawing/2014/main" id="{2A246060-76E5-45B4-84D7-41483364B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051657">
            <a:off x="2258332" y="2045438"/>
            <a:ext cx="310662" cy="4909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315929F2-D985-4201-BFD5-86162003E0B6}"/>
              </a:ext>
            </a:extLst>
          </p:cNvPr>
          <p:cNvSpPr/>
          <p:nvPr/>
        </p:nvSpPr>
        <p:spPr>
          <a:xfrm>
            <a:off x="3095067" y="2341446"/>
            <a:ext cx="740019" cy="2022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lIns="33231" tIns="0" rIns="33231" bIns="0" anchor="ctr"/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TRMM / PR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119" name="グループ化 96">
            <a:extLst>
              <a:ext uri="{FF2B5EF4-FFF2-40B4-BE49-F238E27FC236}">
                <a16:creationId xmlns:a16="http://schemas.microsoft.com/office/drawing/2014/main" id="{5C7A22D1-8E47-4386-AFF1-084BAC59A2CB}"/>
              </a:ext>
            </a:extLst>
          </p:cNvPr>
          <p:cNvGrpSpPr>
            <a:grpSpLocks/>
          </p:cNvGrpSpPr>
          <p:nvPr/>
        </p:nvGrpSpPr>
        <p:grpSpPr bwMode="auto">
          <a:xfrm>
            <a:off x="2355863" y="5577516"/>
            <a:ext cx="728113" cy="179930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120" name="グループ化 89">
              <a:extLst>
                <a:ext uri="{FF2B5EF4-FFF2-40B4-BE49-F238E27FC236}">
                  <a16:creationId xmlns:a16="http://schemas.microsoft.com/office/drawing/2014/main" id="{732A8C92-0777-42AA-A10D-C3358D4EC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24" name="正方形/長方形 123">
                <a:extLst>
                  <a:ext uri="{FF2B5EF4-FFF2-40B4-BE49-F238E27FC236}">
                    <a16:creationId xmlns:a16="http://schemas.microsoft.com/office/drawing/2014/main" id="{FE078285-C741-497C-B316-AD6EEA04D323}"/>
                  </a:ext>
                </a:extLst>
              </p:cNvPr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125" name="正方形/長方形 124">
                <a:extLst>
                  <a:ext uri="{FF2B5EF4-FFF2-40B4-BE49-F238E27FC236}">
                    <a16:creationId xmlns:a16="http://schemas.microsoft.com/office/drawing/2014/main" id="{E0819382-92F9-4366-A7AC-8EEA2869EABE}"/>
                  </a:ext>
                </a:extLst>
              </p:cNvPr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1" name="グループ化 90">
              <a:extLst>
                <a:ext uri="{FF2B5EF4-FFF2-40B4-BE49-F238E27FC236}">
                  <a16:creationId xmlns:a16="http://schemas.microsoft.com/office/drawing/2014/main" id="{AA4B6D2F-A601-4624-ADC7-14E10CC08C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3896268E-91DE-435A-8146-DA443AA5B7A7}"/>
                  </a:ext>
                </a:extLst>
              </p:cNvPr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  <p:sp>
            <p:nvSpPr>
              <p:cNvPr id="123" name="正方形/長方形 122">
                <a:extLst>
                  <a:ext uri="{FF2B5EF4-FFF2-40B4-BE49-F238E27FC236}">
                    <a16:creationId xmlns:a16="http://schemas.microsoft.com/office/drawing/2014/main" id="{C7285889-5316-46A6-9C23-A81D9DA31068}"/>
                  </a:ext>
                </a:extLst>
              </p:cNvPr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8440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66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ＭＳ Ｐゴシック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0CEAA886-93F4-4965-8713-68B2BF49AC3A}"/>
              </a:ext>
            </a:extLst>
          </p:cNvPr>
          <p:cNvSpPr/>
          <p:nvPr/>
        </p:nvSpPr>
        <p:spPr>
          <a:xfrm>
            <a:off x="4632255" y="5370395"/>
            <a:ext cx="740020" cy="2022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lIns="33231" tIns="0" rIns="33231" bIns="0" anchor="ctr"/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B7AF9D67-DF34-4110-A778-D1FFCF88AAC6}"/>
              </a:ext>
            </a:extLst>
          </p:cNvPr>
          <p:cNvSpPr/>
          <p:nvPr/>
        </p:nvSpPr>
        <p:spPr>
          <a:xfrm>
            <a:off x="4822755" y="5588095"/>
            <a:ext cx="740020" cy="2022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lIns="33231" tIns="0" rIns="33231" bIns="0" anchor="ctr"/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WINDS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128" name="グループ化 89">
            <a:extLst>
              <a:ext uri="{FF2B5EF4-FFF2-40B4-BE49-F238E27FC236}">
                <a16:creationId xmlns:a16="http://schemas.microsoft.com/office/drawing/2014/main" id="{E6A33804-C6AC-4993-890E-503F8F3FF39D}"/>
              </a:ext>
            </a:extLst>
          </p:cNvPr>
          <p:cNvGrpSpPr>
            <a:grpSpLocks/>
          </p:cNvGrpSpPr>
          <p:nvPr/>
        </p:nvGrpSpPr>
        <p:grpSpPr bwMode="auto">
          <a:xfrm>
            <a:off x="4556879" y="5433086"/>
            <a:ext cx="339777" cy="179930"/>
            <a:chOff x="1619672" y="5013176"/>
            <a:chExt cx="252016" cy="180000"/>
          </a:xfrm>
          <a:solidFill>
            <a:srgbClr val="0070C0"/>
          </a:solidFill>
        </p:grpSpPr>
        <p:sp>
          <p:nvSpPr>
            <p:cNvPr id="129" name="正方形/長方形 128">
              <a:extLst>
                <a:ext uri="{FF2B5EF4-FFF2-40B4-BE49-F238E27FC236}">
                  <a16:creationId xmlns:a16="http://schemas.microsoft.com/office/drawing/2014/main" id="{F7D8C1CE-DFCA-4010-B1FA-B628599A0CA7}"/>
                </a:ext>
              </a:extLst>
            </p:cNvPr>
            <p:cNvSpPr/>
            <p:nvPr/>
          </p:nvSpPr>
          <p:spPr>
            <a:xfrm>
              <a:off x="1619672" y="5013176"/>
              <a:ext cx="108010" cy="1800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8440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6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endParaRPr>
            </a:p>
          </p:txBody>
        </p:sp>
        <p:sp>
          <p:nvSpPr>
            <p:cNvPr id="130" name="正方形/長方形 129">
              <a:extLst>
                <a:ext uri="{FF2B5EF4-FFF2-40B4-BE49-F238E27FC236}">
                  <a16:creationId xmlns:a16="http://schemas.microsoft.com/office/drawing/2014/main" id="{10AB3276-78F9-47F9-B57B-9B4B067947E2}"/>
                </a:ext>
              </a:extLst>
            </p:cNvPr>
            <p:cNvSpPr/>
            <p:nvPr/>
          </p:nvSpPr>
          <p:spPr>
            <a:xfrm>
              <a:off x="1764214" y="5013176"/>
              <a:ext cx="108010" cy="1800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8440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6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endParaRPr>
            </a:p>
          </p:txBody>
        </p:sp>
      </p:grpSp>
      <p:sp>
        <p:nvSpPr>
          <p:cNvPr id="131" name="Rectangle 136">
            <a:extLst>
              <a:ext uri="{FF2B5EF4-FFF2-40B4-BE49-F238E27FC236}">
                <a16:creationId xmlns:a16="http://schemas.microsoft.com/office/drawing/2014/main" id="{33F9AEF3-E00F-4735-8771-602801521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521" y="5406386"/>
            <a:ext cx="1034562" cy="17049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algn="l"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8" b="0" kern="0" dirty="0">
                <a:solidFill>
                  <a:srgbClr val="000090"/>
                </a:solidFill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[2008〜]</a:t>
            </a: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DF868F3F-9B29-402B-8465-D884D56BEA03}"/>
              </a:ext>
            </a:extLst>
          </p:cNvPr>
          <p:cNvSpPr/>
          <p:nvPr/>
        </p:nvSpPr>
        <p:spPr>
          <a:xfrm>
            <a:off x="7088240" y="3039923"/>
            <a:ext cx="1367204" cy="340991"/>
          </a:xfrm>
          <a:prstGeom prst="rect">
            <a:avLst/>
          </a:prstGeom>
          <a:solidFill>
            <a:srgbClr val="FF330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tIns="0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AMSR2’s successor sensor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10177C7E-2141-4C15-B456-5453566AD88B}"/>
              </a:ext>
            </a:extLst>
          </p:cNvPr>
          <p:cNvSpPr txBox="1"/>
          <p:nvPr/>
        </p:nvSpPr>
        <p:spPr>
          <a:xfrm>
            <a:off x="7254526" y="548680"/>
            <a:ext cx="12779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ja-JP" sz="1200" dirty="0">
                <a:solidFill>
                  <a:srgbClr val="000090"/>
                </a:solidFill>
                <a:latin typeface="Arial"/>
                <a:cs typeface="Arial" panose="020B0604020202020204" pitchFamily="34" charset="0"/>
              </a:rPr>
              <a:t>As of Sep 2017</a:t>
            </a:r>
            <a:endParaRPr lang="ja-JP" altLang="en-US" sz="1200" dirty="0">
              <a:solidFill>
                <a:srgbClr val="00009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237F350C-2C4D-496C-B59D-81B7A1E8B438}"/>
              </a:ext>
            </a:extLst>
          </p:cNvPr>
          <p:cNvSpPr/>
          <p:nvPr/>
        </p:nvSpPr>
        <p:spPr>
          <a:xfrm>
            <a:off x="6228184" y="5085184"/>
            <a:ext cx="576064" cy="170496"/>
          </a:xfrm>
          <a:prstGeom prst="rect">
            <a:avLst/>
          </a:prstGeom>
          <a:solidFill>
            <a:srgbClr val="FF330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Calibri" panose="020F0502020204030204" pitchFamily="34" charset="0"/>
              </a:rPr>
              <a:t>MOLI</a:t>
            </a:r>
            <a:endParaRPr kumimoji="0" lang="ja-JP" altLang="en-US" sz="110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260" name="Picture 2">
            <a:extLst>
              <a:ext uri="{FF2B5EF4-FFF2-40B4-BE49-F238E27FC236}">
                <a16:creationId xmlns:a16="http://schemas.microsoft.com/office/drawing/2014/main" id="{9F5DE593-F004-485E-AF77-C6C6D18B9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157192"/>
            <a:ext cx="789248" cy="56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" name="Rectangle 140">
            <a:extLst>
              <a:ext uri="{FF2B5EF4-FFF2-40B4-BE49-F238E27FC236}">
                <a16:creationId xmlns:a16="http://schemas.microsoft.com/office/drawing/2014/main" id="{73B1225C-60F9-4DF3-BBC6-5FF55BA3E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5085184"/>
            <a:ext cx="1574149" cy="142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entury Gothic" pitchFamily="34" charset="0"/>
                <a:ea typeface="HGP創英角ｺﾞｼｯｸUB" pitchFamily="50" charset="-128"/>
              </a:defRPr>
            </a:lvl9pPr>
          </a:lstStyle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2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itchFamily="49" charset="-128"/>
                <a:cs typeface="Calibri" panose="020F0502020204030204" pitchFamily="34" charset="0"/>
              </a:rPr>
              <a:t>(Vegetation LiDAR onboard ISS)</a:t>
            </a:r>
          </a:p>
        </p:txBody>
      </p:sp>
    </p:spTree>
    <p:extLst>
      <p:ext uri="{BB962C8B-B14F-4D97-AF65-F5344CB8AC3E}">
        <p14:creationId xmlns:p14="http://schemas.microsoft.com/office/powerpoint/2010/main" val="3771390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988"/>
            <a:ext cx="8640960" cy="615950"/>
          </a:xfrm>
        </p:spPr>
        <p:txBody>
          <a:bodyPr/>
          <a:lstStyle/>
          <a:p>
            <a:r>
              <a:rPr lang="en-US" altLang="ja-JP" sz="2200" dirty="0">
                <a:latin typeface="Tahoma" panose="020B0604030504040204" pitchFamily="34" charset="0"/>
                <a:cs typeface="Tahoma" panose="020B0604030504040204" pitchFamily="34" charset="0"/>
              </a:rPr>
              <a:t>Global Change Observation Mission-Climate (GCOM-C)</a:t>
            </a:r>
            <a:endParaRPr lang="ja-JP" altLang="en-US" sz="2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8" name="図 137">
            <a:extLst>
              <a:ext uri="{FF2B5EF4-FFF2-40B4-BE49-F238E27FC236}">
                <a16:creationId xmlns:a16="http://schemas.microsoft.com/office/drawing/2014/main" id="{541EBABB-6E54-4ADF-98D2-7573F322B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9" y="692696"/>
            <a:ext cx="8800320" cy="6144729"/>
          </a:xfrm>
          <a:prstGeom prst="rect">
            <a:avLst/>
          </a:prstGeom>
        </p:spPr>
      </p:pic>
      <p:grpSp>
        <p:nvGrpSpPr>
          <p:cNvPr id="139" name="グループ化 138">
            <a:extLst>
              <a:ext uri="{FF2B5EF4-FFF2-40B4-BE49-F238E27FC236}">
                <a16:creationId xmlns:a16="http://schemas.microsoft.com/office/drawing/2014/main" id="{85E8F6CC-021A-4EA2-B6EC-2596202157C9}"/>
              </a:ext>
            </a:extLst>
          </p:cNvPr>
          <p:cNvGrpSpPr/>
          <p:nvPr/>
        </p:nvGrpSpPr>
        <p:grpSpPr>
          <a:xfrm>
            <a:off x="5395327" y="1105261"/>
            <a:ext cx="3754927" cy="2723543"/>
            <a:chOff x="4775640" y="762025"/>
            <a:chExt cx="3754927" cy="2024179"/>
          </a:xfrm>
        </p:grpSpPr>
        <p:sp>
          <p:nvSpPr>
            <p:cNvPr id="140" name="Line 14">
              <a:extLst>
                <a:ext uri="{FF2B5EF4-FFF2-40B4-BE49-F238E27FC236}">
                  <a16:creationId xmlns:a16="http://schemas.microsoft.com/office/drawing/2014/main" id="{BE9DF9E3-0720-42BE-B97C-878D5AC96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90944" y="1690911"/>
              <a:ext cx="1361692" cy="29565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endParaRPr lang="ja-JP" alt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41" name="直線矢印コネクタ 140">
              <a:extLst>
                <a:ext uri="{FF2B5EF4-FFF2-40B4-BE49-F238E27FC236}">
                  <a16:creationId xmlns:a16="http://schemas.microsoft.com/office/drawing/2014/main" id="{92677F90-EBA4-44CF-AC6F-B18238974B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5640" y="998916"/>
              <a:ext cx="1609148" cy="642584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 Box 224">
              <a:extLst>
                <a:ext uri="{FF2B5EF4-FFF2-40B4-BE49-F238E27FC236}">
                  <a16:creationId xmlns:a16="http://schemas.microsoft.com/office/drawing/2014/main" id="{ACF80C1C-B088-4477-BDBB-2BB0A5403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6609" y="2354743"/>
              <a:ext cx="1913958" cy="43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8000" tIns="36000" rIns="18000" bIns="3600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ja-JP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Visible &amp; Near infrared push-broom Radiometer (VNR)</a:t>
              </a:r>
            </a:p>
          </p:txBody>
        </p:sp>
        <p:sp>
          <p:nvSpPr>
            <p:cNvPr id="143" name="Text Box 226">
              <a:extLst>
                <a:ext uri="{FF2B5EF4-FFF2-40B4-BE49-F238E27FC236}">
                  <a16:creationId xmlns:a16="http://schemas.microsoft.com/office/drawing/2014/main" id="{354E1540-DCF7-4758-BD6E-5CD0002C7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4643" y="1823754"/>
              <a:ext cx="1792166" cy="32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8000" rIns="1800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ja-JP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Polarization  (along-track slant) radiometer (P)</a:t>
              </a:r>
            </a:p>
          </p:txBody>
        </p:sp>
        <p:sp>
          <p:nvSpPr>
            <p:cNvPr id="144" name="Text Box 228">
              <a:extLst>
                <a:ext uri="{FF2B5EF4-FFF2-40B4-BE49-F238E27FC236}">
                  <a16:creationId xmlns:a16="http://schemas.microsoft.com/office/drawing/2014/main" id="{2525E9B9-99B7-4F2D-81BA-B78B89A4C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319" y="762025"/>
              <a:ext cx="1730474" cy="43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8000" tIns="36000" rIns="18000" bIns="36000">
              <a:spAutoFit/>
            </a:bodyPr>
            <a:lstStyle/>
            <a:p>
              <a:pPr algn="l">
                <a:defRPr/>
              </a:pPr>
              <a:r>
                <a:rPr lang="en-US" altLang="ja-JP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shortwave &amp; thermal InfraRed (T) Scanner (IRS)</a:t>
              </a:r>
            </a:p>
          </p:txBody>
        </p:sp>
        <p:sp>
          <p:nvSpPr>
            <p:cNvPr id="145" name="Line 14">
              <a:extLst>
                <a:ext uri="{FF2B5EF4-FFF2-40B4-BE49-F238E27FC236}">
                  <a16:creationId xmlns:a16="http://schemas.microsoft.com/office/drawing/2014/main" id="{DC1B99C2-20AB-40A4-A3A8-646C252A18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90943" y="1907233"/>
              <a:ext cx="1353658" cy="64913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endParaRPr lang="ja-JP" alt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46" name="Group 248">
            <a:extLst>
              <a:ext uri="{FF2B5EF4-FFF2-40B4-BE49-F238E27FC236}">
                <a16:creationId xmlns:a16="http://schemas.microsoft.com/office/drawing/2014/main" id="{A0B0A3BC-FF78-41CD-B9ED-5375E5460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10676"/>
              </p:ext>
            </p:extLst>
          </p:nvPr>
        </p:nvGraphicFramePr>
        <p:xfrm>
          <a:off x="179512" y="3765061"/>
          <a:ext cx="5388203" cy="3088080"/>
        </p:xfrm>
        <a:graphic>
          <a:graphicData uri="http://schemas.openxmlformats.org/drawingml/2006/table">
            <a:tbl>
              <a:tblPr/>
              <a:tblGrid>
                <a:gridCol w="1515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22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GCOM-C SGLI characteristics</a:t>
                      </a:r>
                      <a:endParaRPr kumimoji="1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Orbit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Sun-synchronous (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descending local time: 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10:30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), Altitude: 798km,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Arial" charset="0"/>
                        </a:rPr>
                        <a:t>Inclination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: 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9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8.6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deg</a:t>
                      </a:r>
                      <a:endParaRPr kumimoji="1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ゴシック" pitchFamily="49" charset="-128"/>
                      </a:endParaRP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Launch Date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Times New Roman" pitchFamily="18" charset="0"/>
                          <a:sym typeface="Symbol"/>
                        </a:rPr>
                        <a:t>Dec. 23, 2017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Mission Life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5 </a:t>
                      </a: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</a:rPr>
                        <a:t>years </a:t>
                      </a:r>
                      <a:endParaRPr kumimoji="1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ゴシック" pitchFamily="49" charset="-128"/>
                      </a:endParaRP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  <a:cs typeface="Times New Roman" pitchFamily="18" charset="0"/>
                        </a:rPr>
                        <a:t>Scan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  <a:cs typeface="Times New Roman" pitchFamily="18" charset="0"/>
                        </a:rPr>
                        <a:t>Push-broom electric scan (VNR: VN &amp; P)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  <a:cs typeface="Times New Roman" pitchFamily="18" charset="0"/>
                        </a:rPr>
                        <a:t>Wisk-broom mechanical scan (IRS: SW &amp; T)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Times New Roman" pitchFamily="18" charset="0"/>
                        </a:rPr>
                        <a:t>Scan width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Times New Roman" pitchFamily="18" charset="0"/>
                        </a:rPr>
                        <a:t>1150km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Times New Roman" pitchFamily="18" charset="0"/>
                        </a:rPr>
                        <a:t> cross track (VNR: VN &amp; P)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Times New Roman" pitchFamily="18" charset="0"/>
                        </a:rPr>
                        <a:t>1400km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Times New Roman" pitchFamily="18" charset="0"/>
                        </a:rPr>
                        <a:t> cross track (IRS: SW &amp; T)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  <a:cs typeface="Times New Roman" pitchFamily="18" charset="0"/>
                        </a:rPr>
                        <a:t>Spatial resolution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  <a:cs typeface="Times New Roman" pitchFamily="18" charset="0"/>
                        </a:rPr>
                        <a:t>250m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  <a:cs typeface="Times New Roman" pitchFamily="18" charset="0"/>
                        </a:rPr>
                        <a:t>(land and coastal areas), 500m, 1km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  <a:cs typeface="Times New Roman" pitchFamily="18" charset="0"/>
                        </a:rPr>
                        <a:t>Polarization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Times New Roman" pitchFamily="18" charset="0"/>
                        </a:rPr>
                        <a:t>3 polarization angles for POL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ゴシック" pitchFamily="49" charset="-128"/>
                          <a:cs typeface="Times New Roman" pitchFamily="18" charset="0"/>
                        </a:rPr>
                        <a:t>Along track tilt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Times New Roman" pitchFamily="18" charset="0"/>
                        </a:rPr>
                        <a:t>Nadir for VN, SW and TIR,  &amp; +/-45 deg for P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48" name="pasted-image.tif">
            <a:extLst>
              <a:ext uri="{FF2B5EF4-FFF2-40B4-BE49-F238E27FC236}">
                <a16:creationId xmlns:a16="http://schemas.microsoft.com/office/drawing/2014/main" id="{BFC8D50F-F76F-4E10-A588-36FBE23DE86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804469"/>
            <a:ext cx="1162514" cy="1162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972842BB-94DC-402D-8950-67EB65FA3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169" y="4188845"/>
            <a:ext cx="3837375" cy="2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7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988"/>
            <a:ext cx="8640960" cy="615950"/>
          </a:xfrm>
        </p:spPr>
        <p:txBody>
          <a:bodyPr/>
          <a:lstStyle/>
          <a:p>
            <a:r>
              <a:rPr lang="en-US" altLang="ja-JP" sz="2200" dirty="0">
                <a:latin typeface="Tahoma" panose="020B0604030504040204" pitchFamily="34" charset="0"/>
                <a:cs typeface="Tahoma" panose="020B0604030504040204" pitchFamily="34" charset="0"/>
              </a:rPr>
              <a:t>Global Change Observation Mission-Climate (GCOM-C)</a:t>
            </a:r>
            <a:endParaRPr lang="ja-JP" altLang="en-US" sz="2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A14A2A9-0065-4281-AF60-AEA2C38E1AF6}"/>
              </a:ext>
            </a:extLst>
          </p:cNvPr>
          <p:cNvSpPr/>
          <p:nvPr/>
        </p:nvSpPr>
        <p:spPr>
          <a:xfrm>
            <a:off x="179512" y="4493438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en-US" dirty="0">
                <a:solidFill>
                  <a:schemeClr val="tx1"/>
                </a:solidFill>
                <a:latin typeface="+mn-lt"/>
              </a:rPr>
              <a:t>図は、気候変動観測衛星「しきさい」搭載の</a:t>
            </a:r>
            <a:r>
              <a:rPr lang="en-US" altLang="ja-JP" dirty="0">
                <a:solidFill>
                  <a:schemeClr val="tx1"/>
                </a:solidFill>
                <a:latin typeface="+mn-lt"/>
              </a:rPr>
              <a:t>SGLI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が</a:t>
            </a:r>
            <a:r>
              <a:rPr lang="en-US" altLang="ja-JP" dirty="0">
                <a:solidFill>
                  <a:schemeClr val="tx1"/>
                </a:solidFill>
                <a:latin typeface="+mn-lt"/>
              </a:rPr>
              <a:t>2018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年</a:t>
            </a:r>
            <a:r>
              <a:rPr lang="en-US" altLang="ja-JP" dirty="0">
                <a:solidFill>
                  <a:schemeClr val="tx1"/>
                </a:solidFill>
                <a:latin typeface="+mn-lt"/>
              </a:rPr>
              <a:t>1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月</a:t>
            </a:r>
            <a:r>
              <a:rPr lang="en-US" altLang="ja-JP" dirty="0">
                <a:solidFill>
                  <a:schemeClr val="tx1"/>
                </a:solidFill>
                <a:latin typeface="+mn-lt"/>
              </a:rPr>
              <a:t>6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日午前</a:t>
            </a:r>
            <a:r>
              <a:rPr lang="en-US" altLang="ja-JP" dirty="0">
                <a:solidFill>
                  <a:schemeClr val="tx1"/>
                </a:solidFill>
                <a:latin typeface="+mn-lt"/>
              </a:rPr>
              <a:t>10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時</a:t>
            </a:r>
            <a:r>
              <a:rPr lang="en-US" altLang="ja-JP" dirty="0">
                <a:solidFill>
                  <a:schemeClr val="tx1"/>
                </a:solidFill>
                <a:latin typeface="+mn-lt"/>
              </a:rPr>
              <a:t>30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分頃（日本時間）に関東上空で取得した</a:t>
            </a:r>
            <a:r>
              <a:rPr lang="en-US" altLang="ja-JP" dirty="0">
                <a:solidFill>
                  <a:schemeClr val="tx1"/>
                </a:solidFill>
                <a:latin typeface="+mn-lt"/>
              </a:rPr>
              <a:t>250m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分解能の観測画像で、左に人間の肉眼での見た目に近い色で合成したトゥルーカラー画像</a:t>
            </a:r>
            <a:r>
              <a:rPr lang="en-US" altLang="ja-JP" b="0" dirty="0">
                <a:solidFill>
                  <a:schemeClr val="tx1"/>
                </a:solidFill>
                <a:latin typeface="+mn-lt"/>
              </a:rPr>
              <a:t>*</a:t>
            </a:r>
            <a:r>
              <a:rPr lang="ja-JP" altLang="en-US" dirty="0" err="1">
                <a:solidFill>
                  <a:schemeClr val="tx1"/>
                </a:solidFill>
                <a:latin typeface="+mn-lt"/>
              </a:rPr>
              <a:t>、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右に近赤外域の波長を使用して合成したナチュラルカラー画像</a:t>
            </a:r>
            <a:r>
              <a:rPr lang="en-US" altLang="ja-JP" b="0" dirty="0">
                <a:solidFill>
                  <a:schemeClr val="tx1"/>
                </a:solidFill>
                <a:latin typeface="+mn-lt"/>
              </a:rPr>
              <a:t>**</a:t>
            </a:r>
            <a:r>
              <a:rPr lang="ja-JP" altLang="en-US" dirty="0">
                <a:solidFill>
                  <a:schemeClr val="tx1"/>
                </a:solidFill>
                <a:latin typeface="+mn-lt"/>
              </a:rPr>
              <a:t>です。静岡県や関東山地東側に広がる常緑針葉樹はトゥルーカラーでは暗く写り落葉性樹木との区別がはっきりしませんが、植生に感度が高い近赤外域を用いるナチュラルカラーでは鮮やかな緑色で表されています。一方、房総半島等に点在するゴルフ場は、芝生が色褪せる時期のため、緑色ではなく薄黄色の斑点状に見えています。</a:t>
            </a:r>
          </a:p>
          <a:p>
            <a:pPr algn="l"/>
            <a:endParaRPr lang="en-US" altLang="ja-JP" b="0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US" altLang="ja-JP" b="0" dirty="0">
                <a:solidFill>
                  <a:schemeClr val="tx1"/>
                </a:solidFill>
                <a:latin typeface="+mn-lt"/>
              </a:rPr>
              <a:t>*</a:t>
            </a:r>
            <a:r>
              <a:rPr lang="ja-JP" altLang="en-US" b="0" dirty="0">
                <a:solidFill>
                  <a:schemeClr val="tx1"/>
                </a:solidFill>
                <a:latin typeface="+mn-lt"/>
              </a:rPr>
              <a:t>：赤，緑，青に</a:t>
            </a:r>
            <a:r>
              <a:rPr lang="en-US" altLang="ja-JP" b="0" dirty="0">
                <a:solidFill>
                  <a:schemeClr val="tx1"/>
                </a:solidFill>
                <a:latin typeface="+mn-lt"/>
              </a:rPr>
              <a:t>SGLI</a:t>
            </a:r>
            <a:r>
              <a:rPr lang="ja-JP" altLang="en-US" b="0" dirty="0">
                <a:solidFill>
                  <a:schemeClr val="tx1"/>
                </a:solidFill>
                <a:latin typeface="+mn-lt"/>
              </a:rPr>
              <a:t>の</a:t>
            </a:r>
            <a:r>
              <a:rPr lang="en-US" altLang="ja-JP" b="0" dirty="0">
                <a:solidFill>
                  <a:schemeClr val="tx1"/>
                </a:solidFill>
                <a:latin typeface="+mn-lt"/>
              </a:rPr>
              <a:t>VN8, VN5, VN3</a:t>
            </a:r>
            <a:r>
              <a:rPr lang="ja-JP" altLang="en-US" b="0" dirty="0">
                <a:solidFill>
                  <a:schemeClr val="tx1"/>
                </a:solidFill>
                <a:latin typeface="+mn-lt"/>
              </a:rPr>
              <a:t>の各チャンネル反射率を割り当てた</a:t>
            </a:r>
            <a:r>
              <a:rPr lang="en-US" altLang="ja-JP" b="0" dirty="0">
                <a:solidFill>
                  <a:schemeClr val="tx1"/>
                </a:solidFill>
                <a:latin typeface="+mn-lt"/>
              </a:rPr>
              <a:t>RGB</a:t>
            </a:r>
            <a:r>
              <a:rPr lang="ja-JP" altLang="en-US" b="0" dirty="0">
                <a:solidFill>
                  <a:schemeClr val="tx1"/>
                </a:solidFill>
                <a:latin typeface="+mn-lt"/>
              </a:rPr>
              <a:t>合成画像</a:t>
            </a:r>
          </a:p>
          <a:p>
            <a:pPr algn="l"/>
            <a:r>
              <a:rPr lang="en-US" altLang="ja-JP" b="0" dirty="0">
                <a:solidFill>
                  <a:schemeClr val="tx1"/>
                </a:solidFill>
                <a:latin typeface="+mn-lt"/>
              </a:rPr>
              <a:t>**</a:t>
            </a:r>
            <a:r>
              <a:rPr lang="ja-JP" altLang="en-US" b="0" dirty="0">
                <a:solidFill>
                  <a:schemeClr val="tx1"/>
                </a:solidFill>
                <a:latin typeface="+mn-lt"/>
              </a:rPr>
              <a:t>：赤，緑，青に</a:t>
            </a:r>
            <a:r>
              <a:rPr lang="en-US" altLang="ja-JP" b="0" dirty="0">
                <a:solidFill>
                  <a:schemeClr val="tx1"/>
                </a:solidFill>
                <a:latin typeface="+mn-lt"/>
              </a:rPr>
              <a:t>SGLI</a:t>
            </a:r>
            <a:r>
              <a:rPr lang="ja-JP" altLang="en-US" b="0" dirty="0">
                <a:solidFill>
                  <a:schemeClr val="tx1"/>
                </a:solidFill>
                <a:latin typeface="+mn-lt"/>
              </a:rPr>
              <a:t>の</a:t>
            </a:r>
            <a:r>
              <a:rPr lang="en-US" altLang="ja-JP" b="0" dirty="0">
                <a:solidFill>
                  <a:schemeClr val="tx1"/>
                </a:solidFill>
                <a:latin typeface="+mn-lt"/>
              </a:rPr>
              <a:t>VN8, VN11, VN3</a:t>
            </a:r>
            <a:r>
              <a:rPr lang="ja-JP" altLang="en-US" b="0" dirty="0">
                <a:solidFill>
                  <a:schemeClr val="tx1"/>
                </a:solidFill>
                <a:latin typeface="+mn-lt"/>
              </a:rPr>
              <a:t>の各チャンネル反射率を割り当てた</a:t>
            </a:r>
            <a:r>
              <a:rPr lang="en-US" altLang="ja-JP" b="0" dirty="0">
                <a:solidFill>
                  <a:schemeClr val="tx1"/>
                </a:solidFill>
                <a:latin typeface="+mn-lt"/>
              </a:rPr>
              <a:t>RGB</a:t>
            </a:r>
            <a:r>
              <a:rPr lang="ja-JP" altLang="en-US" b="0" dirty="0">
                <a:solidFill>
                  <a:schemeClr val="tx1"/>
                </a:solidFill>
                <a:latin typeface="+mn-lt"/>
              </a:rPr>
              <a:t>合成画像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7360D0A-2C5A-4258-B9A7-EBEBCE4BC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10" y="870095"/>
            <a:ext cx="4566502" cy="355045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864EDCB-ECEE-4B3C-AC61-6E167DD18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2" y="870095"/>
            <a:ext cx="4566502" cy="35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92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sz="2400" dirty="0">
                <a:latin typeface="Tahoma" panose="020B0604030504040204" pitchFamily="34" charset="0"/>
                <a:cs typeface="Tahoma" panose="020B0604030504040204" pitchFamily="34" charset="0"/>
              </a:rPr>
              <a:t>Open &amp; Free Plan on JAXA’s EO Satellite Data</a:t>
            </a:r>
            <a:endParaRPr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7" name="表 136">
            <a:extLst>
              <a:ext uri="{FF2B5EF4-FFF2-40B4-BE49-F238E27FC236}">
                <a16:creationId xmlns:a16="http://schemas.microsoft.com/office/drawing/2014/main" id="{94927278-C4E1-459F-BDB4-DCEEA70F3E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9099" y="980728"/>
          <a:ext cx="8305802" cy="54505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95974">
                  <a:extLst>
                    <a:ext uri="{9D8B030D-6E8A-4147-A177-3AD203B41FA5}">
                      <a16:colId xmlns:a16="http://schemas.microsoft.com/office/drawing/2014/main" val="1291034315"/>
                    </a:ext>
                  </a:extLst>
                </a:gridCol>
                <a:gridCol w="3560983">
                  <a:extLst>
                    <a:ext uri="{9D8B030D-6E8A-4147-A177-3AD203B41FA5}">
                      <a16:colId xmlns:a16="http://schemas.microsoft.com/office/drawing/2014/main" val="261463910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269432302"/>
                    </a:ext>
                  </a:extLst>
                </a:gridCol>
                <a:gridCol w="1992661">
                  <a:extLst>
                    <a:ext uri="{9D8B030D-6E8A-4147-A177-3AD203B41FA5}">
                      <a16:colId xmlns:a16="http://schemas.microsoft.com/office/drawing/2014/main" val="526901428"/>
                    </a:ext>
                  </a:extLst>
                </a:gridCol>
              </a:tblGrid>
              <a:tr h="43546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Satellite / Sensor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In the past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In near future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898042"/>
                  </a:ext>
                </a:extLst>
              </a:tr>
              <a:tr h="70938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MOS, JERS-1, ADEOS, ADEOS-2,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AMSR-E, TRMM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465847"/>
                  </a:ext>
                </a:extLst>
              </a:tr>
              <a:tr h="47840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GOSAT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005686"/>
                  </a:ext>
                </a:extLst>
              </a:tr>
              <a:tr h="47840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GCOM-W, GCOM-C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1362"/>
                  </a:ext>
                </a:extLst>
              </a:tr>
              <a:tr h="47840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GPM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101221"/>
                  </a:ext>
                </a:extLst>
              </a:tr>
              <a:tr h="478407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ALOS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(2006-2011)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AVNIR-2 ORI (10m)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ー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○</a:t>
                      </a: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68565"/>
                  </a:ext>
                </a:extLst>
              </a:tr>
              <a:tr h="4784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PALSAR (10m)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ー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○</a:t>
                      </a: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812614"/>
                  </a:ext>
                </a:extLst>
              </a:tr>
              <a:tr h="478407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PRISM DSM (30m)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メイリオ" panose="020B0604030504040204" pitchFamily="50" charset="-128"/>
                        </a:rPr>
                        <a:t>○</a:t>
                      </a: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96731"/>
                  </a:ext>
                </a:extLst>
              </a:tr>
              <a:tr h="478407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Forest/Non-Forest Map </a:t>
                      </a:r>
                      <a:r>
                        <a:rPr lang="en-US" altLang="ja-JP" sz="18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(25m)</a:t>
                      </a:r>
                      <a:endParaRPr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メイリオ" panose="020B0604030504040204" pitchFamily="50" charset="-128"/>
                        </a:rPr>
                        <a:t>○</a:t>
                      </a: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259151"/>
                  </a:ext>
                </a:extLst>
              </a:tr>
              <a:tr h="47840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ALOS-2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(2014-)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ScanSAR</a:t>
                      </a: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(100m)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ー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○</a:t>
                      </a: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306236"/>
                  </a:ext>
                </a:extLst>
              </a:tr>
              <a:tr h="478407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Stripmap</a:t>
                      </a:r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8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(10m)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ー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ー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1434" marR="91434" marT="45731" marB="4573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403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17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dirty="0">
                <a:latin typeface="Tahoma" panose="020B0604030504040204" pitchFamily="34" charset="0"/>
                <a:cs typeface="Tahoma" panose="020B0604030504040204" pitchFamily="34" charset="0"/>
              </a:rPr>
              <a:t>Open &amp; Free Plan on ALOS Series Data</a:t>
            </a:r>
            <a:endParaRPr lang="ja-JP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5" name="Picture 2">
            <a:extLst>
              <a:ext uri="{FF2B5EF4-FFF2-40B4-BE49-F238E27FC236}">
                <a16:creationId xmlns:a16="http://schemas.microsoft.com/office/drawing/2014/main" id="{F5179D78-3B4E-4FA6-94CB-B87748CF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" y="980728"/>
            <a:ext cx="8563897" cy="521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DD7F7F11-90E0-492E-ABC4-EFF4E25F3016}"/>
              </a:ext>
            </a:extLst>
          </p:cNvPr>
          <p:cNvSpPr txBox="1"/>
          <p:nvPr/>
        </p:nvSpPr>
        <p:spPr>
          <a:xfrm>
            <a:off x="6300216" y="1990581"/>
            <a:ext cx="86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from Japan </a:t>
            </a:r>
            <a:endParaRPr kumimoji="1" lang="ja-JP" altLang="en-US" sz="12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68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sz="3200" dirty="0">
                <a:latin typeface="Tahoma" panose="020B0604030504040204" pitchFamily="34" charset="0"/>
                <a:cs typeface="Tahoma" panose="020B0604030504040204" pitchFamily="34" charset="0"/>
              </a:rPr>
              <a:t>ALOS AVNIR-2 ORI Dataset</a:t>
            </a:r>
            <a:endParaRPr lang="ja-JP" altLang="en-US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273C953-2EE0-45C7-AD6F-790065044B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0" b="19781"/>
          <a:stretch/>
        </p:blipFill>
        <p:spPr>
          <a:xfrm>
            <a:off x="0" y="764704"/>
            <a:ext cx="9144000" cy="3168352"/>
          </a:xfrm>
          <a:prstGeom prst="rect">
            <a:avLst/>
          </a:prstGeom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438AD826-17B9-49D6-BD49-E3B55385A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8" y="3861048"/>
            <a:ext cx="5074916" cy="2739211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AVNIR-2 Ortho Rectified Image (ORI)</a:t>
            </a:r>
            <a:r>
              <a:rPr kumimoji="0" lang="ja-JP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altLang="ja-JP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</a:t>
            </a: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Automatic processing using PRISM DSM and ORI</a:t>
            </a:r>
            <a:r>
              <a:rPr kumimoji="0" lang="en-US" altLang="ja-JP" sz="1600" b="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ja-JP" altLang="en-US" sz="1600" b="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ja-JP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Areas within 60 deg. latitude had priority.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Global areas will be done in 2018.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&lt; 30 % clouds / scene is processed.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Scene-based product in total 0.8 mil. scenes. 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Acquired date: 2006 to 2011. 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This will be complemented Landsat-7. 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ja-JP" sz="1600" b="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These does not apply atmospheric correction. 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altLang="ja-JP" sz="16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Any suggestions?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467F988-7DCA-4688-8BA1-7F1B2D570E72}"/>
              </a:ext>
            </a:extLst>
          </p:cNvPr>
          <p:cNvGrpSpPr/>
          <p:nvPr/>
        </p:nvGrpSpPr>
        <p:grpSpPr>
          <a:xfrm>
            <a:off x="5004048" y="1196752"/>
            <a:ext cx="4104456" cy="5616624"/>
            <a:chOff x="5004048" y="1124744"/>
            <a:chExt cx="4104456" cy="5616624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D88E836-A74E-4B61-BBE2-89F8B9005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6" r="17713" b="9628"/>
            <a:stretch/>
          </p:blipFill>
          <p:spPr>
            <a:xfrm>
              <a:off x="5004048" y="3813421"/>
              <a:ext cx="4104456" cy="2927947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43B5259-6919-48DE-B237-AF5E3B975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6336" y="1124745"/>
              <a:ext cx="820891" cy="585589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E8CE4FD1-2231-4581-ABA8-A00038DD35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4048" y="1124745"/>
              <a:ext cx="2592288" cy="2688676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ED3FEC8A-CDF0-485B-BC65-C54FF3D0A5CA}"/>
                </a:ext>
              </a:extLst>
            </p:cNvPr>
            <p:cNvCxnSpPr>
              <a:cxnSpLocks/>
            </p:cNvCxnSpPr>
            <p:nvPr/>
          </p:nvCxnSpPr>
          <p:spPr>
            <a:xfrm>
              <a:off x="8388424" y="1124744"/>
              <a:ext cx="720080" cy="2688677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990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sz="3200" dirty="0">
                <a:latin typeface="Tahoma" panose="020B0604030504040204" pitchFamily="34" charset="0"/>
                <a:cs typeface="Tahoma" panose="020B0604030504040204" pitchFamily="34" charset="0"/>
              </a:rPr>
              <a:t>ALOS AVNIR-2 ORI Dataset</a:t>
            </a:r>
            <a:endParaRPr lang="ja-JP" altLang="en-US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F78FD3D-B8C1-4913-94CA-E78D0D3A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2" y="1124744"/>
            <a:ext cx="6000000" cy="5400000"/>
          </a:xfrm>
          <a:prstGeom prst="rect">
            <a:avLst/>
          </a:prstGeom>
          <a:ln>
            <a:solidFill>
              <a:srgbClr val="000000">
                <a:lumMod val="50000"/>
                <a:lumOff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F8E4F18-CE40-4A23-9606-7C7BDC608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2" y="1124744"/>
            <a:ext cx="6000000" cy="5400000"/>
          </a:xfrm>
          <a:prstGeom prst="rect">
            <a:avLst/>
          </a:prstGeom>
          <a:ln>
            <a:solidFill>
              <a:srgbClr val="000000">
                <a:lumMod val="50000"/>
                <a:lumOff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98E2F0-5C50-4163-86F3-63A0DD62B9E0}"/>
              </a:ext>
            </a:extLst>
          </p:cNvPr>
          <p:cNvSpPr txBox="1"/>
          <p:nvPr/>
        </p:nvSpPr>
        <p:spPr>
          <a:xfrm>
            <a:off x="6485315" y="5431752"/>
            <a:ext cx="1938736" cy="111261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ja-JP" sz="17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ALOS/AVNIR-2</a:t>
            </a:r>
          </a:p>
          <a:p>
            <a:pPr algn="l">
              <a:lnSpc>
                <a:spcPct val="130000"/>
              </a:lnSpc>
            </a:pPr>
            <a:r>
              <a:rPr lang="en-US" altLang="ja-JP" sz="1700" b="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- 2009/04/29</a:t>
            </a:r>
          </a:p>
          <a:p>
            <a:pPr algn="l">
              <a:lnSpc>
                <a:spcPct val="130000"/>
              </a:lnSpc>
            </a:pPr>
            <a:r>
              <a:rPr lang="en-US" altLang="ja-JP" sz="1700" b="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- 2010/11/02</a:t>
            </a:r>
            <a:endParaRPr lang="ja-JP" altLang="en-US" sz="1700" b="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5B25AEB-175B-4518-818B-27334EA93814}"/>
              </a:ext>
            </a:extLst>
          </p:cNvPr>
          <p:cNvSpPr/>
          <p:nvPr/>
        </p:nvSpPr>
        <p:spPr>
          <a:xfrm>
            <a:off x="4837471" y="3978617"/>
            <a:ext cx="295327" cy="29532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068F0F7E-4B7F-41B7-9BFA-76212F831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692696"/>
            <a:ext cx="4527865" cy="369332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Example of utilization</a:t>
            </a:r>
          </a:p>
        </p:txBody>
      </p:sp>
    </p:spTree>
    <p:extLst>
      <p:ext uri="{BB962C8B-B14F-4D97-AF65-F5344CB8AC3E}">
        <p14:creationId xmlns:p14="http://schemas.microsoft.com/office/powerpoint/2010/main" val="2776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8626720" y="6597650"/>
            <a:ext cx="495300" cy="260350"/>
          </a:xfrm>
        </p:spPr>
        <p:txBody>
          <a:bodyPr/>
          <a:lstStyle/>
          <a:p>
            <a:pPr>
              <a:defRPr/>
            </a:pPr>
            <a:fld id="{5C24AA93-D09D-4364-BC19-82AA350DFF8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9A652EA6-FF41-4C8F-BA49-B5AD67C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988"/>
            <a:ext cx="8352928" cy="615950"/>
          </a:xfrm>
        </p:spPr>
        <p:txBody>
          <a:bodyPr/>
          <a:lstStyle/>
          <a:p>
            <a:r>
              <a:rPr lang="en-US" altLang="ja-JP" sz="3200" dirty="0">
                <a:latin typeface="Tahoma" panose="020B0604030504040204" pitchFamily="34" charset="0"/>
                <a:cs typeface="Tahoma" panose="020B0604030504040204" pitchFamily="34" charset="0"/>
              </a:rPr>
              <a:t>ALOS AVNIR-2 ORI Dataset</a:t>
            </a:r>
            <a:endParaRPr lang="ja-JP" altLang="en-US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B1CC92-452F-43FB-9E18-C641B19FF2DA}"/>
              </a:ext>
            </a:extLst>
          </p:cNvPr>
          <p:cNvSpPr txBox="1"/>
          <p:nvPr/>
        </p:nvSpPr>
        <p:spPr>
          <a:xfrm>
            <a:off x="6685935" y="5776587"/>
            <a:ext cx="2458065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7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AVINIR-2</a:t>
            </a:r>
            <a:r>
              <a:rPr lang="ja-JP" altLang="en-US" sz="17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画像の変化</a:t>
            </a:r>
            <a:endParaRPr lang="en-US" altLang="ja-JP" sz="17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endParaRPr lang="en-US" altLang="ja-JP" sz="17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7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森林伐採の検出</a:t>
            </a:r>
          </a:p>
        </p:txBody>
      </p:sp>
      <p:sp>
        <p:nvSpPr>
          <p:cNvPr id="37" name="矢印: 下 36">
            <a:extLst>
              <a:ext uri="{FF2B5EF4-FFF2-40B4-BE49-F238E27FC236}">
                <a16:creationId xmlns:a16="http://schemas.microsoft.com/office/drawing/2014/main" id="{A5FF2EBB-C93C-491E-BDDD-B51CCE07CCF5}"/>
              </a:ext>
            </a:extLst>
          </p:cNvPr>
          <p:cNvSpPr/>
          <p:nvPr/>
        </p:nvSpPr>
        <p:spPr>
          <a:xfrm>
            <a:off x="7720718" y="6160915"/>
            <a:ext cx="388498" cy="265471"/>
          </a:xfrm>
          <a:prstGeom prst="downArrow">
            <a:avLst/>
          </a:prstGeom>
          <a:gradFill rotWithShape="1">
            <a:gsLst>
              <a:gs pos="0">
                <a:srgbClr val="333399">
                  <a:shade val="51000"/>
                  <a:satMod val="130000"/>
                </a:srgbClr>
              </a:gs>
              <a:gs pos="80000">
                <a:srgbClr val="333399">
                  <a:shade val="93000"/>
                  <a:satMod val="130000"/>
                </a:srgbClr>
              </a:gs>
              <a:gs pos="100000">
                <a:srgbClr val="33339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E922E813-4CBC-4712-BA7F-2B7E6A7D4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5" y="885136"/>
            <a:ext cx="6480000" cy="5832000"/>
          </a:xfrm>
          <a:prstGeom prst="rect">
            <a:avLst/>
          </a:prstGeom>
          <a:ln>
            <a:solidFill>
              <a:srgbClr val="000000">
                <a:lumMod val="50000"/>
                <a:lumOff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50C51AA-F5EE-4DA4-AEBB-AA06C7ABF5ED}"/>
              </a:ext>
            </a:extLst>
          </p:cNvPr>
          <p:cNvSpPr txBox="1"/>
          <p:nvPr/>
        </p:nvSpPr>
        <p:spPr>
          <a:xfrm>
            <a:off x="137685" y="885136"/>
            <a:ext cx="1723549" cy="338554"/>
          </a:xfrm>
          <a:prstGeom prst="rect">
            <a:avLst/>
          </a:prstGeom>
          <a:solidFill>
            <a:srgbClr val="333399">
              <a:lumMod val="5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2009</a:t>
            </a: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年観測画像</a:t>
            </a:r>
            <a:endParaRPr kumimoji="0" lang="en-US" altLang="ja-JP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125B424E-DC37-4CEC-8B24-69EE33864813}"/>
              </a:ext>
            </a:extLst>
          </p:cNvPr>
          <p:cNvGrpSpPr/>
          <p:nvPr/>
        </p:nvGrpSpPr>
        <p:grpSpPr>
          <a:xfrm>
            <a:off x="137685" y="885136"/>
            <a:ext cx="6480000" cy="5832000"/>
            <a:chOff x="137685" y="885136"/>
            <a:chExt cx="6480000" cy="5832000"/>
          </a:xfrm>
        </p:grpSpPr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CB427B5A-128C-4B53-8678-F25BB3562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5" y="885136"/>
              <a:ext cx="6480000" cy="5832000"/>
            </a:xfrm>
            <a:prstGeom prst="rect">
              <a:avLst/>
            </a:prstGeom>
            <a:ln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66B8288E-1652-40BA-92F3-836506874644}"/>
                </a:ext>
              </a:extLst>
            </p:cNvPr>
            <p:cNvSpPr txBox="1"/>
            <p:nvPr/>
          </p:nvSpPr>
          <p:spPr>
            <a:xfrm>
              <a:off x="137685" y="885136"/>
              <a:ext cx="2133918" cy="338554"/>
            </a:xfrm>
            <a:prstGeom prst="rect">
              <a:avLst/>
            </a:prstGeom>
            <a:solidFill>
              <a:srgbClr val="333399">
                <a:lumMod val="5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2009</a:t>
              </a:r>
              <a:r>
                <a: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年植生指標画像</a:t>
              </a:r>
              <a:endPara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437D1AA8-B25F-43BE-B20B-2AE17CF01BED}"/>
              </a:ext>
            </a:extLst>
          </p:cNvPr>
          <p:cNvGrpSpPr/>
          <p:nvPr/>
        </p:nvGrpSpPr>
        <p:grpSpPr>
          <a:xfrm>
            <a:off x="137685" y="885136"/>
            <a:ext cx="6480000" cy="5832000"/>
            <a:chOff x="137685" y="885136"/>
            <a:chExt cx="6480000" cy="5832000"/>
          </a:xfrm>
        </p:grpSpPr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F630F6B8-9D61-42A2-B2CE-371F37E76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5" y="885136"/>
              <a:ext cx="6480000" cy="5832000"/>
            </a:xfrm>
            <a:prstGeom prst="rect">
              <a:avLst/>
            </a:prstGeom>
            <a:ln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45C7EB97-5D38-4A08-B1FF-8E73ECED9C3A}"/>
                </a:ext>
              </a:extLst>
            </p:cNvPr>
            <p:cNvSpPr txBox="1"/>
            <p:nvPr/>
          </p:nvSpPr>
          <p:spPr>
            <a:xfrm>
              <a:off x="137685" y="885136"/>
              <a:ext cx="2133918" cy="338554"/>
            </a:xfrm>
            <a:prstGeom prst="rect">
              <a:avLst/>
            </a:prstGeom>
            <a:solidFill>
              <a:srgbClr val="333399">
                <a:lumMod val="5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2010</a:t>
              </a:r>
              <a:r>
                <a: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年植生指標画像</a:t>
              </a:r>
              <a:endPara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B74BF460-F692-4BCF-B371-EBF699C4FBCD}"/>
              </a:ext>
            </a:extLst>
          </p:cNvPr>
          <p:cNvGrpSpPr/>
          <p:nvPr/>
        </p:nvGrpSpPr>
        <p:grpSpPr>
          <a:xfrm>
            <a:off x="137685" y="885136"/>
            <a:ext cx="6480000" cy="5832000"/>
            <a:chOff x="137685" y="885136"/>
            <a:chExt cx="6480000" cy="5832000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7C85C088-8616-44D7-A7B7-10B53754D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5" y="885136"/>
              <a:ext cx="6480000" cy="5832000"/>
            </a:xfrm>
            <a:prstGeom prst="rect">
              <a:avLst/>
            </a:prstGeom>
            <a:ln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02F5087-69C3-4786-B1ED-9E6ECC800A20}"/>
                </a:ext>
              </a:extLst>
            </p:cNvPr>
            <p:cNvSpPr txBox="1"/>
            <p:nvPr/>
          </p:nvSpPr>
          <p:spPr>
            <a:xfrm>
              <a:off x="137685" y="885136"/>
              <a:ext cx="1826141" cy="338554"/>
            </a:xfrm>
            <a:prstGeom prst="rect">
              <a:avLst/>
            </a:prstGeom>
            <a:solidFill>
              <a:srgbClr val="333399">
                <a:lumMod val="5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植生指標変化画像</a:t>
              </a:r>
              <a:endPara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387D7F43-7847-41FD-83C1-FF0C28D53C09}"/>
              </a:ext>
            </a:extLst>
          </p:cNvPr>
          <p:cNvGrpSpPr/>
          <p:nvPr/>
        </p:nvGrpSpPr>
        <p:grpSpPr>
          <a:xfrm>
            <a:off x="137685" y="885136"/>
            <a:ext cx="6480000" cy="5832000"/>
            <a:chOff x="137685" y="885136"/>
            <a:chExt cx="6480000" cy="5832000"/>
          </a:xfrm>
        </p:grpSpPr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98948D45-7052-4011-9F6D-D3A17BD3F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5" y="885136"/>
              <a:ext cx="6480000" cy="5832000"/>
            </a:xfrm>
            <a:prstGeom prst="rect">
              <a:avLst/>
            </a:prstGeom>
            <a:ln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56108039-DEB6-475E-8336-67456644AE9A}"/>
                </a:ext>
              </a:extLst>
            </p:cNvPr>
            <p:cNvSpPr txBox="1"/>
            <p:nvPr/>
          </p:nvSpPr>
          <p:spPr>
            <a:xfrm>
              <a:off x="137685" y="885136"/>
              <a:ext cx="1723549" cy="338554"/>
            </a:xfrm>
            <a:prstGeom prst="rect">
              <a:avLst/>
            </a:prstGeom>
            <a:solidFill>
              <a:srgbClr val="333399">
                <a:lumMod val="5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2009</a:t>
              </a:r>
              <a:r>
                <a: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年観測画像</a:t>
              </a:r>
              <a:endPara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1B05DC41-E289-4D5B-8A9C-C1F67D6811F2}"/>
              </a:ext>
            </a:extLst>
          </p:cNvPr>
          <p:cNvGrpSpPr/>
          <p:nvPr/>
        </p:nvGrpSpPr>
        <p:grpSpPr>
          <a:xfrm>
            <a:off x="137684" y="883996"/>
            <a:ext cx="6480000" cy="5832000"/>
            <a:chOff x="137684" y="883996"/>
            <a:chExt cx="6480000" cy="5832000"/>
          </a:xfrm>
        </p:grpSpPr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5058ED53-515A-4957-8D0F-9E4DC1F0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4" y="883996"/>
              <a:ext cx="6480000" cy="5832000"/>
            </a:xfrm>
            <a:prstGeom prst="rect">
              <a:avLst/>
            </a:prstGeom>
            <a:ln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163F3DD0-5FF7-442E-BE12-179538F66EE1}"/>
                </a:ext>
              </a:extLst>
            </p:cNvPr>
            <p:cNvSpPr txBox="1"/>
            <p:nvPr/>
          </p:nvSpPr>
          <p:spPr>
            <a:xfrm>
              <a:off x="137684" y="883996"/>
              <a:ext cx="1723549" cy="338554"/>
            </a:xfrm>
            <a:prstGeom prst="rect">
              <a:avLst/>
            </a:prstGeom>
            <a:solidFill>
              <a:srgbClr val="333399">
                <a:lumMod val="5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2010</a:t>
              </a:r>
              <a:r>
                <a: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年観測画像</a:t>
              </a:r>
              <a:endPara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55F61227-608A-434C-8032-1209A39E93E6}"/>
              </a:ext>
            </a:extLst>
          </p:cNvPr>
          <p:cNvGrpSpPr/>
          <p:nvPr/>
        </p:nvGrpSpPr>
        <p:grpSpPr>
          <a:xfrm>
            <a:off x="929796" y="1269350"/>
            <a:ext cx="3642204" cy="4820211"/>
            <a:chOff x="929796" y="1269350"/>
            <a:chExt cx="3642204" cy="4820211"/>
          </a:xfrm>
        </p:grpSpPr>
        <p:sp>
          <p:nvSpPr>
            <p:cNvPr id="76" name="楕円 75">
              <a:extLst>
                <a:ext uri="{FF2B5EF4-FFF2-40B4-BE49-F238E27FC236}">
                  <a16:creationId xmlns:a16="http://schemas.microsoft.com/office/drawing/2014/main" id="{6E1438D9-1A66-4677-A7C9-BFACCBCA5383}"/>
                </a:ext>
              </a:extLst>
            </p:cNvPr>
            <p:cNvSpPr/>
            <p:nvPr/>
          </p:nvSpPr>
          <p:spPr>
            <a:xfrm>
              <a:off x="929796" y="1269350"/>
              <a:ext cx="1552822" cy="155282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B9014B06-E2C2-48C2-A87F-897D67B9E0E9}"/>
                </a:ext>
              </a:extLst>
            </p:cNvPr>
            <p:cNvSpPr/>
            <p:nvPr/>
          </p:nvSpPr>
          <p:spPr>
            <a:xfrm>
              <a:off x="3546808" y="5064369"/>
              <a:ext cx="1025192" cy="102519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1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標準デザイン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ＭＳ ゴシック"/>
        <a:ea typeface="ＭＳ 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12639702</TotalTime>
  <Pages>24</Pages>
  <Words>1596</Words>
  <Application>Microsoft Office PowerPoint</Application>
  <PresentationFormat>画面に合わせる (4:3)</PresentationFormat>
  <Paragraphs>2021</Paragraphs>
  <Slides>16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16</vt:i4>
      </vt:variant>
      <vt:variant>
        <vt:lpstr>目的別スライド ショー</vt:lpstr>
      </vt:variant>
      <vt:variant>
        <vt:i4>1</vt:i4>
      </vt:variant>
    </vt:vector>
  </HeadingPairs>
  <TitlesOfParts>
    <vt:vector size="34" baseType="lpstr">
      <vt:lpstr>HGPｺﾞｼｯｸM</vt:lpstr>
      <vt:lpstr>HGP創英角ｺﾞｼｯｸUB</vt:lpstr>
      <vt:lpstr>Monotype Sorts</vt:lpstr>
      <vt:lpstr>ＭＳ Ｐゴシック</vt:lpstr>
      <vt:lpstr>ＭＳ ゴシック</vt:lpstr>
      <vt:lpstr>System</vt:lpstr>
      <vt:lpstr>メイリオ</vt:lpstr>
      <vt:lpstr>游明朝</vt:lpstr>
      <vt:lpstr>Arial</vt:lpstr>
      <vt:lpstr>Calibri</vt:lpstr>
      <vt:lpstr>Comic Sans MS</vt:lpstr>
      <vt:lpstr>Symbol</vt:lpstr>
      <vt:lpstr>Tahoma</vt:lpstr>
      <vt:lpstr>Times New Roman</vt:lpstr>
      <vt:lpstr>Wingdings</vt:lpstr>
      <vt:lpstr>1_標準デザイン</vt:lpstr>
      <vt:lpstr>1_Office テーマ</vt:lpstr>
      <vt:lpstr>PowerPoint プレゼンテーション</vt:lpstr>
      <vt:lpstr>JAXA Satellite Lineup</vt:lpstr>
      <vt:lpstr>Global Change Observation Mission-Climate (GCOM-C)</vt:lpstr>
      <vt:lpstr>Global Change Observation Mission-Climate (GCOM-C)</vt:lpstr>
      <vt:lpstr>Open &amp; Free Plan on JAXA’s EO Satellite Data</vt:lpstr>
      <vt:lpstr>Open &amp; Free Plan on ALOS Series Data</vt:lpstr>
      <vt:lpstr>ALOS AVNIR-2 ORI Dataset</vt:lpstr>
      <vt:lpstr>ALOS AVNIR-2 ORI Dataset</vt:lpstr>
      <vt:lpstr>ALOS AVNIR-2 ORI Dataset</vt:lpstr>
      <vt:lpstr>ALOS AVNIR-2 ORI Dataset</vt:lpstr>
      <vt:lpstr>ALOS F/O Missions</vt:lpstr>
      <vt:lpstr>ALOS-3 Overview</vt:lpstr>
      <vt:lpstr>Wide-Swath and High-Resolution Optical Imager</vt:lpstr>
      <vt:lpstr>ALOS-4 Overview</vt:lpstr>
      <vt:lpstr>Characteristics of PALSAR-3 onboard ALOS-4</vt:lpstr>
      <vt:lpstr>Summary</vt:lpstr>
      <vt:lpstr>8.ALOSデータ利用系システム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ｽﾗｲﾄﾞ ﾀｲﾄﾙなし</dc:title>
  <dc:creator>u9367012</dc:creator>
  <cp:lastModifiedBy>Takeo Tadono</cp:lastModifiedBy>
  <cp:revision>2189</cp:revision>
  <cp:lastPrinted>2014-10-30T23:55:26Z</cp:lastPrinted>
  <dcterms:created xsi:type="dcterms:W3CDTF">1998-10-20T20:17:59Z</dcterms:created>
  <dcterms:modified xsi:type="dcterms:W3CDTF">2018-02-21T00:48:44Z</dcterms:modified>
</cp:coreProperties>
</file>