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7"/>
  </p:notesMasterIdLst>
  <p:sldIdLst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287" r:id="rId11"/>
    <p:sldId id="291" r:id="rId12"/>
    <p:sldId id="293" r:id="rId13"/>
    <p:sldId id="294" r:id="rId14"/>
    <p:sldId id="295" r:id="rId15"/>
    <p:sldId id="296" r:id="rId16"/>
    <p:sldId id="297" r:id="rId17"/>
    <p:sldId id="259" r:id="rId18"/>
    <p:sldId id="267" r:id="rId19"/>
    <p:sldId id="265" r:id="rId20"/>
    <p:sldId id="301" r:id="rId21"/>
    <p:sldId id="302" r:id="rId22"/>
    <p:sldId id="299" r:id="rId23"/>
    <p:sldId id="305" r:id="rId24"/>
    <p:sldId id="264" r:id="rId25"/>
    <p:sldId id="3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3304" autoAdjust="0"/>
  </p:normalViewPr>
  <p:slideViewPr>
    <p:cSldViewPr snapToGrid="0">
      <p:cViewPr>
        <p:scale>
          <a:sx n="60" d="100"/>
          <a:sy n="60" d="100"/>
        </p:scale>
        <p:origin x="-110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256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B330-980A-452C-9592-9CEFC08314C3}" type="datetimeFigureOut">
              <a:rPr lang="en-GB" smtClean="0"/>
              <a:t>20/02/2018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B58A-1030-4828-843B-EDC9B3DF8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8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3B58A-1030-4828-843B-EDC9B3DF8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036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03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71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90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55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6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78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8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3B58A-1030-4828-843B-EDC9B3DF8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434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3B58A-1030-4828-843B-EDC9B3DF892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866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2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000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61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65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4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2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1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76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21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03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5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1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147319" y="6525062"/>
            <a:ext cx="3674873" cy="252000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Proxima Nova Regular"/>
                <a:sym typeface="Proxima Nova Regular"/>
              </a:rPr>
              <a:t>LSI-VC5 Meeting - </a:t>
            </a:r>
            <a:r>
              <a:rPr lang="en-AU" sz="1100" i="1" kern="0" dirty="0">
                <a:solidFill>
                  <a:schemeClr val="accent1">
                    <a:lumMod val="75000"/>
                  </a:schemeClr>
                </a:solidFill>
                <a:latin typeface="Helvetica"/>
                <a:ea typeface="Arial Bold"/>
                <a:cs typeface="Arial Bold"/>
                <a:sym typeface="Arial Bold"/>
              </a:rPr>
              <a:t>Tokyo, Japan 21 to 23 February 2018</a:t>
            </a:r>
          </a:p>
          <a:p>
            <a:pPr lvl="0" algn="ctr" defTabSz="914400">
              <a:defRPr>
                <a:solidFill>
                  <a:srgbClr val="000000"/>
                </a:solidFill>
              </a:defRPr>
            </a:pP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741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9944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1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sp>
        <p:nvSpPr>
          <p:cNvPr id="8" name="Shape 3"/>
          <p:cNvSpPr/>
          <p:nvPr userDrawn="1"/>
        </p:nvSpPr>
        <p:spPr>
          <a:xfrm>
            <a:off x="74167" y="6503401"/>
            <a:ext cx="3784601" cy="252000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Proxima Nova Regular"/>
                <a:sym typeface="Proxima Nova Regular"/>
              </a:rPr>
              <a:t>LSI-VC5 Meeting - </a:t>
            </a:r>
            <a:r>
              <a:rPr lang="en-AU" sz="1100" i="1" kern="0" dirty="0">
                <a:solidFill>
                  <a:schemeClr val="accent1">
                    <a:lumMod val="75000"/>
                  </a:schemeClr>
                </a:solidFill>
                <a:latin typeface="Helvetica"/>
                <a:ea typeface="Arial Bold"/>
                <a:cs typeface="Arial Bold"/>
                <a:sym typeface="Arial Bold"/>
              </a:rPr>
              <a:t>Tokyo, Japan 21 to 23 February 2018</a:t>
            </a:r>
          </a:p>
          <a:p>
            <a:pPr lvl="0" algn="ctr" defTabSz="914400">
              <a:defRPr>
                <a:solidFill>
                  <a:srgbClr val="000000"/>
                </a:solidFill>
              </a:defRPr>
            </a:pP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629336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040783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1684000" y="6629400"/>
            <a:ext cx="406400" cy="169277"/>
          </a:xfrm>
          <a:prstGeom prst="rect">
            <a:avLst/>
          </a:prstGeom>
          <a:solidFill>
            <a:srgbClr val="FFFFFF">
              <a:alpha val="49000"/>
            </a:srgbClr>
          </a:solidFill>
          <a:ln w="25400">
            <a:solidFill>
              <a:srgbClr val="1F497D">
                <a:alpha val="60000"/>
              </a:srgbClr>
            </a:solidFill>
            <a:miter lim="400000"/>
          </a:ln>
        </p:spPr>
        <p:txBody>
          <a:bodyPr lIns="0" tIns="0" rIns="0" bIns="0">
            <a:spAutoFit/>
          </a:bodyPr>
          <a:lstStyle>
            <a:lvl1pPr algn="ctr" defTabSz="914400">
              <a:spcBef>
                <a:spcPts val="600"/>
              </a:spcBef>
              <a:defRPr sz="1100" i="1">
                <a:solidFill>
                  <a:srgbClr val="1F49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1599" y="6629400"/>
            <a:ext cx="3728279" cy="187286"/>
            <a:chOff x="0" y="0"/>
            <a:chExt cx="2498034" cy="187285"/>
          </a:xfrm>
        </p:grpSpPr>
        <p:sp>
          <p:nvSpPr>
            <p:cNvPr id="4" name="Shape 4"/>
            <p:cNvSpPr/>
            <p:nvPr/>
          </p:nvSpPr>
          <p:spPr>
            <a:xfrm>
              <a:off x="0" y="0"/>
              <a:ext cx="2362200" cy="18728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49000"/>
              </a:srgbClr>
            </a:solidFill>
            <a:ln w="25400" cap="flat">
              <a:solidFill>
                <a:srgbClr val="1F497D">
                  <a:alpha val="6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914400">
                <a:defRPr sz="1100" i="1">
                  <a:solidFill>
                    <a:srgbClr val="1F497D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100"/>
            </a:p>
          </p:txBody>
        </p:sp>
        <p:sp>
          <p:nvSpPr>
            <p:cNvPr id="5" name="Shape 5"/>
            <p:cNvSpPr/>
            <p:nvPr/>
          </p:nvSpPr>
          <p:spPr>
            <a:xfrm>
              <a:off x="9141" y="9143"/>
              <a:ext cx="2488893" cy="169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914400">
                <a:defRPr sz="1100" i="1">
                  <a:solidFill>
                    <a:srgbClr val="1F497D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 algn="ctr" defTabSz="914400">
                <a:defRPr>
                  <a:solidFill>
                    <a:srgbClr val="000000"/>
                  </a:solidFill>
                </a:defRPr>
              </a:pPr>
              <a:endPara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endParaRPr>
            </a:p>
          </p:txBody>
        </p:sp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0997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/>
  <p:txStyles>
    <p:title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1pPr>
      <a:lvl2pPr marL="768926" marR="0" indent="-311726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▪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▪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4pPr>
      <a:lvl5pPr marL="21717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0"/>
            <a:ext cx="2540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28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CARD4L%20Product%20Specification%20-%20Backscatter%20-%20v2.1.1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n4C38E-HGdEplxhlHZRIQIStoiHWZ_b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2146790" y="2514601"/>
            <a:ext cx="7835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2800" dirty="0">
                <a:solidFill>
                  <a:schemeClr val="bg1"/>
                </a:solidFill>
              </a:rPr>
              <a:t>Agency </a:t>
            </a:r>
            <a:r>
              <a:rPr lang="en-AU" sz="2800" dirty="0" smtClean="0">
                <a:solidFill>
                  <a:schemeClr val="bg1"/>
                </a:solidFill>
              </a:rPr>
              <a:t>Report</a:t>
            </a:r>
            <a:br>
              <a:rPr lang="en-AU" sz="2800" dirty="0" smtClean="0">
                <a:solidFill>
                  <a:schemeClr val="bg1"/>
                </a:solidFill>
              </a:rPr>
            </a:br>
            <a:r>
              <a:rPr lang="en-AU" sz="2800" dirty="0" smtClean="0">
                <a:solidFill>
                  <a:schemeClr val="bg1"/>
                </a:solidFill>
              </a:rPr>
              <a:t>Geoscience Australia</a:t>
            </a:r>
            <a:r>
              <a:rPr lang="en-AU" sz="2800" dirty="0">
                <a:solidFill>
                  <a:schemeClr val="bg1"/>
                </a:solidFill>
              </a:rPr>
              <a:t/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800" dirty="0">
                <a:solidFill>
                  <a:schemeClr val="bg1"/>
                </a:solidFill>
              </a:rPr>
              <a:t/>
            </a:r>
            <a:br>
              <a:rPr lang="en-AU" sz="2800" dirty="0">
                <a:solidFill>
                  <a:schemeClr val="bg1"/>
                </a:solidFill>
              </a:rPr>
            </a:br>
            <a:endParaRPr dirty="0"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146789" y="375920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LSI-VC5</a:t>
            </a:r>
            <a:endParaRPr lang="en-GB"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kern="0" dirty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Agenda Item 2</a:t>
            </a: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kern="0" dirty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February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6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2146790" y="2246635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20000"/>
                    <a:lumOff val="80000"/>
                  </a:prstClr>
                </a:solidFill>
                <a:effectLst/>
                <a:uLnTx/>
                <a:uFillTx/>
                <a:latin typeface="Helvetica"/>
                <a:sym typeface="Droid Serif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227996534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Maximizing the value of data</a:t>
            </a:r>
          </a:p>
          <a:p>
            <a:pPr lvl="1"/>
            <a:r>
              <a:rPr lang="en-GB" dirty="0"/>
              <a:t>Opportunity</a:t>
            </a:r>
          </a:p>
          <a:p>
            <a:pPr lvl="1"/>
            <a:r>
              <a:rPr lang="en-GB" dirty="0"/>
              <a:t>Rational</a:t>
            </a:r>
          </a:p>
          <a:p>
            <a:r>
              <a:rPr lang="en-GB" dirty="0"/>
              <a:t>Analysis Ready Data</a:t>
            </a:r>
          </a:p>
          <a:p>
            <a:pPr lvl="1"/>
            <a:r>
              <a:rPr lang="en-GB" dirty="0"/>
              <a:t>Terminology</a:t>
            </a:r>
          </a:p>
          <a:p>
            <a:r>
              <a:rPr lang="en-GB" dirty="0"/>
              <a:t>CARD4L </a:t>
            </a:r>
          </a:p>
          <a:p>
            <a:pPr lvl="1"/>
            <a:r>
              <a:rPr lang="en-GB" dirty="0"/>
              <a:t>Background</a:t>
            </a:r>
          </a:p>
          <a:p>
            <a:pPr lvl="1"/>
            <a:r>
              <a:rPr lang="en-GB" dirty="0"/>
              <a:t>Definition</a:t>
            </a:r>
          </a:p>
          <a:p>
            <a:pPr lvl="1"/>
            <a:r>
              <a:rPr lang="en-GB" dirty="0"/>
              <a:t>Framework</a:t>
            </a:r>
          </a:p>
          <a:p>
            <a:r>
              <a:rPr lang="en-GB" dirty="0"/>
              <a:t>Multiple Sensors &amp; CARD4L </a:t>
            </a:r>
            <a:r>
              <a:rPr lang="en-GB" dirty="0" smtClean="0"/>
              <a:t>products example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309341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Unlocking the potential of Earth observation</a:t>
            </a:r>
          </a:p>
          <a:p>
            <a:endParaRPr lang="en-GB" dirty="0"/>
          </a:p>
          <a:p>
            <a:r>
              <a:rPr lang="en-GB" dirty="0"/>
              <a:t>‘Open Data’ Policies (USGS Landsat and European Union’s Copernicus)</a:t>
            </a:r>
          </a:p>
          <a:p>
            <a:endParaRPr lang="en-GB" dirty="0"/>
          </a:p>
          <a:p>
            <a:r>
              <a:rPr lang="en-GB" dirty="0"/>
              <a:t>Computing capability and methods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304800"/>
            <a:ext cx="66040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925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68926" marR="0" indent="-311726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88719" marR="0" indent="-27431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717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800" kern="0" dirty="0"/>
              <a:t>Maximising the value of data - Opportunity</a:t>
            </a:r>
          </a:p>
        </p:txBody>
      </p:sp>
    </p:spTree>
    <p:extLst>
      <p:ext uri="{BB962C8B-B14F-4D97-AF65-F5344CB8AC3E}">
        <p14:creationId xmlns:p14="http://schemas.microsoft.com/office/powerpoint/2010/main" val="35520884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Large proportion of effort into data preparation</a:t>
            </a:r>
          </a:p>
          <a:p>
            <a:endParaRPr lang="en-GB" dirty="0"/>
          </a:p>
          <a:p>
            <a:r>
              <a:rPr lang="en-GB" dirty="0"/>
              <a:t>Growing volume of space-based data</a:t>
            </a:r>
          </a:p>
          <a:p>
            <a:endParaRPr lang="en-GB" dirty="0"/>
          </a:p>
          <a:p>
            <a:r>
              <a:rPr lang="en-GB" dirty="0"/>
              <a:t>Lack the expertise</a:t>
            </a:r>
          </a:p>
          <a:p>
            <a:endParaRPr lang="en-GB" dirty="0"/>
          </a:p>
          <a:p>
            <a:r>
              <a:rPr lang="en-GB" dirty="0"/>
              <a:t>End users </a:t>
            </a:r>
            <a:r>
              <a:rPr lang="en-GB" dirty="0" smtClean="0"/>
              <a:t>focused on adding value/not data pre-processing</a:t>
            </a:r>
            <a:endParaRPr lang="en-GB" dirty="0"/>
          </a:p>
          <a:p>
            <a:endParaRPr lang="en-GB" dirty="0"/>
          </a:p>
          <a:p>
            <a:r>
              <a:rPr lang="en-GB" dirty="0"/>
              <a:t>Data from multiple platforms must be integrated</a:t>
            </a:r>
          </a:p>
          <a:p>
            <a:endParaRPr lang="en-GB" dirty="0"/>
          </a:p>
          <a:p>
            <a:r>
              <a:rPr lang="en-GB" dirty="0"/>
              <a:t>Systems must be future-ready – platforms and sensors will evolve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304800"/>
            <a:ext cx="66040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68926" marR="0" indent="-311726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88719" marR="0" indent="-27431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717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800" kern="0" dirty="0"/>
              <a:t>Maximising the value of data - Rational</a:t>
            </a:r>
          </a:p>
        </p:txBody>
      </p:sp>
    </p:spTree>
    <p:extLst>
      <p:ext uri="{BB962C8B-B14F-4D97-AF65-F5344CB8AC3E}">
        <p14:creationId xmlns:p14="http://schemas.microsoft.com/office/powerpoint/2010/main" val="8541344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ARD</a:t>
            </a:r>
          </a:p>
          <a:p>
            <a:pPr lvl="1"/>
            <a:r>
              <a:rPr lang="en-GB" dirty="0"/>
              <a:t>generic measurements of the land</a:t>
            </a:r>
          </a:p>
          <a:p>
            <a:pPr lvl="1"/>
            <a:r>
              <a:rPr lang="en-GB" dirty="0"/>
              <a:t>is not focussed on the instrument or platform</a:t>
            </a:r>
          </a:p>
          <a:p>
            <a:endParaRPr lang="en-GB" dirty="0"/>
          </a:p>
          <a:p>
            <a:r>
              <a:rPr lang="en-GB" dirty="0"/>
              <a:t>CEOS has identified a generic ARD ‘framework</a:t>
            </a:r>
            <a:r>
              <a:rPr lang="en-GB" dirty="0" smtClean="0"/>
              <a:t>’ (CARD4L)</a:t>
            </a:r>
            <a:endParaRPr lang="en-GB" dirty="0"/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304800"/>
            <a:ext cx="66040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68926" marR="0" indent="-311726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88719" marR="0" indent="-27431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717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None/>
            </a:pPr>
            <a:r>
              <a:rPr lang="en-AU" sz="2800" dirty="0"/>
              <a:t>Analysis Ready Data - Terminology </a:t>
            </a:r>
          </a:p>
          <a:p>
            <a:pPr marL="0" indent="0">
              <a:buFont typeface="Arial"/>
              <a:buNone/>
            </a:pP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54686073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LSI-VC &amp; CEOS Analysis-Ready Data</a:t>
            </a:r>
          </a:p>
          <a:p>
            <a:endParaRPr lang="en-GB" dirty="0"/>
          </a:p>
          <a:p>
            <a:r>
              <a:rPr lang="en-GB" dirty="0"/>
              <a:t>CARD4L underpins a large amount of the future data architectures work being progressed within CEOS</a:t>
            </a:r>
          </a:p>
          <a:p>
            <a:endParaRPr lang="en-GB" dirty="0"/>
          </a:p>
          <a:p>
            <a:r>
              <a:rPr lang="en-GB" dirty="0"/>
              <a:t>Endorsement of CARD4L definition </a:t>
            </a:r>
            <a:r>
              <a:rPr lang="en-GB"/>
              <a:t>and </a:t>
            </a:r>
            <a:r>
              <a:rPr lang="en-GB" smtClean="0"/>
              <a:t>framework - </a:t>
            </a:r>
            <a:r>
              <a:rPr lang="en-GB"/>
              <a:t>CEOS Plenary /</a:t>
            </a:r>
            <a:r>
              <a:rPr lang="en-GB" smtClean="0"/>
              <a:t> </a:t>
            </a:r>
            <a:r>
              <a:rPr lang="en-GB"/>
              <a:t>2016</a:t>
            </a:r>
            <a:endParaRPr lang="en-GB" dirty="0"/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304800"/>
            <a:ext cx="66040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68926" marR="0" indent="-311726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88719" marR="0" indent="-27431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717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800" kern="0" dirty="0"/>
              <a:t>CARD4L Background</a:t>
            </a:r>
          </a:p>
        </p:txBody>
      </p:sp>
    </p:spTree>
    <p:extLst>
      <p:ext uri="{BB962C8B-B14F-4D97-AF65-F5344CB8AC3E}">
        <p14:creationId xmlns:p14="http://schemas.microsoft.com/office/powerpoint/2010/main" val="170175719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CEOS Analysis Ready Data for Land (CARD4L) definition:</a:t>
            </a:r>
          </a:p>
          <a:p>
            <a:endParaRPr lang="en-GB" dirty="0"/>
          </a:p>
          <a:p>
            <a:pPr marL="426027" lvl="1" indent="0">
              <a:buNone/>
            </a:pPr>
            <a:r>
              <a:rPr lang="en-GB" b="1" i="1" dirty="0"/>
              <a:t>CARD4L are satellite data that have been processed to a minimum set of requirements and organized into a form that allows immediate analysis with a minimum of additional user effort, and, interoperability both through time and with other datasets</a:t>
            </a:r>
          </a:p>
          <a:p>
            <a:endParaRPr lang="en-GB" dirty="0"/>
          </a:p>
          <a:p>
            <a:r>
              <a:rPr lang="en-GB" dirty="0"/>
              <a:t>CARD4L is a framework for establishing ‘minimum requirements’ for products that:</a:t>
            </a:r>
          </a:p>
          <a:p>
            <a:pPr lvl="1"/>
            <a:r>
              <a:rPr lang="en-GB" dirty="0"/>
              <a:t>Are ready for ‘immediate analysis’</a:t>
            </a:r>
          </a:p>
          <a:p>
            <a:pPr lvl="1"/>
            <a:r>
              <a:rPr lang="en-GB" dirty="0"/>
              <a:t>Require minimal additional user effort to prepare</a:t>
            </a:r>
          </a:p>
          <a:p>
            <a:pPr lvl="1"/>
            <a:r>
              <a:rPr lang="en-GB" dirty="0"/>
              <a:t>Interoperable with other CARD4L datasets</a:t>
            </a:r>
          </a:p>
          <a:p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pPr marL="0" lvl="0" indent="0">
              <a:buNone/>
            </a:pPr>
            <a:r>
              <a:rPr lang="en-GB" sz="2800" dirty="0">
                <a:solidFill>
                  <a:prstClr val="white"/>
                </a:solidFill>
                <a:cs typeface="Arial Bold"/>
                <a:sym typeface="Arial Bold"/>
              </a:rPr>
              <a:t>CARD4L</a:t>
            </a:r>
            <a:r>
              <a:rPr lang="en-GB" sz="2400" dirty="0">
                <a:solidFill>
                  <a:prstClr val="white"/>
                </a:solidFill>
                <a:cs typeface="Arial Bold"/>
                <a:sym typeface="Arial Bold"/>
              </a:rPr>
              <a:t> Definition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4115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489005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Definition of CARD4L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Product families with specification </a:t>
            </a:r>
            <a:r>
              <a:rPr lang="en-GB" sz="1400" i="1" dirty="0"/>
              <a:t>(e.g. surface reflectance, surface temperature, SAR backscatter intensity)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Providers self-assess how well their products meet the specifications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Peer review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CARD4L stamp </a:t>
            </a:r>
            <a:r>
              <a:rPr lang="en-GB" sz="1400" i="1" dirty="0"/>
              <a:t>(</a:t>
            </a:r>
            <a:r>
              <a:rPr lang="en-GB" sz="1400" i="1" u="sng" dirty="0"/>
              <a:t>threshold</a:t>
            </a:r>
            <a:r>
              <a:rPr lang="en-GB" sz="1400" i="1" dirty="0"/>
              <a:t>: immediately useful for scientific analysis or decision-making; </a:t>
            </a:r>
            <a:r>
              <a:rPr lang="en-GB" sz="1400" i="1" u="sng" dirty="0"/>
              <a:t>target</a:t>
            </a:r>
            <a:r>
              <a:rPr lang="en-GB" sz="1400" i="1" dirty="0"/>
              <a:t>: will reduce the overall product uncertainties and enhance broad-scale applications)</a:t>
            </a:r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CARD4L Framework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496" y="1199323"/>
            <a:ext cx="3806974" cy="538773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5102087" y="2517914"/>
            <a:ext cx="2113722" cy="9939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3140765" y="1444487"/>
            <a:ext cx="5009322" cy="3644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>
            <a:off x="2107096" y="4823791"/>
            <a:ext cx="5108713" cy="53008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/>
          <p:cNvCxnSpPr/>
          <p:nvPr/>
        </p:nvCxnSpPr>
        <p:spPr>
          <a:xfrm>
            <a:off x="5221357" y="5572539"/>
            <a:ext cx="2232991" cy="58309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>
            <a:endCxn id="4" idx="1"/>
          </p:cNvCxnSpPr>
          <p:nvPr/>
        </p:nvCxnSpPr>
        <p:spPr>
          <a:xfrm>
            <a:off x="4731026" y="3763617"/>
            <a:ext cx="2100470" cy="12957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919682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Multiple Sensors &amp; CARD4L products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2909" y="1508787"/>
            <a:ext cx="1682506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ARD products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6834" y="1508787"/>
            <a:ext cx="1092601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Sensors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4671" y="1508787"/>
            <a:ext cx="1964634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Product Families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61095" y="2064991"/>
            <a:ext cx="2344035" cy="4259732"/>
            <a:chOff x="3495821" y="1548743"/>
            <a:chExt cx="1758026" cy="31947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821" y="3723878"/>
              <a:ext cx="1738443" cy="10196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061" y="1548743"/>
              <a:ext cx="1741786" cy="10230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9752" y="2643758"/>
              <a:ext cx="1741786" cy="102300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679510" y="2074691"/>
            <a:ext cx="1920213" cy="4332623"/>
            <a:chOff x="1259632" y="1556018"/>
            <a:chExt cx="1440160" cy="3249467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529101" y="1556018"/>
              <a:ext cx="1159292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Landsat OLI</a:t>
              </a:r>
              <a:endParaRPr lang="en-AU" sz="2400" b="1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409958" y="1928758"/>
              <a:ext cx="1275221" cy="289683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Landsat ETM+</a:t>
              </a:r>
              <a:endParaRPr lang="en-AU" sz="2400" b="1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406008" y="2293145"/>
              <a:ext cx="1275221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Landsat TM</a:t>
              </a:r>
              <a:endParaRPr lang="en-AU" sz="2400" b="1" dirty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403939" y="2681466"/>
              <a:ext cx="1275221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Landsat TIRS</a:t>
              </a:r>
              <a:endParaRPr lang="en-AU" sz="2400" b="1" dirty="0"/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265651" y="3074568"/>
              <a:ext cx="1402743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Sentinel-2a MSI</a:t>
              </a:r>
              <a:endParaRPr lang="en-AU" sz="2400" b="1" dirty="0"/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259632" y="3424714"/>
              <a:ext cx="1402743" cy="280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Sentinel-2b MSI</a:t>
              </a:r>
              <a:endParaRPr lang="en-AU" sz="2400" b="1" dirty="0"/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285650" y="3784754"/>
              <a:ext cx="1402743" cy="280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ALOS - PALSAR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287913" y="4155218"/>
              <a:ext cx="1402743" cy="280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Sentinel-1a,b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297049" y="4524685"/>
              <a:ext cx="1402743" cy="280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i="1" dirty="0"/>
                <a:t>… etc. </a:t>
              </a:r>
            </a:p>
          </p:txBody>
        </p:sp>
      </p:grpSp>
      <p:sp>
        <p:nvSpPr>
          <p:cNvPr id="21" name="Rounded Rectangle 20"/>
          <p:cNvSpPr/>
          <p:nvPr/>
        </p:nvSpPr>
        <p:spPr bwMode="auto">
          <a:xfrm>
            <a:off x="8157417" y="4602808"/>
            <a:ext cx="3313393" cy="4118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19997" tIns="62398" rIns="119997" bIns="6239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b="1" dirty="0"/>
              <a:t>Surface Temperature - TIRS</a:t>
            </a:r>
            <a:endParaRPr lang="en-AU" sz="2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8159205" y="5129395"/>
            <a:ext cx="3313393" cy="878717"/>
            <a:chOff x="6119403" y="3847046"/>
            <a:chExt cx="2485045" cy="659038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119403" y="3847046"/>
              <a:ext cx="2485045" cy="28273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Backscatter – L band PALSAR</a:t>
              </a:r>
              <a:endParaRPr lang="en-AU" sz="2400" b="1" dirty="0"/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6119403" y="4223346"/>
              <a:ext cx="2485045" cy="28273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Backscatter – C band SAR</a:t>
              </a:r>
              <a:endParaRPr lang="en-AU" sz="2400" b="1" dirty="0"/>
            </a:p>
          </p:txBody>
        </p:sp>
      </p:grpSp>
      <p:cxnSp>
        <p:nvCxnSpPr>
          <p:cNvPr id="25" name="Curved Connector 24"/>
          <p:cNvCxnSpPr/>
          <p:nvPr/>
        </p:nvCxnSpPr>
        <p:spPr bwMode="auto">
          <a:xfrm>
            <a:off x="3701569" y="2288111"/>
            <a:ext cx="981180" cy="222948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urved Connector 25"/>
          <p:cNvCxnSpPr>
            <a:endCxn id="9" idx="1"/>
          </p:cNvCxnSpPr>
          <p:nvPr/>
        </p:nvCxnSpPr>
        <p:spPr bwMode="auto">
          <a:xfrm flipV="1">
            <a:off x="3724839" y="2746997"/>
            <a:ext cx="957909" cy="9929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urved Connector 26"/>
          <p:cNvCxnSpPr/>
          <p:nvPr/>
        </p:nvCxnSpPr>
        <p:spPr bwMode="auto">
          <a:xfrm flipV="1">
            <a:off x="3711144" y="2852937"/>
            <a:ext cx="944697" cy="391532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urved Connector 27"/>
          <p:cNvCxnSpPr>
            <a:endCxn id="10" idx="1"/>
          </p:cNvCxnSpPr>
          <p:nvPr/>
        </p:nvCxnSpPr>
        <p:spPr bwMode="auto">
          <a:xfrm>
            <a:off x="3738051" y="3799144"/>
            <a:ext cx="941619" cy="407872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urved Connector 28"/>
          <p:cNvCxnSpPr/>
          <p:nvPr/>
        </p:nvCxnSpPr>
        <p:spPr bwMode="auto">
          <a:xfrm flipV="1">
            <a:off x="3640329" y="2934773"/>
            <a:ext cx="1016079" cy="13583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urved Connector 29"/>
          <p:cNvCxnSpPr/>
          <p:nvPr/>
        </p:nvCxnSpPr>
        <p:spPr bwMode="auto">
          <a:xfrm flipV="1">
            <a:off x="3599724" y="3331290"/>
            <a:ext cx="1052913" cy="1444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/>
          <p:nvPr/>
        </p:nvCxnSpPr>
        <p:spPr bwMode="auto">
          <a:xfrm>
            <a:off x="3666533" y="5256953"/>
            <a:ext cx="981180" cy="222948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urved Connector 31"/>
          <p:cNvCxnSpPr/>
          <p:nvPr/>
        </p:nvCxnSpPr>
        <p:spPr bwMode="auto">
          <a:xfrm flipV="1">
            <a:off x="3671383" y="5634841"/>
            <a:ext cx="954144" cy="93728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/>
          <p:nvPr/>
        </p:nvGrpSpPr>
        <p:grpSpPr>
          <a:xfrm>
            <a:off x="8155628" y="2063171"/>
            <a:ext cx="3315181" cy="2414888"/>
            <a:chOff x="6116721" y="1547378"/>
            <a:chExt cx="2486386" cy="1811166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6116721" y="1547378"/>
              <a:ext cx="2485045" cy="28273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Surface Reflectance - OLI</a:t>
              </a:r>
              <a:endParaRPr lang="en-AU" sz="2400" b="1" dirty="0"/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6116721" y="1923678"/>
              <a:ext cx="2485045" cy="28273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Surface Reflectance – ETM+</a:t>
              </a:r>
              <a:endParaRPr lang="en-AU" sz="2400" b="1" dirty="0"/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6118062" y="2318618"/>
              <a:ext cx="2485045" cy="28273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Surface Reflectance - TM</a:t>
              </a:r>
              <a:endParaRPr lang="en-AU" sz="2400" b="1" dirty="0"/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6118062" y="2694918"/>
              <a:ext cx="2485045" cy="28273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Surface Reflectance - MSI</a:t>
              </a:r>
              <a:endParaRPr lang="en-AU" sz="2400" b="1" dirty="0"/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6118062" y="3075806"/>
              <a:ext cx="2485045" cy="28273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600" b="1" dirty="0"/>
                <a:t>Surface Reflectance – </a:t>
              </a:r>
              <a:r>
                <a:rPr lang="en-AU" sz="1600" b="1" i="1" dirty="0"/>
                <a:t>Planet.</a:t>
              </a:r>
              <a:endParaRPr lang="en-AU" sz="24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05130" y="2307112"/>
            <a:ext cx="1108436" cy="477304"/>
            <a:chOff x="5253847" y="1730335"/>
            <a:chExt cx="831327" cy="357978"/>
          </a:xfrm>
        </p:grpSpPr>
        <p:cxnSp>
          <p:nvCxnSpPr>
            <p:cNvPr id="40" name="Curved Connector 39"/>
            <p:cNvCxnSpPr>
              <a:stCxn id="9" idx="3"/>
              <a:endCxn id="41" idx="1"/>
            </p:cNvCxnSpPr>
            <p:nvPr/>
          </p:nvCxnSpPr>
          <p:spPr bwMode="auto">
            <a:xfrm flipV="1">
              <a:off x="5253847" y="1909324"/>
              <a:ext cx="571312" cy="150922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Left Brace 40"/>
            <p:cNvSpPr/>
            <p:nvPr/>
          </p:nvSpPr>
          <p:spPr bwMode="auto">
            <a:xfrm>
              <a:off x="5825159" y="1730335"/>
              <a:ext cx="260015" cy="357978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latin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02056" y="4207015"/>
            <a:ext cx="1119789" cy="861275"/>
            <a:chOff x="5264773" y="3155264"/>
            <a:chExt cx="786626" cy="645957"/>
          </a:xfrm>
        </p:grpSpPr>
        <p:cxnSp>
          <p:nvCxnSpPr>
            <p:cNvPr id="43" name="Curved Connector 42"/>
            <p:cNvCxnSpPr>
              <a:stCxn id="10" idx="3"/>
              <a:endCxn id="44" idx="1"/>
            </p:cNvCxnSpPr>
            <p:nvPr/>
          </p:nvCxnSpPr>
          <p:spPr bwMode="auto">
            <a:xfrm>
              <a:off x="5264773" y="3155264"/>
              <a:ext cx="526611" cy="465286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Left Brace 43"/>
            <p:cNvSpPr/>
            <p:nvPr/>
          </p:nvSpPr>
          <p:spPr bwMode="auto">
            <a:xfrm>
              <a:off x="5791384" y="3439878"/>
              <a:ext cx="260015" cy="361343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latin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55614" y="5349210"/>
            <a:ext cx="1156429" cy="481790"/>
            <a:chOff x="5216710" y="4011910"/>
            <a:chExt cx="867322" cy="361343"/>
          </a:xfrm>
        </p:grpSpPr>
        <p:cxnSp>
          <p:nvCxnSpPr>
            <p:cNvPr id="46" name="Curved Connector 45"/>
            <p:cNvCxnSpPr>
              <a:endCxn id="47" idx="1"/>
            </p:cNvCxnSpPr>
            <p:nvPr/>
          </p:nvCxnSpPr>
          <p:spPr bwMode="auto">
            <a:xfrm flipV="1">
              <a:off x="5216710" y="4192582"/>
              <a:ext cx="555818" cy="41129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Left Brace 46"/>
            <p:cNvSpPr/>
            <p:nvPr/>
          </p:nvSpPr>
          <p:spPr bwMode="auto">
            <a:xfrm>
              <a:off x="5772528" y="4011910"/>
              <a:ext cx="311504" cy="361343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67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55919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2146790" y="2514601"/>
            <a:ext cx="7835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2800" dirty="0">
                <a:solidFill>
                  <a:schemeClr val="bg1"/>
                </a:solidFill>
              </a:rPr>
              <a:t>CARD4L Product Family Specifications </a:t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Refinement </a:t>
            </a:r>
            <a:r>
              <a:rPr lang="en-AU" sz="2400" dirty="0" smtClean="0">
                <a:solidFill>
                  <a:schemeClr val="bg1"/>
                </a:solidFill>
              </a:rPr>
              <a:t>– Update Process – 2018 schedule</a:t>
            </a:r>
            <a:r>
              <a:rPr lang="en-AU" sz="2800" dirty="0">
                <a:solidFill>
                  <a:schemeClr val="bg1"/>
                </a:solidFill>
              </a:rPr>
              <a:t/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2800" dirty="0">
                <a:solidFill>
                  <a:schemeClr val="bg1"/>
                </a:solidFill>
              </a:rPr>
              <a:t/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4400" dirty="0"/>
              <a:t/>
            </a:r>
            <a:br>
              <a:rPr lang="en-AU" sz="4400" dirty="0"/>
            </a:br>
            <a:endParaRPr dirty="0"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146789" y="375920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kern="0" dirty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Geoscience Australia</a:t>
            </a: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kern="0" dirty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LSI-VC5</a:t>
            </a: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kern="0" dirty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Agenda Item 4b</a:t>
            </a: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kern="0" dirty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February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6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2146790" y="2246635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20000"/>
                    <a:lumOff val="80000"/>
                  </a:prstClr>
                </a:solidFill>
                <a:effectLst/>
                <a:uLnTx/>
                <a:uFillTx/>
                <a:latin typeface="Helvetica"/>
                <a:sym typeface="Droid Serif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40627591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B009A5F-D039-4D8F-994E-6F279E9C88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4CC986-E816-4179-BBC3-FCED177D0F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IGARSS paper</a:t>
            </a:r>
          </a:p>
          <a:p>
            <a:r>
              <a:rPr lang="en-AU" dirty="0"/>
              <a:t>US Cal-</a:t>
            </a:r>
            <a:r>
              <a:rPr lang="en-AU" dirty="0" err="1"/>
              <a:t>val</a:t>
            </a:r>
            <a:r>
              <a:rPr lang="en-AU" dirty="0"/>
              <a:t> workshop </a:t>
            </a:r>
            <a:r>
              <a:rPr lang="en-AU" dirty="0" smtClean="0"/>
              <a:t>/ paper </a:t>
            </a:r>
            <a:r>
              <a:rPr lang="en-AU" dirty="0"/>
              <a:t>by </a:t>
            </a:r>
            <a:r>
              <a:rPr lang="en-AU" dirty="0" err="1"/>
              <a:t>Helder</a:t>
            </a:r>
            <a:r>
              <a:rPr lang="en-AU" dirty="0"/>
              <a:t> et al</a:t>
            </a:r>
          </a:p>
          <a:p>
            <a:r>
              <a:rPr lang="en-AU" dirty="0"/>
              <a:t>Surface Reflectance Validation Program</a:t>
            </a:r>
          </a:p>
          <a:p>
            <a:r>
              <a:rPr lang="en-AU" dirty="0"/>
              <a:t>ARD abstract /</a:t>
            </a:r>
            <a:r>
              <a:rPr lang="en-AU" dirty="0" smtClean="0"/>
              <a:t> </a:t>
            </a:r>
            <a:r>
              <a:rPr lang="en-AU" i="1" dirty="0"/>
              <a:t>Remote Sensing </a:t>
            </a:r>
            <a:r>
              <a:rPr lang="en-AU" dirty="0"/>
              <a:t>Journal</a:t>
            </a:r>
          </a:p>
          <a:p>
            <a:r>
              <a:rPr lang="en-AU" dirty="0"/>
              <a:t>2</a:t>
            </a:r>
            <a:r>
              <a:rPr lang="en-AU" baseline="30000" dirty="0"/>
              <a:t>nd</a:t>
            </a:r>
            <a:r>
              <a:rPr lang="en-AU" dirty="0"/>
              <a:t> ODC conference (12-16 Feb)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="" xmlns:a16="http://schemas.microsoft.com/office/drawing/2014/main" id="{A1644FC0-7F61-419A-BD9A-C70CBC4B77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7876947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GB" sz="1100" b="0" i="1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CARD4L Product Family Specifications </a:t>
            </a:r>
          </a:p>
          <a:p>
            <a:pPr lvl="1"/>
            <a:r>
              <a:rPr lang="en-GB" dirty="0"/>
              <a:t>Background</a:t>
            </a:r>
          </a:p>
          <a:p>
            <a:pPr lvl="1"/>
            <a:r>
              <a:rPr lang="en-GB" dirty="0" smtClean="0"/>
              <a:t>2017 Teleconferences outcomes</a:t>
            </a:r>
            <a:endParaRPr lang="en-GB" dirty="0"/>
          </a:p>
          <a:p>
            <a:pPr lvl="1"/>
            <a:r>
              <a:rPr lang="en-GB" dirty="0" smtClean="0"/>
              <a:t>Refinement process</a:t>
            </a:r>
            <a:endParaRPr lang="en-GB" dirty="0"/>
          </a:p>
          <a:p>
            <a:pPr lvl="1"/>
            <a:r>
              <a:rPr lang="en-GB" dirty="0" smtClean="0"/>
              <a:t>2018 revision schedule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1845310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6562477" cy="47244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Product Family Specifications (PFS) have been first developed (early 2017)</a:t>
            </a:r>
          </a:p>
          <a:p>
            <a:endParaRPr lang="en-GB" dirty="0"/>
          </a:p>
          <a:p>
            <a:r>
              <a:rPr lang="en-GB" dirty="0"/>
              <a:t>Product Family Specifications are technical documents </a:t>
            </a:r>
          </a:p>
          <a:p>
            <a:endParaRPr lang="en-GB" dirty="0"/>
          </a:p>
          <a:p>
            <a:r>
              <a:rPr lang="en-GB" dirty="0"/>
              <a:t>Detailed input to the draft CARD4L specifications was received in June-Sep2017 and in Dec 2017 (technical teleconferences)</a:t>
            </a:r>
          </a:p>
          <a:p>
            <a:endParaRPr lang="en-GB" dirty="0"/>
          </a:p>
          <a:p>
            <a:r>
              <a:rPr lang="en-GB" dirty="0"/>
              <a:t>Other PFS will probably emerge, e.g., Radar phase data, water leaving radiance</a:t>
            </a:r>
          </a:p>
          <a:p>
            <a:endParaRPr lang="en-GB" dirty="0"/>
          </a:p>
          <a:p>
            <a:r>
              <a:rPr lang="en-GB" dirty="0"/>
              <a:t>Very strong support for CARD4L is indicated by a range of experiences and activities (UK, ESA, USGS, NASA, Canada, GA, CNES, etc.).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7434470" cy="53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800" dirty="0"/>
              <a:t>CARD4L Product Family Specifications - Background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180" y="1862749"/>
            <a:ext cx="3921481" cy="2333443"/>
          </a:xfrm>
          <a:prstGeom prst="rect">
            <a:avLst/>
          </a:prstGeom>
        </p:spPr>
      </p:pic>
      <p:pic>
        <p:nvPicPr>
          <p:cNvPr id="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20" y="3474952"/>
            <a:ext cx="3934699" cy="210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44996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0285D57-36FA-431D-9D78-9860498DEE1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Feedback gathered before and during </a:t>
            </a:r>
            <a:r>
              <a:rPr lang="en-AU" dirty="0" smtClean="0"/>
              <a:t>teleconferences</a:t>
            </a:r>
            <a:endParaRPr lang="en-AU" dirty="0"/>
          </a:p>
          <a:p>
            <a:r>
              <a:rPr lang="en-AU" dirty="0"/>
              <a:t>All inputs and actions and updated PFS are kept in </a:t>
            </a:r>
            <a:r>
              <a:rPr lang="en-AU" dirty="0" smtClean="0"/>
              <a:t> </a:t>
            </a:r>
            <a:r>
              <a:rPr lang="en-AU" dirty="0" smtClean="0">
                <a:hlinkClick r:id="rId3"/>
              </a:rPr>
              <a:t>google </a:t>
            </a:r>
            <a:r>
              <a:rPr lang="en-AU" dirty="0">
                <a:hlinkClick r:id="rId3"/>
              </a:rPr>
              <a:t>drive</a:t>
            </a:r>
            <a:endParaRPr lang="en-AU" dirty="0"/>
          </a:p>
          <a:p>
            <a:r>
              <a:rPr lang="en-AU" dirty="0" err="1"/>
              <a:t>Teleconf</a:t>
            </a:r>
            <a:r>
              <a:rPr lang="en-AU" dirty="0"/>
              <a:t> participants numbers</a:t>
            </a:r>
          </a:p>
          <a:p>
            <a:r>
              <a:rPr lang="en-AU" dirty="0"/>
              <a:t>Applied to all three PFS</a:t>
            </a:r>
          </a:p>
          <a:p>
            <a:pPr lvl="1"/>
            <a:r>
              <a:rPr lang="en-AU" dirty="0"/>
              <a:t>Definitions chapter included</a:t>
            </a:r>
          </a:p>
          <a:p>
            <a:pPr lvl="1"/>
            <a:r>
              <a:rPr lang="en-AU" dirty="0"/>
              <a:t>Guidance session re-worded</a:t>
            </a:r>
          </a:p>
          <a:p>
            <a:r>
              <a:rPr lang="en-AU" dirty="0"/>
              <a:t>Open discussion points</a:t>
            </a:r>
          </a:p>
          <a:p>
            <a:pPr lvl="1"/>
            <a:r>
              <a:rPr lang="en-AU" dirty="0"/>
              <a:t>Split ST PFS into Land Surface Temperature and Surface Brightness Temperature</a:t>
            </a:r>
          </a:p>
          <a:p>
            <a:pPr lvl="1"/>
            <a:r>
              <a:rPr lang="en-AU" dirty="0"/>
              <a:t>A separate CARD4L product should be discussed for interferometric applications</a:t>
            </a:r>
          </a:p>
          <a:p>
            <a:r>
              <a:rPr lang="en-AU" dirty="0"/>
              <a:t>Rational for changes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4B6DF0B7-E806-48B5-B59F-A198459E60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743447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Teleconferences Outcomes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2621475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PFS may change over time in a controlled process, e.g</a:t>
            </a:r>
            <a:r>
              <a:rPr lang="en-GB" dirty="0" smtClean="0"/>
              <a:t>.: </a:t>
            </a:r>
            <a:endParaRPr lang="en-GB" dirty="0"/>
          </a:p>
          <a:p>
            <a:pPr lvl="1"/>
            <a:r>
              <a:rPr lang="en-GB" dirty="0"/>
              <a:t>feedback gathered from technical experts</a:t>
            </a:r>
          </a:p>
          <a:p>
            <a:pPr lvl="1"/>
            <a:r>
              <a:rPr lang="en-GB" dirty="0"/>
              <a:t>Proposed changes are collated</a:t>
            </a:r>
          </a:p>
          <a:p>
            <a:pPr lvl="1"/>
            <a:r>
              <a:rPr lang="en-GB" dirty="0"/>
              <a:t>Proposed changes are submitted to CEOS (LSI-VC) for acceptance </a:t>
            </a:r>
          </a:p>
          <a:p>
            <a:pPr lvl="1"/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7434470" cy="53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800" dirty="0"/>
              <a:t>CARD4L Product Family Specifications - Refinement</a:t>
            </a:r>
          </a:p>
        </p:txBody>
      </p:sp>
    </p:spTree>
    <p:extLst>
      <p:ext uri="{BB962C8B-B14F-4D97-AF65-F5344CB8AC3E}">
        <p14:creationId xmlns:p14="http://schemas.microsoft.com/office/powerpoint/2010/main" val="383532781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1157E0A-56C1-4EE8-92E4-56B7EB5E8F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 smtClean="0"/>
              <a:t>Email calling for input / expert community (April 2018)</a:t>
            </a:r>
          </a:p>
          <a:p>
            <a:endParaRPr lang="en-AU" dirty="0"/>
          </a:p>
          <a:p>
            <a:r>
              <a:rPr lang="en-AU" dirty="0"/>
              <a:t>Deadline </a:t>
            </a:r>
            <a:r>
              <a:rPr lang="en-AU" dirty="0" smtClean="0"/>
              <a:t>for input </a:t>
            </a:r>
            <a:r>
              <a:rPr lang="en-AU" dirty="0"/>
              <a:t>submission (</a:t>
            </a:r>
            <a:r>
              <a:rPr lang="en-AU" dirty="0" smtClean="0"/>
              <a:t>Jul 2018)</a:t>
            </a:r>
          </a:p>
          <a:p>
            <a:endParaRPr lang="en-AU" dirty="0"/>
          </a:p>
          <a:p>
            <a:r>
              <a:rPr lang="en-AU" dirty="0"/>
              <a:t>PFS teleconferences (Aug 2018</a:t>
            </a:r>
            <a:r>
              <a:rPr lang="en-AU" dirty="0" smtClean="0"/>
              <a:t>)</a:t>
            </a:r>
          </a:p>
          <a:p>
            <a:endParaRPr lang="en-AU" dirty="0" smtClean="0"/>
          </a:p>
          <a:p>
            <a:r>
              <a:rPr lang="en-AU" dirty="0" smtClean="0"/>
              <a:t>Changes recommendations (Mid Sep 2018)</a:t>
            </a:r>
          </a:p>
          <a:p>
            <a:endParaRPr lang="en-AU" dirty="0"/>
          </a:p>
          <a:p>
            <a:r>
              <a:rPr lang="en-AU" dirty="0"/>
              <a:t>Updated PFS release </a:t>
            </a:r>
            <a:r>
              <a:rPr lang="en-AU" dirty="0" smtClean="0"/>
              <a:t>(End Sep </a:t>
            </a:r>
            <a:r>
              <a:rPr lang="en-AU" dirty="0"/>
              <a:t>2018)</a:t>
            </a:r>
          </a:p>
          <a:p>
            <a:pPr marL="0" indent="0">
              <a:buNone/>
            </a:pPr>
            <a:r>
              <a:rPr lang="en-AU" dirty="0" smtClean="0"/>
              <a:t>  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6A619F7-BB13-403D-98D9-A37ACB839D7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743447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Suggested Revision Schedule - 2018</a:t>
            </a:r>
          </a:p>
        </p:txBody>
      </p:sp>
    </p:spTree>
    <p:extLst>
      <p:ext uri="{BB962C8B-B14F-4D97-AF65-F5344CB8AC3E}">
        <p14:creationId xmlns:p14="http://schemas.microsoft.com/office/powerpoint/2010/main" val="298948455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112774E-4F2E-44F0-9E78-63E6FAD044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5F02CE-DBC6-47DA-AA31-4B00A453C4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Extended </a:t>
            </a:r>
            <a:r>
              <a:rPr lang="en-AU" dirty="0" smtClean="0"/>
              <a:t>abstract on CARD4L </a:t>
            </a:r>
            <a:r>
              <a:rPr lang="en-AU" dirty="0"/>
              <a:t>submitted</a:t>
            </a:r>
          </a:p>
          <a:p>
            <a:r>
              <a:rPr lang="en-AU" dirty="0"/>
              <a:t>Authors: </a:t>
            </a:r>
            <a:r>
              <a:rPr lang="en-AU" i="1" dirty="0"/>
              <a:t>Adam Lewis, Jennifer Lacey, Susanne Mecklenburg, Jonathon Ross, </a:t>
            </a:r>
            <a:r>
              <a:rPr lang="en-AU" i="1" dirty="0" err="1"/>
              <a:t>Andreia</a:t>
            </a:r>
            <a:r>
              <a:rPr lang="en-AU" i="1" dirty="0"/>
              <a:t> Siqueira, Brian Killough</a:t>
            </a:r>
          </a:p>
          <a:p>
            <a:r>
              <a:rPr lang="en-AU" dirty="0"/>
              <a:t>Mid-March to May 4 –revisions and final manuscript</a:t>
            </a:r>
          </a:p>
          <a:p>
            <a:r>
              <a:rPr lang="en-AU" dirty="0"/>
              <a:t>July 23-27, Valencia - Spain</a:t>
            </a:r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340E84-9855-4669-845B-EAC6153BF74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IGARSS Abstract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9B2C62-3433-4E50-AF43-C3D359B7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809" y="2988873"/>
            <a:ext cx="5354782" cy="36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25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274F8F3-E00E-4149-80D8-1532B35AC03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B19D6E-26F0-44DD-898B-8D5326C61E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Sensor interoperability</a:t>
            </a:r>
          </a:p>
          <a:p>
            <a:r>
              <a:rPr lang="en-AU" dirty="0"/>
              <a:t>Authors: Dennis </a:t>
            </a:r>
            <a:r>
              <a:rPr lang="en-AU" dirty="0" err="1"/>
              <a:t>Helder</a:t>
            </a:r>
            <a:r>
              <a:rPr lang="en-AU" dirty="0"/>
              <a:t> et al</a:t>
            </a:r>
          </a:p>
          <a:p>
            <a:r>
              <a:rPr lang="en-AU" dirty="0"/>
              <a:t>Recommendations</a:t>
            </a:r>
          </a:p>
          <a:p>
            <a:r>
              <a:rPr lang="en-AU" dirty="0"/>
              <a:t>Title: </a:t>
            </a:r>
            <a:r>
              <a:rPr lang="en-AU" i="1" dirty="0"/>
              <a:t>Observation and Recommendations for the Calibration of Landsat 8 OLI and Sentinel 2 MSI for improved data interoperability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1B9704-16AE-4C84-834D-DD24B290103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Calibration and Validation paper</a:t>
            </a:r>
          </a:p>
        </p:txBody>
      </p:sp>
    </p:spTree>
    <p:extLst>
      <p:ext uri="{BB962C8B-B14F-4D97-AF65-F5344CB8AC3E}">
        <p14:creationId xmlns:p14="http://schemas.microsoft.com/office/powerpoint/2010/main" val="6987790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60F94A1-F2E4-4342-8CE8-9F1329FEDE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1AEE7D-DDCA-4E2D-8836-F024424682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Continental Scale</a:t>
            </a:r>
          </a:p>
          <a:p>
            <a:r>
              <a:rPr lang="en-AU" dirty="0"/>
              <a:t>Validate </a:t>
            </a:r>
            <a:r>
              <a:rPr lang="en-AU" b="1" dirty="0" smtClean="0"/>
              <a:t>Surface Reflectance </a:t>
            </a:r>
            <a:r>
              <a:rPr lang="en-AU" dirty="0" smtClean="0"/>
              <a:t>products</a:t>
            </a:r>
            <a:endParaRPr lang="en-AU" dirty="0"/>
          </a:p>
          <a:p>
            <a:r>
              <a:rPr lang="en-AU" dirty="0"/>
              <a:t>Collaboration (GA, CSIRO and AUSCOVER partner-nodes)</a:t>
            </a:r>
          </a:p>
          <a:p>
            <a:r>
              <a:rPr lang="en-AU" dirty="0" smtClean="0"/>
              <a:t>Framework </a:t>
            </a:r>
            <a:r>
              <a:rPr lang="en-AU" dirty="0"/>
              <a:t>for other downstream products</a:t>
            </a:r>
          </a:p>
          <a:p>
            <a:r>
              <a:rPr lang="en-AU" dirty="0" smtClean="0"/>
              <a:t>Project </a:t>
            </a:r>
            <a:r>
              <a:rPr lang="en-AU" smtClean="0"/>
              <a:t>agreement signed (16 February </a:t>
            </a:r>
            <a:r>
              <a:rPr lang="en-AU" dirty="0"/>
              <a:t>2018)</a:t>
            </a:r>
          </a:p>
          <a:p>
            <a:r>
              <a:rPr lang="en-AU" dirty="0"/>
              <a:t>Data acquisition (March 2018)</a:t>
            </a:r>
          </a:p>
          <a:p>
            <a:r>
              <a:rPr lang="en-AU" dirty="0"/>
              <a:t>Instrument calibration (February 2018)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A13838-DDB9-4CE7-9CE3-59B8F035026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Surface Reflectance Validation Program - AUS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E41286-3840-493D-BA31-D0720C321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109" y="2612083"/>
            <a:ext cx="3353091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227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48C6E76-D935-4AB0-87BE-3228F21F9C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F10ED6-AD67-4A11-9C9E-E92E2640B27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i="1" dirty="0"/>
              <a:t>Remote Sensing </a:t>
            </a:r>
            <a:r>
              <a:rPr lang="en-AU" dirty="0" smtClean="0"/>
              <a:t>ARD Abstract</a:t>
            </a:r>
            <a:endParaRPr lang="en-AU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E8430F3-29EC-485C-A0BC-A0123735CACF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6" y="3880279"/>
            <a:ext cx="6161313" cy="272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9B0C87FA-E119-499F-B3A4-C0F4D90118A6}"/>
              </a:ext>
            </a:extLst>
          </p:cNvPr>
          <p:cNvSpPr txBox="1">
            <a:spLocks/>
          </p:cNvSpPr>
          <p:nvPr/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AU" kern="0" dirty="0"/>
              <a:t>GA has initiated an abstract on ARD</a:t>
            </a:r>
          </a:p>
          <a:p>
            <a:r>
              <a:rPr lang="en-AU" kern="0" dirty="0" smtClean="0"/>
              <a:t>Invitation to additional authors</a:t>
            </a:r>
            <a:endParaRPr lang="en-AU" kern="0" dirty="0"/>
          </a:p>
          <a:p>
            <a:r>
              <a:rPr lang="en-AU" kern="0" dirty="0"/>
              <a:t>Abstract/paper structure</a:t>
            </a:r>
          </a:p>
          <a:p>
            <a:pPr lvl="1"/>
            <a:r>
              <a:rPr lang="en-AU" kern="0" dirty="0"/>
              <a:t>ARD importance</a:t>
            </a:r>
          </a:p>
          <a:p>
            <a:pPr lvl="1"/>
            <a:r>
              <a:rPr lang="en-AU" kern="0" dirty="0"/>
              <a:t>Describing the CEOS framework</a:t>
            </a:r>
          </a:p>
          <a:p>
            <a:pPr lvl="1"/>
            <a:r>
              <a:rPr lang="en-AU" kern="0" dirty="0"/>
              <a:t>Applying the specification to an ARD product</a:t>
            </a:r>
          </a:p>
          <a:p>
            <a:pPr lvl="1"/>
            <a:r>
              <a:rPr lang="en-AU" kern="0" dirty="0"/>
              <a:t>Challenges for validation</a:t>
            </a:r>
          </a:p>
        </p:txBody>
      </p:sp>
    </p:spTree>
    <p:extLst>
      <p:ext uri="{BB962C8B-B14F-4D97-AF65-F5344CB8AC3E}">
        <p14:creationId xmlns:p14="http://schemas.microsoft.com/office/powerpoint/2010/main" val="30009537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B6E5818-E8DB-4790-B6FD-B7931759E5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C035BE-8071-4D12-9FC0-E2D308A389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12-16 February 2018, Canberra</a:t>
            </a:r>
          </a:p>
          <a:p>
            <a:r>
              <a:rPr lang="en-AU" b="1" i="1" dirty="0"/>
              <a:t>ODC community sees themselves as users of ARD</a:t>
            </a:r>
          </a:p>
          <a:p>
            <a:r>
              <a:rPr lang="en-AU" dirty="0"/>
              <a:t>ARD 2018 </a:t>
            </a:r>
            <a:r>
              <a:rPr lang="en-AU" dirty="0" smtClean="0"/>
              <a:t>objective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5EAE785-118C-4A1A-9329-4AB1941C53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ODC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9D4F4C-BE9A-4B1D-A2B8-EA25D68DD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730" y="2971801"/>
            <a:ext cx="5447015" cy="306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639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3DE761D-DE07-435E-9FC3-86403C2B3A7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DF532C-E89D-44E9-8E6F-330C2A6244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F3B05E-4689-424C-868E-16B76895B5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2038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2146790" y="2514601"/>
            <a:ext cx="7835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2800" dirty="0">
                <a:solidFill>
                  <a:schemeClr val="bg1"/>
                </a:solidFill>
              </a:rPr>
              <a:t>CEOS Analysis Ready Data for Land (CARD4L) </a:t>
            </a:r>
            <a:r>
              <a:rPr lang="en-AU" sz="2400" dirty="0">
                <a:solidFill>
                  <a:schemeClr val="bg1"/>
                </a:solidFill>
              </a:rPr>
              <a:t>Framework Recap</a:t>
            </a:r>
            <a:r>
              <a:rPr lang="en-AU" sz="2800" dirty="0">
                <a:solidFill>
                  <a:schemeClr val="bg1"/>
                </a:solidFill>
              </a:rPr>
              <a:t/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4400" dirty="0"/>
              <a:t/>
            </a:r>
            <a:br>
              <a:rPr lang="en-AU" sz="4400" dirty="0"/>
            </a:br>
            <a:endParaRPr dirty="0"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146789" y="375920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kern="0" dirty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Geoscience Australia</a:t>
            </a:r>
            <a:endParaRPr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kern="0" dirty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LSI-VC5</a:t>
            </a: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kern="0" dirty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Agenda Item 4a</a:t>
            </a:r>
            <a:endParaRPr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kern="0" dirty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February 2018</a:t>
            </a:r>
            <a:endParaRPr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6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2146790" y="2246635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1050" b="0" kern="0" dirty="0">
                <a:solidFill>
                  <a:prstClr val="white">
                    <a:lumMod val="20000"/>
                    <a:lumOff val="80000"/>
                  </a:prstClr>
                </a:solidFill>
                <a:latin typeface="Helvetica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25914847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915</Words>
  <Application>Microsoft Office PowerPoint</Application>
  <PresentationFormat>Custom</PresentationFormat>
  <Paragraphs>214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</vt:lpstr>
      <vt:lpstr>1_Default</vt:lpstr>
      <vt:lpstr>Agency Report Geoscience Australia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CEOS Analysis Ready Data for Land (CARD4L) Framework Recap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CARD4L Product Family Specifications  Refinement – Update Process – 2018 schedule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Andreia DeASiqueira</dc:creator>
  <cp:lastModifiedBy>PC User</cp:lastModifiedBy>
  <cp:revision>191</cp:revision>
  <dcterms:created xsi:type="dcterms:W3CDTF">2017-11-20T12:42:35Z</dcterms:created>
  <dcterms:modified xsi:type="dcterms:W3CDTF">2018-02-20T12:37:27Z</dcterms:modified>
</cp:coreProperties>
</file>