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8" r:id="rId5"/>
    <p:sldId id="267" r:id="rId6"/>
    <p:sldId id="269" r:id="rId7"/>
    <p:sldId id="264" r:id="rId8"/>
    <p:sldId id="262" r:id="rId9"/>
    <p:sldId id="263" r:id="rId10"/>
    <p:sldId id="270" r:id="rId11"/>
    <p:sldId id="266" r:id="rId12"/>
    <p:sldId id="272" r:id="rId13"/>
    <p:sldId id="275" r:id="rId14"/>
    <p:sldId id="265" r:id="rId15"/>
    <p:sldId id="271" r:id="rId16"/>
    <p:sldId id="273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5153" autoAdjust="0"/>
  </p:normalViewPr>
  <p:slideViewPr>
    <p:cSldViewPr>
      <p:cViewPr varScale="1">
        <p:scale>
          <a:sx n="85" d="100"/>
          <a:sy n="85" d="100"/>
        </p:scale>
        <p:origin x="1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18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42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18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62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4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87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24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08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41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3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15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Status/Overview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LSI-VC-5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1.4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February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International Strategy for</a:t>
            </a: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Disaster Reduction – Sendai framework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contribution through activities from the WG on Disasters, since 2011 in order to promote &amp; enhance the use of EO data in all phases of Disaster Risk Management, with focus on Disaster Risk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Reduction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Use of EO satellite data is recognized as key for DRR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Sendai </a:t>
            </a:r>
            <a:r>
              <a:rPr lang="en-GB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Framework for Disaster Risk Reduction 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2015-2030</a:t>
            </a:r>
            <a:r>
              <a:rPr lang="en-GB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endParaRPr lang="en-AU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Several activities with strong involvement of user communities and major non-space stakeholders e.g. World Bank GFDRR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AU" sz="9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Sustainable Development Goals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EO can support several of the 17 SDG goals (2, 6, 11, 14 and 15) and associated targets and indicators.</a:t>
            </a:r>
          </a:p>
          <a:p>
            <a:pPr lvl="1"/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On indicators, cooperation with UN agencies </a:t>
            </a:r>
          </a:p>
          <a:p>
            <a:pPr marL="494608" lvl="1" indent="0">
              <a:buNone/>
            </a:pPr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   and National Statistical Agencies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Dedicated CEOS Ad Hoc Team on SDG</a:t>
            </a:r>
            <a:endParaRPr lang="en-AU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Image result for sendai framewor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3" y="1168101"/>
            <a:ext cx="2693233" cy="9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d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1" y="5388379"/>
            <a:ext cx="2803529" cy="13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99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‘A’: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Laying the foundation for an international CO2 and GHG emission monitoring system through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Completion of the AC-VC whitepaper on defining an optimum constellation for GHG emission monitoring with the CEOS Carbon Strategy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Place the space segment in the broader context of a sustained system for GHG emission monitoring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Advance the relationship with CGMS to ensure a </a:t>
            </a:r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ssustained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observation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Priority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areas in 2018</a:t>
            </a:r>
          </a:p>
        </p:txBody>
      </p:sp>
      <p:pic>
        <p:nvPicPr>
          <p:cNvPr id="1028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25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‘B’: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Continue and progress work within CEOS on Data access and use including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a common understanding of Future Data access and analysis Architectures (FDAs), identifying current examples and the needs for interoperability between them  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User metrics that enable a deeper understanding of trends in data usage and thus guide the development of FDAs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progress definition and production of Analysis Ready Data including identifying and developing ARD specifications for priority data streams 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Priority areas in 2018</a:t>
            </a:r>
          </a:p>
        </p:txBody>
      </p:sp>
      <p:pic>
        <p:nvPicPr>
          <p:cNvPr id="4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93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marL="381000" lvl="0" indent="-381000">
              <a:defRPr>
                <a:solidFill>
                  <a:srgbClr val="000000"/>
                </a:solidFill>
              </a:defRPr>
            </a:pPr>
            <a:r>
              <a:rPr lang="en-AU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Demonstrate the value of collaborative partnerships in addressing key observational gaps and bridging multiple GEO Societal Benefit Areas while maintaining the independence of individual contributions</a:t>
            </a:r>
          </a:p>
          <a:p>
            <a:pPr marL="381000" lvl="0" indent="-3810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Focus </a:t>
            </a:r>
            <a:r>
              <a:rPr lang="en-AU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dialogue from “all topics/all agencies” to small, specialized groups</a:t>
            </a:r>
          </a:p>
          <a:p>
            <a:pPr marL="381000" lvl="0" indent="-3810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Guidance </a:t>
            </a:r>
            <a:r>
              <a:rPr lang="en-AU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 design and development of future systems to meet the broad spectrum of EO requirements</a:t>
            </a:r>
          </a:p>
          <a:p>
            <a:pPr marL="838200" lvl="1" indent="-381000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AU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Avoid duplication and overlap in EO efforts</a:t>
            </a:r>
          </a:p>
          <a:p>
            <a:pPr marL="838200" lvl="1" indent="-381000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AU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Close information gaps for GEO SBAs</a:t>
            </a:r>
          </a:p>
          <a:p>
            <a:pPr marL="838200" lvl="1" indent="-381000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AU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Establish and sustain global EO coverage and data availability</a:t>
            </a:r>
            <a:endParaRPr lang="en-AU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Virtual Constellations</a:t>
            </a:r>
          </a:p>
          <a:p>
            <a:endParaRPr lang="en-GB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143" y="5556840"/>
            <a:ext cx="6781801" cy="738664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sz="1400" dirty="0">
                <a:solidFill>
                  <a:srgbClr val="002060"/>
                </a:solidFill>
              </a:rPr>
              <a:t>A Virtual Constellation is a set of space and ground segment capabilities operating together in a coordinated manner to meet a combined and common set of Earth observation requirements.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338937"/>
            <a:ext cx="1175657" cy="46166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Sea Surface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Temperature</a:t>
            </a:r>
            <a:endParaRPr kumimoji="0" lang="en-AU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810651"/>
            <a:ext cx="1175657" cy="713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Co-Leads</a:t>
            </a:r>
            <a:r>
              <a:rPr kumimoji="0" lang="en-AU" sz="1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>
                <a:solidFill>
                  <a:srgbClr val="FFFFFF"/>
                </a:solidFill>
              </a:rPr>
              <a:t>NOAA,</a:t>
            </a:r>
          </a:p>
          <a:p>
            <a:pPr algn="l" rtl="0" latinLnBrk="1" hangingPunct="0"/>
            <a:r>
              <a:rPr lang="en-AU" sz="1200" dirty="0" err="1" smtClean="0">
                <a:solidFill>
                  <a:srgbClr val="FFFFFF"/>
                </a:solidFill>
              </a:rPr>
              <a:t>Eumetsat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6490" y="4346610"/>
            <a:ext cx="1175657" cy="46166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Land Surface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Imaging</a:t>
            </a:r>
            <a:endParaRPr kumimoji="0" lang="en-AU" sz="12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6490" y="4810650"/>
            <a:ext cx="1175657" cy="7136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Co-Leads</a:t>
            </a:r>
            <a:r>
              <a:rPr kumimoji="0" lang="en-AU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/>
              <a:t>USGS, ESA,   GA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0372" y="4346610"/>
            <a:ext cx="1175657" cy="47296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Atmospheric</a:t>
            </a:r>
            <a:endParaRPr lang="en-AU" sz="1200" b="1" dirty="0">
              <a:solidFill>
                <a:srgbClr val="FFFFFF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Composition</a:t>
            </a:r>
            <a:endParaRPr kumimoji="0" lang="en-AU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0372" y="4821954"/>
            <a:ext cx="1175657" cy="70229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Co-Leads</a:t>
            </a:r>
            <a:r>
              <a:rPr kumimoji="0" lang="en-AU" sz="1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>
                <a:solidFill>
                  <a:srgbClr val="FFFFFF"/>
                </a:solidFill>
              </a:rPr>
              <a:t>NASA, ESA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6030" y="4346789"/>
            <a:ext cx="1175657" cy="46208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Ocean Surface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b="1" dirty="0" smtClean="0"/>
              <a:t>Vector Winds</a:t>
            </a:r>
            <a:endParaRPr kumimoji="0" lang="en-AU" sz="12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6030" y="4808871"/>
            <a:ext cx="1175657" cy="712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Co-Leads</a:t>
            </a:r>
            <a:r>
              <a:rPr kumimoji="0" lang="en-AU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/>
              <a:t>NOAA, ISRO,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/>
              <a:t>EUMETSAT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1687" y="4343400"/>
            <a:ext cx="1175657" cy="47296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Ocean </a:t>
            </a: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Surface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Topography</a:t>
            </a:r>
            <a:endParaRPr kumimoji="0" lang="en-AU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1687" y="4818744"/>
            <a:ext cx="1175657" cy="70550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Co-Leads</a:t>
            </a:r>
            <a:r>
              <a:rPr kumimoji="0" lang="en-AU" sz="1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>
                <a:solidFill>
                  <a:srgbClr val="FFFFFF"/>
                </a:solidFill>
              </a:rPr>
              <a:t>CNES,</a:t>
            </a:r>
            <a:endParaRPr lang="en-AU" sz="1200" dirty="0" smtClean="0">
              <a:solidFill>
                <a:srgbClr val="FFFFFF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>
                <a:solidFill>
                  <a:srgbClr val="FFFFFF"/>
                </a:solidFill>
              </a:rPr>
              <a:t>EUMETSAT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0091" y="4349092"/>
            <a:ext cx="1175657" cy="45918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Precipitation</a:t>
            </a:r>
            <a:endParaRPr kumimoji="0" lang="en-AU" sz="12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0091" y="4808273"/>
            <a:ext cx="1175657" cy="7216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Co-Leads</a:t>
            </a:r>
            <a:r>
              <a:rPr kumimoji="0" lang="en-AU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/>
              <a:t>JAXA, NASA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9372" y="4356662"/>
            <a:ext cx="1175657" cy="45970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Ocean Colour</a:t>
            </a:r>
            <a:r>
              <a:rPr kumimoji="0" lang="en-AU" sz="12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Radiometry</a:t>
            </a:r>
            <a:endParaRPr kumimoji="0" lang="en-AU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85743" y="4808273"/>
            <a:ext cx="1179286" cy="71597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Co-Leads</a:t>
            </a:r>
            <a:r>
              <a:rPr kumimoji="0" lang="en-AU" sz="1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smtClean="0">
                <a:solidFill>
                  <a:srgbClr val="FFFFFF"/>
                </a:solidFill>
              </a:rPr>
              <a:t>ESA</a:t>
            </a:r>
            <a:r>
              <a:rPr lang="en-AU" sz="1200" dirty="0" smtClean="0">
                <a:solidFill>
                  <a:srgbClr val="FFFFFF"/>
                </a:solidFill>
              </a:rPr>
              <a:t>, </a:t>
            </a:r>
            <a:endParaRPr lang="en-AU" sz="1200" dirty="0" smtClean="0">
              <a:solidFill>
                <a:srgbClr val="FFFFFF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 err="1" smtClean="0">
                <a:solidFill>
                  <a:srgbClr val="FFFFFF"/>
                </a:solidFill>
              </a:rPr>
              <a:t>Eumetsat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1903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7 Virtual Constellations of which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4 VCs focused on observing the oceans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3 VCs on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Precipitation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Atmospheric Composition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Land Surface Imaging</a:t>
            </a:r>
          </a:p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Land Surface Imaging VC is unique within CEOS by its breadth 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Observing technics (optical, thermal, radar, …)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Observing resolutions (</a:t>
            </a:r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submetric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to km)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Parameters of interest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Implementation approaches (commercial, semi-public, science)</a:t>
            </a:r>
          </a:p>
          <a:p>
            <a:pPr marL="31173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Challenges associated with re-invigorating this VC have their origins in this breadth</a:t>
            </a:r>
          </a:p>
          <a:p>
            <a:pPr marL="374073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Recent focus on medium resolution optical public/science missions has enabled significant prop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LSI within CEOS</a:t>
            </a:r>
          </a:p>
        </p:txBody>
      </p:sp>
    </p:spTree>
    <p:extLst>
      <p:ext uri="{BB962C8B-B14F-4D97-AF65-F5344CB8AC3E}">
        <p14:creationId xmlns:p14="http://schemas.microsoft.com/office/powerpoint/2010/main" val="775022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374073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Challenges associated with re-invigorating this VC have their origins in this breadth</a:t>
            </a:r>
          </a:p>
          <a:p>
            <a:pPr marL="374073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Recent focus on medium resolution optical public/science missions has enabled significant progress on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Analysis Ready Data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Working toward combined and merged products (Medium Resolution Interoperability – CEOS Chair priority 2017)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Tools for facilitating access to and processing of this category of data (</a:t>
            </a:r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datacube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…. )</a:t>
            </a:r>
          </a:p>
          <a:p>
            <a:pPr marL="374073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Scope for LSI to broaden (cautiously)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Radar ARD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Consider other tools and data access approaches</a:t>
            </a: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LSI within CEOS</a:t>
            </a:r>
          </a:p>
        </p:txBody>
      </p:sp>
    </p:spTree>
    <p:extLst>
      <p:ext uri="{BB962C8B-B14F-4D97-AF65-F5344CB8AC3E}">
        <p14:creationId xmlns:p14="http://schemas.microsoft.com/office/powerpoint/2010/main" val="2095684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4000" dirty="0" smtClean="0"/>
              <a:t>Questions?</a:t>
            </a:r>
            <a:endParaRPr lang="en-GB" sz="4000" dirty="0"/>
          </a:p>
        </p:txBody>
      </p:sp>
      <p:pic>
        <p:nvPicPr>
          <p:cNvPr id="1032" name="Picture 8" descr="Image result for satellites in or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338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05200"/>
            <a:ext cx="2152650" cy="3267075"/>
          </a:xfrm>
          <a:prstGeom prst="rect">
            <a:avLst/>
          </a:prstGeom>
        </p:spPr>
      </p:pic>
      <p:pic>
        <p:nvPicPr>
          <p:cNvPr id="8" name="Picture 7" descr="yellow jo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81418">
            <a:off x="2373884" y="4106043"/>
            <a:ext cx="1326960" cy="1517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709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Relationships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LSI within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Focus areas in 2018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1" i="1" dirty="0" smtClean="0">
                <a:latin typeface="Calibri" charset="0"/>
                <a:ea typeface="Calibri" charset="0"/>
                <a:cs typeface="Calibri" charset="0"/>
              </a:rPr>
              <a:t>Viewing Earth, serving society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The Committee on Earth Observation Satellites (CEOS) </a:t>
            </a: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ensures international coordination of civil space-based Earth observation </a:t>
            </a: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program</a:t>
            </a:r>
            <a:r>
              <a:rPr lang="en-AU" sz="2800" dirty="0" err="1" smtClean="0">
                <a:latin typeface="Calibri" charset="0"/>
                <a:ea typeface="Calibri" charset="0"/>
                <a:cs typeface="Calibri" charset="0"/>
              </a:rPr>
              <a:t>mes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60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members and associate members </a:t>
            </a:r>
          </a:p>
          <a:p>
            <a:r>
              <a:rPr lang="en-AU" sz="4000" b="1" dirty="0" smtClean="0">
                <a:latin typeface="Calibri" charset="0"/>
                <a:ea typeface="Calibri" charset="0"/>
                <a:cs typeface="Calibri" charset="0"/>
              </a:rPr>
              <a:t>151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currently operating </a:t>
            </a:r>
          </a:p>
          <a:p>
            <a:r>
              <a:rPr lang="en-AU" sz="5400" b="1" dirty="0" smtClean="0">
                <a:latin typeface="Calibri" charset="0"/>
                <a:ea typeface="Calibri" charset="0"/>
                <a:cs typeface="Calibri" charset="0"/>
              </a:rPr>
              <a:t>177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Three primary objectives:</a:t>
            </a:r>
          </a:p>
          <a:p>
            <a:r>
              <a:rPr lang="en-GB" dirty="0" smtClean="0"/>
              <a:t>Optimise benefits of EO through cooperation between CEOS Agencies in mission planning and the development of compatible mission outputs</a:t>
            </a:r>
          </a:p>
          <a:p>
            <a:r>
              <a:rPr lang="en-GB" dirty="0" smtClean="0"/>
              <a:t>Provide a focal </a:t>
            </a:r>
            <a:r>
              <a:rPr lang="en-GB" dirty="0"/>
              <a:t>point for international coordination of space-based Earth </a:t>
            </a:r>
            <a:r>
              <a:rPr lang="en-GB" dirty="0" smtClean="0"/>
              <a:t>observation</a:t>
            </a:r>
          </a:p>
          <a:p>
            <a:r>
              <a:rPr lang="en-GB" dirty="0" smtClean="0"/>
              <a:t>Serve as a forum for exchange for technical and policy information to encourage complementarity and </a:t>
            </a:r>
            <a:r>
              <a:rPr lang="en-GB" dirty="0"/>
              <a:t>compatibility among </a:t>
            </a:r>
            <a:r>
              <a:rPr lang="en-GB" dirty="0" smtClean="0"/>
              <a:t>space-based Earth Observation systems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56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i="1" dirty="0" smtClean="0">
                <a:latin typeface="Calibri" charset="0"/>
                <a:ea typeface="Calibri" charset="0"/>
                <a:cs typeface="Calibri" charset="0"/>
              </a:rPr>
              <a:t>Governing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3360355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88670"/>
            <a:ext cx="3369666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401" y="2041070"/>
            <a:ext cx="3378974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237400"/>
            <a:ext cx="3386198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59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26" y="1219200"/>
            <a:ext cx="4084674" cy="82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94" y="2209800"/>
            <a:ext cx="1211685" cy="10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94" y="2209800"/>
            <a:ext cx="1196444" cy="99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494" y="2209800"/>
            <a:ext cx="1219306" cy="101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902" y="2209800"/>
            <a:ext cx="1188823" cy="44961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Leadership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Support roles</a:t>
            </a:r>
          </a:p>
          <a:p>
            <a:pPr marL="0" indent="0">
              <a:buNone/>
            </a:pPr>
            <a:endParaRPr lang="en-AU" sz="5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Working Groups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Virtual Constellations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Ad-hoc Teams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330" y="3360117"/>
            <a:ext cx="1668925" cy="3497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930" y="3352800"/>
            <a:ext cx="1966130" cy="3528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655" y="3352496"/>
            <a:ext cx="1676545" cy="35055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0200" y="3604260"/>
            <a:ext cx="1447800" cy="3139740"/>
            <a:chOff x="5410200" y="3604260"/>
            <a:chExt cx="1447800" cy="3139740"/>
          </a:xfrm>
        </p:grpSpPr>
        <p:sp>
          <p:nvSpPr>
            <p:cNvPr id="14" name="Rounded Rectangle 13"/>
            <p:cNvSpPr/>
            <p:nvPr/>
          </p:nvSpPr>
          <p:spPr>
            <a:xfrm>
              <a:off x="5410200" y="3604260"/>
              <a:ext cx="1447800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10200" y="6096000"/>
              <a:ext cx="1447800" cy="648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5042" y="3657600"/>
            <a:ext cx="1814177" cy="2579070"/>
            <a:chOff x="3375042" y="3657600"/>
            <a:chExt cx="1814177" cy="2579070"/>
          </a:xfrm>
        </p:grpSpPr>
        <p:sp>
          <p:nvSpPr>
            <p:cNvPr id="18" name="Rounded Rectangle 17"/>
            <p:cNvSpPr/>
            <p:nvPr/>
          </p:nvSpPr>
          <p:spPr>
            <a:xfrm>
              <a:off x="3375042" y="4941270"/>
              <a:ext cx="793098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30922" y="4792983"/>
              <a:ext cx="858297" cy="576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23303" y="3657600"/>
              <a:ext cx="858297" cy="504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36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66800"/>
            <a:ext cx="6248400" cy="57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5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14400" y="1314553"/>
            <a:ext cx="8073182" cy="5197725"/>
            <a:chOff x="914400" y="1314553"/>
            <a:chExt cx="8073182" cy="5197725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7391400" y="27432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SIT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6200000"/>
                <a:gd name="adj2" fmla="val 18404172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6200000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070818" y="4519124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Plenary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897690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914400" y="2209800"/>
              <a:ext cx="182880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SIT Technical Workshop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8200" y="1172916"/>
            <a:ext cx="7720136" cy="5511159"/>
            <a:chOff x="838200" y="1172916"/>
            <a:chExt cx="7720136" cy="5511159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7467600" y="3581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  <p:sp>
          <p:nvSpPr>
            <p:cNvPr id="44" name="Arc 43"/>
            <p:cNvSpPr>
              <a:spLocks noChangeAspect="1"/>
            </p:cNvSpPr>
            <p:nvPr/>
          </p:nvSpPr>
          <p:spPr>
            <a:xfrm rot="17344918">
              <a:off x="1920285" y="1212075"/>
              <a:ext cx="5472000" cy="5472000"/>
            </a:xfrm>
            <a:prstGeom prst="arc">
              <a:avLst>
                <a:gd name="adj1" fmla="val 15087020"/>
                <a:gd name="adj2" fmla="val 1699033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838200" y="3200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94446" y="6019800"/>
            <a:ext cx="1825554" cy="967276"/>
            <a:chOff x="5794446" y="6019800"/>
            <a:chExt cx="1825554" cy="96727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6023818" y="60198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26447" y="4953000"/>
            <a:ext cx="1936553" cy="967276"/>
            <a:chOff x="6826447" y="4953000"/>
            <a:chExt cx="1936553" cy="967276"/>
          </a:xfrm>
        </p:grpSpPr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7166818" y="49530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 CEOS Work plan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2672400">
              <a:off x="6826447" y="5024678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5465740"/>
            <a:ext cx="1673154" cy="683693"/>
            <a:chOff x="1066800" y="5465740"/>
            <a:chExt cx="1673154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1066800" y="5715000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 Plenary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406654" y="549424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1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362200"/>
            <a:ext cx="8153400" cy="4419600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is GEO’s “space arm”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coordinating the provision of space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data to the Global Earth Observation System of Systems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seeks to benefit from GEO’s “convening power”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Strong institutional relationship on all levels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Annual bilateral meeting arranged with GEO Secretariat to align work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Climate work feeds into the UN Framework Convention on Climate Change through the Subsidiary Body for Scientific and Technical Advice (SBSTA)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SBSTA is one of two SBs which supports the work of the COP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http://www.earthobservations.org/images/logos/geo_logo_al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57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rthobservations.org/images/logos/geoss_logo_w_words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252704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fc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3716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nfcc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1402"/>
            <a:ext cx="2286000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fc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3" y="4261402"/>
            <a:ext cx="965235" cy="10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fcc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02" y="4502572"/>
            <a:ext cx="19202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12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10213</TotalTime>
  <Words>906</Words>
  <Application>Microsoft Office PowerPoint</Application>
  <PresentationFormat>On-screen Show (4:3)</PresentationFormat>
  <Paragraphs>154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CEOS Status/Overview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68</cp:revision>
  <dcterms:modified xsi:type="dcterms:W3CDTF">2018-02-13T14:55:05Z</dcterms:modified>
</cp:coreProperties>
</file>