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3" r:id="rId4"/>
    <p:sldId id="276" r:id="rId5"/>
    <p:sldId id="261" r:id="rId6"/>
    <p:sldId id="272" r:id="rId7"/>
    <p:sldId id="277" r:id="rId8"/>
    <p:sldId id="290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9"/>
    <p:restoredTop sz="95153" autoAdjust="0"/>
  </p:normalViewPr>
  <p:slideViewPr>
    <p:cSldViewPr>
      <p:cViewPr varScale="1">
        <p:scale>
          <a:sx n="85" d="100"/>
          <a:sy n="85" d="100"/>
        </p:scale>
        <p:origin x="9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84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672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240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51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CEOS </a:t>
            </a:r>
            <a:r>
              <a:rPr lang="en-AU" sz="4200" b="1" dirty="0" err="1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Workplan</a:t>
            </a: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b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</a:b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Steven Hosford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LSI-VC-5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.3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February 2018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3962400"/>
          </a:xfrm>
        </p:spPr>
        <p:txBody>
          <a:bodyPr/>
          <a:lstStyle/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CEOS </a:t>
            </a:r>
            <a:r>
              <a:rPr lang="en-AU" sz="2800" dirty="0" err="1" smtClean="0">
                <a:latin typeface="Calibri" charset="0"/>
                <a:ea typeface="Calibri" charset="0"/>
                <a:cs typeface="Calibri" charset="0"/>
              </a:rPr>
              <a:t>Workplan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/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Context</a:t>
            </a:r>
            <a:endParaRPr lang="en-AU" sz="28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U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pdate </a:t>
            </a:r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cycle</a:t>
            </a:r>
          </a:p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CARD4L FDA vs LSI actions? </a:t>
            </a:r>
            <a:endParaRPr lang="en-AU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Summary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4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CEOS Work Plan purpose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3</a:t>
            </a:r>
            <a:r>
              <a:rPr lang="en-GB" dirty="0" smtClean="0"/>
              <a:t> year CEOS Work Plan is one of CEOS’s 4 Governing documents  </a:t>
            </a:r>
          </a:p>
          <a:p>
            <a:r>
              <a:rPr lang="en-GB" dirty="0" smtClean="0"/>
              <a:t>It records the near-term actions of all the CEOS entities in their work to achieve </a:t>
            </a:r>
            <a:r>
              <a:rPr lang="en-GB" dirty="0"/>
              <a:t>the goals outlined in the CEOS Strategic Guidance </a:t>
            </a:r>
            <a:r>
              <a:rPr lang="en-GB" dirty="0" smtClean="0"/>
              <a:t>document</a:t>
            </a:r>
          </a:p>
          <a:p>
            <a:r>
              <a:rPr lang="en-GB" dirty="0" smtClean="0"/>
              <a:t>The actions captured in the WP shall </a:t>
            </a:r>
            <a:r>
              <a:rPr lang="en-GB" dirty="0"/>
              <a:t>be consistent with these goals and in consideration of the capacity and resources of CEOS </a:t>
            </a:r>
            <a:r>
              <a:rPr lang="en-GB" dirty="0" smtClean="0"/>
              <a:t>Agencies</a:t>
            </a:r>
          </a:p>
          <a:p>
            <a:r>
              <a:rPr lang="en-GB" dirty="0" smtClean="0"/>
              <a:t>The actions shall be defined in agreement between the CEOS entities (</a:t>
            </a:r>
            <a:r>
              <a:rPr lang="en-GB" dirty="0" err="1" smtClean="0"/>
              <a:t>actionees</a:t>
            </a:r>
            <a:r>
              <a:rPr lang="en-GB" dirty="0" smtClean="0"/>
              <a:t>) and CEOS leadership (principals)</a:t>
            </a:r>
          </a:p>
          <a:p>
            <a:r>
              <a:rPr lang="en-GB" dirty="0" smtClean="0"/>
              <a:t>Actions considered for termination if they are </a:t>
            </a:r>
          </a:p>
          <a:p>
            <a:pPr lvl="1"/>
            <a:r>
              <a:rPr lang="en-GB" dirty="0" smtClean="0"/>
              <a:t>No longer aligned with strategic goals</a:t>
            </a:r>
          </a:p>
          <a:p>
            <a:pPr lvl="1"/>
            <a:r>
              <a:rPr lang="en-GB" dirty="0" smtClean="0"/>
              <a:t>No longer benefit stakeholders</a:t>
            </a:r>
          </a:p>
          <a:p>
            <a:pPr lvl="1"/>
            <a:r>
              <a:rPr lang="en-GB" dirty="0" smtClean="0"/>
              <a:t>No longer feasible or affordable</a:t>
            </a:r>
          </a:p>
          <a:p>
            <a:r>
              <a:rPr lang="en-GB" dirty="0" smtClean="0"/>
              <a:t>Actions are considered for termination at the appropriate CEOS meeting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050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1536"/>
            <a:ext cx="3962400" cy="92332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r>
              <a:rPr lang="en-AU" dirty="0"/>
              <a:t>Focus on objectives and deliverables associated with timescales and </a:t>
            </a:r>
            <a:r>
              <a:rPr lang="en-AU" dirty="0" smtClean="0"/>
              <a:t>         assigned </a:t>
            </a:r>
            <a:r>
              <a:rPr lang="en-AU" dirty="0"/>
              <a:t>responsibilities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120" y="3505200"/>
            <a:ext cx="3992880" cy="92332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r>
              <a:rPr lang="en-AU" dirty="0"/>
              <a:t>Provide sound and shared basis for </a:t>
            </a:r>
            <a:r>
              <a:rPr lang="en-AU" dirty="0" smtClean="0"/>
              <a:t> measuring </a:t>
            </a:r>
            <a:r>
              <a:rPr lang="en-AU" dirty="0"/>
              <a:t>our progress in a  </a:t>
            </a:r>
            <a:r>
              <a:rPr lang="en-AU" dirty="0" smtClean="0"/>
              <a:t>              multiannual </a:t>
            </a:r>
            <a:r>
              <a:rPr lang="en-AU" dirty="0"/>
              <a:t>perspective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719936"/>
            <a:ext cx="3962400" cy="92332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r>
              <a:rPr lang="en-AU" dirty="0"/>
              <a:t>Shall be consistent with and </a:t>
            </a:r>
            <a:r>
              <a:rPr lang="en-AU" dirty="0" smtClean="0"/>
              <a:t>mutually </a:t>
            </a:r>
            <a:r>
              <a:rPr lang="en-AU" dirty="0"/>
              <a:t>supporting of other CEOS guiding </a:t>
            </a:r>
            <a:r>
              <a:rPr lang="en-AU" dirty="0" smtClean="0"/>
              <a:t>      documents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4724400" y="2281536"/>
            <a:ext cx="3810000" cy="3361728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l" rtl="0" latinLnBrk="1" hangingPunct="0"/>
            <a:r>
              <a:rPr lang="en-AU" dirty="0" smtClean="0"/>
              <a:t>Updated </a:t>
            </a:r>
            <a:r>
              <a:rPr lang="en-AU" dirty="0"/>
              <a:t>annually by the CEO under the guidance of the CEOS </a:t>
            </a:r>
            <a:r>
              <a:rPr lang="en-AU" dirty="0" smtClean="0"/>
              <a:t>Chair</a:t>
            </a:r>
          </a:p>
          <a:p>
            <a:pPr algn="l" rtl="0" latinLnBrk="1" hangingPunct="0"/>
            <a:endParaRPr lang="en-AU" dirty="0"/>
          </a:p>
          <a:p>
            <a:pPr algn="l" rtl="0" latinLnBrk="1" hangingPunct="0"/>
            <a:r>
              <a:rPr lang="en-AU" dirty="0" smtClean="0"/>
              <a:t>In </a:t>
            </a:r>
            <a:r>
              <a:rPr lang="en-AU" dirty="0"/>
              <a:t>consultation </a:t>
            </a:r>
            <a:r>
              <a:rPr lang="en-AU" dirty="0" smtClean="0"/>
              <a:t>with: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the </a:t>
            </a:r>
            <a:r>
              <a:rPr lang="en-AU" dirty="0"/>
              <a:t>CEOS </a:t>
            </a:r>
            <a:r>
              <a:rPr lang="en-AU" dirty="0" smtClean="0"/>
              <a:t>SIT  Chair</a:t>
            </a:r>
            <a:endParaRPr lang="en-AU" dirty="0"/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CEOS Secretariat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CEOS Working Groups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Virtual  Constellations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Ad </a:t>
            </a:r>
            <a:r>
              <a:rPr lang="en-AU" dirty="0"/>
              <a:t>Hoc </a:t>
            </a:r>
            <a:r>
              <a:rPr lang="en-AU" dirty="0" smtClean="0"/>
              <a:t>Teams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CEOS </a:t>
            </a:r>
            <a:r>
              <a:rPr lang="en-AU" dirty="0"/>
              <a:t>membership at </a:t>
            </a:r>
            <a:r>
              <a:rPr lang="en-AU" dirty="0" smtClean="0"/>
              <a:t>large </a:t>
            </a:r>
          </a:p>
          <a:p>
            <a:pPr marL="285750" indent="-285750" algn="l" rtl="0" latinLnBrk="1" hangingPunct="0">
              <a:buFontTx/>
              <a:buChar char="-"/>
            </a:pPr>
            <a:r>
              <a:rPr lang="en-AU" dirty="0" smtClean="0"/>
              <a:t>CEOS’s </a:t>
            </a:r>
            <a:r>
              <a:rPr lang="en-AU" dirty="0"/>
              <a:t>external stakeholders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CEOS Work Plan purpose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80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6267225" cy="47244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CEOS Work Plan is one of CEOS’s governing documents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Based on a 3 year period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Update annually</a:t>
            </a: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st request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Deadline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baseline="30000" dirty="0" smtClean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draft of work plan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Finalised work plan </a:t>
            </a:r>
          </a:p>
          <a:p>
            <a:endParaRPr lang="en-AU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CEOS Work Plan timeline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67800" y="1600200"/>
            <a:ext cx="4500000" cy="4500000"/>
            <a:chOff x="2115406" y="1424400"/>
            <a:chExt cx="5059362" cy="4938881"/>
          </a:xfrm>
        </p:grpSpPr>
        <p:sp>
          <p:nvSpPr>
            <p:cNvPr id="14" name="Content Placeholder 1"/>
            <p:cNvSpPr txBox="1">
              <a:spLocks/>
            </p:cNvSpPr>
            <p:nvPr/>
          </p:nvSpPr>
          <p:spPr>
            <a:xfrm rot="20815872">
              <a:off x="4706694" y="579543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smtClean="0">
                  <a:latin typeface="Calibri" charset="0"/>
                  <a:ea typeface="Calibri" charset="0"/>
                  <a:cs typeface="Calibri" charset="0"/>
                </a:rPr>
                <a:t>January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115406" y="1424400"/>
              <a:ext cx="5004000" cy="4938839"/>
              <a:chOff x="2115406" y="1424400"/>
              <a:chExt cx="5004000" cy="4938839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2213484" y="1460916"/>
                <a:ext cx="4896000" cy="4896000"/>
              </a:xfrm>
              <a:prstGeom prst="arc">
                <a:avLst>
                  <a:gd name="adj1" fmla="val 16200000"/>
                  <a:gd name="adj2" fmla="val 16183746"/>
                </a:avLst>
              </a:prstGeom>
              <a:ln w="114300"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115406" y="1424400"/>
                <a:ext cx="5004000" cy="4938839"/>
                <a:chOff x="2115406" y="1424400"/>
                <a:chExt cx="5004000" cy="4938839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115406" y="3886200"/>
                  <a:ext cx="500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2200200" y="3872400"/>
                  <a:ext cx="4896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800000">
                  <a:off x="2230353" y="3864000"/>
                  <a:ext cx="4788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3600000">
                  <a:off x="2209690" y="3854746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7200000">
                  <a:off x="2182690" y="3933239"/>
                  <a:ext cx="4860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9000000">
                  <a:off x="2219723" y="3873000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</p:grpSp>
        <p:sp>
          <p:nvSpPr>
            <p:cNvPr id="24" name="Content Placeholder 1"/>
            <p:cNvSpPr txBox="1">
              <a:spLocks/>
            </p:cNvSpPr>
            <p:nvPr/>
          </p:nvSpPr>
          <p:spPr>
            <a:xfrm rot="18852440">
              <a:off x="5615534" y="5135255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February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 rot="17414780">
              <a:off x="6222268" y="3908779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March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Content Placeholder 1"/>
            <p:cNvSpPr txBox="1">
              <a:spLocks/>
            </p:cNvSpPr>
            <p:nvPr/>
          </p:nvSpPr>
          <p:spPr>
            <a:xfrm rot="15539337">
              <a:off x="6068067" y="266721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April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" name="Content Placeholder 1"/>
            <p:cNvSpPr txBox="1">
              <a:spLocks/>
            </p:cNvSpPr>
            <p:nvPr/>
          </p:nvSpPr>
          <p:spPr>
            <a:xfrm rot="2533477">
              <a:off x="5830244" y="2059825"/>
              <a:ext cx="666714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May</a:t>
              </a: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8" name="Content Placeholder 1"/>
            <p:cNvSpPr txBox="1">
              <a:spLocks/>
            </p:cNvSpPr>
            <p:nvPr/>
          </p:nvSpPr>
          <p:spPr>
            <a:xfrm rot="963985">
              <a:off x="4858145" y="1542292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June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" name="Content Placeholder 1"/>
            <p:cNvSpPr txBox="1">
              <a:spLocks/>
            </p:cNvSpPr>
            <p:nvPr/>
          </p:nvSpPr>
          <p:spPr>
            <a:xfrm rot="20423997">
              <a:off x="3761591" y="1483307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July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Content Placeholder 1"/>
            <p:cNvSpPr txBox="1">
              <a:spLocks/>
            </p:cNvSpPr>
            <p:nvPr/>
          </p:nvSpPr>
          <p:spPr>
            <a:xfrm rot="18919172">
              <a:off x="2677200" y="2082863"/>
              <a:ext cx="952528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August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Content Placeholder 1"/>
            <p:cNvSpPr txBox="1">
              <a:spLocks/>
            </p:cNvSpPr>
            <p:nvPr/>
          </p:nvSpPr>
          <p:spPr>
            <a:xfrm rot="17409751">
              <a:off x="1896856" y="305895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September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" name="Content Placeholder 1"/>
            <p:cNvSpPr txBox="1">
              <a:spLocks/>
            </p:cNvSpPr>
            <p:nvPr/>
          </p:nvSpPr>
          <p:spPr>
            <a:xfrm rot="3985976">
              <a:off x="1821722" y="434302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October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" name="Content Placeholder 1"/>
            <p:cNvSpPr txBox="1">
              <a:spLocks/>
            </p:cNvSpPr>
            <p:nvPr/>
          </p:nvSpPr>
          <p:spPr>
            <a:xfrm rot="2399681">
              <a:off x="2412686" y="5268617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November</a:t>
              </a:r>
            </a:p>
          </p:txBody>
        </p:sp>
        <p:sp>
          <p:nvSpPr>
            <p:cNvPr id="34" name="Content Placeholder 1"/>
            <p:cNvSpPr txBox="1">
              <a:spLocks/>
            </p:cNvSpPr>
            <p:nvPr/>
          </p:nvSpPr>
          <p:spPr>
            <a:xfrm rot="800160">
              <a:off x="3454175" y="582988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December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37" name="Curved Connector 36"/>
          <p:cNvCxnSpPr>
            <a:endCxn id="33" idx="2"/>
          </p:cNvCxnSpPr>
          <p:nvPr/>
        </p:nvCxnSpPr>
        <p:spPr>
          <a:xfrm>
            <a:off x="3352800" y="5159379"/>
            <a:ext cx="1921846" cy="372596"/>
          </a:xfrm>
          <a:prstGeom prst="curvedConnector4">
            <a:avLst>
              <a:gd name="adj1" fmla="val 45509"/>
              <a:gd name="adj2" fmla="val 161353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Curved Connector 37"/>
          <p:cNvCxnSpPr>
            <a:endCxn id="34" idx="2"/>
          </p:cNvCxnSpPr>
          <p:nvPr/>
        </p:nvCxnSpPr>
        <p:spPr>
          <a:xfrm>
            <a:off x="3124200" y="5571004"/>
            <a:ext cx="3176918" cy="522643"/>
          </a:xfrm>
          <a:prstGeom prst="curvedConnector4">
            <a:avLst>
              <a:gd name="adj1" fmla="val 38630"/>
              <a:gd name="adj2" fmla="val 143739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Curved Connector 39"/>
          <p:cNvCxnSpPr>
            <a:endCxn id="14" idx="2"/>
          </p:cNvCxnSpPr>
          <p:nvPr/>
        </p:nvCxnSpPr>
        <p:spPr>
          <a:xfrm>
            <a:off x="3124200" y="5931872"/>
            <a:ext cx="4413321" cy="130648"/>
          </a:xfrm>
          <a:prstGeom prst="curvedConnector4">
            <a:avLst>
              <a:gd name="adj1" fmla="val 25144"/>
              <a:gd name="adj2" fmla="val 498711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Freeform 63"/>
          <p:cNvSpPr/>
          <p:nvPr/>
        </p:nvSpPr>
        <p:spPr>
          <a:xfrm>
            <a:off x="2968788" y="5471111"/>
            <a:ext cx="5853711" cy="1326701"/>
          </a:xfrm>
          <a:custGeom>
            <a:avLst/>
            <a:gdLst>
              <a:gd name="connsiteX0" fmla="*/ 0 w 5853711"/>
              <a:gd name="connsiteY0" fmla="*/ 816964 h 1326701"/>
              <a:gd name="connsiteX1" fmla="*/ 3237876 w 5853711"/>
              <a:gd name="connsiteY1" fmla="*/ 1326630 h 1326701"/>
              <a:gd name="connsiteX2" fmla="*/ 5658787 w 5853711"/>
              <a:gd name="connsiteY2" fmla="*/ 786984 h 1326701"/>
              <a:gd name="connsiteX3" fmla="*/ 5531371 w 5853711"/>
              <a:gd name="connsiteY3" fmla="*/ 0 h 132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3711" h="1326701">
                <a:moveTo>
                  <a:pt x="0" y="816964"/>
                </a:moveTo>
                <a:cubicBezTo>
                  <a:pt x="1147372" y="1074295"/>
                  <a:pt x="2294745" y="1331627"/>
                  <a:pt x="3237876" y="1326630"/>
                </a:cubicBezTo>
                <a:cubicBezTo>
                  <a:pt x="4181007" y="1321633"/>
                  <a:pt x="5276538" y="1008089"/>
                  <a:pt x="5658787" y="786984"/>
                </a:cubicBezTo>
                <a:cubicBezTo>
                  <a:pt x="6041036" y="565879"/>
                  <a:pt x="5786203" y="282939"/>
                  <a:pt x="5531371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5693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6267225" cy="47244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CEOS Work Plan is one of CEOS’s governing documents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Based on a 3 year period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Update annually</a:t>
            </a: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st request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Deadline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baseline="30000" dirty="0" smtClean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draft of work plan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Finalised work plan </a:t>
            </a:r>
          </a:p>
          <a:p>
            <a:endParaRPr lang="en-AU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CEOS Work Plan timeline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67800" y="1600200"/>
            <a:ext cx="4500000" cy="4500000"/>
            <a:chOff x="2115406" y="1424400"/>
            <a:chExt cx="5059362" cy="4938881"/>
          </a:xfrm>
        </p:grpSpPr>
        <p:sp>
          <p:nvSpPr>
            <p:cNvPr id="14" name="Content Placeholder 1"/>
            <p:cNvSpPr txBox="1">
              <a:spLocks/>
            </p:cNvSpPr>
            <p:nvPr/>
          </p:nvSpPr>
          <p:spPr>
            <a:xfrm rot="20815872">
              <a:off x="4706694" y="579543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smtClean="0">
                  <a:latin typeface="Calibri" charset="0"/>
                  <a:ea typeface="Calibri" charset="0"/>
                  <a:cs typeface="Calibri" charset="0"/>
                </a:rPr>
                <a:t>January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115406" y="1424400"/>
              <a:ext cx="5004000" cy="4938839"/>
              <a:chOff x="2115406" y="1424400"/>
              <a:chExt cx="5004000" cy="4938839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2213484" y="1460916"/>
                <a:ext cx="4896000" cy="4896000"/>
              </a:xfrm>
              <a:prstGeom prst="arc">
                <a:avLst>
                  <a:gd name="adj1" fmla="val 16200000"/>
                  <a:gd name="adj2" fmla="val 16183746"/>
                </a:avLst>
              </a:prstGeom>
              <a:ln w="114300"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115406" y="1424400"/>
                <a:ext cx="5004000" cy="4938839"/>
                <a:chOff x="2115406" y="1424400"/>
                <a:chExt cx="5004000" cy="4938839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115406" y="3886200"/>
                  <a:ext cx="500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2200200" y="3872400"/>
                  <a:ext cx="4896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800000">
                  <a:off x="2230353" y="3864000"/>
                  <a:ext cx="4788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3600000">
                  <a:off x="2209690" y="3854746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7200000">
                  <a:off x="2182690" y="3933239"/>
                  <a:ext cx="4860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9000000">
                  <a:off x="2219723" y="3873000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</p:grpSp>
        <p:sp>
          <p:nvSpPr>
            <p:cNvPr id="24" name="Content Placeholder 1"/>
            <p:cNvSpPr txBox="1">
              <a:spLocks/>
            </p:cNvSpPr>
            <p:nvPr/>
          </p:nvSpPr>
          <p:spPr>
            <a:xfrm rot="18852440">
              <a:off x="5615534" y="5135255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February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 rot="17414780">
              <a:off x="6222268" y="3908779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March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Content Placeholder 1"/>
            <p:cNvSpPr txBox="1">
              <a:spLocks/>
            </p:cNvSpPr>
            <p:nvPr/>
          </p:nvSpPr>
          <p:spPr>
            <a:xfrm rot="15539337">
              <a:off x="6068067" y="266721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April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" name="Content Placeholder 1"/>
            <p:cNvSpPr txBox="1">
              <a:spLocks/>
            </p:cNvSpPr>
            <p:nvPr/>
          </p:nvSpPr>
          <p:spPr>
            <a:xfrm rot="2533477">
              <a:off x="5830244" y="2059825"/>
              <a:ext cx="666714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May</a:t>
              </a: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8" name="Content Placeholder 1"/>
            <p:cNvSpPr txBox="1">
              <a:spLocks/>
            </p:cNvSpPr>
            <p:nvPr/>
          </p:nvSpPr>
          <p:spPr>
            <a:xfrm rot="963985">
              <a:off x="4858145" y="1542292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June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" name="Content Placeholder 1"/>
            <p:cNvSpPr txBox="1">
              <a:spLocks/>
            </p:cNvSpPr>
            <p:nvPr/>
          </p:nvSpPr>
          <p:spPr>
            <a:xfrm rot="20423997">
              <a:off x="3761591" y="1483307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July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Content Placeholder 1"/>
            <p:cNvSpPr txBox="1">
              <a:spLocks/>
            </p:cNvSpPr>
            <p:nvPr/>
          </p:nvSpPr>
          <p:spPr>
            <a:xfrm rot="18919172">
              <a:off x="2677200" y="2082863"/>
              <a:ext cx="952528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August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Content Placeholder 1"/>
            <p:cNvSpPr txBox="1">
              <a:spLocks/>
            </p:cNvSpPr>
            <p:nvPr/>
          </p:nvSpPr>
          <p:spPr>
            <a:xfrm rot="17409751">
              <a:off x="1896856" y="305895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September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" name="Content Placeholder 1"/>
            <p:cNvSpPr txBox="1">
              <a:spLocks/>
            </p:cNvSpPr>
            <p:nvPr/>
          </p:nvSpPr>
          <p:spPr>
            <a:xfrm rot="3985976">
              <a:off x="1821722" y="434302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October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" name="Content Placeholder 1"/>
            <p:cNvSpPr txBox="1">
              <a:spLocks/>
            </p:cNvSpPr>
            <p:nvPr/>
          </p:nvSpPr>
          <p:spPr>
            <a:xfrm rot="2399681">
              <a:off x="2412686" y="5268617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November</a:t>
              </a:r>
            </a:p>
          </p:txBody>
        </p:sp>
        <p:sp>
          <p:nvSpPr>
            <p:cNvPr id="34" name="Content Placeholder 1"/>
            <p:cNvSpPr txBox="1">
              <a:spLocks/>
            </p:cNvSpPr>
            <p:nvPr/>
          </p:nvSpPr>
          <p:spPr>
            <a:xfrm rot="800160">
              <a:off x="3454175" y="582988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December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264" y="3339167"/>
            <a:ext cx="779062" cy="10104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7" name="Curved Connector 36"/>
          <p:cNvCxnSpPr>
            <a:endCxn id="33" idx="2"/>
          </p:cNvCxnSpPr>
          <p:nvPr/>
        </p:nvCxnSpPr>
        <p:spPr>
          <a:xfrm>
            <a:off x="3352800" y="5159379"/>
            <a:ext cx="1921846" cy="372596"/>
          </a:xfrm>
          <a:prstGeom prst="curvedConnector4">
            <a:avLst>
              <a:gd name="adj1" fmla="val 45509"/>
              <a:gd name="adj2" fmla="val 161353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Freeform 7"/>
          <p:cNvSpPr/>
          <p:nvPr/>
        </p:nvSpPr>
        <p:spPr>
          <a:xfrm>
            <a:off x="3110459" y="5561351"/>
            <a:ext cx="3013023" cy="558707"/>
          </a:xfrm>
          <a:custGeom>
            <a:avLst/>
            <a:gdLst>
              <a:gd name="connsiteX0" fmla="*/ 0 w 3013023"/>
              <a:gd name="connsiteY0" fmla="*/ 0 h 558707"/>
              <a:gd name="connsiteX1" fmla="*/ 1581462 w 3013023"/>
              <a:gd name="connsiteY1" fmla="*/ 509665 h 558707"/>
              <a:gd name="connsiteX2" fmla="*/ 3013023 w 3013023"/>
              <a:gd name="connsiteY2" fmla="*/ 509665 h 55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3023" h="558707">
                <a:moveTo>
                  <a:pt x="0" y="0"/>
                </a:moveTo>
                <a:cubicBezTo>
                  <a:pt x="539646" y="212360"/>
                  <a:pt x="1079292" y="424721"/>
                  <a:pt x="1581462" y="509665"/>
                </a:cubicBezTo>
                <a:cubicBezTo>
                  <a:pt x="2083633" y="594609"/>
                  <a:pt x="2548328" y="552137"/>
                  <a:pt x="3013023" y="509665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110459" y="5096656"/>
            <a:ext cx="5891309" cy="1349912"/>
          </a:xfrm>
          <a:custGeom>
            <a:avLst/>
            <a:gdLst>
              <a:gd name="connsiteX0" fmla="*/ 0 w 5891309"/>
              <a:gd name="connsiteY0" fmla="*/ 824459 h 1349912"/>
              <a:gd name="connsiteX1" fmla="*/ 1603948 w 5891309"/>
              <a:gd name="connsiteY1" fmla="*/ 1311639 h 1349912"/>
              <a:gd name="connsiteX2" fmla="*/ 4339652 w 5891309"/>
              <a:gd name="connsiteY2" fmla="*/ 1206708 h 1349912"/>
              <a:gd name="connsiteX3" fmla="*/ 5786203 w 5891309"/>
              <a:gd name="connsiteY3" fmla="*/ 322288 h 1349912"/>
              <a:gd name="connsiteX4" fmla="*/ 5666282 w 5891309"/>
              <a:gd name="connsiteY4" fmla="*/ 0 h 134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1309" h="1349912">
                <a:moveTo>
                  <a:pt x="0" y="824459"/>
                </a:moveTo>
                <a:cubicBezTo>
                  <a:pt x="440336" y="1036195"/>
                  <a:pt x="880673" y="1247931"/>
                  <a:pt x="1603948" y="1311639"/>
                </a:cubicBezTo>
                <a:cubicBezTo>
                  <a:pt x="2327223" y="1375347"/>
                  <a:pt x="3642610" y="1371600"/>
                  <a:pt x="4339652" y="1206708"/>
                </a:cubicBezTo>
                <a:cubicBezTo>
                  <a:pt x="5036694" y="1041816"/>
                  <a:pt x="5565098" y="523406"/>
                  <a:pt x="5786203" y="322288"/>
                </a:cubicBezTo>
                <a:cubicBezTo>
                  <a:pt x="6007308" y="121170"/>
                  <a:pt x="5836795" y="60585"/>
                  <a:pt x="5666282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893102" y="4287187"/>
            <a:ext cx="6218401" cy="2522469"/>
          </a:xfrm>
          <a:custGeom>
            <a:avLst/>
            <a:gdLst>
              <a:gd name="connsiteX0" fmla="*/ 0 w 6218401"/>
              <a:gd name="connsiteY0" fmla="*/ 2023672 h 2522469"/>
              <a:gd name="connsiteX1" fmla="*/ 3342806 w 6218401"/>
              <a:gd name="connsiteY1" fmla="*/ 2518347 h 2522469"/>
              <a:gd name="connsiteX2" fmla="*/ 5426439 w 6218401"/>
              <a:gd name="connsiteY2" fmla="*/ 2188564 h 2522469"/>
              <a:gd name="connsiteX3" fmla="*/ 6160957 w 6218401"/>
              <a:gd name="connsiteY3" fmla="*/ 1034321 h 2522469"/>
              <a:gd name="connsiteX4" fmla="*/ 6115987 w 6218401"/>
              <a:gd name="connsiteY4" fmla="*/ 0 h 252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8401" h="2522469">
                <a:moveTo>
                  <a:pt x="0" y="2023672"/>
                </a:moveTo>
                <a:cubicBezTo>
                  <a:pt x="1219200" y="2257268"/>
                  <a:pt x="2438400" y="2490865"/>
                  <a:pt x="3342806" y="2518347"/>
                </a:cubicBezTo>
                <a:cubicBezTo>
                  <a:pt x="4247212" y="2545829"/>
                  <a:pt x="4956747" y="2435902"/>
                  <a:pt x="5426439" y="2188564"/>
                </a:cubicBezTo>
                <a:cubicBezTo>
                  <a:pt x="5896131" y="1941226"/>
                  <a:pt x="6046032" y="1399082"/>
                  <a:pt x="6160957" y="1034321"/>
                </a:cubicBezTo>
                <a:cubicBezTo>
                  <a:pt x="6275882" y="669560"/>
                  <a:pt x="6195934" y="334780"/>
                  <a:pt x="6115987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38200" y="2731534"/>
            <a:ext cx="7553592" cy="214526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000" dirty="0" smtClean="0"/>
              <a:t>CEOS Work plan is generally   agreed by “virtual endorsement” during the first quarter</a:t>
            </a:r>
            <a:endParaRPr kumimoji="0" lang="en-GB" sz="20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97272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981200"/>
            <a:ext cx="8153400" cy="4724400"/>
          </a:xfrm>
        </p:spPr>
        <p:txBody>
          <a:bodyPr/>
          <a:lstStyle/>
          <a:p>
            <a:pPr marL="0" lvl="0" indent="0">
              <a:buNone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Main outcomes are described for the following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thematic areas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Climate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Monitoring, Research, and Services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Carbon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Observations, Including Forested Regions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Observations for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Agriculture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Observations for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Disasters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Observations for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Future Data Architectures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Capacity Building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Access, Availability and Quality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Advancement of the CEOS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Virtual Constellations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 to Other </a:t>
            </a: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Key Stakeholder 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Initiatives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Outreach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to Key Stakeholders</a:t>
            </a:r>
          </a:p>
          <a:p>
            <a:pPr marL="838200" lvl="1" indent="-381000"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Organizational Issues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2017-2019 Work Plan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76300" y="1368623"/>
            <a:ext cx="7315200" cy="38397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algn="ctr">
              <a:defRPr sz="140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</a:rPr>
              <a:t>Eighty-seven (87) </a:t>
            </a:r>
            <a:r>
              <a:rPr lang="en-US" sz="1800" dirty="0">
                <a:solidFill>
                  <a:srgbClr val="002060"/>
                </a:solidFill>
              </a:rPr>
              <a:t>Objectives/Deliverables for </a:t>
            </a:r>
            <a:r>
              <a:rPr lang="en-US" sz="1800" dirty="0" smtClean="0">
                <a:solidFill>
                  <a:srgbClr val="002060"/>
                </a:solidFill>
              </a:rPr>
              <a:t>2017-2019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3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32004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AU" sz="4000" dirty="0">
                <a:latin typeface="Calibri" charset="0"/>
                <a:ea typeface="Calibri" charset="0"/>
                <a:cs typeface="Calibri" charset="0"/>
              </a:rPr>
              <a:t>CARD4L </a:t>
            </a:r>
            <a:r>
              <a:rPr lang="en-AU" sz="4000" dirty="0" smtClean="0">
                <a:latin typeface="Calibri" charset="0"/>
                <a:ea typeface="Calibri" charset="0"/>
                <a:cs typeface="Calibri" charset="0"/>
              </a:rPr>
              <a:t>FDA-x </a:t>
            </a:r>
            <a:r>
              <a:rPr lang="en-AU" sz="4000" dirty="0">
                <a:latin typeface="Calibri" charset="0"/>
                <a:ea typeface="Calibri" charset="0"/>
                <a:cs typeface="Calibri" charset="0"/>
              </a:rPr>
              <a:t>vs </a:t>
            </a:r>
            <a:r>
              <a:rPr lang="en-AU" sz="4000" dirty="0" smtClean="0">
                <a:latin typeface="Calibri" charset="0"/>
                <a:ea typeface="Calibri" charset="0"/>
                <a:cs typeface="Calibri" charset="0"/>
              </a:rPr>
              <a:t>LSI-x actions?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771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10323</TotalTime>
  <Words>411</Words>
  <Application>Microsoft Office PowerPoint</Application>
  <PresentationFormat>On-screen Show (4:3)</PresentationFormat>
  <Paragraphs>98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CEOS Workplan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67</cp:revision>
  <dcterms:modified xsi:type="dcterms:W3CDTF">2018-02-19T14:54:49Z</dcterms:modified>
</cp:coreProperties>
</file>