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73" r:id="rId4"/>
    <p:sldId id="276" r:id="rId5"/>
    <p:sldId id="261" r:id="rId6"/>
    <p:sldId id="272" r:id="rId7"/>
    <p:sldId id="277" r:id="rId8"/>
    <p:sldId id="290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99"/>
    <p:restoredTop sz="95153" autoAdjust="0"/>
  </p:normalViewPr>
  <p:slideViewPr>
    <p:cSldViewPr>
      <p:cViewPr varScale="1">
        <p:scale>
          <a:sx n="85" d="100"/>
          <a:sy n="85" d="100"/>
        </p:scale>
        <p:origin x="9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994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4848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6726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2404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51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64469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CEOS </a:t>
            </a:r>
            <a:r>
              <a:rPr lang="en-AU" sz="4200" b="1" dirty="0" err="1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Workplan</a:t>
            </a:r>
            <a:r>
              <a:rPr lang="en-AU" sz="4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br>
              <a:rPr lang="en-AU" sz="4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</a:br>
            <a:endParaRPr sz="4200" b="1" dirty="0">
              <a:solidFill>
                <a:srgbClr val="FFFF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4688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Steven Hosford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LSI-VC-5</a:t>
            </a:r>
            <a:endParaRPr lang="en-AU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GB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.3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February 2018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989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3962400"/>
          </a:xfrm>
        </p:spPr>
        <p:txBody>
          <a:bodyPr/>
          <a:lstStyle/>
          <a:p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CEOS </a:t>
            </a:r>
            <a:r>
              <a:rPr lang="en-AU" sz="2800" dirty="0" err="1" smtClean="0">
                <a:latin typeface="Calibri" charset="0"/>
                <a:ea typeface="Calibri" charset="0"/>
                <a:cs typeface="Calibri" charset="0"/>
              </a:rPr>
              <a:t>Workplan</a:t>
            </a:r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 </a:t>
            </a:r>
          </a:p>
          <a:p>
            <a:pPr lvl="1"/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Context</a:t>
            </a:r>
            <a:endParaRPr lang="en-AU" sz="28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AU" sz="2800" dirty="0">
                <a:latin typeface="Calibri" charset="0"/>
                <a:ea typeface="Calibri" charset="0"/>
                <a:cs typeface="Calibri" charset="0"/>
              </a:rPr>
              <a:t>U</a:t>
            </a:r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pdate </a:t>
            </a:r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cycle</a:t>
            </a:r>
          </a:p>
          <a:p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CARD4L FDA vs LSI actions? </a:t>
            </a:r>
            <a:endParaRPr lang="en-AU" sz="2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Summary</a:t>
            </a:r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141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CEOS Work Plan purpose</a:t>
            </a:r>
            <a:endParaRPr lang="en-AU" sz="3200" dirty="0">
              <a:latin typeface="Calibri" charset="0"/>
              <a:ea typeface="Calibri" charset="0"/>
              <a:cs typeface="Calibri" charset="0"/>
            </a:endParaRP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4724400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3</a:t>
            </a:r>
            <a:r>
              <a:rPr lang="en-GB" dirty="0" smtClean="0"/>
              <a:t> year CEOS Work Plan is one of CEOS’s 4 Governing documents  </a:t>
            </a:r>
          </a:p>
          <a:p>
            <a:r>
              <a:rPr lang="en-GB" dirty="0" smtClean="0"/>
              <a:t>It records the near-term actions of all the CEOS entities in their work to achieve </a:t>
            </a:r>
            <a:r>
              <a:rPr lang="en-GB" dirty="0"/>
              <a:t>the goals outlined in the CEOS Strategic Guidance </a:t>
            </a:r>
            <a:r>
              <a:rPr lang="en-GB" dirty="0" smtClean="0"/>
              <a:t>document</a:t>
            </a:r>
          </a:p>
          <a:p>
            <a:r>
              <a:rPr lang="en-GB" dirty="0" smtClean="0"/>
              <a:t>The actions captured in the WP shall </a:t>
            </a:r>
            <a:r>
              <a:rPr lang="en-GB" dirty="0"/>
              <a:t>be consistent with these goals and in consideration of the capacity and resources of CEOS </a:t>
            </a:r>
            <a:r>
              <a:rPr lang="en-GB" dirty="0" smtClean="0"/>
              <a:t>Agencies</a:t>
            </a:r>
          </a:p>
          <a:p>
            <a:r>
              <a:rPr lang="en-GB" dirty="0" smtClean="0"/>
              <a:t>The actions shall be defined in agreement between the CEOS entities (</a:t>
            </a:r>
            <a:r>
              <a:rPr lang="en-GB" dirty="0" err="1" smtClean="0"/>
              <a:t>actionees</a:t>
            </a:r>
            <a:r>
              <a:rPr lang="en-GB" dirty="0" smtClean="0"/>
              <a:t>) and CEOS leadership (principals)</a:t>
            </a:r>
          </a:p>
          <a:p>
            <a:r>
              <a:rPr lang="en-GB" dirty="0" smtClean="0"/>
              <a:t>Actions considered for termination if they are </a:t>
            </a:r>
          </a:p>
          <a:p>
            <a:pPr lvl="1"/>
            <a:r>
              <a:rPr lang="en-GB" dirty="0" smtClean="0"/>
              <a:t>No longer aligned with strategic goals</a:t>
            </a:r>
          </a:p>
          <a:p>
            <a:pPr lvl="1"/>
            <a:r>
              <a:rPr lang="en-GB" dirty="0" smtClean="0"/>
              <a:t>No longer benefit stakeholders</a:t>
            </a:r>
          </a:p>
          <a:p>
            <a:pPr lvl="1"/>
            <a:r>
              <a:rPr lang="en-GB" dirty="0" smtClean="0"/>
              <a:t>No longer feasible or affordable</a:t>
            </a:r>
          </a:p>
          <a:p>
            <a:r>
              <a:rPr lang="en-GB" dirty="0" smtClean="0"/>
              <a:t>Actions are considered for termination at the appropriate CEOS meeting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050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281536"/>
            <a:ext cx="3962400" cy="923328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 rtl="0" latinLnBrk="1" hangingPunct="0"/>
            <a:r>
              <a:rPr lang="en-AU" dirty="0"/>
              <a:t>Focus on objectives and deliverables associated with timescales and </a:t>
            </a:r>
            <a:r>
              <a:rPr lang="en-AU" dirty="0" smtClean="0"/>
              <a:t>         assigned </a:t>
            </a:r>
            <a:r>
              <a:rPr lang="en-AU" dirty="0"/>
              <a:t>responsibilities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579120" y="3505200"/>
            <a:ext cx="3992880" cy="923328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 rtl="0" latinLnBrk="1" hangingPunct="0"/>
            <a:r>
              <a:rPr lang="en-AU" dirty="0"/>
              <a:t>Provide sound and shared basis for </a:t>
            </a:r>
            <a:r>
              <a:rPr lang="en-AU" dirty="0" smtClean="0"/>
              <a:t> measuring </a:t>
            </a:r>
            <a:r>
              <a:rPr lang="en-AU" dirty="0"/>
              <a:t>our progress in a  </a:t>
            </a:r>
            <a:r>
              <a:rPr lang="en-AU" dirty="0" smtClean="0"/>
              <a:t>              multiannual </a:t>
            </a:r>
            <a:r>
              <a:rPr lang="en-AU" dirty="0"/>
              <a:t>perspective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4719936"/>
            <a:ext cx="3962400" cy="923328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 rtl="0" latinLnBrk="1" hangingPunct="0"/>
            <a:r>
              <a:rPr lang="en-AU" dirty="0"/>
              <a:t>Shall be consistent with and </a:t>
            </a:r>
            <a:r>
              <a:rPr lang="en-AU" dirty="0" smtClean="0"/>
              <a:t>mutually </a:t>
            </a:r>
            <a:r>
              <a:rPr lang="en-AU" dirty="0"/>
              <a:t>supporting of other CEOS guiding </a:t>
            </a:r>
            <a:r>
              <a:rPr lang="en-AU" dirty="0" smtClean="0"/>
              <a:t>      documents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4724400" y="2281536"/>
            <a:ext cx="3810000" cy="3361728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l" rtl="0" latinLnBrk="1" hangingPunct="0"/>
            <a:r>
              <a:rPr lang="en-AU" dirty="0" smtClean="0"/>
              <a:t>Updated </a:t>
            </a:r>
            <a:r>
              <a:rPr lang="en-AU" dirty="0"/>
              <a:t>annually by the CEO under the guidance of the CEOS </a:t>
            </a:r>
            <a:r>
              <a:rPr lang="en-AU" dirty="0" smtClean="0"/>
              <a:t>Chair</a:t>
            </a:r>
          </a:p>
          <a:p>
            <a:pPr algn="l" rtl="0" latinLnBrk="1" hangingPunct="0"/>
            <a:endParaRPr lang="en-AU" dirty="0"/>
          </a:p>
          <a:p>
            <a:pPr algn="l" rtl="0" latinLnBrk="1" hangingPunct="0"/>
            <a:r>
              <a:rPr lang="en-AU" dirty="0" smtClean="0"/>
              <a:t>In </a:t>
            </a:r>
            <a:r>
              <a:rPr lang="en-AU" dirty="0"/>
              <a:t>consultation </a:t>
            </a:r>
            <a:r>
              <a:rPr lang="en-AU" dirty="0" smtClean="0"/>
              <a:t>with:</a:t>
            </a:r>
          </a:p>
          <a:p>
            <a:pPr marL="285750" indent="-285750" algn="l" rtl="0" latinLnBrk="1" hangingPunct="0">
              <a:buFontTx/>
              <a:buChar char="-"/>
            </a:pPr>
            <a:r>
              <a:rPr lang="en-AU" dirty="0" smtClean="0"/>
              <a:t>the </a:t>
            </a:r>
            <a:r>
              <a:rPr lang="en-AU" dirty="0"/>
              <a:t>CEOS </a:t>
            </a:r>
            <a:r>
              <a:rPr lang="en-AU" dirty="0" smtClean="0"/>
              <a:t>SIT  Chair</a:t>
            </a:r>
            <a:endParaRPr lang="en-AU" dirty="0"/>
          </a:p>
          <a:p>
            <a:pPr marL="285750" indent="-285750" algn="l" rtl="0" latinLnBrk="1" hangingPunct="0">
              <a:buFontTx/>
              <a:buChar char="-"/>
            </a:pPr>
            <a:r>
              <a:rPr lang="en-AU" dirty="0" smtClean="0"/>
              <a:t>CEOS Secretariat</a:t>
            </a:r>
          </a:p>
          <a:p>
            <a:pPr marL="285750" indent="-285750" algn="l" rtl="0" latinLnBrk="1" hangingPunct="0">
              <a:buFontTx/>
              <a:buChar char="-"/>
            </a:pPr>
            <a:r>
              <a:rPr lang="en-AU" dirty="0" smtClean="0"/>
              <a:t>CEOS Working Groups</a:t>
            </a:r>
          </a:p>
          <a:p>
            <a:pPr marL="285750" indent="-285750" algn="l" rtl="0" latinLnBrk="1" hangingPunct="0">
              <a:buFontTx/>
              <a:buChar char="-"/>
            </a:pPr>
            <a:r>
              <a:rPr lang="en-AU" dirty="0" smtClean="0"/>
              <a:t>Virtual  Constellations</a:t>
            </a:r>
          </a:p>
          <a:p>
            <a:pPr marL="285750" indent="-285750" algn="l" rtl="0" latinLnBrk="1" hangingPunct="0">
              <a:buFontTx/>
              <a:buChar char="-"/>
            </a:pPr>
            <a:r>
              <a:rPr lang="en-AU" dirty="0" smtClean="0"/>
              <a:t>Ad </a:t>
            </a:r>
            <a:r>
              <a:rPr lang="en-AU" dirty="0"/>
              <a:t>Hoc </a:t>
            </a:r>
            <a:r>
              <a:rPr lang="en-AU" dirty="0" smtClean="0"/>
              <a:t>Teams</a:t>
            </a:r>
          </a:p>
          <a:p>
            <a:pPr marL="285750" indent="-285750" algn="l" rtl="0" latinLnBrk="1" hangingPunct="0">
              <a:buFontTx/>
              <a:buChar char="-"/>
            </a:pPr>
            <a:r>
              <a:rPr lang="en-AU" dirty="0" smtClean="0"/>
              <a:t>CEOS </a:t>
            </a:r>
            <a:r>
              <a:rPr lang="en-AU" dirty="0"/>
              <a:t>membership at </a:t>
            </a:r>
            <a:r>
              <a:rPr lang="en-AU" dirty="0" smtClean="0"/>
              <a:t>large </a:t>
            </a:r>
          </a:p>
          <a:p>
            <a:pPr marL="285750" indent="-285750" algn="l" rtl="0" latinLnBrk="1" hangingPunct="0">
              <a:buFontTx/>
              <a:buChar char="-"/>
            </a:pPr>
            <a:r>
              <a:rPr lang="en-AU" dirty="0" smtClean="0"/>
              <a:t>CEOS’s </a:t>
            </a:r>
            <a:r>
              <a:rPr lang="en-AU" dirty="0"/>
              <a:t>external stakeholders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CEOS Work Plan purpose</a:t>
            </a:r>
            <a:endParaRPr lang="en-AU" sz="3200" dirty="0">
              <a:latin typeface="Calibri" charset="0"/>
              <a:ea typeface="Calibri" charset="0"/>
              <a:cs typeface="Calibri" charset="0"/>
            </a:endParaRP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80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6267225" cy="472440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CEOS Work Plan is one of CEOS’s governing documents</a:t>
            </a:r>
          </a:p>
          <a:p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Based on a 3 year period</a:t>
            </a:r>
          </a:p>
          <a:p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Update annually</a:t>
            </a:r>
          </a:p>
          <a:p>
            <a:endParaRPr lang="en-GB" sz="2800" dirty="0">
              <a:latin typeface="Calibri" charset="0"/>
              <a:ea typeface="Calibri" charset="0"/>
              <a:cs typeface="Calibri" charset="0"/>
            </a:endParaRPr>
          </a:p>
          <a:p>
            <a:endParaRPr lang="en-GB" sz="2800" dirty="0" smtClean="0">
              <a:latin typeface="Calibri" charset="0"/>
              <a:ea typeface="Calibri" charset="0"/>
              <a:cs typeface="Calibri" charset="0"/>
            </a:endParaRPr>
          </a:p>
          <a:p>
            <a:endParaRPr lang="en-GB" sz="2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GB" dirty="0">
                <a:latin typeface="Calibri" charset="0"/>
                <a:ea typeface="Calibri" charset="0"/>
                <a:cs typeface="Calibri" charset="0"/>
              </a:rPr>
              <a:t>1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st request for updates</a:t>
            </a:r>
          </a:p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Deadline for updates</a:t>
            </a:r>
          </a:p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1</a:t>
            </a:r>
            <a:r>
              <a:rPr lang="en-GB" baseline="30000" dirty="0" smtClean="0">
                <a:latin typeface="Calibri" charset="0"/>
                <a:ea typeface="Calibri" charset="0"/>
                <a:cs typeface="Calibri" charset="0"/>
              </a:rPr>
              <a:t>st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 draft of work plan</a:t>
            </a:r>
          </a:p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Finalised work plan </a:t>
            </a:r>
          </a:p>
          <a:p>
            <a:endParaRPr lang="en-AU" sz="28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CEOS Work Plan timeline</a:t>
            </a:r>
            <a:endParaRPr lang="en-AU" sz="3200" dirty="0">
              <a:latin typeface="Calibri" charset="0"/>
              <a:ea typeface="Calibri" charset="0"/>
              <a:cs typeface="Calibri" charset="0"/>
            </a:endParaRP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567800" y="1600200"/>
            <a:ext cx="4500000" cy="4500000"/>
            <a:chOff x="2115406" y="1424400"/>
            <a:chExt cx="5059362" cy="4938881"/>
          </a:xfrm>
        </p:grpSpPr>
        <p:sp>
          <p:nvSpPr>
            <p:cNvPr id="14" name="Content Placeholder 1"/>
            <p:cNvSpPr txBox="1">
              <a:spLocks/>
            </p:cNvSpPr>
            <p:nvPr/>
          </p:nvSpPr>
          <p:spPr>
            <a:xfrm rot="20815872">
              <a:off x="4706694" y="5795434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smtClean="0">
                  <a:latin typeface="Calibri" charset="0"/>
                  <a:ea typeface="Calibri" charset="0"/>
                  <a:cs typeface="Calibri" charset="0"/>
                </a:rPr>
                <a:t>January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115406" y="1424400"/>
              <a:ext cx="5004000" cy="4938839"/>
              <a:chOff x="2115406" y="1424400"/>
              <a:chExt cx="5004000" cy="4938839"/>
            </a:xfrm>
          </p:grpSpPr>
          <p:sp>
            <p:nvSpPr>
              <p:cNvPr id="16" name="Arc 15"/>
              <p:cNvSpPr/>
              <p:nvPr/>
            </p:nvSpPr>
            <p:spPr>
              <a:xfrm>
                <a:off x="2213484" y="1460916"/>
                <a:ext cx="4896000" cy="4896000"/>
              </a:xfrm>
              <a:prstGeom prst="arc">
                <a:avLst>
                  <a:gd name="adj1" fmla="val 16200000"/>
                  <a:gd name="adj2" fmla="val 16183746"/>
                </a:avLst>
              </a:prstGeom>
              <a:ln w="114300">
                <a:solidFill>
                  <a:schemeClr val="accent3"/>
                </a:solidFill>
                <a:headEnd type="none" w="med" len="med"/>
                <a:tailEnd type="none" w="med" len="med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2115406" y="1424400"/>
                <a:ext cx="5004000" cy="4938839"/>
                <a:chOff x="2115406" y="1424400"/>
                <a:chExt cx="5004000" cy="4938839"/>
              </a:xfrm>
            </p:grpSpPr>
            <p:cxnSp>
              <p:nvCxnSpPr>
                <p:cNvPr id="18" name="Straight Connector 17"/>
                <p:cNvCxnSpPr/>
                <p:nvPr/>
              </p:nvCxnSpPr>
              <p:spPr>
                <a:xfrm>
                  <a:off x="2115406" y="3886200"/>
                  <a:ext cx="5004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rot="5400000">
                  <a:off x="2200200" y="3872400"/>
                  <a:ext cx="4896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1800000">
                  <a:off x="2230353" y="3864000"/>
                  <a:ext cx="4788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rot="3600000">
                  <a:off x="2209690" y="3854746"/>
                  <a:ext cx="4824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rot="7200000">
                  <a:off x="2182690" y="3933239"/>
                  <a:ext cx="4860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rot="9000000">
                  <a:off x="2219723" y="3873000"/>
                  <a:ext cx="4824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</p:grpSp>
        </p:grpSp>
        <p:sp>
          <p:nvSpPr>
            <p:cNvPr id="24" name="Content Placeholder 1"/>
            <p:cNvSpPr txBox="1">
              <a:spLocks/>
            </p:cNvSpPr>
            <p:nvPr/>
          </p:nvSpPr>
          <p:spPr>
            <a:xfrm rot="18852440">
              <a:off x="5615534" y="5135255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February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" name="Content Placeholder 1"/>
            <p:cNvSpPr txBox="1">
              <a:spLocks/>
            </p:cNvSpPr>
            <p:nvPr/>
          </p:nvSpPr>
          <p:spPr>
            <a:xfrm rot="17414780">
              <a:off x="6222268" y="3908779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March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6" name="Content Placeholder 1"/>
            <p:cNvSpPr txBox="1">
              <a:spLocks/>
            </p:cNvSpPr>
            <p:nvPr/>
          </p:nvSpPr>
          <p:spPr>
            <a:xfrm rot="15539337">
              <a:off x="6068067" y="2667214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April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7" name="Content Placeholder 1"/>
            <p:cNvSpPr txBox="1">
              <a:spLocks/>
            </p:cNvSpPr>
            <p:nvPr/>
          </p:nvSpPr>
          <p:spPr>
            <a:xfrm rot="2533477">
              <a:off x="5830244" y="2059825"/>
              <a:ext cx="666714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May</a:t>
              </a: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8" name="Content Placeholder 1"/>
            <p:cNvSpPr txBox="1">
              <a:spLocks/>
            </p:cNvSpPr>
            <p:nvPr/>
          </p:nvSpPr>
          <p:spPr>
            <a:xfrm rot="963985">
              <a:off x="4858145" y="1542292"/>
              <a:ext cx="758141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June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9" name="Content Placeholder 1"/>
            <p:cNvSpPr txBox="1">
              <a:spLocks/>
            </p:cNvSpPr>
            <p:nvPr/>
          </p:nvSpPr>
          <p:spPr>
            <a:xfrm rot="20423997">
              <a:off x="3761591" y="1483307"/>
              <a:ext cx="758141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July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0" name="Content Placeholder 1"/>
            <p:cNvSpPr txBox="1">
              <a:spLocks/>
            </p:cNvSpPr>
            <p:nvPr/>
          </p:nvSpPr>
          <p:spPr>
            <a:xfrm rot="18919172">
              <a:off x="2677200" y="2082863"/>
              <a:ext cx="952528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August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1" name="Content Placeholder 1"/>
            <p:cNvSpPr txBox="1">
              <a:spLocks/>
            </p:cNvSpPr>
            <p:nvPr/>
          </p:nvSpPr>
          <p:spPr>
            <a:xfrm rot="17409751">
              <a:off x="1896856" y="3058951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September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2" name="Content Placeholder 1"/>
            <p:cNvSpPr txBox="1">
              <a:spLocks/>
            </p:cNvSpPr>
            <p:nvPr/>
          </p:nvSpPr>
          <p:spPr>
            <a:xfrm rot="3985976">
              <a:off x="1821722" y="4343021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October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3" name="Content Placeholder 1"/>
            <p:cNvSpPr txBox="1">
              <a:spLocks/>
            </p:cNvSpPr>
            <p:nvPr/>
          </p:nvSpPr>
          <p:spPr>
            <a:xfrm rot="2399681">
              <a:off x="2412686" y="5268617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November</a:t>
              </a:r>
            </a:p>
          </p:txBody>
        </p:sp>
        <p:sp>
          <p:nvSpPr>
            <p:cNvPr id="34" name="Content Placeholder 1"/>
            <p:cNvSpPr txBox="1">
              <a:spLocks/>
            </p:cNvSpPr>
            <p:nvPr/>
          </p:nvSpPr>
          <p:spPr>
            <a:xfrm rot="800160">
              <a:off x="3454175" y="5829881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December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cxnSp>
        <p:nvCxnSpPr>
          <p:cNvPr id="37" name="Curved Connector 36"/>
          <p:cNvCxnSpPr>
            <a:endCxn id="33" idx="2"/>
          </p:cNvCxnSpPr>
          <p:nvPr/>
        </p:nvCxnSpPr>
        <p:spPr>
          <a:xfrm>
            <a:off x="3352800" y="5159379"/>
            <a:ext cx="1921846" cy="372596"/>
          </a:xfrm>
          <a:prstGeom prst="curvedConnector4">
            <a:avLst>
              <a:gd name="adj1" fmla="val 45509"/>
              <a:gd name="adj2" fmla="val 161353"/>
            </a:avLst>
          </a:pr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8" name="Curved Connector 37"/>
          <p:cNvCxnSpPr>
            <a:endCxn id="34" idx="2"/>
          </p:cNvCxnSpPr>
          <p:nvPr/>
        </p:nvCxnSpPr>
        <p:spPr>
          <a:xfrm>
            <a:off x="3124200" y="5571004"/>
            <a:ext cx="3176918" cy="522643"/>
          </a:xfrm>
          <a:prstGeom prst="curvedConnector4">
            <a:avLst>
              <a:gd name="adj1" fmla="val 38630"/>
              <a:gd name="adj2" fmla="val 143739"/>
            </a:avLst>
          </a:pr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Curved Connector 39"/>
          <p:cNvCxnSpPr>
            <a:endCxn id="14" idx="2"/>
          </p:cNvCxnSpPr>
          <p:nvPr/>
        </p:nvCxnSpPr>
        <p:spPr>
          <a:xfrm>
            <a:off x="3124200" y="5931872"/>
            <a:ext cx="4413321" cy="130648"/>
          </a:xfrm>
          <a:prstGeom prst="curvedConnector4">
            <a:avLst>
              <a:gd name="adj1" fmla="val 25144"/>
              <a:gd name="adj2" fmla="val 498711"/>
            </a:avLst>
          </a:pr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4" name="Freeform 63"/>
          <p:cNvSpPr/>
          <p:nvPr/>
        </p:nvSpPr>
        <p:spPr>
          <a:xfrm>
            <a:off x="2968788" y="5471111"/>
            <a:ext cx="5853711" cy="1326701"/>
          </a:xfrm>
          <a:custGeom>
            <a:avLst/>
            <a:gdLst>
              <a:gd name="connsiteX0" fmla="*/ 0 w 5853711"/>
              <a:gd name="connsiteY0" fmla="*/ 816964 h 1326701"/>
              <a:gd name="connsiteX1" fmla="*/ 3237876 w 5853711"/>
              <a:gd name="connsiteY1" fmla="*/ 1326630 h 1326701"/>
              <a:gd name="connsiteX2" fmla="*/ 5658787 w 5853711"/>
              <a:gd name="connsiteY2" fmla="*/ 786984 h 1326701"/>
              <a:gd name="connsiteX3" fmla="*/ 5531371 w 5853711"/>
              <a:gd name="connsiteY3" fmla="*/ 0 h 1326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3711" h="1326701">
                <a:moveTo>
                  <a:pt x="0" y="816964"/>
                </a:moveTo>
                <a:cubicBezTo>
                  <a:pt x="1147372" y="1074295"/>
                  <a:pt x="2294745" y="1331627"/>
                  <a:pt x="3237876" y="1326630"/>
                </a:cubicBezTo>
                <a:cubicBezTo>
                  <a:pt x="4181007" y="1321633"/>
                  <a:pt x="5276538" y="1008089"/>
                  <a:pt x="5658787" y="786984"/>
                </a:cubicBezTo>
                <a:cubicBezTo>
                  <a:pt x="6041036" y="565879"/>
                  <a:pt x="5786203" y="282939"/>
                  <a:pt x="5531371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56936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6267225" cy="472440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CEOS Work Plan is one of CEOS’s governing documents</a:t>
            </a:r>
          </a:p>
          <a:p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Based on a 3 year period</a:t>
            </a:r>
          </a:p>
          <a:p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Update annually</a:t>
            </a:r>
          </a:p>
          <a:p>
            <a:endParaRPr lang="en-GB" sz="2800" dirty="0">
              <a:latin typeface="Calibri" charset="0"/>
              <a:ea typeface="Calibri" charset="0"/>
              <a:cs typeface="Calibri" charset="0"/>
            </a:endParaRPr>
          </a:p>
          <a:p>
            <a:endParaRPr lang="en-GB" sz="2800" dirty="0" smtClean="0">
              <a:latin typeface="Calibri" charset="0"/>
              <a:ea typeface="Calibri" charset="0"/>
              <a:cs typeface="Calibri" charset="0"/>
            </a:endParaRPr>
          </a:p>
          <a:p>
            <a:endParaRPr lang="en-GB" sz="2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GB" dirty="0">
                <a:latin typeface="Calibri" charset="0"/>
                <a:ea typeface="Calibri" charset="0"/>
                <a:cs typeface="Calibri" charset="0"/>
              </a:rPr>
              <a:t>1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st request for updates</a:t>
            </a:r>
          </a:p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Deadline for updates</a:t>
            </a:r>
          </a:p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1</a:t>
            </a:r>
            <a:r>
              <a:rPr lang="en-GB" baseline="30000" dirty="0" smtClean="0">
                <a:latin typeface="Calibri" charset="0"/>
                <a:ea typeface="Calibri" charset="0"/>
                <a:cs typeface="Calibri" charset="0"/>
              </a:rPr>
              <a:t>st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 draft of work plan</a:t>
            </a:r>
          </a:p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Finalised work plan </a:t>
            </a:r>
          </a:p>
          <a:p>
            <a:endParaRPr lang="en-AU" sz="28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CEOS Work Plan timeline</a:t>
            </a:r>
            <a:endParaRPr lang="en-AU" sz="3200" dirty="0">
              <a:latin typeface="Calibri" charset="0"/>
              <a:ea typeface="Calibri" charset="0"/>
              <a:cs typeface="Calibri" charset="0"/>
            </a:endParaRP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567800" y="1600200"/>
            <a:ext cx="4500000" cy="4500000"/>
            <a:chOff x="2115406" y="1424400"/>
            <a:chExt cx="5059362" cy="4938881"/>
          </a:xfrm>
        </p:grpSpPr>
        <p:sp>
          <p:nvSpPr>
            <p:cNvPr id="14" name="Content Placeholder 1"/>
            <p:cNvSpPr txBox="1">
              <a:spLocks/>
            </p:cNvSpPr>
            <p:nvPr/>
          </p:nvSpPr>
          <p:spPr>
            <a:xfrm rot="20815872">
              <a:off x="4706694" y="5795434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smtClean="0">
                  <a:latin typeface="Calibri" charset="0"/>
                  <a:ea typeface="Calibri" charset="0"/>
                  <a:cs typeface="Calibri" charset="0"/>
                </a:rPr>
                <a:t>January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115406" y="1424400"/>
              <a:ext cx="5004000" cy="4938839"/>
              <a:chOff x="2115406" y="1424400"/>
              <a:chExt cx="5004000" cy="4938839"/>
            </a:xfrm>
          </p:grpSpPr>
          <p:sp>
            <p:nvSpPr>
              <p:cNvPr id="16" name="Arc 15"/>
              <p:cNvSpPr/>
              <p:nvPr/>
            </p:nvSpPr>
            <p:spPr>
              <a:xfrm>
                <a:off x="2213484" y="1460916"/>
                <a:ext cx="4896000" cy="4896000"/>
              </a:xfrm>
              <a:prstGeom prst="arc">
                <a:avLst>
                  <a:gd name="adj1" fmla="val 16200000"/>
                  <a:gd name="adj2" fmla="val 16183746"/>
                </a:avLst>
              </a:prstGeom>
              <a:ln w="114300">
                <a:solidFill>
                  <a:schemeClr val="accent3"/>
                </a:solidFill>
                <a:headEnd type="none" w="med" len="med"/>
                <a:tailEnd type="none" w="med" len="med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2115406" y="1424400"/>
                <a:ext cx="5004000" cy="4938839"/>
                <a:chOff x="2115406" y="1424400"/>
                <a:chExt cx="5004000" cy="4938839"/>
              </a:xfrm>
            </p:grpSpPr>
            <p:cxnSp>
              <p:nvCxnSpPr>
                <p:cNvPr id="18" name="Straight Connector 17"/>
                <p:cNvCxnSpPr/>
                <p:nvPr/>
              </p:nvCxnSpPr>
              <p:spPr>
                <a:xfrm>
                  <a:off x="2115406" y="3886200"/>
                  <a:ext cx="5004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rot="5400000">
                  <a:off x="2200200" y="3872400"/>
                  <a:ext cx="4896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1800000">
                  <a:off x="2230353" y="3864000"/>
                  <a:ext cx="4788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rot="3600000">
                  <a:off x="2209690" y="3854746"/>
                  <a:ext cx="4824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rot="7200000">
                  <a:off x="2182690" y="3933239"/>
                  <a:ext cx="4860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rot="9000000">
                  <a:off x="2219723" y="3873000"/>
                  <a:ext cx="4824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</p:grpSp>
        </p:grpSp>
        <p:sp>
          <p:nvSpPr>
            <p:cNvPr id="24" name="Content Placeholder 1"/>
            <p:cNvSpPr txBox="1">
              <a:spLocks/>
            </p:cNvSpPr>
            <p:nvPr/>
          </p:nvSpPr>
          <p:spPr>
            <a:xfrm rot="18852440">
              <a:off x="5615534" y="5135255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February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" name="Content Placeholder 1"/>
            <p:cNvSpPr txBox="1">
              <a:spLocks/>
            </p:cNvSpPr>
            <p:nvPr/>
          </p:nvSpPr>
          <p:spPr>
            <a:xfrm rot="17414780">
              <a:off x="6222268" y="3908779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March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6" name="Content Placeholder 1"/>
            <p:cNvSpPr txBox="1">
              <a:spLocks/>
            </p:cNvSpPr>
            <p:nvPr/>
          </p:nvSpPr>
          <p:spPr>
            <a:xfrm rot="15539337">
              <a:off x="6068067" y="2667214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April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7" name="Content Placeholder 1"/>
            <p:cNvSpPr txBox="1">
              <a:spLocks/>
            </p:cNvSpPr>
            <p:nvPr/>
          </p:nvSpPr>
          <p:spPr>
            <a:xfrm rot="2533477">
              <a:off x="5830244" y="2059825"/>
              <a:ext cx="666714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May</a:t>
              </a: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8" name="Content Placeholder 1"/>
            <p:cNvSpPr txBox="1">
              <a:spLocks/>
            </p:cNvSpPr>
            <p:nvPr/>
          </p:nvSpPr>
          <p:spPr>
            <a:xfrm rot="963985">
              <a:off x="4858145" y="1542292"/>
              <a:ext cx="758141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June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9" name="Content Placeholder 1"/>
            <p:cNvSpPr txBox="1">
              <a:spLocks/>
            </p:cNvSpPr>
            <p:nvPr/>
          </p:nvSpPr>
          <p:spPr>
            <a:xfrm rot="20423997">
              <a:off x="3761591" y="1483307"/>
              <a:ext cx="758141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July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0" name="Content Placeholder 1"/>
            <p:cNvSpPr txBox="1">
              <a:spLocks/>
            </p:cNvSpPr>
            <p:nvPr/>
          </p:nvSpPr>
          <p:spPr>
            <a:xfrm rot="18919172">
              <a:off x="2677200" y="2082863"/>
              <a:ext cx="952528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August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1" name="Content Placeholder 1"/>
            <p:cNvSpPr txBox="1">
              <a:spLocks/>
            </p:cNvSpPr>
            <p:nvPr/>
          </p:nvSpPr>
          <p:spPr>
            <a:xfrm rot="17409751">
              <a:off x="1896856" y="3058951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September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2" name="Content Placeholder 1"/>
            <p:cNvSpPr txBox="1">
              <a:spLocks/>
            </p:cNvSpPr>
            <p:nvPr/>
          </p:nvSpPr>
          <p:spPr>
            <a:xfrm rot="3985976">
              <a:off x="1821722" y="4343021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October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3" name="Content Placeholder 1"/>
            <p:cNvSpPr txBox="1">
              <a:spLocks/>
            </p:cNvSpPr>
            <p:nvPr/>
          </p:nvSpPr>
          <p:spPr>
            <a:xfrm rot="2399681">
              <a:off x="2412686" y="5268617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November</a:t>
              </a:r>
            </a:p>
          </p:txBody>
        </p:sp>
        <p:sp>
          <p:nvSpPr>
            <p:cNvPr id="34" name="Content Placeholder 1"/>
            <p:cNvSpPr txBox="1">
              <a:spLocks/>
            </p:cNvSpPr>
            <p:nvPr/>
          </p:nvSpPr>
          <p:spPr>
            <a:xfrm rot="800160">
              <a:off x="3454175" y="5829881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December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8264" y="3339167"/>
            <a:ext cx="779062" cy="101046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7" name="Curved Connector 36"/>
          <p:cNvCxnSpPr>
            <a:endCxn id="33" idx="2"/>
          </p:cNvCxnSpPr>
          <p:nvPr/>
        </p:nvCxnSpPr>
        <p:spPr>
          <a:xfrm>
            <a:off x="3352800" y="5159379"/>
            <a:ext cx="1921846" cy="372596"/>
          </a:xfrm>
          <a:prstGeom prst="curvedConnector4">
            <a:avLst>
              <a:gd name="adj1" fmla="val 45509"/>
              <a:gd name="adj2" fmla="val 161353"/>
            </a:avLst>
          </a:pr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Freeform 7"/>
          <p:cNvSpPr/>
          <p:nvPr/>
        </p:nvSpPr>
        <p:spPr>
          <a:xfrm>
            <a:off x="3110459" y="5561351"/>
            <a:ext cx="3013023" cy="558707"/>
          </a:xfrm>
          <a:custGeom>
            <a:avLst/>
            <a:gdLst>
              <a:gd name="connsiteX0" fmla="*/ 0 w 3013023"/>
              <a:gd name="connsiteY0" fmla="*/ 0 h 558707"/>
              <a:gd name="connsiteX1" fmla="*/ 1581462 w 3013023"/>
              <a:gd name="connsiteY1" fmla="*/ 509665 h 558707"/>
              <a:gd name="connsiteX2" fmla="*/ 3013023 w 3013023"/>
              <a:gd name="connsiteY2" fmla="*/ 509665 h 558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3023" h="558707">
                <a:moveTo>
                  <a:pt x="0" y="0"/>
                </a:moveTo>
                <a:cubicBezTo>
                  <a:pt x="539646" y="212360"/>
                  <a:pt x="1079292" y="424721"/>
                  <a:pt x="1581462" y="509665"/>
                </a:cubicBezTo>
                <a:cubicBezTo>
                  <a:pt x="2083633" y="594609"/>
                  <a:pt x="2548328" y="552137"/>
                  <a:pt x="3013023" y="509665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110459" y="5096656"/>
            <a:ext cx="5891309" cy="1349912"/>
          </a:xfrm>
          <a:custGeom>
            <a:avLst/>
            <a:gdLst>
              <a:gd name="connsiteX0" fmla="*/ 0 w 5891309"/>
              <a:gd name="connsiteY0" fmla="*/ 824459 h 1349912"/>
              <a:gd name="connsiteX1" fmla="*/ 1603948 w 5891309"/>
              <a:gd name="connsiteY1" fmla="*/ 1311639 h 1349912"/>
              <a:gd name="connsiteX2" fmla="*/ 4339652 w 5891309"/>
              <a:gd name="connsiteY2" fmla="*/ 1206708 h 1349912"/>
              <a:gd name="connsiteX3" fmla="*/ 5786203 w 5891309"/>
              <a:gd name="connsiteY3" fmla="*/ 322288 h 1349912"/>
              <a:gd name="connsiteX4" fmla="*/ 5666282 w 5891309"/>
              <a:gd name="connsiteY4" fmla="*/ 0 h 1349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91309" h="1349912">
                <a:moveTo>
                  <a:pt x="0" y="824459"/>
                </a:moveTo>
                <a:cubicBezTo>
                  <a:pt x="440336" y="1036195"/>
                  <a:pt x="880673" y="1247931"/>
                  <a:pt x="1603948" y="1311639"/>
                </a:cubicBezTo>
                <a:cubicBezTo>
                  <a:pt x="2327223" y="1375347"/>
                  <a:pt x="3642610" y="1371600"/>
                  <a:pt x="4339652" y="1206708"/>
                </a:cubicBezTo>
                <a:cubicBezTo>
                  <a:pt x="5036694" y="1041816"/>
                  <a:pt x="5565098" y="523406"/>
                  <a:pt x="5786203" y="322288"/>
                </a:cubicBezTo>
                <a:cubicBezTo>
                  <a:pt x="6007308" y="121170"/>
                  <a:pt x="5836795" y="60585"/>
                  <a:pt x="5666282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893102" y="4287187"/>
            <a:ext cx="6218401" cy="2522469"/>
          </a:xfrm>
          <a:custGeom>
            <a:avLst/>
            <a:gdLst>
              <a:gd name="connsiteX0" fmla="*/ 0 w 6218401"/>
              <a:gd name="connsiteY0" fmla="*/ 2023672 h 2522469"/>
              <a:gd name="connsiteX1" fmla="*/ 3342806 w 6218401"/>
              <a:gd name="connsiteY1" fmla="*/ 2518347 h 2522469"/>
              <a:gd name="connsiteX2" fmla="*/ 5426439 w 6218401"/>
              <a:gd name="connsiteY2" fmla="*/ 2188564 h 2522469"/>
              <a:gd name="connsiteX3" fmla="*/ 6160957 w 6218401"/>
              <a:gd name="connsiteY3" fmla="*/ 1034321 h 2522469"/>
              <a:gd name="connsiteX4" fmla="*/ 6115987 w 6218401"/>
              <a:gd name="connsiteY4" fmla="*/ 0 h 252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18401" h="2522469">
                <a:moveTo>
                  <a:pt x="0" y="2023672"/>
                </a:moveTo>
                <a:cubicBezTo>
                  <a:pt x="1219200" y="2257268"/>
                  <a:pt x="2438400" y="2490865"/>
                  <a:pt x="3342806" y="2518347"/>
                </a:cubicBezTo>
                <a:cubicBezTo>
                  <a:pt x="4247212" y="2545829"/>
                  <a:pt x="4956747" y="2435902"/>
                  <a:pt x="5426439" y="2188564"/>
                </a:cubicBezTo>
                <a:cubicBezTo>
                  <a:pt x="5896131" y="1941226"/>
                  <a:pt x="6046032" y="1399082"/>
                  <a:pt x="6160957" y="1034321"/>
                </a:cubicBezTo>
                <a:cubicBezTo>
                  <a:pt x="6275882" y="669560"/>
                  <a:pt x="6195934" y="334780"/>
                  <a:pt x="6115987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838200" y="2731534"/>
            <a:ext cx="7553592" cy="214526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4000" dirty="0" smtClean="0"/>
              <a:t>CEOS Work plan is generally   agreed by “virtual endorsement” during the first quarter</a:t>
            </a:r>
            <a:endParaRPr kumimoji="0" lang="en-GB" sz="20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97272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981200"/>
            <a:ext cx="8153400" cy="4724400"/>
          </a:xfrm>
        </p:spPr>
        <p:txBody>
          <a:bodyPr/>
          <a:lstStyle/>
          <a:p>
            <a:pPr marL="0" lvl="0" indent="0">
              <a:buNone/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Main outcomes are described for the following </a:t>
            </a: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thematic areas</a:t>
            </a: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Climate</a:t>
            </a: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Monitoring, Research, and Services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Carbon</a:t>
            </a: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Observations, Including Forested Regions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Observations for </a:t>
            </a: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Agriculture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Observations for </a:t>
            </a: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Disasters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Observations for </a:t>
            </a: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Future Data Architectures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Capacity Building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Access, Availability and Quality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Advancement of the CEOS </a:t>
            </a: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Virtual Constellations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Support to Other </a:t>
            </a: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Key Stakeholder </a:t>
            </a: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Initiatives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Outreach</a:t>
            </a:r>
            <a:r>
              <a:rPr lang="en-A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to Key Stakeholders</a:t>
            </a:r>
          </a:p>
          <a:p>
            <a:pPr marL="838200" lvl="1" indent="-381000"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Organizational Issues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2017-2019 Work Plan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76300" y="1368623"/>
            <a:ext cx="7315200" cy="383977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  <a:ln>
            <a:solidFill>
              <a:schemeClr val="accent4">
                <a:lumMod val="75000"/>
                <a:lumOff val="2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algn="ctr">
              <a:defRPr sz="140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sz="1800" dirty="0" smtClean="0">
                <a:solidFill>
                  <a:srgbClr val="002060"/>
                </a:solidFill>
              </a:rPr>
              <a:t>Eighty-seven (87) </a:t>
            </a:r>
            <a:r>
              <a:rPr lang="en-US" sz="1800" dirty="0">
                <a:solidFill>
                  <a:srgbClr val="002060"/>
                </a:solidFill>
              </a:rPr>
              <a:t>Objectives/Deliverables for </a:t>
            </a:r>
            <a:r>
              <a:rPr lang="en-US" sz="1800" dirty="0" smtClean="0">
                <a:solidFill>
                  <a:srgbClr val="002060"/>
                </a:solidFill>
              </a:rPr>
              <a:t>2017-2019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135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3200400"/>
            <a:ext cx="8153400" cy="762000"/>
          </a:xfrm>
        </p:spPr>
        <p:txBody>
          <a:bodyPr/>
          <a:lstStyle/>
          <a:p>
            <a:pPr marL="0" indent="0">
              <a:buNone/>
            </a:pPr>
            <a:r>
              <a:rPr lang="en-AU" sz="4000" dirty="0">
                <a:latin typeface="Calibri" charset="0"/>
                <a:ea typeface="Calibri" charset="0"/>
                <a:cs typeface="Calibri" charset="0"/>
              </a:rPr>
              <a:t>CARD4L </a:t>
            </a:r>
            <a:r>
              <a:rPr lang="en-AU" sz="4000" dirty="0" smtClean="0">
                <a:latin typeface="Calibri" charset="0"/>
                <a:ea typeface="Calibri" charset="0"/>
                <a:cs typeface="Calibri" charset="0"/>
              </a:rPr>
              <a:t>FDA-x </a:t>
            </a:r>
            <a:r>
              <a:rPr lang="en-AU" sz="4000" dirty="0">
                <a:latin typeface="Calibri" charset="0"/>
                <a:ea typeface="Calibri" charset="0"/>
                <a:cs typeface="Calibri" charset="0"/>
              </a:rPr>
              <a:t>vs </a:t>
            </a:r>
            <a:r>
              <a:rPr lang="en-AU" sz="4000" dirty="0" smtClean="0">
                <a:latin typeface="Calibri" charset="0"/>
                <a:ea typeface="Calibri" charset="0"/>
                <a:cs typeface="Calibri" charset="0"/>
              </a:rPr>
              <a:t>LSI-x actions?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7716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10323</TotalTime>
  <Words>411</Words>
  <Application>Microsoft Office PowerPoint</Application>
  <PresentationFormat>On-screen Show (4:3)</PresentationFormat>
  <Paragraphs>98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Black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CEOS Workplan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67</cp:revision>
  <dcterms:modified xsi:type="dcterms:W3CDTF">2018-02-19T14:54:49Z</dcterms:modified>
</cp:coreProperties>
</file>