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1pPr>
    <a:lvl2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2pPr>
    <a:lvl3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3pPr>
    <a:lvl4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4pPr>
    <a:lvl5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5pPr>
    <a:lvl6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6pPr>
    <a:lvl7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7pPr>
    <a:lvl8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8pPr>
    <a:lvl9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b="def" i="def"/>
      <a:tcStyle>
        <a:tcBdr/>
        <a:fill>
          <a:solidFill>
            <a:srgbClr val="FFFFFF"/>
          </a:solidFill>
        </a:fill>
      </a:tcStyle>
    </a:band2H>
    <a:firstCo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b="def" i="def"/>
      <a:tcStyle>
        <a:tcBdr/>
        <a:fill>
          <a:solidFill>
            <a:srgbClr val="FFFFFF"/>
          </a:solidFill>
        </a:fill>
      </a:tcStyle>
    </a:band2H>
    <a:firstCo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2708684C-4D16-4618-839F-0558EEFCDFE6}"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venir Heavy"/>
          <a:ea typeface="Avenir Heavy"/>
          <a:cs typeface="Avenir Heavy"/>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venir Heavy"/>
          <a:ea typeface="Avenir Heavy"/>
          <a:cs typeface="Avenir Heavy"/>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venir Heavy"/>
          <a:ea typeface="Avenir Heavy"/>
          <a:cs typeface="Avenir Heavy"/>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p:nvPr>
            <p:ph type="sldImg"/>
          </p:nvPr>
        </p:nvSpPr>
        <p:spPr>
          <a:xfrm>
            <a:off x="1143000" y="685800"/>
            <a:ext cx="4572000" cy="3429000"/>
          </a:xfrm>
          <a:prstGeom prst="rect">
            <a:avLst/>
          </a:prstGeom>
        </p:spPr>
        <p:txBody>
          <a:bodyPr/>
          <a:lstStyle/>
          <a:p>
            <a:pPr/>
          </a:p>
        </p:txBody>
      </p:sp>
      <p:sp>
        <p:nvSpPr>
          <p:cNvPr id="29" name="Shape 2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mj-lt"/>
        <a:ea typeface="+mj-ea"/>
        <a:cs typeface="+mj-cs"/>
        <a:sym typeface="Avenir Roman"/>
      </a:defRPr>
    </a:lvl1pPr>
    <a:lvl2pPr indent="228600" defTabSz="457200" latinLnBrk="0">
      <a:lnSpc>
        <a:spcPct val="125000"/>
      </a:lnSpc>
      <a:defRPr sz="2400">
        <a:latin typeface="+mj-lt"/>
        <a:ea typeface="+mj-ea"/>
        <a:cs typeface="+mj-cs"/>
        <a:sym typeface="Avenir Roman"/>
      </a:defRPr>
    </a:lvl2pPr>
    <a:lvl3pPr indent="457200" defTabSz="457200" latinLnBrk="0">
      <a:lnSpc>
        <a:spcPct val="125000"/>
      </a:lnSpc>
      <a:defRPr sz="2400">
        <a:latin typeface="+mj-lt"/>
        <a:ea typeface="+mj-ea"/>
        <a:cs typeface="+mj-cs"/>
        <a:sym typeface="Avenir Roman"/>
      </a:defRPr>
    </a:lvl3pPr>
    <a:lvl4pPr indent="685800" defTabSz="457200" latinLnBrk="0">
      <a:lnSpc>
        <a:spcPct val="125000"/>
      </a:lnSpc>
      <a:defRPr sz="2400">
        <a:latin typeface="+mj-lt"/>
        <a:ea typeface="+mj-ea"/>
        <a:cs typeface="+mj-cs"/>
        <a:sym typeface="Avenir Roman"/>
      </a:defRPr>
    </a:lvl4pPr>
    <a:lvl5pPr indent="914400" defTabSz="457200" latinLnBrk="0">
      <a:lnSpc>
        <a:spcPct val="125000"/>
      </a:lnSpc>
      <a:defRPr sz="2400">
        <a:latin typeface="+mj-lt"/>
        <a:ea typeface="+mj-ea"/>
        <a:cs typeface="+mj-cs"/>
        <a:sym typeface="Avenir Roman"/>
      </a:defRPr>
    </a:lvl5pPr>
    <a:lvl6pPr indent="1143000" defTabSz="457200" latinLnBrk="0">
      <a:lnSpc>
        <a:spcPct val="125000"/>
      </a:lnSpc>
      <a:defRPr sz="2400">
        <a:latin typeface="+mj-lt"/>
        <a:ea typeface="+mj-ea"/>
        <a:cs typeface="+mj-cs"/>
        <a:sym typeface="Avenir Roman"/>
      </a:defRPr>
    </a:lvl6pPr>
    <a:lvl7pPr indent="1371600" defTabSz="457200" latinLnBrk="0">
      <a:lnSpc>
        <a:spcPct val="125000"/>
      </a:lnSpc>
      <a:defRPr sz="2400">
        <a:latin typeface="+mj-lt"/>
        <a:ea typeface="+mj-ea"/>
        <a:cs typeface="+mj-cs"/>
        <a:sym typeface="Avenir Roman"/>
      </a:defRPr>
    </a:lvl7pPr>
    <a:lvl8pPr indent="1600200" defTabSz="457200" latinLnBrk="0">
      <a:lnSpc>
        <a:spcPct val="125000"/>
      </a:lnSpc>
      <a:defRPr sz="2400">
        <a:latin typeface="+mj-lt"/>
        <a:ea typeface="+mj-ea"/>
        <a:cs typeface="+mj-cs"/>
        <a:sym typeface="Avenir Roman"/>
      </a:defRPr>
    </a:lvl8pPr>
    <a:lvl9pPr indent="1828800" defTabSz="457200" latinLnBrk="0">
      <a:lnSpc>
        <a:spcPct val="125000"/>
      </a:lnSpc>
      <a:defRPr sz="2400">
        <a:latin typeface="+mj-lt"/>
        <a:ea typeface="+mj-ea"/>
        <a:cs typeface="+mj-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Title Slid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4" name="Slide Number"/>
          <p:cNvSpPr txBox="1"/>
          <p:nvPr>
            <p:ph type="sldNum" sz="quarter" idx="2"/>
          </p:nvPr>
        </p:nvSpPr>
        <p:spPr>
          <a:xfrm>
            <a:off x="6315862" y="6356350"/>
            <a:ext cx="237338" cy="231137"/>
          </a:xfrm>
          <a:prstGeom prst="rect">
            <a:avLst/>
          </a:prstGeom>
          <a:noFill/>
          <a:ln w="12700">
            <a:noFill/>
          </a:ln>
        </p:spPr>
        <p:txBody>
          <a:bodyPr wrap="none" lIns="45718" tIns="45718" rIns="45718" bIns="45718"/>
          <a:lstStyle>
            <a:lvl1pPr algn="r" defTabSz="457200">
              <a:defRPr i="0" sz="1000">
                <a:solidFill>
                  <a:srgbClr val="002569"/>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grpSp>
        <p:nvGrpSpPr>
          <p:cNvPr id="4" name="Group 6"/>
          <p:cNvGrpSpPr/>
          <p:nvPr/>
        </p:nvGrpSpPr>
        <p:grpSpPr>
          <a:xfrm>
            <a:off x="76199" y="6629399"/>
            <a:ext cx="2796209" cy="187288"/>
            <a:chOff x="0" y="0"/>
            <a:chExt cx="2796208" cy="187286"/>
          </a:xfrm>
        </p:grpSpPr>
        <p:sp>
          <p:nvSpPr>
            <p:cNvPr id="2" name="Shape 4"/>
            <p:cNvSpPr/>
            <p:nvPr/>
          </p:nvSpPr>
          <p:spPr>
            <a:xfrm>
              <a:off x="0" y="-1"/>
              <a:ext cx="2644162" cy="187288"/>
            </a:xfrm>
            <a:prstGeom prst="roundRect">
              <a:avLst>
                <a:gd name="adj" fmla="val 16667"/>
              </a:avLst>
            </a:prstGeom>
            <a:solidFill>
              <a:srgbClr val="FFFFFF">
                <a:alpha val="49000"/>
              </a:srgbClr>
            </a:solidFill>
            <a:ln w="25400" cap="flat">
              <a:solidFill>
                <a:srgbClr val="1F497D">
                  <a:alpha val="60000"/>
                </a:srgbClr>
              </a:solidFill>
              <a:prstDash val="solid"/>
              <a:round/>
            </a:ln>
            <a:effectLst/>
          </p:spPr>
          <p:txBody>
            <a:bodyPr wrap="square" lIns="45718" tIns="45718" rIns="45718" bIns="45718" numCol="1" anchor="t">
              <a:noAutofit/>
            </a:bodyPr>
            <a:lstStyle/>
            <a:p>
              <a:pPr algn="ctr" defTabSz="914400">
                <a:defRPr i="1" sz="1100">
                  <a:solidFill>
                    <a:srgbClr val="1F497D"/>
                  </a:solidFill>
                  <a:latin typeface="+mn-lt"/>
                  <a:ea typeface="+mn-ea"/>
                  <a:cs typeface="+mn-cs"/>
                  <a:sym typeface="Helvetica"/>
                </a:defRPr>
              </a:pPr>
            </a:p>
          </p:txBody>
        </p:sp>
        <p:sp>
          <p:nvSpPr>
            <p:cNvPr id="3" name="Shape 5"/>
            <p:cNvSpPr txBox="1"/>
            <p:nvPr/>
          </p:nvSpPr>
          <p:spPr>
            <a:xfrm>
              <a:off x="10232" y="9143"/>
              <a:ext cx="2785977" cy="1651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gn="ctr" defTabSz="914400">
                <a:defRPr i="1" sz="1100">
                  <a:solidFill>
                    <a:srgbClr val="1F497D"/>
                  </a:solidFill>
                  <a:latin typeface="+mn-lt"/>
                  <a:ea typeface="+mn-ea"/>
                  <a:cs typeface="+mn-cs"/>
                  <a:sym typeface="Helvetica"/>
                </a:defRPr>
              </a:pPr>
              <a:r>
                <a:t>CEOS LSI-VC-</a:t>
              </a:r>
              <a:r>
                <a:t>4,</a:t>
              </a:r>
              <a:r>
                <a:t> </a:t>
              </a:r>
              <a:r>
                <a:t>6-8</a:t>
              </a:r>
              <a:r>
                <a:t> </a:t>
              </a:r>
              <a:r>
                <a:t>September 2017</a:t>
              </a:r>
            </a:p>
          </p:txBody>
        </p:sp>
      </p:grpSp>
      <p:sp>
        <p:nvSpPr>
          <p:cNvPr id="5" name="Body Level One…"/>
          <p:cNvSpPr txBox="1"/>
          <p:nvPr>
            <p:ph type="body" idx="1"/>
          </p:nvPr>
        </p:nvSpPr>
        <p:spPr>
          <a:xfrm>
            <a:off x="457200" y="1600200"/>
            <a:ext cx="8153400" cy="47244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6" name="Title Text"/>
          <p:cNvSpPr txBox="1"/>
          <p:nvPr>
            <p:ph type="title"/>
          </p:nvPr>
        </p:nvSpPr>
        <p:spPr>
          <a:xfrm>
            <a:off x="1370012" y="1371600"/>
            <a:ext cx="7315201" cy="4651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lstStyle/>
          <a:p>
            <a:pPr/>
            <a:r>
              <a:t>Title Text</a:t>
            </a:r>
          </a:p>
        </p:txBody>
      </p:sp>
      <p:sp>
        <p:nvSpPr>
          <p:cNvPr id="7" name="Slide Number"/>
          <p:cNvSpPr txBox="1"/>
          <p:nvPr>
            <p:ph type="sldNum" sz="quarter" idx="2"/>
          </p:nvPr>
        </p:nvSpPr>
        <p:spPr>
          <a:xfrm>
            <a:off x="8763000" y="6629400"/>
            <a:ext cx="304800" cy="190500"/>
          </a:xfrm>
          <a:prstGeom prst="rect">
            <a:avLst/>
          </a:prstGeom>
          <a:solidFill>
            <a:srgbClr val="FFFFFF">
              <a:alpha val="49000"/>
            </a:srgbClr>
          </a:solidFill>
          <a:ln w="25400">
            <a:solidFill>
              <a:srgbClr val="1F497D">
                <a:alpha val="60000"/>
              </a:srgbClr>
            </a:solidFill>
            <a:miter lim="400000"/>
          </a:ln>
        </p:spPr>
        <p:txBody>
          <a:bodyPr lIns="0" tIns="0" rIns="0" bIns="0">
            <a:spAutoFit/>
          </a:bodyPr>
          <a:lstStyle>
            <a:lvl1pPr algn="ctr" defTabSz="914400">
              <a:spcBef>
                <a:spcPts val="600"/>
              </a:spcBef>
              <a:defRPr i="1" sz="1100">
                <a:solidFill>
                  <a:srgbClr val="1F497D"/>
                </a:solidFill>
                <a:latin typeface="+mn-lt"/>
                <a:ea typeface="+mn-ea"/>
                <a:cs typeface="+mn-cs"/>
                <a:sym typeface="Helvetic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Lst>
  <p:transition xmlns:p14="http://schemas.microsoft.com/office/powerpoint/2010/main" spd="med" advClick="1"/>
  <p:txStyles>
    <p:titleStyle>
      <a:lvl1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1pPr>
      <a:lvl2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2pPr>
      <a:lvl3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3pPr>
      <a:lvl4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4pPr>
      <a:lvl5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5pPr>
      <a:lvl6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6pPr>
      <a:lvl7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7pPr>
      <a:lvl8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8pPr>
      <a:lvl9pPr marL="0" marR="0" indent="0" algn="r" defTabSz="914400" rtl="0" latinLnBrk="0">
        <a:lnSpc>
          <a:spcPct val="100000"/>
        </a:lnSpc>
        <a:spcBef>
          <a:spcPts val="0"/>
        </a:spcBef>
        <a:spcAft>
          <a:spcPts val="0"/>
        </a:spcAft>
        <a:buClrTx/>
        <a:buSzTx/>
        <a:buFontTx/>
        <a:buNone/>
        <a:tabLst/>
        <a:defRPr b="1" baseline="0" cap="none" i="0" spc="0" strike="noStrike" sz="3200" u="none">
          <a:ln>
            <a:noFill/>
          </a:ln>
          <a:solidFill>
            <a:srgbClr val="FFFFFF"/>
          </a:solidFill>
          <a:uFillTx/>
          <a:latin typeface="Arial"/>
          <a:ea typeface="Arial"/>
          <a:cs typeface="Arial"/>
          <a:sym typeface="Arial"/>
        </a:defRPr>
      </a:lvl9pPr>
    </p:titleStyle>
    <p:bodyStyle>
      <a:lvl1pPr marL="342900" marR="0" indent="-342900" algn="l" defTabSz="914400" rtl="0" latinLnBrk="0">
        <a:lnSpc>
          <a:spcPct val="100000"/>
        </a:lnSpc>
        <a:spcBef>
          <a:spcPts val="500"/>
        </a:spcBef>
        <a:spcAft>
          <a:spcPts val="0"/>
        </a:spcAft>
        <a:buClrTx/>
        <a:buSzPct val="100000"/>
        <a:buFont typeface="Arial"/>
        <a:buChar char="•"/>
        <a:tabLst/>
        <a:defRPr b="0" baseline="0" cap="none" i="0" spc="0" strike="noStrike" sz="2000" u="none">
          <a:ln>
            <a:noFill/>
          </a:ln>
          <a:solidFill>
            <a:srgbClr val="002569"/>
          </a:solidFill>
          <a:uFillTx/>
          <a:latin typeface="+mn-lt"/>
          <a:ea typeface="+mn-ea"/>
          <a:cs typeface="+mn-cs"/>
          <a:sym typeface="Helvetica"/>
        </a:defRPr>
      </a:lvl1pPr>
      <a:lvl2pPr marL="768925" marR="0" indent="-311725" algn="l" defTabSz="914400" rtl="0" latinLnBrk="0">
        <a:lnSpc>
          <a:spcPct val="100000"/>
        </a:lnSpc>
        <a:spcBef>
          <a:spcPts val="500"/>
        </a:spcBef>
        <a:spcAft>
          <a:spcPts val="0"/>
        </a:spcAft>
        <a:buClrTx/>
        <a:buSzPct val="100000"/>
        <a:buFont typeface="Arial"/>
        <a:buChar char="o"/>
        <a:tabLst/>
        <a:defRPr b="0" baseline="0" cap="none" i="0" spc="0" strike="noStrike" sz="2000" u="none">
          <a:ln>
            <a:noFill/>
          </a:ln>
          <a:solidFill>
            <a:srgbClr val="002569"/>
          </a:solidFill>
          <a:uFillTx/>
          <a:latin typeface="+mn-lt"/>
          <a:ea typeface="+mn-ea"/>
          <a:cs typeface="+mn-cs"/>
          <a:sym typeface="Helvetica"/>
        </a:defRPr>
      </a:lvl2pPr>
      <a:lvl3pPr marL="1188719" marR="0" indent="-274319" algn="l" defTabSz="914400" rtl="0" latinLnBrk="0">
        <a:lnSpc>
          <a:spcPct val="100000"/>
        </a:lnSpc>
        <a:spcBef>
          <a:spcPts val="500"/>
        </a:spcBef>
        <a:spcAft>
          <a:spcPts val="0"/>
        </a:spcAft>
        <a:buClrTx/>
        <a:buSzPct val="100000"/>
        <a:buFont typeface="Arial"/>
        <a:buChar char="▪"/>
        <a:tabLst/>
        <a:defRPr b="0" baseline="0" cap="none" i="0" spc="0" strike="noStrike" sz="2000" u="none">
          <a:ln>
            <a:noFill/>
          </a:ln>
          <a:solidFill>
            <a:srgbClr val="002569"/>
          </a:solidFill>
          <a:uFillTx/>
          <a:latin typeface="+mn-lt"/>
          <a:ea typeface="+mn-ea"/>
          <a:cs typeface="+mn-cs"/>
          <a:sym typeface="Helvetica"/>
        </a:defRPr>
      </a:lvl3pPr>
      <a:lvl4pPr marL="1676400" marR="0" indent="-304800" algn="l" defTabSz="914400" rtl="0" latinLnBrk="0">
        <a:lnSpc>
          <a:spcPct val="100000"/>
        </a:lnSpc>
        <a:spcBef>
          <a:spcPts val="500"/>
        </a:spcBef>
        <a:spcAft>
          <a:spcPts val="0"/>
        </a:spcAft>
        <a:buClrTx/>
        <a:buSzPct val="100000"/>
        <a:buFont typeface="Arial"/>
        <a:buChar char="▪"/>
        <a:tabLst/>
        <a:defRPr b="0" baseline="0" cap="none" i="0" spc="0" strike="noStrike" sz="2000" u="none">
          <a:ln>
            <a:noFill/>
          </a:ln>
          <a:solidFill>
            <a:srgbClr val="002569"/>
          </a:solidFill>
          <a:uFillTx/>
          <a:latin typeface="+mn-lt"/>
          <a:ea typeface="+mn-ea"/>
          <a:cs typeface="+mn-cs"/>
          <a:sym typeface="Helvetica"/>
        </a:defRPr>
      </a:lvl4pPr>
      <a:lvl5pPr marL="2171700" marR="0" indent="-342900" algn="l" defTabSz="914400" rtl="0" latinLnBrk="0">
        <a:lnSpc>
          <a:spcPct val="100000"/>
        </a:lnSpc>
        <a:spcBef>
          <a:spcPts val="500"/>
        </a:spcBef>
        <a:spcAft>
          <a:spcPts val="0"/>
        </a:spcAft>
        <a:buClrTx/>
        <a:buSzPct val="100000"/>
        <a:buFont typeface="Arial"/>
        <a:buChar char="•"/>
        <a:tabLst/>
        <a:defRPr b="0" baseline="0" cap="none" i="0" spc="0" strike="noStrike" sz="2000" u="none">
          <a:ln>
            <a:noFill/>
          </a:ln>
          <a:solidFill>
            <a:srgbClr val="002569"/>
          </a:solidFill>
          <a:uFillTx/>
          <a:latin typeface="+mn-lt"/>
          <a:ea typeface="+mn-ea"/>
          <a:cs typeface="+mn-cs"/>
          <a:sym typeface="Helvetica"/>
        </a:defRPr>
      </a:lvl5pPr>
      <a:lvl6pPr marL="0" marR="0" indent="0" algn="l" defTabSz="914400" rtl="0" latinLnBrk="0">
        <a:lnSpc>
          <a:spcPct val="100000"/>
        </a:lnSpc>
        <a:spcBef>
          <a:spcPts val="500"/>
        </a:spcBef>
        <a:spcAft>
          <a:spcPts val="0"/>
        </a:spcAft>
        <a:buClrTx/>
        <a:buSzTx/>
        <a:buFont typeface="Arial"/>
        <a:buNone/>
        <a:tabLst/>
        <a:defRPr b="0" baseline="0" cap="none" i="0" spc="0" strike="noStrike" sz="2000" u="none">
          <a:ln>
            <a:noFill/>
          </a:ln>
          <a:solidFill>
            <a:srgbClr val="002569"/>
          </a:solidFill>
          <a:uFillTx/>
          <a:latin typeface="+mn-lt"/>
          <a:ea typeface="+mn-ea"/>
          <a:cs typeface="+mn-cs"/>
          <a:sym typeface="Helvetica"/>
        </a:defRPr>
      </a:lvl6pPr>
      <a:lvl7pPr marL="0" marR="0" indent="0" algn="l" defTabSz="914400" rtl="0" latinLnBrk="0">
        <a:lnSpc>
          <a:spcPct val="100000"/>
        </a:lnSpc>
        <a:spcBef>
          <a:spcPts val="500"/>
        </a:spcBef>
        <a:spcAft>
          <a:spcPts val="0"/>
        </a:spcAft>
        <a:buClrTx/>
        <a:buSzTx/>
        <a:buFont typeface="Arial"/>
        <a:buNone/>
        <a:tabLst/>
        <a:defRPr b="0" baseline="0" cap="none" i="0" spc="0" strike="noStrike" sz="2000" u="none">
          <a:ln>
            <a:noFill/>
          </a:ln>
          <a:solidFill>
            <a:srgbClr val="002569"/>
          </a:solidFill>
          <a:uFillTx/>
          <a:latin typeface="+mn-lt"/>
          <a:ea typeface="+mn-ea"/>
          <a:cs typeface="+mn-cs"/>
          <a:sym typeface="Helvetica"/>
        </a:defRPr>
      </a:lvl7pPr>
      <a:lvl8pPr marL="0" marR="0" indent="0" algn="l" defTabSz="914400" rtl="0" latinLnBrk="0">
        <a:lnSpc>
          <a:spcPct val="100000"/>
        </a:lnSpc>
        <a:spcBef>
          <a:spcPts val="500"/>
        </a:spcBef>
        <a:spcAft>
          <a:spcPts val="0"/>
        </a:spcAft>
        <a:buClrTx/>
        <a:buSzTx/>
        <a:buFont typeface="Arial"/>
        <a:buNone/>
        <a:tabLst/>
        <a:defRPr b="0" baseline="0" cap="none" i="0" spc="0" strike="noStrike" sz="2000" u="none">
          <a:ln>
            <a:noFill/>
          </a:ln>
          <a:solidFill>
            <a:srgbClr val="002569"/>
          </a:solidFill>
          <a:uFillTx/>
          <a:latin typeface="+mn-lt"/>
          <a:ea typeface="+mn-ea"/>
          <a:cs typeface="+mn-cs"/>
          <a:sym typeface="Helvetica"/>
        </a:defRPr>
      </a:lvl8pPr>
      <a:lvl9pPr marL="0" marR="0" indent="0" algn="l" defTabSz="914400" rtl="0" latinLnBrk="0">
        <a:lnSpc>
          <a:spcPct val="100000"/>
        </a:lnSpc>
        <a:spcBef>
          <a:spcPts val="500"/>
        </a:spcBef>
        <a:spcAft>
          <a:spcPts val="0"/>
        </a:spcAft>
        <a:buClrTx/>
        <a:buSzTx/>
        <a:buFont typeface="Arial"/>
        <a:buNone/>
        <a:tabLst/>
        <a:defRPr b="0" baseline="0" cap="none" i="0" spc="0" strike="noStrike" sz="2000" u="none">
          <a:ln>
            <a:noFill/>
          </a:ln>
          <a:solidFill>
            <a:srgbClr val="002569"/>
          </a:solidFill>
          <a:uFillTx/>
          <a:latin typeface="+mn-lt"/>
          <a:ea typeface="+mn-ea"/>
          <a:cs typeface="+mn-cs"/>
          <a:sym typeface="Helvetica"/>
        </a:defRPr>
      </a:lvl9pPr>
    </p:bodyStyle>
    <p:otherStyle>
      <a:lvl1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1pPr>
      <a:lvl2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2pPr>
      <a:lvl3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3pPr>
      <a:lvl4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4pPr>
      <a:lvl5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5pPr>
      <a:lvl6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6pPr>
      <a:lvl7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7pPr>
      <a:lvl8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8pPr>
      <a:lvl9pPr marL="0" marR="0" indent="0" algn="ctr" defTabSz="914400" rtl="0" latinLnBrk="0">
        <a:lnSpc>
          <a:spcPct val="100000"/>
        </a:lnSpc>
        <a:spcBef>
          <a:spcPts val="600"/>
        </a:spcBef>
        <a:spcAft>
          <a:spcPts val="0"/>
        </a:spcAft>
        <a:buClrTx/>
        <a:buSzTx/>
        <a:buFontTx/>
        <a:buNone/>
        <a:tabLst/>
        <a:defRPr b="0" baseline="0" cap="none" i="1" spc="0" strike="noStrike" sz="1100" u="none">
          <a:ln>
            <a:noFill/>
          </a:ln>
          <a:solidFill>
            <a:schemeClr val="tx1"/>
          </a:solidFill>
          <a:uFillTx/>
          <a:latin typeface="+mn-lt"/>
          <a:ea typeface="+mn-ea"/>
          <a:cs typeface="+mn-cs"/>
          <a:sym typeface="Helvetic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 name="Shape 31"/>
          <p:cNvSpPr txBox="1"/>
          <p:nvPr>
            <p:ph type="title" idx="4294967295"/>
          </p:nvPr>
        </p:nvSpPr>
        <p:spPr>
          <a:xfrm>
            <a:off x="622787" y="2514600"/>
            <a:ext cx="6082815" cy="1337311"/>
          </a:xfrm>
          <a:prstGeom prst="rect">
            <a:avLst/>
          </a:prstGeom>
        </p:spPr>
        <p:txBody>
          <a:bodyPr lIns="0" tIns="0" rIns="0" bIns="0" anchor="t">
            <a:normAutofit fontScale="100000" lnSpcReduction="0"/>
          </a:bodyPr>
          <a:lstStyle>
            <a:lvl1pPr algn="l">
              <a:defRPr sz="4200">
                <a:latin typeface="+mn-lt"/>
                <a:ea typeface="+mn-ea"/>
                <a:cs typeface="+mn-cs"/>
                <a:sym typeface="Helvetica"/>
              </a:defRPr>
            </a:lvl1pPr>
          </a:lstStyle>
          <a:p>
            <a:pPr/>
            <a:r>
              <a:t>Moderate Resolution Sensor Interoperability</a:t>
            </a:r>
          </a:p>
        </p:txBody>
      </p:sp>
      <p:sp>
        <p:nvSpPr>
          <p:cNvPr id="32" name="Shape 32"/>
          <p:cNvSpPr txBox="1"/>
          <p:nvPr/>
        </p:nvSpPr>
        <p:spPr>
          <a:xfrm>
            <a:off x="622788" y="3851909"/>
            <a:ext cx="4810858" cy="31750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defTabSz="914400">
              <a:lnSpc>
                <a:spcPct val="150000"/>
              </a:lnSpc>
              <a:defRPr>
                <a:solidFill>
                  <a:srgbClr val="FFFFFF"/>
                </a:solidFill>
              </a:defRPr>
            </a:pPr>
            <a:r>
              <a:t>USGS</a:t>
            </a:r>
          </a:p>
          <a:p>
            <a:pPr defTabSz="914400">
              <a:lnSpc>
                <a:spcPct val="150000"/>
              </a:lnSpc>
              <a:defRPr>
                <a:solidFill>
                  <a:srgbClr val="FFFFFF"/>
                </a:solidFill>
              </a:defRPr>
            </a:pPr>
            <a:r>
              <a:t>SIT Tech Workshop 2017 Agenda Item 5</a:t>
            </a:r>
          </a:p>
          <a:p>
            <a:pPr defTabSz="914400">
              <a:lnSpc>
                <a:spcPct val="150000"/>
              </a:lnSpc>
              <a:defRPr>
                <a:solidFill>
                  <a:srgbClr val="FFFFFF"/>
                </a:solidFill>
              </a:defRPr>
            </a:pPr>
            <a:r>
              <a:t>CEOS WP deliverables VC-29 &amp; VC-30</a:t>
            </a:r>
          </a:p>
          <a:p>
            <a:pPr defTabSz="914400">
              <a:lnSpc>
                <a:spcPct val="150000"/>
              </a:lnSpc>
              <a:defRPr>
                <a:solidFill>
                  <a:srgbClr val="FFFFFF"/>
                </a:solidFill>
              </a:defRPr>
            </a:pPr>
            <a:r>
              <a:t>CEOS Strategic Implementation Team Tech Workshop</a:t>
            </a:r>
          </a:p>
          <a:p>
            <a:pPr defTabSz="914400">
              <a:lnSpc>
                <a:spcPct val="150000"/>
              </a:lnSpc>
              <a:defRPr>
                <a:solidFill>
                  <a:srgbClr val="FFFFFF"/>
                </a:solidFill>
              </a:defRPr>
            </a:pPr>
            <a:r>
              <a:t>ESA/ESRIN, Frascati, Italy</a:t>
            </a:r>
          </a:p>
          <a:p>
            <a:pPr defTabSz="914400">
              <a:lnSpc>
                <a:spcPct val="150000"/>
              </a:lnSpc>
              <a:defRPr>
                <a:solidFill>
                  <a:srgbClr val="FFFFFF"/>
                </a:solidFill>
              </a:defRPr>
            </a:pPr>
            <a:r>
              <a:t>13</a:t>
            </a:r>
            <a:r>
              <a:rPr baseline="30000"/>
              <a:t>th</a:t>
            </a:r>
            <a:r>
              <a:t>-14</a:t>
            </a:r>
            <a:r>
              <a:rPr baseline="30000"/>
              <a:t>th</a:t>
            </a:r>
            <a:r>
              <a:t> September 2017</a:t>
            </a:r>
          </a:p>
        </p:txBody>
      </p:sp>
      <p:pic>
        <p:nvPicPr>
          <p:cNvPr id="33" name="image3.png" descr="image3.png"/>
          <p:cNvPicPr>
            <a:picLocks noChangeAspect="1"/>
          </p:cNvPicPr>
          <p:nvPr/>
        </p:nvPicPr>
        <p:blipFill>
          <a:blip r:embed="rId2">
            <a:extLst/>
          </a:blip>
          <a:stretch>
            <a:fillRect/>
          </a:stretch>
        </p:blipFill>
        <p:spPr>
          <a:xfrm>
            <a:off x="622789" y="1217403"/>
            <a:ext cx="2507908" cy="993134"/>
          </a:xfrm>
          <a:prstGeom prst="rect">
            <a:avLst/>
          </a:prstGeom>
          <a:ln w="12700">
            <a:miter lim="400000"/>
          </a:ln>
        </p:spPr>
      </p:pic>
      <p:sp>
        <p:nvSpPr>
          <p:cNvPr id="34" name="Shape 34"/>
          <p:cNvSpPr txBox="1"/>
          <p:nvPr/>
        </p:nvSpPr>
        <p:spPr>
          <a:xfrm>
            <a:off x="622788" y="2246633"/>
            <a:ext cx="2806214" cy="152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defTabSz="914400">
              <a:defRPr sz="1000">
                <a:solidFill>
                  <a:srgbClr val="FFFFFF"/>
                </a:solidFill>
                <a:latin typeface="+mn-lt"/>
                <a:ea typeface="+mn-ea"/>
                <a:cs typeface="+mn-cs"/>
                <a:sym typeface="Helvetica"/>
              </a:defRPr>
            </a:lvl1pPr>
          </a:lstStyle>
          <a:p>
            <a:pPr/>
            <a:r>
              <a:t>Committee on Earth Observation Satellites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42"/>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9" name="Shape 43"/>
          <p:cNvSpPr txBox="1"/>
          <p:nvPr>
            <p:ph type="body" idx="1"/>
          </p:nvPr>
        </p:nvSpPr>
        <p:spPr>
          <a:xfrm>
            <a:off x="544310" y="1360171"/>
            <a:ext cx="8153401" cy="5017978"/>
          </a:xfrm>
          <a:prstGeom prst="rect">
            <a:avLst/>
          </a:prstGeom>
        </p:spPr>
        <p:txBody>
          <a:bodyPr/>
          <a:lstStyle/>
          <a:p>
            <a:pPr>
              <a:lnSpc>
                <a:spcPct val="80000"/>
              </a:lnSpc>
              <a:defRPr sz="2400"/>
            </a:pPr>
            <a:r>
              <a:t>MRI components complement CARD4L and describe issues and solutions with for multi-sensor data sets.</a:t>
            </a:r>
            <a:endParaRPr sz="1800"/>
          </a:p>
          <a:p>
            <a:pPr lvl="1">
              <a:lnSpc>
                <a:spcPct val="80000"/>
              </a:lnSpc>
              <a:defRPr sz="2200"/>
            </a:pPr>
            <a:r>
              <a:t>General Metadata</a:t>
            </a:r>
            <a:r>
              <a:rPr sz="1900"/>
              <a:t> provided at the scene or product level describe data characteristics</a:t>
            </a:r>
            <a:endParaRPr sz="2100"/>
          </a:p>
          <a:p>
            <a:pPr lvl="2" marL="0" indent="876992">
              <a:lnSpc>
                <a:spcPct val="80000"/>
              </a:lnSpc>
              <a:buSzTx/>
              <a:buNone/>
              <a:defRPr sz="1700"/>
            </a:pPr>
            <a:r>
              <a:t>Reference grid accuracy; geometric accuracy; spectral bands; spectral response curves, radiometric accuracy, revisit time and lifetime; field of view; and mean local time</a:t>
            </a:r>
            <a:endParaRPr sz="1900"/>
          </a:p>
          <a:p>
            <a:pPr lvl="1">
              <a:lnSpc>
                <a:spcPct val="80000"/>
              </a:lnSpc>
              <a:defRPr sz="2200"/>
            </a:pPr>
            <a:r>
              <a:t>Per-Pixel Metadata support data filters and corrections</a:t>
            </a:r>
            <a:endParaRPr sz="2400"/>
          </a:p>
          <a:p>
            <a:pPr lvl="2" marL="0" indent="876992">
              <a:lnSpc>
                <a:spcPct val="80000"/>
              </a:lnSpc>
              <a:buSzTx/>
              <a:buNone/>
              <a:defRPr sz="1700"/>
            </a:pPr>
            <a:r>
              <a:t>Clouds; cloud shadow; land/water mask; snow and ice masks; DEM; terrain shadow mask; illumination and viewing geometry; data quality</a:t>
            </a:r>
            <a:endParaRPr sz="1900"/>
          </a:p>
          <a:p>
            <a:pPr lvl="1">
              <a:lnSpc>
                <a:spcPct val="80000"/>
              </a:lnSpc>
              <a:defRPr sz="2200"/>
            </a:pPr>
            <a:r>
              <a:t>Measurements and corrections applied using metadata and data models</a:t>
            </a:r>
            <a:endParaRPr sz="2400"/>
          </a:p>
          <a:p>
            <a:pPr lvl="2" marL="0" indent="876992">
              <a:lnSpc>
                <a:spcPct val="80000"/>
              </a:lnSpc>
              <a:buSzTx/>
              <a:buNone/>
              <a:defRPr sz="1700"/>
            </a:pPr>
            <a:r>
              <a:t>Measurements; measurement normalization; aerosol, water vapor and ozone corrections; SBAF corrections</a:t>
            </a:r>
            <a:endParaRPr sz="1900"/>
          </a:p>
          <a:p>
            <a:pPr lvl="1">
              <a:lnSpc>
                <a:spcPct val="80000"/>
              </a:lnSpc>
              <a:defRPr sz="2200"/>
            </a:pPr>
            <a:r>
              <a:t>Geolocation and corrections for image to image registration</a:t>
            </a:r>
            <a:endParaRPr sz="2400"/>
          </a:p>
          <a:p>
            <a:pPr lvl="2" marL="0" indent="876992">
              <a:lnSpc>
                <a:spcPct val="80000"/>
              </a:lnSpc>
              <a:buSzTx/>
              <a:buNone/>
              <a:defRPr sz="1700"/>
            </a:pPr>
            <a:r>
              <a:t>Geometric corrections; resampling</a:t>
            </a:r>
          </a:p>
        </p:txBody>
      </p:sp>
      <p:sp>
        <p:nvSpPr>
          <p:cNvPr id="70" name="Shape 44"/>
          <p:cNvSpPr txBox="1"/>
          <p:nvPr/>
        </p:nvSpPr>
        <p:spPr>
          <a:xfrm>
            <a:off x="1975715" y="130628"/>
            <a:ext cx="5449187" cy="828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914400">
              <a:spcBef>
                <a:spcPts val="500"/>
              </a:spcBef>
              <a:defRPr sz="2400">
                <a:solidFill>
                  <a:srgbClr val="FFFFFF"/>
                </a:solidFill>
                <a:latin typeface="+mn-lt"/>
                <a:ea typeface="+mn-ea"/>
                <a:cs typeface="+mn-cs"/>
                <a:sym typeface="Helvetica"/>
              </a:defRPr>
            </a:pPr>
            <a:r>
              <a:t>MRI Framework </a:t>
            </a:r>
            <a:br/>
            <a:r>
              <a:t>Components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102"/>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3" name="Shape 103"/>
          <p:cNvSpPr txBox="1"/>
          <p:nvPr>
            <p:ph type="body" idx="1"/>
          </p:nvPr>
        </p:nvSpPr>
        <p:spPr>
          <a:xfrm>
            <a:off x="381000" y="1219200"/>
            <a:ext cx="8229600" cy="5334000"/>
          </a:xfrm>
          <a:prstGeom prst="rect">
            <a:avLst/>
          </a:prstGeom>
        </p:spPr>
        <p:txBody>
          <a:bodyPr/>
          <a:lstStyle/>
          <a:p>
            <a:pPr>
              <a:lnSpc>
                <a:spcPct val="90000"/>
              </a:lnSpc>
              <a:defRPr sz="1800"/>
            </a:pPr>
            <a:r>
              <a:t>Cooperation among agencies is needed to support interoperability</a:t>
            </a:r>
            <a:r>
              <a:t> through the continued evolution of Analysis Ready Data</a:t>
            </a:r>
            <a:r>
              <a:t>.</a:t>
            </a:r>
          </a:p>
          <a:p>
            <a:pPr>
              <a:lnSpc>
                <a:spcPct val="90000"/>
              </a:lnSpc>
              <a:defRPr sz="1800"/>
            </a:pPr>
            <a:r>
              <a:t>Adopt Standards</a:t>
            </a:r>
          </a:p>
          <a:p>
            <a:pPr lvl="1">
              <a:lnSpc>
                <a:spcPct val="90000"/>
              </a:lnSpc>
              <a:buFont typeface="Courier New"/>
              <a:defRPr sz="1800"/>
            </a:pPr>
            <a:r>
              <a:t>OGC/ISO metadata standards</a:t>
            </a:r>
          </a:p>
          <a:p>
            <a:pPr lvl="1">
              <a:lnSpc>
                <a:spcPct val="90000"/>
              </a:lnSpc>
              <a:buFont typeface="Courier New"/>
              <a:defRPr sz="1800"/>
            </a:pPr>
            <a:r>
              <a:t>Shared reference grids and DEMs</a:t>
            </a:r>
          </a:p>
          <a:p>
            <a:pPr lvl="1">
              <a:lnSpc>
                <a:spcPct val="90000"/>
              </a:lnSpc>
              <a:buFont typeface="Courier New"/>
              <a:defRPr sz="1800"/>
            </a:pPr>
            <a:r>
              <a:t>Reflectance and atmospheric models</a:t>
            </a:r>
          </a:p>
          <a:p>
            <a:pPr lvl="1">
              <a:lnSpc>
                <a:spcPct val="90000"/>
              </a:lnSpc>
              <a:buFont typeface="Courier New"/>
              <a:defRPr sz="1800"/>
            </a:pPr>
            <a:r>
              <a:t>Common general and per pixel metadata</a:t>
            </a:r>
          </a:p>
          <a:p>
            <a:pPr>
              <a:lnSpc>
                <a:spcPct val="90000"/>
              </a:lnSpc>
              <a:defRPr sz="1800"/>
            </a:pPr>
            <a:r>
              <a:t>Understand impact of inherent differences</a:t>
            </a:r>
          </a:p>
          <a:p>
            <a:pPr lvl="1">
              <a:lnSpc>
                <a:spcPct val="90000"/>
              </a:lnSpc>
              <a:buFont typeface="Courier New"/>
              <a:defRPr sz="1800"/>
            </a:pPr>
            <a:r>
              <a:t>Pixels sizes</a:t>
            </a:r>
          </a:p>
          <a:p>
            <a:pPr lvl="1">
              <a:lnSpc>
                <a:spcPct val="90000"/>
              </a:lnSpc>
              <a:buFont typeface="Courier New"/>
              <a:defRPr sz="1800"/>
            </a:pPr>
            <a:r>
              <a:t>Spectral band differences</a:t>
            </a:r>
          </a:p>
          <a:p>
            <a:pPr lvl="1">
              <a:lnSpc>
                <a:spcPct val="90000"/>
              </a:lnSpc>
              <a:buFont typeface="Courier New"/>
              <a:defRPr sz="1800"/>
            </a:pPr>
            <a:r>
              <a:t>Spectral band availability</a:t>
            </a:r>
          </a:p>
          <a:p>
            <a:pPr lvl="1">
              <a:lnSpc>
                <a:spcPct val="90000"/>
              </a:lnSpc>
              <a:buFont typeface="Courier New"/>
              <a:defRPr sz="1800"/>
            </a:pPr>
            <a:r>
              <a:t>Revisit time</a:t>
            </a:r>
          </a:p>
          <a:p>
            <a:pPr>
              <a:lnSpc>
                <a:spcPct val="90000"/>
              </a:lnSpc>
              <a:defRPr sz="1800"/>
            </a:pPr>
            <a:r>
              <a:t>The MRI initiative supports </a:t>
            </a:r>
            <a:r>
              <a:t>CARD4L and </a:t>
            </a:r>
            <a:r>
              <a:t>Future Data Architecture studies and studies at agencies evolving implementation strategies. These strategies may be physical higher level products or models designed to use well defined lower level products as inputs. When standards cannot be adopted, compensation for differences is needed.</a:t>
            </a:r>
          </a:p>
        </p:txBody>
      </p:sp>
      <p:sp>
        <p:nvSpPr>
          <p:cNvPr id="74" name="Shape 104"/>
          <p:cNvSpPr txBox="1"/>
          <p:nvPr/>
        </p:nvSpPr>
        <p:spPr>
          <a:xfrm>
            <a:off x="2057400" y="304800"/>
            <a:ext cx="4953000"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defTabSz="914400">
              <a:spcBef>
                <a:spcPts val="500"/>
              </a:spcBef>
              <a:defRPr sz="2400">
                <a:solidFill>
                  <a:srgbClr val="FFFFFF"/>
                </a:solidFill>
                <a:latin typeface="+mn-lt"/>
                <a:ea typeface="+mn-ea"/>
                <a:cs typeface="+mn-cs"/>
                <a:sym typeface="Helvetica"/>
              </a:defRPr>
            </a:lvl1pPr>
          </a:lstStyle>
          <a:p>
            <a:pPr/>
            <a:r>
              <a:t>Multi-sensor implementations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8"/>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7" name="Shape 79"/>
          <p:cNvSpPr txBox="1"/>
          <p:nvPr>
            <p:ph type="body" sz="quarter" idx="1"/>
          </p:nvPr>
        </p:nvSpPr>
        <p:spPr>
          <a:xfrm>
            <a:off x="2057400" y="304800"/>
            <a:ext cx="4953000" cy="533400"/>
          </a:xfrm>
          <a:prstGeom prst="rect">
            <a:avLst/>
          </a:prstGeom>
        </p:spPr>
        <p:txBody>
          <a:bodyPr/>
          <a:lstStyle>
            <a:lvl1pPr marL="0" indent="0">
              <a:buSzTx/>
              <a:buNone/>
              <a:defRPr sz="2400">
                <a:solidFill>
                  <a:srgbClr val="FFFFFF"/>
                </a:solidFill>
              </a:defRPr>
            </a:lvl1pPr>
          </a:lstStyle>
          <a:p>
            <a:pPr/>
            <a:r>
              <a:t>MRI Framework: General Metadata</a:t>
            </a:r>
          </a:p>
        </p:txBody>
      </p:sp>
      <p:sp>
        <p:nvSpPr>
          <p:cNvPr id="78" name="Shape 80"/>
          <p:cNvSpPr txBox="1"/>
          <p:nvPr/>
        </p:nvSpPr>
        <p:spPr>
          <a:xfrm>
            <a:off x="239385" y="1219705"/>
            <a:ext cx="6320903" cy="37401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marL="342900" indent="-342900" defTabSz="914400">
              <a:lnSpc>
                <a:spcPct val="90000"/>
              </a:lnSpc>
              <a:spcBef>
                <a:spcPts val="500"/>
              </a:spcBef>
              <a:buSzPct val="100000"/>
              <a:buFont typeface="Arial"/>
              <a:buChar char="•"/>
              <a:defRPr b="1">
                <a:solidFill>
                  <a:srgbClr val="002569"/>
                </a:solidFill>
                <a:latin typeface="+mn-lt"/>
                <a:ea typeface="+mn-ea"/>
                <a:cs typeface="+mn-cs"/>
                <a:sym typeface="Helvetica"/>
              </a:defRPr>
            </a:lvl1pPr>
          </a:lstStyle>
          <a:p>
            <a:pPr/>
            <a:r>
              <a:t>Adopt common OGC or ISO metadata standard</a:t>
            </a:r>
          </a:p>
        </p:txBody>
      </p:sp>
      <p:graphicFrame>
        <p:nvGraphicFramePr>
          <p:cNvPr id="79" name="Table 1"/>
          <p:cNvGraphicFramePr/>
          <p:nvPr/>
        </p:nvGraphicFramePr>
        <p:xfrm>
          <a:off x="239384" y="1583424"/>
          <a:ext cx="8532759" cy="4562195"/>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467452"/>
                <a:gridCol w="3092783"/>
                <a:gridCol w="3972523"/>
              </a:tblGrid>
              <a:tr h="325871">
                <a:tc>
                  <a:txBody>
                    <a:bodyPr/>
                    <a:lstStyle/>
                    <a:p>
                      <a:pPr>
                        <a:spcBef>
                          <a:spcPts val="0"/>
                        </a:spcBef>
                        <a:defRPr sz="1800"/>
                      </a:pPr>
                      <a:r>
                        <a:rPr b="1" sz="1100">
                          <a:latin typeface="+mn-lt"/>
                          <a:ea typeface="+mn-ea"/>
                          <a:cs typeface="+mn-cs"/>
                        </a:rPr>
                        <a:t>Items</a:t>
                      </a:r>
                    </a:p>
                  </a:txBody>
                  <a:tcPr marL="45720" marR="45720" marT="45720" marB="45720" anchor="t" anchorCtr="0" horzOverflow="overflow">
                    <a:solidFill>
                      <a:srgbClr val="D7E4BD"/>
                    </a:solidFill>
                  </a:tcPr>
                </a:tc>
                <a:tc>
                  <a:txBody>
                    <a:bodyPr/>
                    <a:lstStyle/>
                    <a:p>
                      <a:pPr>
                        <a:spcBef>
                          <a:spcPts val="0"/>
                        </a:spcBef>
                        <a:defRPr sz="1800"/>
                      </a:pPr>
                      <a:r>
                        <a:rPr b="1" sz="1100">
                          <a:latin typeface="+mn-lt"/>
                          <a:ea typeface="+mn-ea"/>
                          <a:cs typeface="+mn-cs"/>
                        </a:rPr>
                        <a:t>Threshold Verification </a:t>
                      </a:r>
                    </a:p>
                  </a:txBody>
                  <a:tcPr marL="0" marR="0" marT="0" marB="0" anchor="t" anchorCtr="0" horzOverflow="overflow">
                    <a:solidFill>
                      <a:srgbClr val="B7DEE8"/>
                    </a:solidFill>
                  </a:tcPr>
                </a:tc>
                <a:tc>
                  <a:txBody>
                    <a:bodyPr/>
                    <a:lstStyle/>
                    <a:p>
                      <a:pPr>
                        <a:spcBef>
                          <a:spcPts val="0"/>
                        </a:spcBef>
                        <a:defRPr sz="1800"/>
                      </a:pPr>
                      <a:r>
                        <a:rPr b="1" sz="1100">
                          <a:latin typeface="+mn-lt"/>
                          <a:ea typeface="+mn-ea"/>
                          <a:cs typeface="+mn-cs"/>
                        </a:rPr>
                        <a:t>Target, Next steps</a:t>
                      </a:r>
                    </a:p>
                  </a:txBody>
                  <a:tcPr marL="0" marR="0" marT="0" marB="0" anchor="t" anchorCtr="0" horzOverflow="overflow">
                    <a:solidFill>
                      <a:srgbClr val="B7DEE8"/>
                    </a:solidFill>
                  </a:tcPr>
                </a:tc>
              </a:tr>
              <a:tr h="521392">
                <a:tc>
                  <a:txBody>
                    <a:bodyPr/>
                    <a:lstStyle/>
                    <a:p>
                      <a:pPr algn="l">
                        <a:spcBef>
                          <a:spcPts val="0"/>
                        </a:spcBef>
                        <a:defRPr sz="1800"/>
                      </a:pPr>
                      <a:r>
                        <a:rPr sz="1100">
                          <a:latin typeface="+mn-lt"/>
                          <a:ea typeface="+mn-ea"/>
                          <a:cs typeface="+mn-cs"/>
                        </a:rPr>
                        <a:t>Coordinate Reference System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pixel sizes, origins and map projections in machine readable format. </a:t>
                      </a:r>
                    </a:p>
                  </a:txBody>
                  <a:tcPr marL="0" marR="0" marT="0" marB="0" anchor="t" anchorCtr="0" horzOverflow="overflow"/>
                </a:tc>
                <a:tc>
                  <a:txBody>
                    <a:bodyPr/>
                    <a:lstStyle/>
                    <a:p>
                      <a:pPr algn="l">
                        <a:spcBef>
                          <a:spcPts val="0"/>
                        </a:spcBef>
                        <a:defRPr sz="1800"/>
                      </a:pPr>
                      <a:r>
                        <a:rPr sz="1100">
                          <a:latin typeface="+mn-lt"/>
                          <a:ea typeface="+mn-ea"/>
                          <a:cs typeface="+mn-cs"/>
                        </a:rPr>
                        <a:t>Document in standardized metadata format. 
When practical establish common origins and map projections.</a:t>
                      </a:r>
                    </a:p>
                  </a:txBody>
                  <a:tcPr marL="0" marR="0" marT="0" marB="0" anchor="t" anchorCtr="0" horzOverflow="overflow"/>
                </a:tc>
              </a:tr>
              <a:tr h="586568">
                <a:tc>
                  <a:txBody>
                    <a:bodyPr/>
                    <a:lstStyle/>
                    <a:p>
                      <a:pPr algn="l">
                        <a:spcBef>
                          <a:spcPts val="0"/>
                        </a:spcBef>
                        <a:defRPr sz="1800"/>
                      </a:pPr>
                      <a:r>
                        <a:rPr sz="1100">
                          <a:latin typeface="+mn-lt"/>
                          <a:ea typeface="+mn-ea"/>
                          <a:cs typeface="+mn-cs"/>
                        </a:rPr>
                        <a:t>Reference grid accuracy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absolute accuracy of reference data. Reference grid uncertainty contribution to geometric accuracy should be minimized.</a:t>
                      </a:r>
                    </a:p>
                  </a:txBody>
                  <a:tcPr marL="0" marR="0" marT="0" marB="0" anchor="t" anchorCtr="0" horzOverflow="overflow"/>
                </a:tc>
                <a:tc>
                  <a:txBody>
                    <a:bodyPr/>
                    <a:lstStyle/>
                    <a:p>
                      <a:pPr algn="l">
                        <a:spcBef>
                          <a:spcPts val="0"/>
                        </a:spcBef>
                        <a:defRPr sz="1800"/>
                      </a:pPr>
                      <a:r>
                        <a:rPr sz="1100">
                          <a:latin typeface="+mn-lt"/>
                          <a:ea typeface="+mn-ea"/>
                          <a:cs typeface="+mn-cs"/>
                        </a:rPr>
                        <a:t>Document relationships among reference databases in operational use. Share reference databases when possible. Adopt common accuracy metric.</a:t>
                      </a:r>
                    </a:p>
                  </a:txBody>
                  <a:tcPr marL="0" marR="0" marT="0" marB="0" anchor="t" anchorCtr="0" horzOverflow="overflow"/>
                </a:tc>
              </a:tr>
              <a:tr h="586568">
                <a:tc>
                  <a:txBody>
                    <a:bodyPr/>
                    <a:lstStyle/>
                    <a:p>
                      <a:pPr algn="l">
                        <a:spcBef>
                          <a:spcPts val="0"/>
                        </a:spcBef>
                        <a:defRPr sz="1800"/>
                      </a:pPr>
                      <a:r>
                        <a:rPr sz="1100">
                          <a:latin typeface="+mn-lt"/>
                          <a:ea typeface="+mn-ea"/>
                          <a:cs typeface="+mn-cs"/>
                        </a:rPr>
                        <a:t>Geometric accuracy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uncertainty of each individual product and the methodologies used. </a:t>
                      </a:r>
                    </a:p>
                  </a:txBody>
                  <a:tcPr marL="0" marR="0" marT="0" marB="0" anchor="t" anchorCtr="0" horzOverflow="overflow"/>
                </a:tc>
                <a:tc>
                  <a:txBody>
                    <a:bodyPr/>
                    <a:lstStyle/>
                    <a:p>
                      <a:pPr algn="l">
                        <a:spcBef>
                          <a:spcPts val="0"/>
                        </a:spcBef>
                        <a:defRPr sz="1800"/>
                      </a:pPr>
                      <a:r>
                        <a:rPr sz="1100">
                          <a:latin typeface="+mn-lt"/>
                          <a:ea typeface="+mn-ea"/>
                          <a:cs typeface="+mn-cs"/>
                        </a:rPr>
                        <a:t>Document in standardized metadata format. Total uncertainty when combined with reference grid uncertainty should be on the order of 1/3 pixel. Adopt common accuracy metric.</a:t>
                      </a:r>
                    </a:p>
                  </a:txBody>
                  <a:tcPr marL="0" marR="0" marT="0" marB="0" anchor="t" anchorCtr="0" horzOverflow="overflow"/>
                </a:tc>
              </a:tr>
              <a:tr h="391045">
                <a:tc>
                  <a:txBody>
                    <a:bodyPr/>
                    <a:lstStyle/>
                    <a:p>
                      <a:pPr algn="l">
                        <a:spcBef>
                          <a:spcPts val="0"/>
                        </a:spcBef>
                        <a:defRPr sz="1800"/>
                      </a:pPr>
                      <a:r>
                        <a:rPr sz="1100">
                          <a:latin typeface="+mn-lt"/>
                          <a:ea typeface="+mn-ea"/>
                          <a:cs typeface="+mn-cs"/>
                        </a:rPr>
                        <a:t>Spectral bands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available bands in machine readable metadata</a:t>
                      </a:r>
                    </a:p>
                  </a:txBody>
                  <a:tcPr marL="0" marR="0" marT="0" marB="0" anchor="t" anchorCtr="0" horzOverflow="overflow"/>
                </a:tc>
                <a:tc>
                  <a:txBody>
                    <a:bodyPr/>
                    <a:lstStyle/>
                    <a:p>
                      <a:pPr algn="l">
                        <a:spcBef>
                          <a:spcPts val="0"/>
                        </a:spcBef>
                        <a:defRPr sz="1800"/>
                      </a:pPr>
                      <a:r>
                        <a:rPr sz="1100">
                          <a:latin typeface="+mn-lt"/>
                          <a:ea typeface="+mn-ea"/>
                          <a:cs typeface="+mn-cs"/>
                        </a:rPr>
                        <a:t>Document in standardized metadata format. Quantify benefits provided by additional bands.</a:t>
                      </a:r>
                    </a:p>
                  </a:txBody>
                  <a:tcPr marL="0" marR="0" marT="0" marB="0" anchor="t" anchorCtr="0" horzOverflow="overflow"/>
                </a:tc>
              </a:tr>
              <a:tr h="391045">
                <a:tc>
                  <a:txBody>
                    <a:bodyPr/>
                    <a:lstStyle/>
                    <a:p>
                      <a:pPr algn="l">
                        <a:spcBef>
                          <a:spcPts val="0"/>
                        </a:spcBef>
                        <a:defRPr sz="1800"/>
                      </a:pPr>
                      <a:r>
                        <a:rPr sz="1100">
                          <a:latin typeface="+mn-lt"/>
                          <a:ea typeface="+mn-ea"/>
                          <a:cs typeface="+mn-cs"/>
                        </a:rPr>
                        <a:t>Spectral response curves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spectral response curves in public literature </a:t>
                      </a:r>
                    </a:p>
                  </a:txBody>
                  <a:tcPr marL="0" marR="0" marT="0" marB="0" anchor="t" anchorCtr="0" horzOverflow="overflow"/>
                </a:tc>
                <a:tc>
                  <a:txBody>
                    <a:bodyPr/>
                    <a:lstStyle/>
                    <a:p>
                      <a:pPr algn="l">
                        <a:spcBef>
                          <a:spcPts val="0"/>
                        </a:spcBef>
                        <a:defRPr sz="1800"/>
                      </a:pPr>
                      <a:r>
                        <a:rPr sz="1100">
                          <a:latin typeface="+mn-lt"/>
                          <a:ea typeface="+mn-ea"/>
                          <a:cs typeface="+mn-cs"/>
                        </a:rPr>
                        <a:t>Document spectral response curves in machine readable, standardized metadata and in CEOS MIM database</a:t>
                      </a:r>
                    </a:p>
                  </a:txBody>
                  <a:tcPr marL="0" marR="0" marT="0" marB="0" anchor="t" anchorCtr="0" horzOverflow="overflow"/>
                </a:tc>
              </a:tr>
              <a:tr h="391045">
                <a:tc>
                  <a:txBody>
                    <a:bodyPr/>
                    <a:lstStyle/>
                    <a:p>
                      <a:pPr algn="l">
                        <a:spcBef>
                          <a:spcPts val="0"/>
                        </a:spcBef>
                        <a:defRPr sz="1800"/>
                      </a:pPr>
                      <a:r>
                        <a:rPr sz="1100">
                          <a:latin typeface="+mn-lt"/>
                          <a:ea typeface="+mn-ea"/>
                          <a:cs typeface="+mn-cs"/>
                        </a:rPr>
                        <a:t>Radiometric Accuracy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biases and uncertainty in public literature.  </a:t>
                      </a:r>
                    </a:p>
                  </a:txBody>
                  <a:tcPr marL="0" marR="0" marT="0" marB="0" anchor="t" anchorCtr="0" horzOverflow="overflow"/>
                </a:tc>
                <a:tc>
                  <a:txBody>
                    <a:bodyPr/>
                    <a:lstStyle/>
                    <a:p>
                      <a:pPr algn="l">
                        <a:spcBef>
                          <a:spcPts val="0"/>
                        </a:spcBef>
                        <a:defRPr sz="1800"/>
                      </a:pPr>
                      <a:r>
                        <a:rPr sz="1100">
                          <a:latin typeface="+mn-lt"/>
                          <a:ea typeface="+mn-ea"/>
                          <a:cs typeface="+mn-cs"/>
                        </a:rPr>
                        <a:t>Document total error budget and temporal consistency for product families in metadata. </a:t>
                      </a:r>
                    </a:p>
                  </a:txBody>
                  <a:tcPr marL="0" marR="0" marT="0" marB="0" anchor="t" anchorCtr="0" horzOverflow="overflow"/>
                </a:tc>
              </a:tr>
              <a:tr h="586568">
                <a:tc>
                  <a:txBody>
                    <a:bodyPr/>
                    <a:lstStyle/>
                    <a:p>
                      <a:pPr algn="l">
                        <a:spcBef>
                          <a:spcPts val="0"/>
                        </a:spcBef>
                        <a:defRPr sz="1800"/>
                      </a:pPr>
                      <a:r>
                        <a:rPr sz="1100">
                          <a:latin typeface="+mn-lt"/>
                          <a:ea typeface="+mn-ea"/>
                          <a:cs typeface="+mn-cs"/>
                        </a:rPr>
                        <a:t>Revisit time &amp; lifetime</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revisit time and active lifetime in public literature. Interoperability goal to achieve 7-day cloud free revisit time. </a:t>
                      </a:r>
                    </a:p>
                  </a:txBody>
                  <a:tcPr marL="0" marR="0" marT="0" marB="0" anchor="t" anchorCtr="0" horzOverflow="overflow"/>
                </a:tc>
                <a:tc>
                  <a:txBody>
                    <a:bodyPr/>
                    <a:lstStyle/>
                    <a:p>
                      <a:pPr algn="l">
                        <a:spcBef>
                          <a:spcPts val="0"/>
                        </a:spcBef>
                        <a:defRPr sz="1800"/>
                      </a:pPr>
                      <a:r>
                        <a:rPr sz="1100">
                          <a:latin typeface="+mn-lt"/>
                          <a:ea typeface="+mn-ea"/>
                          <a:cs typeface="+mn-cs"/>
                        </a:rPr>
                        <a:t>Identify critical time periods and regions. Encourage access to historical archives. Extend interoperable time series globally to the beginning of the Landsat MSS period (1972) or earlier.</a:t>
                      </a:r>
                    </a:p>
                  </a:txBody>
                  <a:tcPr marL="0" marR="0" marT="0" marB="0" anchor="t" anchorCtr="0" horzOverflow="overflow"/>
                </a:tc>
              </a:tr>
              <a:tr h="391045">
                <a:tc>
                  <a:txBody>
                    <a:bodyPr/>
                    <a:lstStyle/>
                    <a:p>
                      <a:pPr algn="l">
                        <a:spcBef>
                          <a:spcPts val="0"/>
                        </a:spcBef>
                        <a:defRPr sz="1800"/>
                      </a:pPr>
                      <a:r>
                        <a:rPr sz="1100">
                          <a:latin typeface="+mn-lt"/>
                          <a:ea typeface="+mn-ea"/>
                          <a:cs typeface="+mn-cs"/>
                        </a:rPr>
                        <a:t>Field of View</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Field of View. High level products need to account for different viewing geometries</a:t>
                      </a:r>
                    </a:p>
                  </a:txBody>
                  <a:tcPr marL="0" marR="0" marT="0" marB="0" anchor="t" anchorCtr="0" horzOverflow="overflow"/>
                </a:tc>
                <a:tc>
                  <a:txBody>
                    <a:bodyPr/>
                    <a:lstStyle/>
                    <a:p>
                      <a:pPr algn="l">
                        <a:spcBef>
                          <a:spcPts val="0"/>
                        </a:spcBef>
                        <a:defRPr sz="1800"/>
                      </a:pPr>
                      <a:r>
                        <a:rPr sz="1100">
                          <a:latin typeface="+mn-lt"/>
                          <a:ea typeface="+mn-ea"/>
                          <a:cs typeface="+mn-cs"/>
                        </a:rPr>
                        <a:t>Quantify radiometric uncertainty associated with off-nadir viewing angles.</a:t>
                      </a:r>
                    </a:p>
                  </a:txBody>
                  <a:tcPr marL="0" marR="0" marT="0" marB="0" anchor="t" anchorCtr="0" horzOverflow="overflow"/>
                </a:tc>
              </a:tr>
              <a:tr h="391045">
                <a:tc>
                  <a:txBody>
                    <a:bodyPr/>
                    <a:lstStyle/>
                    <a:p>
                      <a:pPr algn="l">
                        <a:spcBef>
                          <a:spcPts val="0"/>
                        </a:spcBef>
                        <a:defRPr sz="1800"/>
                      </a:pPr>
                      <a:r>
                        <a:rPr sz="1100">
                          <a:latin typeface="+mn-lt"/>
                          <a:ea typeface="+mn-ea"/>
                          <a:cs typeface="+mn-cs"/>
                        </a:rPr>
                        <a:t>Mean Local Time</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Mean Solar Time. High level products need to account for different solar geometries.</a:t>
                      </a:r>
                    </a:p>
                  </a:txBody>
                  <a:tcPr marL="0" marR="0" marT="0" marB="0" anchor="t" anchorCtr="0" horzOverflow="overflow"/>
                </a:tc>
                <a:tc>
                  <a:txBody>
                    <a:bodyPr/>
                    <a:lstStyle/>
                    <a:p>
                      <a:pPr algn="l">
                        <a:spcBef>
                          <a:spcPts val="0"/>
                        </a:spcBef>
                        <a:defRPr sz="1800"/>
                      </a:pPr>
                      <a:r>
                        <a:rPr sz="1100">
                          <a:latin typeface="+mn-lt"/>
                          <a:ea typeface="+mn-ea"/>
                          <a:cs typeface="+mn-cs"/>
                        </a:rPr>
                        <a:t>Quantify uncertainty associated with different solar geometries between missions and through the life of the mission</a:t>
                      </a:r>
                    </a:p>
                  </a:txBody>
                  <a:tcPr marL="0" marR="0" marT="0" marB="0" anchor="t" anchorCtr="0" horzOverflow="overflow"/>
                </a:tc>
              </a:tr>
            </a:tbl>
          </a:graphicData>
        </a:graphic>
      </p:graphicFrame>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3"/>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82" name="Shape 84"/>
          <p:cNvSpPr txBox="1"/>
          <p:nvPr>
            <p:ph type="body" sz="quarter" idx="1"/>
          </p:nvPr>
        </p:nvSpPr>
        <p:spPr>
          <a:xfrm>
            <a:off x="228599" y="1169035"/>
            <a:ext cx="7448106" cy="223825"/>
          </a:xfrm>
          <a:prstGeom prst="rect">
            <a:avLst/>
          </a:prstGeom>
        </p:spPr>
        <p:txBody>
          <a:bodyPr/>
          <a:lstStyle/>
          <a:p>
            <a:pPr>
              <a:lnSpc>
                <a:spcPct val="80000"/>
              </a:lnSpc>
              <a:defRPr sz="900"/>
            </a:pPr>
          </a:p>
        </p:txBody>
      </p:sp>
      <p:sp>
        <p:nvSpPr>
          <p:cNvPr id="83" name="Shape 85"/>
          <p:cNvSpPr txBox="1"/>
          <p:nvPr/>
        </p:nvSpPr>
        <p:spPr>
          <a:xfrm>
            <a:off x="2057399" y="304800"/>
            <a:ext cx="5427922"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defTabSz="914400">
              <a:spcBef>
                <a:spcPts val="500"/>
              </a:spcBef>
              <a:defRPr sz="2400">
                <a:solidFill>
                  <a:srgbClr val="FFFFFF"/>
                </a:solidFill>
                <a:latin typeface="+mn-lt"/>
                <a:ea typeface="+mn-ea"/>
                <a:cs typeface="+mn-cs"/>
                <a:sym typeface="Helvetica"/>
              </a:defRPr>
            </a:lvl1pPr>
          </a:lstStyle>
          <a:p>
            <a:pPr/>
            <a:r>
              <a:t>MRI Framework: Per Pixel Metadata</a:t>
            </a:r>
          </a:p>
        </p:txBody>
      </p:sp>
      <p:graphicFrame>
        <p:nvGraphicFramePr>
          <p:cNvPr id="84" name="Table 8"/>
          <p:cNvGraphicFramePr/>
          <p:nvPr/>
        </p:nvGraphicFramePr>
        <p:xfrm>
          <a:off x="228600" y="1435387"/>
          <a:ext cx="8745279" cy="477428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293384"/>
                <a:gridCol w="3375303"/>
                <a:gridCol w="4076591"/>
              </a:tblGrid>
              <a:tr h="233914">
                <a:tc>
                  <a:txBody>
                    <a:bodyPr/>
                    <a:lstStyle/>
                    <a:p>
                      <a:pPr>
                        <a:spcBef>
                          <a:spcPts val="0"/>
                        </a:spcBef>
                        <a:defRPr sz="1800"/>
                      </a:pPr>
                      <a:r>
                        <a:rPr sz="1200">
                          <a:sym typeface="Avenir Roman"/>
                        </a:rPr>
                        <a:t>Items</a:t>
                      </a:r>
                    </a:p>
                  </a:txBody>
                  <a:tcPr marL="45720" marR="45720" marT="45720" marB="45720" anchor="t" anchorCtr="0" horzOverflow="overflow">
                    <a:solidFill>
                      <a:srgbClr val="D7E4BD"/>
                    </a:solidFill>
                  </a:tcPr>
                </a:tc>
                <a:tc>
                  <a:txBody>
                    <a:bodyPr/>
                    <a:lstStyle/>
                    <a:p>
                      <a:pPr>
                        <a:spcBef>
                          <a:spcPts val="0"/>
                        </a:spcBef>
                        <a:defRPr sz="1800"/>
                      </a:pPr>
                      <a:r>
                        <a:rPr sz="1200">
                          <a:sym typeface="Avenir Roman"/>
                        </a:rPr>
                        <a:t>Threshold Verification </a:t>
                      </a:r>
                    </a:p>
                  </a:txBody>
                  <a:tcPr marL="0" marR="0" marT="0" marB="0" anchor="t" anchorCtr="0" horzOverflow="overflow">
                    <a:solidFill>
                      <a:srgbClr val="B7DEE8"/>
                    </a:solidFill>
                  </a:tcPr>
                </a:tc>
                <a:tc>
                  <a:txBody>
                    <a:bodyPr/>
                    <a:lstStyle/>
                    <a:p>
                      <a:pPr>
                        <a:spcBef>
                          <a:spcPts val="0"/>
                        </a:spcBef>
                        <a:defRPr sz="1800"/>
                      </a:pPr>
                      <a:r>
                        <a:rPr sz="1200">
                          <a:sym typeface="Avenir Roman"/>
                        </a:rPr>
                        <a:t>Target, Next steps </a:t>
                      </a:r>
                    </a:p>
                  </a:txBody>
                  <a:tcPr marL="0" marR="0" marT="0" marB="0" anchor="t" anchorCtr="0" horzOverflow="overflow">
                    <a:solidFill>
                      <a:srgbClr val="B7DEE8"/>
                    </a:solidFill>
                  </a:tcPr>
                </a:tc>
              </a:tr>
              <a:tr h="790425">
                <a:tc>
                  <a:txBody>
                    <a:bodyPr/>
                    <a:lstStyle/>
                    <a:p>
                      <a:pPr algn="l">
                        <a:spcBef>
                          <a:spcPts val="0"/>
                        </a:spcBef>
                        <a:defRPr sz="1800"/>
                      </a:pPr>
                      <a:r>
                        <a:rPr sz="1100">
                          <a:latin typeface="+mn-lt"/>
                          <a:ea typeface="+mn-ea"/>
                          <a:cs typeface="+mn-cs"/>
                        </a:rPr>
                        <a:t>Clouds</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cloud definition and methodology, including treatment of cirrus clouds and cloud edges. Document potential confusion with other classes, such as sand, snow and ice.</a:t>
                      </a:r>
                    </a:p>
                  </a:txBody>
                  <a:tcPr marL="0" marR="0" marT="0" marB="0" anchor="t" anchorCtr="0" horzOverflow="overflow"/>
                </a:tc>
                <a:tc>
                  <a:txBody>
                    <a:bodyPr/>
                    <a:lstStyle/>
                    <a:p>
                      <a:pPr algn="l">
                        <a:spcBef>
                          <a:spcPts val="0"/>
                        </a:spcBef>
                        <a:defRPr sz="1800"/>
                      </a:pPr>
                      <a:r>
                        <a:rPr sz="1100">
                          <a:latin typeface="+mn-lt"/>
                          <a:ea typeface="+mn-ea"/>
                          <a:cs typeface="+mn-cs"/>
                        </a:rPr>
                        <a:t>Verify and validate cloud masks. Include opacity and probability estimates. Investigate new bands needed to optimize estimates. Quantify confusion with other classes. Adopt common methodology and standards for use on multiple sensors.</a:t>
                      </a:r>
                    </a:p>
                  </a:txBody>
                  <a:tcPr marL="0" marR="0" marT="0" marB="0" anchor="t" anchorCtr="0" horzOverflow="overflow"/>
                </a:tc>
              </a:tr>
              <a:tr h="592818">
                <a:tc>
                  <a:txBody>
                    <a:bodyPr/>
                    <a:lstStyle/>
                    <a:p>
                      <a:pPr algn="l">
                        <a:spcBef>
                          <a:spcPts val="0"/>
                        </a:spcBef>
                        <a:defRPr sz="1800"/>
                      </a:pPr>
                      <a:r>
                        <a:rPr sz="1100">
                          <a:latin typeface="+mn-lt"/>
                          <a:ea typeface="+mn-ea"/>
                          <a:cs typeface="+mn-cs"/>
                        </a:rPr>
                        <a:t>Cloud Shadow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cloud shadow methodologies. Document potential confusion with other dark objects such as water and terrain shadow. </a:t>
                      </a:r>
                    </a:p>
                  </a:txBody>
                  <a:tcPr marL="0" marR="0" marT="0" marB="0" anchor="t" anchorCtr="0" horzOverflow="overflow"/>
                </a:tc>
                <a:tc>
                  <a:txBody>
                    <a:bodyPr/>
                    <a:lstStyle/>
                    <a:p>
                      <a:pPr algn="l">
                        <a:spcBef>
                          <a:spcPts val="0"/>
                        </a:spcBef>
                        <a:defRPr sz="1800"/>
                      </a:pPr>
                      <a:r>
                        <a:rPr sz="1100">
                          <a:latin typeface="+mn-lt"/>
                          <a:ea typeface="+mn-ea"/>
                          <a:cs typeface="+mn-cs"/>
                        </a:rPr>
                        <a:t>Verify and validate cloud shadow masks. Quantify confusion with other dark objects. Adopt common methodology and standards for use on multiple sensors.</a:t>
                      </a:r>
                    </a:p>
                  </a:txBody>
                  <a:tcPr marL="0" marR="0" marT="0" marB="0" anchor="t" anchorCtr="0" horzOverflow="overflow"/>
                </a:tc>
              </a:tr>
              <a:tr h="526950">
                <a:tc>
                  <a:txBody>
                    <a:bodyPr/>
                    <a:lstStyle/>
                    <a:p>
                      <a:pPr algn="l">
                        <a:spcBef>
                          <a:spcPts val="0"/>
                        </a:spcBef>
                        <a:defRPr sz="1800"/>
                      </a:pPr>
                      <a:r>
                        <a:rPr sz="1100">
                          <a:latin typeface="+mn-lt"/>
                          <a:ea typeface="+mn-ea"/>
                          <a:cs typeface="+mn-cs"/>
                        </a:rPr>
                        <a:t>Land/water  mask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land/water methodology. </a:t>
                      </a:r>
                    </a:p>
                  </a:txBody>
                  <a:tcPr marL="0" marR="0" marT="0" marB="0" anchor="t" anchorCtr="0" horzOverflow="overflow"/>
                </a:tc>
                <a:tc>
                  <a:txBody>
                    <a:bodyPr/>
                    <a:lstStyle/>
                    <a:p>
                      <a:pPr algn="l">
                        <a:spcBef>
                          <a:spcPts val="0"/>
                        </a:spcBef>
                        <a:defRPr sz="1800"/>
                      </a:pPr>
                      <a:r>
                        <a:rPr sz="1100">
                          <a:latin typeface="+mn-lt"/>
                          <a:ea typeface="+mn-ea"/>
                          <a:cs typeface="+mn-cs"/>
                        </a:rPr>
                        <a:t>Verify and validate methodologies within context of their use in radiometric corrections. Adopt common methodology and standards for use on multiple sensors.</a:t>
                      </a:r>
                    </a:p>
                  </a:txBody>
                  <a:tcPr marL="0" marR="0" marT="0" marB="0" anchor="t" anchorCtr="0" horzOverflow="overflow"/>
                </a:tc>
              </a:tr>
              <a:tr h="526950">
                <a:tc>
                  <a:txBody>
                    <a:bodyPr/>
                    <a:lstStyle/>
                    <a:p>
                      <a:pPr algn="l">
                        <a:spcBef>
                          <a:spcPts val="0"/>
                        </a:spcBef>
                        <a:defRPr sz="1800"/>
                      </a:pPr>
                      <a:r>
                        <a:rPr sz="1100">
                          <a:latin typeface="+mn-lt"/>
                          <a:ea typeface="+mn-ea"/>
                          <a:cs typeface="+mn-cs"/>
                        </a:rPr>
                        <a:t>Snow &amp; Ice  masks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Document Snow &amp; Ice detection methodology. </a:t>
                      </a:r>
                    </a:p>
                  </a:txBody>
                  <a:tcPr marL="0" marR="0" marT="0" marB="0" anchor="t" anchorCtr="0" horzOverflow="overflow"/>
                </a:tc>
                <a:tc>
                  <a:txBody>
                    <a:bodyPr/>
                    <a:lstStyle/>
                    <a:p>
                      <a:pPr algn="l">
                        <a:spcBef>
                          <a:spcPts val="0"/>
                        </a:spcBef>
                        <a:defRPr sz="1800"/>
                      </a:pPr>
                      <a:r>
                        <a:rPr sz="1100">
                          <a:latin typeface="+mn-lt"/>
                          <a:ea typeface="+mn-ea"/>
                          <a:cs typeface="+mn-cs"/>
                        </a:rPr>
                        <a:t>Verified and validated snow &amp; Ice detection methodologies. Adopt common methodology and standards for use on multiple sensors.</a:t>
                      </a:r>
                    </a:p>
                  </a:txBody>
                  <a:tcPr marL="0" marR="0" marT="0" marB="0" anchor="t" anchorCtr="0" horzOverflow="overflow"/>
                </a:tc>
              </a:tr>
              <a:tr h="395212">
                <a:tc>
                  <a:txBody>
                    <a:bodyPr/>
                    <a:lstStyle/>
                    <a:p>
                      <a:pPr algn="l">
                        <a:spcBef>
                          <a:spcPts val="0"/>
                        </a:spcBef>
                        <a:defRPr sz="1800"/>
                      </a:pPr>
                      <a:r>
                        <a:rPr sz="1100">
                          <a:latin typeface="+mn-lt"/>
                          <a:ea typeface="+mn-ea"/>
                          <a:cs typeface="+mn-cs"/>
                        </a:rPr>
                        <a:t>DEM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The required accuracy of the DEM is dependent upon the corrections implemented, swath width and pixel size.</a:t>
                      </a:r>
                    </a:p>
                  </a:txBody>
                  <a:tcPr marL="0" marR="0" marT="0" marB="0" anchor="t" anchorCtr="0" horzOverflow="overflow"/>
                </a:tc>
                <a:tc>
                  <a:txBody>
                    <a:bodyPr/>
                    <a:lstStyle/>
                    <a:p>
                      <a:pPr algn="l">
                        <a:spcBef>
                          <a:spcPts val="0"/>
                        </a:spcBef>
                        <a:defRPr sz="1800"/>
                      </a:pPr>
                      <a:r>
                        <a:rPr sz="1100">
                          <a:latin typeface="+mn-lt"/>
                          <a:ea typeface="+mn-ea"/>
                          <a:cs typeface="+mn-cs"/>
                        </a:rPr>
                        <a:t>Share DEMs when possible both among operational agencies and with users. Requirements are highly variable.</a:t>
                      </a:r>
                    </a:p>
                  </a:txBody>
                  <a:tcPr marL="0" marR="0" marT="0" marB="0" anchor="t" anchorCtr="0" horzOverflow="overflow"/>
                </a:tc>
              </a:tr>
              <a:tr h="592818">
                <a:tc>
                  <a:txBody>
                    <a:bodyPr/>
                    <a:lstStyle/>
                    <a:p>
                      <a:pPr algn="l">
                        <a:spcBef>
                          <a:spcPts val="0"/>
                        </a:spcBef>
                        <a:defRPr sz="1800"/>
                      </a:pPr>
                      <a:r>
                        <a:rPr sz="1100">
                          <a:latin typeface="+mn-lt"/>
                          <a:ea typeface="+mn-ea"/>
                          <a:cs typeface="+mn-cs"/>
                        </a:rPr>
                        <a:t>Terrain  Shadow mask</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Terrain shadow masks are needed to estimate radiometric contamination associated with shadows. Known confusion such as with water and cloud shadow needs to be quantified.</a:t>
                      </a:r>
                    </a:p>
                  </a:txBody>
                  <a:tcPr marL="0" marR="0" marT="0" marB="0" anchor="t" anchorCtr="0" horzOverflow="overflow"/>
                </a:tc>
                <a:tc>
                  <a:txBody>
                    <a:bodyPr/>
                    <a:lstStyle/>
                    <a:p>
                      <a:pPr algn="l">
                        <a:spcBef>
                          <a:spcPts val="0"/>
                        </a:spcBef>
                        <a:defRPr sz="1800"/>
                      </a:pPr>
                      <a:r>
                        <a:rPr sz="1100">
                          <a:latin typeface="+mn-lt"/>
                          <a:ea typeface="+mn-ea"/>
                          <a:cs typeface="+mn-cs"/>
                        </a:rPr>
                        <a:t>Terrain shadows are particularly important for mountainous areas, wide swaths and for SAR sensors. Adopt common methodology and standards for use on multiple sensors.</a:t>
                      </a:r>
                    </a:p>
                  </a:txBody>
                  <a:tcPr marL="0" marR="0" marT="0" marB="0" anchor="t" anchorCtr="0" horzOverflow="overflow"/>
                </a:tc>
              </a:tr>
              <a:tr h="719981">
                <a:tc>
                  <a:txBody>
                    <a:bodyPr/>
                    <a:lstStyle/>
                    <a:p>
                      <a:pPr algn="l">
                        <a:spcBef>
                          <a:spcPts val="0"/>
                        </a:spcBef>
                        <a:defRPr sz="1800"/>
                      </a:pPr>
                      <a:r>
                        <a:rPr sz="1100">
                          <a:latin typeface="+mn-lt"/>
                          <a:ea typeface="+mn-ea"/>
                          <a:cs typeface="+mn-cs"/>
                        </a:rPr>
                        <a:t>Illumination and Viewing geometry</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Solar angles are needed for reflectance calculations. View angles are needed for BRDF related corrections including terrain illumination corrections</a:t>
                      </a:r>
                    </a:p>
                  </a:txBody>
                  <a:tcPr marL="0" marR="0" marT="0" marB="0" anchor="t" anchorCtr="0" horzOverflow="overflow"/>
                </a:tc>
                <a:tc>
                  <a:txBody>
                    <a:bodyPr/>
                    <a:lstStyle/>
                    <a:p>
                      <a:pPr algn="l">
                        <a:spcBef>
                          <a:spcPts val="0"/>
                        </a:spcBef>
                        <a:defRPr sz="1800"/>
                      </a:pPr>
                      <a:r>
                        <a:rPr sz="1100">
                          <a:latin typeface="+mn-lt"/>
                          <a:ea typeface="+mn-ea"/>
                          <a:cs typeface="+mn-cs"/>
                        </a:rPr>
                        <a:t>Per pixel versus scene center solar angle corrections. View angle corrections. </a:t>
                      </a:r>
                    </a:p>
                  </a:txBody>
                  <a:tcPr marL="0" marR="0" marT="0" marB="0" anchor="t" anchorCtr="0" horzOverflow="overflow"/>
                </a:tc>
              </a:tr>
              <a:tr h="395212">
                <a:tc>
                  <a:txBody>
                    <a:bodyPr/>
                    <a:lstStyle/>
                    <a:p>
                      <a:pPr algn="l">
                        <a:spcBef>
                          <a:spcPts val="0"/>
                        </a:spcBef>
                        <a:defRPr sz="1800"/>
                      </a:pPr>
                      <a:r>
                        <a:rPr sz="1100">
                          <a:latin typeface="+mn-lt"/>
                          <a:ea typeface="+mn-ea"/>
                          <a:cs typeface="+mn-cs"/>
                        </a:rPr>
                        <a:t>Data Quality </a:t>
                      </a:r>
                    </a:p>
                  </a:txBody>
                  <a:tcPr marL="45720" marR="45720" marT="45720" marB="45720" anchor="t" anchorCtr="0" horzOverflow="overflow">
                    <a:solidFill>
                      <a:srgbClr val="D7E4BD"/>
                    </a:solidFill>
                  </a:tcPr>
                </a:tc>
                <a:tc>
                  <a:txBody>
                    <a:bodyPr/>
                    <a:lstStyle/>
                    <a:p>
                      <a:pPr algn="l">
                        <a:spcBef>
                          <a:spcPts val="0"/>
                        </a:spcBef>
                        <a:defRPr sz="1800"/>
                      </a:pPr>
                      <a:r>
                        <a:rPr sz="1100">
                          <a:latin typeface="+mn-lt"/>
                          <a:ea typeface="+mn-ea"/>
                          <a:cs typeface="+mn-cs"/>
                        </a:rPr>
                        <a:t>No data, saturated, contaminated, terrain occlusion pixels need to be identified. </a:t>
                      </a:r>
                    </a:p>
                  </a:txBody>
                  <a:tcPr marL="0" marR="0" marT="0" marB="0" anchor="t" anchorCtr="0" horzOverflow="overflow"/>
                </a:tc>
                <a:tc>
                  <a:txBody>
                    <a:bodyPr/>
                    <a:lstStyle/>
                    <a:p>
                      <a:pPr algn="l">
                        <a:spcBef>
                          <a:spcPts val="0"/>
                        </a:spcBef>
                        <a:defRPr sz="1800"/>
                      </a:pPr>
                      <a:r>
                        <a:rPr sz="1100">
                          <a:latin typeface="+mn-lt"/>
                          <a:ea typeface="+mn-ea"/>
                          <a:cs typeface="+mn-cs"/>
                        </a:rPr>
                        <a:t>Establish standardized QA mask for different product levels. Adopt common methodology and standards for use on multiple sensors.</a:t>
                      </a:r>
                    </a:p>
                  </a:txBody>
                  <a:tcPr marL="0" marR="0" marT="0" marB="0" anchor="t" anchorCtr="0" horzOverflow="overflow"/>
                </a:tc>
              </a:tr>
            </a:tbl>
          </a:graphicData>
        </a:graphic>
      </p:graphicFrame>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8"/>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87" name="Shape 90"/>
          <p:cNvSpPr txBox="1"/>
          <p:nvPr/>
        </p:nvSpPr>
        <p:spPr>
          <a:xfrm>
            <a:off x="2057399" y="304800"/>
            <a:ext cx="5470452"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defTabSz="914400">
              <a:spcBef>
                <a:spcPts val="500"/>
              </a:spcBef>
              <a:defRPr sz="2400">
                <a:solidFill>
                  <a:srgbClr val="FFFFFF"/>
                </a:solidFill>
                <a:latin typeface="+mn-lt"/>
                <a:ea typeface="+mn-ea"/>
                <a:cs typeface="+mn-cs"/>
                <a:sym typeface="Helvetica"/>
              </a:defRPr>
            </a:lvl1pPr>
          </a:lstStyle>
          <a:p>
            <a:pPr/>
            <a:r>
              <a:t>MRI Framework: Data Measurements</a:t>
            </a:r>
          </a:p>
        </p:txBody>
      </p:sp>
      <p:graphicFrame>
        <p:nvGraphicFramePr>
          <p:cNvPr id="88" name="Table 1"/>
          <p:cNvGraphicFramePr/>
          <p:nvPr/>
        </p:nvGraphicFramePr>
        <p:xfrm>
          <a:off x="457200" y="2028337"/>
          <a:ext cx="8686801" cy="289453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655602"/>
                <a:gridCol w="3495160"/>
                <a:gridCol w="3536038"/>
              </a:tblGrid>
              <a:tr h="289561">
                <a:tc>
                  <a:txBody>
                    <a:bodyPr/>
                    <a:lstStyle/>
                    <a:p>
                      <a:pPr>
                        <a:spcBef>
                          <a:spcPts val="0"/>
                        </a:spcBef>
                        <a:defRPr sz="1800"/>
                      </a:pPr>
                      <a:r>
                        <a:rPr b="1" sz="1200">
                          <a:latin typeface="+mn-lt"/>
                          <a:ea typeface="+mn-ea"/>
                          <a:cs typeface="+mn-cs"/>
                        </a:rPr>
                        <a:t>Items</a:t>
                      </a:r>
                    </a:p>
                  </a:txBody>
                  <a:tcPr marL="45720" marR="45720" marT="45720" marB="45720" anchor="t" anchorCtr="0" horzOverflow="overflow">
                    <a:solidFill>
                      <a:srgbClr val="D7E4BD"/>
                    </a:solidFill>
                  </a:tcPr>
                </a:tc>
                <a:tc>
                  <a:txBody>
                    <a:bodyPr/>
                    <a:lstStyle/>
                    <a:p>
                      <a:pPr>
                        <a:spcBef>
                          <a:spcPts val="0"/>
                        </a:spcBef>
                        <a:defRPr sz="1800"/>
                      </a:pPr>
                      <a:r>
                        <a:rPr b="1" sz="1200">
                          <a:latin typeface="+mn-lt"/>
                          <a:ea typeface="+mn-ea"/>
                          <a:cs typeface="+mn-cs"/>
                        </a:rPr>
                        <a:t>Threshold Verification </a:t>
                      </a:r>
                    </a:p>
                  </a:txBody>
                  <a:tcPr marL="0" marR="0" marT="0" marB="0" anchor="t" anchorCtr="0" horzOverflow="overflow">
                    <a:solidFill>
                      <a:srgbClr val="B7DEE8"/>
                    </a:solidFill>
                  </a:tcPr>
                </a:tc>
                <a:tc>
                  <a:txBody>
                    <a:bodyPr/>
                    <a:lstStyle/>
                    <a:p>
                      <a:pPr>
                        <a:spcBef>
                          <a:spcPts val="0"/>
                        </a:spcBef>
                        <a:defRPr sz="1800"/>
                      </a:pPr>
                      <a:r>
                        <a:rPr b="1" sz="1200">
                          <a:latin typeface="+mn-lt"/>
                          <a:ea typeface="+mn-ea"/>
                          <a:cs typeface="+mn-cs"/>
                        </a:rPr>
                        <a:t>Target, Next steps</a:t>
                      </a:r>
                    </a:p>
                  </a:txBody>
                  <a:tcPr marL="0" marR="0" marT="0" marB="0" anchor="t" anchorCtr="0" horzOverflow="overflow">
                    <a:solidFill>
                      <a:srgbClr val="B7DEE8"/>
                    </a:solidFill>
                  </a:tcPr>
                </a:tc>
              </a:tr>
              <a:tr h="893135">
                <a:tc>
                  <a:txBody>
                    <a:bodyPr/>
                    <a:lstStyle/>
                    <a:p>
                      <a:pPr algn="l">
                        <a:spcBef>
                          <a:spcPts val="0"/>
                        </a:spcBef>
                        <a:defRPr sz="1800"/>
                      </a:pPr>
                      <a:r>
                        <a:rPr sz="1200">
                          <a:latin typeface="+mn-lt"/>
                          <a:ea typeface="+mn-ea"/>
                          <a:cs typeface="+mn-cs"/>
                        </a:rPr>
                        <a:t>Measurements</a:t>
                      </a:r>
                    </a:p>
                  </a:txBody>
                  <a:tcPr marL="45720" marR="45720" marT="45720" marB="45720" anchor="t" anchorCtr="0" horzOverflow="overflow">
                    <a:solidFill>
                      <a:srgbClr val="D7E4BD"/>
                    </a:solidFill>
                  </a:tcPr>
                </a:tc>
                <a:tc>
                  <a:txBody>
                    <a:bodyPr/>
                    <a:lstStyle/>
                    <a:p>
                      <a:pPr algn="l">
                        <a:spcBef>
                          <a:spcPts val="0"/>
                        </a:spcBef>
                        <a:defRPr sz="1800"/>
                      </a:pPr>
                      <a:r>
                        <a:rPr sz="1200">
                          <a:latin typeface="+mn-lt"/>
                          <a:ea typeface="+mn-ea"/>
                          <a:cs typeface="+mn-cs"/>
                        </a:rPr>
                        <a:t>Documented absolutely calibrated measurement units with or without corrections below. Validated and verified at-sensor data measurements</a:t>
                      </a:r>
                    </a:p>
                  </a:txBody>
                  <a:tcPr marL="0" marR="0" marT="0" marB="0" anchor="t" anchorCtr="0" horzOverflow="overflow"/>
                </a:tc>
                <a:tc>
                  <a:txBody>
                    <a:bodyPr/>
                    <a:lstStyle/>
                    <a:p>
                      <a:pPr algn="l">
                        <a:spcBef>
                          <a:spcPts val="0"/>
                        </a:spcBef>
                        <a:defRPr sz="1800"/>
                      </a:pPr>
                      <a:r>
                        <a:rPr sz="1200">
                          <a:latin typeface="+mn-lt"/>
                          <a:ea typeface="+mn-ea"/>
                          <a:cs typeface="+mn-cs"/>
                        </a:rPr>
                        <a:t>Validated and verified Surface reflectance data</a:t>
                      </a:r>
                    </a:p>
                  </a:txBody>
                  <a:tcPr marL="0" marR="0" marT="0" marB="0" anchor="t" anchorCtr="0" horzOverflow="overflow"/>
                </a:tc>
              </a:tr>
              <a:tr h="531627">
                <a:tc>
                  <a:txBody>
                    <a:bodyPr/>
                    <a:lstStyle/>
                    <a:p>
                      <a:pPr algn="l">
                        <a:spcBef>
                          <a:spcPts val="0"/>
                        </a:spcBef>
                        <a:defRPr sz="1800"/>
                      </a:pPr>
                      <a:r>
                        <a:rPr sz="1200">
                          <a:latin typeface="+mn-lt"/>
                          <a:ea typeface="+mn-ea"/>
                          <a:cs typeface="+mn-cs"/>
                        </a:rPr>
                        <a:t>Measurement normalisation </a:t>
                      </a:r>
                    </a:p>
                  </a:txBody>
                  <a:tcPr marL="45720" marR="45720" marT="45720" marB="45720" anchor="t" anchorCtr="0" horzOverflow="overflow">
                    <a:solidFill>
                      <a:srgbClr val="D7E4BD"/>
                    </a:solidFill>
                  </a:tcPr>
                </a:tc>
                <a:tc>
                  <a:txBody>
                    <a:bodyPr/>
                    <a:lstStyle/>
                    <a:p>
                      <a:pPr algn="l">
                        <a:spcBef>
                          <a:spcPts val="0"/>
                        </a:spcBef>
                        <a:defRPr sz="1800"/>
                      </a:pPr>
                      <a:r>
                        <a:rPr sz="1200">
                          <a:latin typeface="+mn-lt"/>
                          <a:ea typeface="+mn-ea"/>
                          <a:cs typeface="+mn-cs"/>
                        </a:rPr>
                        <a:t>Normalise measurements to nadir viewing and temporally constant by spatially varying by latitude solar angle. Use consistent methodology to create multi-sensor data stream</a:t>
                      </a:r>
                    </a:p>
                  </a:txBody>
                  <a:tcPr marL="0" marR="0" marT="0" marB="0" anchor="t" anchorCtr="0" horzOverflow="overflow"/>
                </a:tc>
                <a:tc>
                  <a:txBody>
                    <a:bodyPr/>
                    <a:lstStyle/>
                    <a:p>
                      <a:pPr algn="l">
                        <a:spcBef>
                          <a:spcPts val="0"/>
                        </a:spcBef>
                        <a:defRPr sz="1800"/>
                      </a:pPr>
                      <a:r>
                        <a:rPr sz="1200">
                          <a:latin typeface="+mn-lt"/>
                          <a:ea typeface="+mn-ea"/>
                          <a:cs typeface="+mn-cs"/>
                        </a:rPr>
                        <a:t>Investigate more complete, but practical BRDF models, which will require prior knowledge of the Earth surface. </a:t>
                      </a:r>
                    </a:p>
                  </a:txBody>
                  <a:tcPr marL="0" marR="0" marT="0" marB="0" anchor="t" anchorCtr="0" horzOverflow="overflow"/>
                </a:tc>
              </a:tr>
              <a:tr h="563526">
                <a:tc>
                  <a:txBody>
                    <a:bodyPr/>
                    <a:lstStyle/>
                    <a:p>
                      <a:pPr algn="l">
                        <a:spcBef>
                          <a:spcPts val="0"/>
                        </a:spcBef>
                        <a:defRPr sz="1800"/>
                      </a:pPr>
                      <a:r>
                        <a:rPr sz="1200">
                          <a:latin typeface="+mn-lt"/>
                          <a:ea typeface="+mn-ea"/>
                          <a:cs typeface="+mn-cs"/>
                        </a:rPr>
                        <a:t>Aerosol, water vapor and Ozone corrections </a:t>
                      </a:r>
                    </a:p>
                  </a:txBody>
                  <a:tcPr marL="45720" marR="45720" marT="45720" marB="45720" anchor="t" anchorCtr="0" horzOverflow="overflow">
                    <a:solidFill>
                      <a:srgbClr val="D7E4BD"/>
                    </a:solidFill>
                  </a:tcPr>
                </a:tc>
                <a:tc>
                  <a:txBody>
                    <a:bodyPr/>
                    <a:lstStyle/>
                    <a:p>
                      <a:pPr algn="l">
                        <a:spcBef>
                          <a:spcPts val="0"/>
                        </a:spcBef>
                        <a:defRPr sz="1800"/>
                      </a:pPr>
                      <a:r>
                        <a:rPr sz="1200">
                          <a:latin typeface="+mn-lt"/>
                          <a:ea typeface="+mn-ea"/>
                          <a:cs typeface="+mn-cs"/>
                        </a:rPr>
                        <a:t>Document atmospheric model corrections. Use consistent methodology to create multi-sensor data stream.</a:t>
                      </a:r>
                    </a:p>
                  </a:txBody>
                  <a:tcPr marL="0" marR="0" marT="0" marB="0" anchor="t" anchorCtr="0" horzOverflow="overflow"/>
                </a:tc>
                <a:tc>
                  <a:txBody>
                    <a:bodyPr/>
                    <a:lstStyle/>
                    <a:p>
                      <a:pPr algn="l">
                        <a:spcBef>
                          <a:spcPts val="0"/>
                        </a:spcBef>
                        <a:defRPr sz="1800"/>
                      </a:pPr>
                      <a:r>
                        <a:rPr sz="1200">
                          <a:latin typeface="+mn-lt"/>
                          <a:ea typeface="+mn-ea"/>
                          <a:cs typeface="+mn-cs"/>
                        </a:rPr>
                        <a:t>Validate and verify atmospheric models and compare results. If convergence on single model is not possible, document and accommodate differences.</a:t>
                      </a:r>
                    </a:p>
                  </a:txBody>
                  <a:tcPr marL="0" marR="0" marT="0" marB="0" anchor="t" anchorCtr="0" horzOverflow="overflow"/>
                </a:tc>
              </a:tr>
              <a:tr h="616688">
                <a:tc>
                  <a:txBody>
                    <a:bodyPr/>
                    <a:lstStyle/>
                    <a:p>
                      <a:pPr algn="l">
                        <a:spcBef>
                          <a:spcPts val="0"/>
                        </a:spcBef>
                        <a:defRPr sz="1800"/>
                      </a:pPr>
                      <a:r>
                        <a:rPr sz="1200">
                          <a:latin typeface="+mn-lt"/>
                          <a:ea typeface="+mn-ea"/>
                          <a:cs typeface="+mn-cs"/>
                        </a:rPr>
                        <a:t>SBAF compensation</a:t>
                      </a:r>
                    </a:p>
                  </a:txBody>
                  <a:tcPr marL="45720" marR="45720" marT="45720" marB="45720" anchor="t" anchorCtr="0" horzOverflow="overflow">
                    <a:solidFill>
                      <a:srgbClr val="D7E4BD"/>
                    </a:solidFill>
                  </a:tcPr>
                </a:tc>
                <a:tc>
                  <a:txBody>
                    <a:bodyPr/>
                    <a:lstStyle/>
                    <a:p>
                      <a:pPr algn="l">
                        <a:spcBef>
                          <a:spcPts val="0"/>
                        </a:spcBef>
                        <a:defRPr sz="1800"/>
                      </a:pPr>
                      <a:r>
                        <a:rPr sz="1200">
                          <a:latin typeface="+mn-lt"/>
                          <a:ea typeface="+mn-ea"/>
                          <a:cs typeface="+mn-cs"/>
                        </a:rPr>
                        <a:t>Initial estimate is a linear fit between equivalent spectral bands using hyperspectral spectra.</a:t>
                      </a:r>
                    </a:p>
                  </a:txBody>
                  <a:tcPr marL="0" marR="0" marT="0" marB="0" anchor="t" anchorCtr="0" horzOverflow="overflow"/>
                </a:tc>
                <a:tc>
                  <a:txBody>
                    <a:bodyPr/>
                    <a:lstStyle/>
                    <a:p>
                      <a:pPr algn="l">
                        <a:spcBef>
                          <a:spcPts val="0"/>
                        </a:spcBef>
                        <a:defRPr sz="1800"/>
                      </a:pPr>
                      <a:r>
                        <a:rPr sz="1200">
                          <a:latin typeface="+mn-lt"/>
                          <a:ea typeface="+mn-ea"/>
                          <a:cs typeface="+mn-cs"/>
                        </a:rPr>
                        <a:t>Spectral Band Adjustment Factors (SBAF) need to compensate for different spectral response curves and are surface type dependent.</a:t>
                      </a:r>
                    </a:p>
                  </a:txBody>
                  <a:tcPr marL="0" marR="0" marT="0" marB="0" anchor="t" anchorCtr="0" horzOverflow="overflow"/>
                </a:tc>
              </a:tr>
            </a:tbl>
          </a:graphicData>
        </a:graphic>
      </p:graphicFrame>
      <p:sp>
        <p:nvSpPr>
          <p:cNvPr id="89" name="Text Placeholder 2"/>
          <p:cNvSpPr txBox="1"/>
          <p:nvPr>
            <p:ph type="body" sz="quarter" idx="1"/>
          </p:nvPr>
        </p:nvSpPr>
        <p:spPr>
          <a:xfrm>
            <a:off x="457200" y="1600200"/>
            <a:ext cx="8153400" cy="281764"/>
          </a:xfrm>
          <a:prstGeom prst="rect">
            <a:avLst/>
          </a:prstGeom>
        </p:spPr>
        <p:txBody>
          <a:bodyPr/>
          <a:lstStyle/>
          <a:p>
            <a:pPr marL="301752" indent="-301752" defTabSz="804672">
              <a:lnSpc>
                <a:spcPct val="80000"/>
              </a:lnSpc>
              <a:spcBef>
                <a:spcPts val="400"/>
              </a:spcBef>
              <a:defRPr sz="1232"/>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3"/>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Shape 94"/>
          <p:cNvSpPr txBox="1"/>
          <p:nvPr>
            <p:ph type="body" sz="quarter" idx="1"/>
          </p:nvPr>
        </p:nvSpPr>
        <p:spPr>
          <a:xfrm>
            <a:off x="109254" y="1663075"/>
            <a:ext cx="8513752" cy="293317"/>
          </a:xfrm>
          <a:prstGeom prst="rect">
            <a:avLst/>
          </a:prstGeom>
        </p:spPr>
        <p:txBody>
          <a:bodyPr/>
          <a:lstStyle/>
          <a:p>
            <a:pPr marL="308609" indent="-308609" defTabSz="822959">
              <a:lnSpc>
                <a:spcPct val="80000"/>
              </a:lnSpc>
              <a:spcBef>
                <a:spcPts val="400"/>
              </a:spcBef>
              <a:defRPr sz="1350"/>
            </a:pPr>
          </a:p>
        </p:txBody>
      </p:sp>
      <p:sp>
        <p:nvSpPr>
          <p:cNvPr id="93" name="Shape 95"/>
          <p:cNvSpPr txBox="1"/>
          <p:nvPr/>
        </p:nvSpPr>
        <p:spPr>
          <a:xfrm>
            <a:off x="2057400" y="304800"/>
            <a:ext cx="4953000"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defTabSz="914400">
              <a:spcBef>
                <a:spcPts val="500"/>
              </a:spcBef>
              <a:defRPr sz="2400">
                <a:solidFill>
                  <a:srgbClr val="FFFFFF"/>
                </a:solidFill>
                <a:latin typeface="+mn-lt"/>
                <a:ea typeface="+mn-ea"/>
                <a:cs typeface="+mn-cs"/>
                <a:sym typeface="Helvetica"/>
              </a:defRPr>
            </a:lvl1pPr>
          </a:lstStyle>
          <a:p>
            <a:pPr/>
            <a:r>
              <a:t>MRI Framework: Geolocation</a:t>
            </a:r>
          </a:p>
        </p:txBody>
      </p:sp>
      <p:graphicFrame>
        <p:nvGraphicFramePr>
          <p:cNvPr id="94" name="Table 1"/>
          <p:cNvGraphicFramePr/>
          <p:nvPr/>
        </p:nvGraphicFramePr>
        <p:xfrm>
          <a:off x="230065" y="2077687"/>
          <a:ext cx="8272130" cy="94234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290806"/>
                <a:gridCol w="2236572"/>
                <a:gridCol w="4744752"/>
              </a:tblGrid>
              <a:tr h="50800">
                <a:tc>
                  <a:txBody>
                    <a:bodyPr/>
                    <a:lstStyle/>
                    <a:p>
                      <a:pPr>
                        <a:spcBef>
                          <a:spcPts val="0"/>
                        </a:spcBef>
                        <a:defRPr sz="1800"/>
                      </a:pPr>
                      <a:r>
                        <a:rPr sz="1200">
                          <a:sym typeface="Avenir Roman"/>
                        </a:rPr>
                        <a:t>Items</a:t>
                      </a:r>
                    </a:p>
                  </a:txBody>
                  <a:tcPr marL="45720" marR="45720" marT="45720" marB="45720" anchor="t" anchorCtr="0" horzOverflow="overflow">
                    <a:solidFill>
                      <a:srgbClr val="D7E4BD"/>
                    </a:solidFill>
                  </a:tcPr>
                </a:tc>
                <a:tc>
                  <a:txBody>
                    <a:bodyPr/>
                    <a:lstStyle/>
                    <a:p>
                      <a:pPr>
                        <a:spcBef>
                          <a:spcPts val="0"/>
                        </a:spcBef>
                        <a:defRPr sz="1800"/>
                      </a:pPr>
                      <a:r>
                        <a:rPr sz="1200">
                          <a:sym typeface="Avenir Roman"/>
                        </a:rPr>
                        <a:t>Threshold Verification </a:t>
                      </a:r>
                    </a:p>
                  </a:txBody>
                  <a:tcPr marL="0" marR="0" marT="0" marB="0" anchor="t" anchorCtr="0" horzOverflow="overflow">
                    <a:solidFill>
                      <a:srgbClr val="B7DEE8"/>
                    </a:solidFill>
                  </a:tcPr>
                </a:tc>
                <a:tc>
                  <a:txBody>
                    <a:bodyPr/>
                    <a:lstStyle/>
                    <a:p>
                      <a:pPr>
                        <a:spcBef>
                          <a:spcPts val="0"/>
                        </a:spcBef>
                        <a:defRPr sz="1800"/>
                      </a:pPr>
                      <a:r>
                        <a:rPr sz="1200">
                          <a:sym typeface="Avenir Roman"/>
                        </a:rPr>
                        <a:t>Target, Next steps</a:t>
                      </a:r>
                    </a:p>
                  </a:txBody>
                  <a:tcPr marL="0" marR="0" marT="0" marB="0" anchor="t" anchorCtr="0" horzOverflow="overflow">
                    <a:solidFill>
                      <a:srgbClr val="B7DEE8"/>
                    </a:solidFill>
                  </a:tcPr>
                </a:tc>
              </a:tr>
              <a:tr h="379730">
                <a:tc>
                  <a:txBody>
                    <a:bodyPr/>
                    <a:lstStyle/>
                    <a:p>
                      <a:pPr algn="l">
                        <a:spcBef>
                          <a:spcPts val="0"/>
                        </a:spcBef>
                        <a:defRPr sz="1800"/>
                      </a:pPr>
                      <a:r>
                        <a:rPr sz="1200">
                          <a:latin typeface="+mn-lt"/>
                          <a:ea typeface="+mn-ea"/>
                          <a:cs typeface="+mn-cs"/>
                        </a:rPr>
                        <a:t>Geometric Correction</a:t>
                      </a:r>
                    </a:p>
                  </a:txBody>
                  <a:tcPr marL="45720" marR="45720" marT="45720" marB="45720" anchor="t" anchorCtr="0" horzOverflow="overflow">
                    <a:solidFill>
                      <a:srgbClr val="D7E4BD"/>
                    </a:solidFill>
                  </a:tcPr>
                </a:tc>
                <a:tc>
                  <a:txBody>
                    <a:bodyPr/>
                    <a:lstStyle/>
                    <a:p>
                      <a:pPr algn="l">
                        <a:spcBef>
                          <a:spcPts val="0"/>
                        </a:spcBef>
                        <a:defRPr sz="1800"/>
                      </a:pPr>
                      <a:r>
                        <a:rPr sz="1200">
                          <a:latin typeface="+mn-lt"/>
                          <a:ea typeface="+mn-ea"/>
                          <a:cs typeface="+mn-cs"/>
                        </a:rPr>
                        <a:t>Image data are precision corrected to a reference data set.</a:t>
                      </a:r>
                    </a:p>
                  </a:txBody>
                  <a:tcPr marL="0" marR="0" marT="0" marB="0" anchor="t" anchorCtr="0" horzOverflow="overflow"/>
                </a:tc>
                <a:tc>
                  <a:txBody>
                    <a:bodyPr/>
                    <a:lstStyle/>
                    <a:p>
                      <a:pPr algn="l">
                        <a:spcBef>
                          <a:spcPts val="0"/>
                        </a:spcBef>
                        <a:defRPr sz="1800"/>
                      </a:pPr>
                      <a:r>
                        <a:rPr sz="1200">
                          <a:latin typeface="+mn-lt"/>
                          <a:ea typeface="+mn-ea"/>
                          <a:cs typeface="+mn-cs"/>
                        </a:rPr>
                        <a:t>Minimize misregistration through orthorectification and precision registration to a common reference data set. Document methods &amp; uncertainties/error throughout processing chain</a:t>
                      </a:r>
                    </a:p>
                  </a:txBody>
                  <a:tcPr marL="0" marR="0" marT="0" marB="0" anchor="t" anchorCtr="0" horzOverflow="overflow"/>
                </a:tc>
              </a:tr>
              <a:tr h="562610">
                <a:tc>
                  <a:txBody>
                    <a:bodyPr/>
                    <a:lstStyle/>
                    <a:p>
                      <a:pPr algn="l">
                        <a:spcBef>
                          <a:spcPts val="0"/>
                        </a:spcBef>
                        <a:defRPr sz="1800"/>
                      </a:pPr>
                      <a:r>
                        <a:rPr sz="1200">
                          <a:latin typeface="+mn-lt"/>
                          <a:ea typeface="+mn-ea"/>
                          <a:cs typeface="+mn-cs"/>
                        </a:rPr>
                        <a:t>Resampling</a:t>
                      </a:r>
                    </a:p>
                  </a:txBody>
                  <a:tcPr marL="45720" marR="45720" marT="45720" marB="45720" anchor="t" anchorCtr="0" horzOverflow="overflow">
                    <a:solidFill>
                      <a:srgbClr val="D7E4BD"/>
                    </a:solidFill>
                  </a:tcPr>
                </a:tc>
                <a:tc>
                  <a:txBody>
                    <a:bodyPr/>
                    <a:lstStyle/>
                    <a:p>
                      <a:pPr algn="l">
                        <a:spcBef>
                          <a:spcPts val="0"/>
                        </a:spcBef>
                        <a:defRPr sz="1800"/>
                      </a:pPr>
                      <a:r>
                        <a:rPr sz="1200">
                          <a:latin typeface="+mn-lt"/>
                          <a:ea typeface="+mn-ea"/>
                          <a:cs typeface="+mn-cs"/>
                        </a:rPr>
                        <a:t>The number and type of spatial resampling will impact the radiometric signal</a:t>
                      </a:r>
                    </a:p>
                  </a:txBody>
                  <a:tcPr marL="0" marR="0" marT="0" marB="0" anchor="t" anchorCtr="0" horzOverflow="overflow"/>
                </a:tc>
                <a:tc>
                  <a:txBody>
                    <a:bodyPr/>
                    <a:lstStyle/>
                    <a:p>
                      <a:pPr algn="l">
                        <a:spcBef>
                          <a:spcPts val="0"/>
                        </a:spcBef>
                        <a:defRPr sz="1800"/>
                      </a:pPr>
                      <a:r>
                        <a:rPr sz="1200">
                          <a:latin typeface="+mn-lt"/>
                          <a:ea typeface="+mn-ea"/>
                          <a:cs typeface="+mn-cs"/>
                        </a:rPr>
                        <a:t>Minimize the number of resampling operations.
Quantify impact of upsampling or downsampling on time series analysis for different applications.
Document resampling type/method applied.</a:t>
                      </a:r>
                    </a:p>
                  </a:txBody>
                  <a:tcPr marL="0" marR="0" marT="0" marB="0" anchor="t" anchorCtr="0" horzOverflow="overflow"/>
                </a:tc>
              </a:tr>
            </a:tbl>
          </a:graphicData>
        </a:graphic>
      </p:graphicFrame>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50"/>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7" name="Shape 51"/>
          <p:cNvSpPr txBox="1"/>
          <p:nvPr>
            <p:ph type="body" sz="quarter" idx="1"/>
          </p:nvPr>
        </p:nvSpPr>
        <p:spPr>
          <a:xfrm>
            <a:off x="457200" y="1190772"/>
            <a:ext cx="8153400" cy="721154"/>
          </a:xfrm>
          <a:prstGeom prst="rect">
            <a:avLst/>
          </a:prstGeom>
        </p:spPr>
        <p:txBody>
          <a:bodyPr/>
          <a:lstStyle>
            <a:lvl1pPr marL="0" indent="0">
              <a:spcBef>
                <a:spcPts val="0"/>
              </a:spcBef>
              <a:buSzTx/>
              <a:buNone/>
            </a:lvl1pPr>
          </a:lstStyle>
          <a:p>
            <a:pPr/>
            <a:r>
              <a:t>The MRI Survey provides the user community an opportunity to contribute lessons learned and good practices.</a:t>
            </a:r>
          </a:p>
        </p:txBody>
      </p:sp>
      <p:sp>
        <p:nvSpPr>
          <p:cNvPr id="98" name="Shape 52"/>
          <p:cNvSpPr txBox="1"/>
          <p:nvPr/>
        </p:nvSpPr>
        <p:spPr>
          <a:xfrm>
            <a:off x="2057400" y="304800"/>
            <a:ext cx="4953000"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914400">
              <a:spcBef>
                <a:spcPts val="500"/>
              </a:spcBef>
              <a:defRPr sz="2400">
                <a:solidFill>
                  <a:srgbClr val="FFFFFF"/>
                </a:solidFill>
                <a:latin typeface="+mn-lt"/>
                <a:ea typeface="+mn-ea"/>
                <a:cs typeface="+mn-cs"/>
                <a:sym typeface="Helvetica"/>
              </a:defRPr>
            </a:pPr>
            <a:r>
              <a:t>MRI </a:t>
            </a:r>
            <a:r>
              <a:t>Survey</a:t>
            </a:r>
          </a:p>
        </p:txBody>
      </p:sp>
      <p:pic>
        <p:nvPicPr>
          <p:cNvPr id="99" name="Picture 4" descr="Picture 4"/>
          <p:cNvPicPr>
            <a:picLocks noChangeAspect="1"/>
          </p:cNvPicPr>
          <p:nvPr/>
        </p:nvPicPr>
        <p:blipFill>
          <a:blip r:embed="rId2">
            <a:extLst/>
          </a:blip>
          <a:stretch>
            <a:fillRect/>
          </a:stretch>
        </p:blipFill>
        <p:spPr>
          <a:xfrm>
            <a:off x="9142" y="1911925"/>
            <a:ext cx="3980967" cy="4673412"/>
          </a:xfrm>
          <a:prstGeom prst="rect">
            <a:avLst/>
          </a:prstGeom>
          <a:ln w="12700">
            <a:miter lim="400000"/>
          </a:ln>
        </p:spPr>
      </p:pic>
      <p:pic>
        <p:nvPicPr>
          <p:cNvPr id="100" name="Picture 6" descr="Picture 6"/>
          <p:cNvPicPr>
            <a:picLocks noChangeAspect="1"/>
          </p:cNvPicPr>
          <p:nvPr/>
        </p:nvPicPr>
        <p:blipFill>
          <a:blip r:embed="rId3">
            <a:extLst/>
          </a:blip>
          <a:stretch>
            <a:fillRect/>
          </a:stretch>
        </p:blipFill>
        <p:spPr>
          <a:xfrm>
            <a:off x="4438165" y="3357943"/>
            <a:ext cx="3111985" cy="1652206"/>
          </a:xfrm>
          <a:prstGeom prst="rect">
            <a:avLst/>
          </a:prstGeom>
          <a:ln w="12700">
            <a:miter lim="400000"/>
          </a:ln>
        </p:spPr>
      </p:pic>
      <p:pic>
        <p:nvPicPr>
          <p:cNvPr id="101" name="Picture 7" descr="Picture 7"/>
          <p:cNvPicPr>
            <a:picLocks noChangeAspect="1"/>
          </p:cNvPicPr>
          <p:nvPr/>
        </p:nvPicPr>
        <p:blipFill>
          <a:blip r:embed="rId4">
            <a:extLst/>
          </a:blip>
          <a:stretch>
            <a:fillRect/>
          </a:stretch>
        </p:blipFill>
        <p:spPr>
          <a:xfrm>
            <a:off x="4438163" y="1860550"/>
            <a:ext cx="3042137" cy="1640627"/>
          </a:xfrm>
          <a:prstGeom prst="rect">
            <a:avLst/>
          </a:prstGeom>
          <a:ln w="12700">
            <a:miter lim="400000"/>
          </a:ln>
        </p:spPr>
      </p:pic>
      <p:pic>
        <p:nvPicPr>
          <p:cNvPr id="102" name="Picture 8" descr="Picture 8"/>
          <p:cNvPicPr>
            <a:picLocks noChangeAspect="1"/>
          </p:cNvPicPr>
          <p:nvPr/>
        </p:nvPicPr>
        <p:blipFill>
          <a:blip r:embed="rId5">
            <a:extLst/>
          </a:blip>
          <a:stretch>
            <a:fillRect/>
          </a:stretch>
        </p:blipFill>
        <p:spPr>
          <a:xfrm>
            <a:off x="4419112" y="5035139"/>
            <a:ext cx="2164568" cy="1004811"/>
          </a:xfrm>
          <a:prstGeom prst="rect">
            <a:avLst/>
          </a:prstGeom>
          <a:ln w="12700">
            <a:miter lim="400000"/>
          </a:ln>
        </p:spPr>
      </p:pic>
      <p:pic>
        <p:nvPicPr>
          <p:cNvPr id="103" name="Picture 9" descr="Picture 9"/>
          <p:cNvPicPr>
            <a:picLocks noChangeAspect="1"/>
          </p:cNvPicPr>
          <p:nvPr/>
        </p:nvPicPr>
        <p:blipFill>
          <a:blip r:embed="rId6">
            <a:extLst/>
          </a:blip>
          <a:stretch>
            <a:fillRect/>
          </a:stretch>
        </p:blipFill>
        <p:spPr>
          <a:xfrm>
            <a:off x="6862870" y="5010148"/>
            <a:ext cx="2249045" cy="1029801"/>
          </a:xfrm>
          <a:prstGeom prst="rect">
            <a:avLst/>
          </a:prstGeom>
          <a:ln w="12700">
            <a:miter lim="400000"/>
          </a:ln>
        </p:spPr>
      </p:pic>
      <p:sp>
        <p:nvSpPr>
          <p:cNvPr id="104" name="TextBox 10"/>
          <p:cNvSpPr txBox="1"/>
          <p:nvPr/>
        </p:nvSpPr>
        <p:spPr>
          <a:xfrm>
            <a:off x="3990113" y="6329103"/>
            <a:ext cx="1764916"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Q5: 4 responses</a:t>
            </a:r>
          </a:p>
        </p:txBody>
      </p:sp>
      <p:sp>
        <p:nvSpPr>
          <p:cNvPr id="105" name="TextBox 11"/>
          <p:cNvSpPr txBox="1"/>
          <p:nvPr/>
        </p:nvSpPr>
        <p:spPr>
          <a:xfrm>
            <a:off x="3990113" y="2443941"/>
            <a:ext cx="421891"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Q1</a:t>
            </a:r>
          </a:p>
        </p:txBody>
      </p:sp>
      <p:sp>
        <p:nvSpPr>
          <p:cNvPr id="106" name="TextBox 12"/>
          <p:cNvSpPr txBox="1"/>
          <p:nvPr/>
        </p:nvSpPr>
        <p:spPr>
          <a:xfrm>
            <a:off x="3990113" y="3956858"/>
            <a:ext cx="421891"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Q2</a:t>
            </a:r>
          </a:p>
        </p:txBody>
      </p:sp>
      <p:sp>
        <p:nvSpPr>
          <p:cNvPr id="107" name="TextBox 13"/>
          <p:cNvSpPr txBox="1"/>
          <p:nvPr/>
        </p:nvSpPr>
        <p:spPr>
          <a:xfrm>
            <a:off x="3990113" y="5345088"/>
            <a:ext cx="421891"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Q3</a:t>
            </a:r>
          </a:p>
        </p:txBody>
      </p:sp>
      <p:sp>
        <p:nvSpPr>
          <p:cNvPr id="108" name="TextBox 14"/>
          <p:cNvSpPr txBox="1"/>
          <p:nvPr/>
        </p:nvSpPr>
        <p:spPr>
          <a:xfrm>
            <a:off x="6550425" y="5345088"/>
            <a:ext cx="421891"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Q4</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 name="Shape 50"/>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1" name="Shape 51"/>
          <p:cNvSpPr txBox="1"/>
          <p:nvPr>
            <p:ph type="body" sz="quarter" idx="1"/>
          </p:nvPr>
        </p:nvSpPr>
        <p:spPr>
          <a:xfrm>
            <a:off x="457200" y="1190772"/>
            <a:ext cx="8153400" cy="870784"/>
          </a:xfrm>
          <a:prstGeom prst="rect">
            <a:avLst/>
          </a:prstGeom>
        </p:spPr>
        <p:txBody>
          <a:bodyPr/>
          <a:lstStyle>
            <a:lvl1pPr marL="0" indent="0">
              <a:spcBef>
                <a:spcPts val="0"/>
              </a:spcBef>
              <a:buSzTx/>
              <a:buNone/>
            </a:lvl1pPr>
          </a:lstStyle>
          <a:p>
            <a:pPr/>
            <a:r>
              <a:t>The MRI Survey was distributed initially to the LSI-VC, MRI, SDCG and GEOGLAM teams. </a:t>
            </a:r>
          </a:p>
        </p:txBody>
      </p:sp>
      <p:sp>
        <p:nvSpPr>
          <p:cNvPr id="112" name="Shape 52"/>
          <p:cNvSpPr txBox="1"/>
          <p:nvPr/>
        </p:nvSpPr>
        <p:spPr>
          <a:xfrm>
            <a:off x="2057400" y="304800"/>
            <a:ext cx="4953000"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914400">
              <a:spcBef>
                <a:spcPts val="500"/>
              </a:spcBef>
              <a:defRPr sz="2400">
                <a:solidFill>
                  <a:srgbClr val="FFFFFF"/>
                </a:solidFill>
                <a:latin typeface="+mn-lt"/>
                <a:ea typeface="+mn-ea"/>
                <a:cs typeface="+mn-cs"/>
                <a:sym typeface="Helvetica"/>
              </a:defRPr>
            </a:pPr>
            <a:r>
              <a:t>MRI </a:t>
            </a:r>
            <a:r>
              <a:t>Survey</a:t>
            </a:r>
          </a:p>
        </p:txBody>
      </p:sp>
      <p:pic>
        <p:nvPicPr>
          <p:cNvPr id="113" name="Picture 6" descr="Picture 6"/>
          <p:cNvPicPr>
            <a:picLocks noChangeAspect="1"/>
          </p:cNvPicPr>
          <p:nvPr/>
        </p:nvPicPr>
        <p:blipFill>
          <a:blip r:embed="rId2">
            <a:extLst/>
          </a:blip>
          <a:stretch>
            <a:fillRect/>
          </a:stretch>
        </p:blipFill>
        <p:spPr>
          <a:xfrm>
            <a:off x="0" y="1965129"/>
            <a:ext cx="3938017" cy="4673414"/>
          </a:xfrm>
          <a:prstGeom prst="rect">
            <a:avLst/>
          </a:prstGeom>
          <a:ln w="12700">
            <a:miter lim="400000"/>
          </a:ln>
        </p:spPr>
      </p:pic>
      <p:sp>
        <p:nvSpPr>
          <p:cNvPr id="114" name="TextBox 1"/>
          <p:cNvSpPr txBox="1"/>
          <p:nvPr/>
        </p:nvSpPr>
        <p:spPr>
          <a:xfrm>
            <a:off x="4066276" y="2019100"/>
            <a:ext cx="1764916"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Q6: 4 responses</a:t>
            </a:r>
          </a:p>
        </p:txBody>
      </p:sp>
      <p:sp>
        <p:nvSpPr>
          <p:cNvPr id="115" name="TextBox 8"/>
          <p:cNvSpPr txBox="1"/>
          <p:nvPr/>
        </p:nvSpPr>
        <p:spPr>
          <a:xfrm>
            <a:off x="4066276" y="2520555"/>
            <a:ext cx="1764916"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Q7: 4 responses</a:t>
            </a:r>
          </a:p>
        </p:txBody>
      </p:sp>
      <p:pic>
        <p:nvPicPr>
          <p:cNvPr id="116" name="Picture 2" descr="Picture 2"/>
          <p:cNvPicPr>
            <a:picLocks noChangeAspect="1"/>
          </p:cNvPicPr>
          <p:nvPr/>
        </p:nvPicPr>
        <p:blipFill>
          <a:blip r:embed="rId3">
            <a:extLst/>
          </a:blip>
          <a:stretch>
            <a:fillRect/>
          </a:stretch>
        </p:blipFill>
        <p:spPr>
          <a:xfrm>
            <a:off x="4722617" y="4379983"/>
            <a:ext cx="3034284" cy="1503657"/>
          </a:xfrm>
          <a:prstGeom prst="rect">
            <a:avLst/>
          </a:prstGeom>
          <a:ln w="12700">
            <a:miter lim="400000"/>
          </a:ln>
        </p:spPr>
      </p:pic>
      <p:sp>
        <p:nvSpPr>
          <p:cNvPr id="117" name="TextBox 3"/>
          <p:cNvSpPr txBox="1"/>
          <p:nvPr/>
        </p:nvSpPr>
        <p:spPr>
          <a:xfrm>
            <a:off x="4066276" y="3308465"/>
            <a:ext cx="421891"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Q8</a:t>
            </a:r>
          </a:p>
        </p:txBody>
      </p:sp>
      <p:sp>
        <p:nvSpPr>
          <p:cNvPr id="118" name="TextBox 7"/>
          <p:cNvSpPr txBox="1"/>
          <p:nvPr/>
        </p:nvSpPr>
        <p:spPr>
          <a:xfrm>
            <a:off x="4066276" y="4875012"/>
            <a:ext cx="421891"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Q9</a:t>
            </a:r>
          </a:p>
        </p:txBody>
      </p:sp>
      <p:sp>
        <p:nvSpPr>
          <p:cNvPr id="119" name="TextBox 12"/>
          <p:cNvSpPr txBox="1"/>
          <p:nvPr/>
        </p:nvSpPr>
        <p:spPr>
          <a:xfrm>
            <a:off x="4066276" y="6200378"/>
            <a:ext cx="1794634" cy="408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Q10: 1 response</a:t>
            </a:r>
          </a:p>
        </p:txBody>
      </p:sp>
      <p:pic>
        <p:nvPicPr>
          <p:cNvPr id="120" name="Picture 9" descr="Picture 9"/>
          <p:cNvPicPr>
            <a:picLocks noChangeAspect="1"/>
          </p:cNvPicPr>
          <p:nvPr/>
        </p:nvPicPr>
        <p:blipFill>
          <a:blip r:embed="rId4">
            <a:extLst/>
          </a:blip>
          <a:stretch>
            <a:fillRect/>
          </a:stretch>
        </p:blipFill>
        <p:spPr>
          <a:xfrm>
            <a:off x="4722617" y="2980832"/>
            <a:ext cx="2588427" cy="1240783"/>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42"/>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7" name="Shape 43"/>
          <p:cNvSpPr txBox="1"/>
          <p:nvPr>
            <p:ph type="body" idx="1"/>
          </p:nvPr>
        </p:nvSpPr>
        <p:spPr>
          <a:xfrm>
            <a:off x="544310" y="1303021"/>
            <a:ext cx="8153401" cy="5075128"/>
          </a:xfrm>
          <a:prstGeom prst="rect">
            <a:avLst/>
          </a:prstGeom>
        </p:spPr>
        <p:txBody>
          <a:bodyPr/>
          <a:lstStyle/>
          <a:p>
            <a:pPr marL="332613" indent="-332613" defTabSz="886968">
              <a:lnSpc>
                <a:spcPct val="90000"/>
              </a:lnSpc>
              <a:spcBef>
                <a:spcPts val="400"/>
              </a:spcBef>
              <a:defRPr sz="1940"/>
            </a:pPr>
            <a:r>
              <a:t>This initiative addresses the CEOS strategic objective to encourage </a:t>
            </a:r>
            <a:r>
              <a:rPr b="1"/>
              <a:t>complementarity and comparability among the increasing number of Earth observing systems</a:t>
            </a:r>
            <a:r>
              <a:rPr b="1" i="1"/>
              <a:t> </a:t>
            </a:r>
            <a:r>
              <a:t>in the moderate resolution class for both optical and SAR sensors and the data received from them.</a:t>
            </a:r>
          </a:p>
          <a:p>
            <a:pPr marL="332613" indent="-332613" defTabSz="886968">
              <a:lnSpc>
                <a:spcPct val="90000"/>
              </a:lnSpc>
              <a:spcBef>
                <a:spcPts val="400"/>
              </a:spcBef>
              <a:defRPr sz="1940"/>
            </a:pPr>
            <a:r>
              <a:t>2017 Deliverables</a:t>
            </a:r>
          </a:p>
          <a:p>
            <a:pPr lvl="1" marL="745858" indent="-302374" defTabSz="886968">
              <a:lnSpc>
                <a:spcPct val="90000"/>
              </a:lnSpc>
              <a:spcBef>
                <a:spcPts val="400"/>
              </a:spcBef>
              <a:defRPr sz="1940"/>
            </a:pPr>
            <a:r>
              <a:t>A framework paper for moderate (10-100m) resolution interoperability</a:t>
            </a:r>
            <a:r>
              <a:t> provides a living document for the creation and use of multi-sensor data streams</a:t>
            </a:r>
            <a:r>
              <a:t>.</a:t>
            </a:r>
          </a:p>
          <a:p>
            <a:pPr lvl="1" marL="745858" indent="-302374" defTabSz="886968">
              <a:lnSpc>
                <a:spcPct val="90000"/>
              </a:lnSpc>
              <a:spcBef>
                <a:spcPts val="400"/>
              </a:spcBef>
              <a:defRPr sz="1940"/>
            </a:pPr>
            <a:r>
              <a:t>The Harmonized Landsat Sentinel-2 (HLS) case study identifies and summarizes lessons learned through the production of the HLS data product.</a:t>
            </a:r>
          </a:p>
          <a:p>
            <a:pPr lvl="1" marL="745858" indent="-302374" defTabSz="886968">
              <a:lnSpc>
                <a:spcPct val="90000"/>
              </a:lnSpc>
              <a:spcBef>
                <a:spcPts val="400"/>
              </a:spcBef>
              <a:defRPr sz="1940"/>
            </a:pPr>
            <a:r>
              <a:t>The Vegetation dynamics monitoring with HLS data explores the relationship between spatial resolution, temporal resolution and vegetation type.</a:t>
            </a:r>
          </a:p>
          <a:p>
            <a:pPr lvl="1" marL="745858" indent="-302374" defTabSz="886968">
              <a:lnSpc>
                <a:spcPct val="90000"/>
              </a:lnSpc>
              <a:spcBef>
                <a:spcPts val="400"/>
              </a:spcBef>
              <a:defRPr sz="1940"/>
            </a:pPr>
            <a:r>
              <a:t>The MRI Survey searches for examples of multi-sensor analysis throughout the user community</a:t>
            </a:r>
          </a:p>
        </p:txBody>
      </p:sp>
      <p:sp>
        <p:nvSpPr>
          <p:cNvPr id="38" name="Shape 44"/>
          <p:cNvSpPr txBox="1"/>
          <p:nvPr/>
        </p:nvSpPr>
        <p:spPr>
          <a:xfrm>
            <a:off x="2036134" y="166574"/>
            <a:ext cx="5353494" cy="82225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defTabSz="914400">
              <a:lnSpc>
                <a:spcPct val="90000"/>
              </a:lnSpc>
              <a:spcBef>
                <a:spcPts val="500"/>
              </a:spcBef>
              <a:defRPr sz="2400">
                <a:solidFill>
                  <a:srgbClr val="FFFFFF"/>
                </a:solidFill>
                <a:latin typeface="+mn-lt"/>
                <a:ea typeface="+mn-ea"/>
                <a:cs typeface="+mn-cs"/>
                <a:sym typeface="Helvetica"/>
              </a:defRPr>
            </a:lvl1pPr>
          </a:lstStyle>
          <a:p>
            <a:pPr/>
            <a:r>
              <a:t>Moderate Resolution Sensor Interoperability (MRI) Initiative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106"/>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1" name="Shape 107"/>
          <p:cNvSpPr txBox="1"/>
          <p:nvPr>
            <p:ph type="body" idx="1"/>
          </p:nvPr>
        </p:nvSpPr>
        <p:spPr>
          <a:xfrm>
            <a:off x="457199" y="1347784"/>
            <a:ext cx="8153401" cy="4724403"/>
          </a:xfrm>
          <a:prstGeom prst="rect">
            <a:avLst/>
          </a:prstGeom>
        </p:spPr>
        <p:txBody>
          <a:bodyPr/>
          <a:lstStyle/>
          <a:p>
            <a:pPr>
              <a:lnSpc>
                <a:spcPct val="90000"/>
              </a:lnSpc>
              <a:defRPr sz="2800"/>
            </a:pPr>
            <a:r>
              <a:t>Framework </a:t>
            </a:r>
            <a:r>
              <a:t>–</a:t>
            </a:r>
            <a:r>
              <a:t> living document</a:t>
            </a:r>
          </a:p>
          <a:p>
            <a:pPr lvl="1">
              <a:lnSpc>
                <a:spcPct val="90000"/>
              </a:lnSpc>
              <a:defRPr sz="2400"/>
            </a:pPr>
            <a:r>
              <a:t>Product recommendations to CEOS agencies to maximize interoperability </a:t>
            </a:r>
          </a:p>
          <a:p>
            <a:pPr lvl="1">
              <a:lnSpc>
                <a:spcPct val="90000"/>
              </a:lnSpc>
              <a:defRPr sz="2400"/>
            </a:pPr>
            <a:r>
              <a:t>Provide user community guidance for implementing and using multi-sensor data streams</a:t>
            </a:r>
          </a:p>
          <a:p>
            <a:pPr lvl="1">
              <a:lnSpc>
                <a:spcPct val="90000"/>
              </a:lnSpc>
              <a:defRPr sz="2400"/>
            </a:pPr>
            <a:r>
              <a:t>Work with user community to understand user uncertainty requirements</a:t>
            </a:r>
          </a:p>
          <a:p>
            <a:pPr lvl="1">
              <a:lnSpc>
                <a:spcPct val="90000"/>
              </a:lnSpc>
              <a:defRPr sz="2400"/>
            </a:pPr>
            <a:r>
              <a:t>Move beyond focus on Surface Reflectance products to included higher level products and SAR products</a:t>
            </a:r>
          </a:p>
          <a:p>
            <a:pPr>
              <a:lnSpc>
                <a:spcPct val="90000"/>
              </a:lnSpc>
              <a:defRPr sz="2800"/>
            </a:pPr>
            <a:r>
              <a:t>Survey - continue?</a:t>
            </a:r>
          </a:p>
          <a:p>
            <a:pPr lvl="1">
              <a:lnSpc>
                <a:spcPct val="90000"/>
              </a:lnSpc>
              <a:defRPr sz="2400"/>
            </a:pPr>
            <a:r>
              <a:t>Engage user communities</a:t>
            </a:r>
          </a:p>
          <a:p>
            <a:pPr lvl="1">
              <a:lnSpc>
                <a:spcPct val="90000"/>
              </a:lnSpc>
              <a:defRPr sz="2400"/>
            </a:pPr>
            <a:r>
              <a:t>Embed in LSI-VC website</a:t>
            </a:r>
          </a:p>
        </p:txBody>
      </p:sp>
      <p:sp>
        <p:nvSpPr>
          <p:cNvPr id="42" name="Shape 108"/>
          <p:cNvSpPr txBox="1"/>
          <p:nvPr/>
        </p:nvSpPr>
        <p:spPr>
          <a:xfrm>
            <a:off x="2057400" y="304800"/>
            <a:ext cx="4953000"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defTabSz="914400">
              <a:spcBef>
                <a:spcPts val="500"/>
              </a:spcBef>
              <a:defRPr sz="2400">
                <a:solidFill>
                  <a:srgbClr val="FFFFFF"/>
                </a:solidFill>
                <a:latin typeface="+mn-lt"/>
                <a:ea typeface="+mn-ea"/>
                <a:cs typeface="+mn-cs"/>
                <a:sym typeface="Helvetica"/>
              </a:defRPr>
            </a:lvl1pPr>
          </a:lstStyle>
          <a:p>
            <a:pPr/>
            <a:r>
              <a:t>MRI Framework and Survey</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50"/>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5" name="Shape 51"/>
          <p:cNvSpPr txBox="1"/>
          <p:nvPr>
            <p:ph type="body" idx="1"/>
          </p:nvPr>
        </p:nvSpPr>
        <p:spPr>
          <a:xfrm>
            <a:off x="495300" y="1378225"/>
            <a:ext cx="8153400" cy="5070002"/>
          </a:xfrm>
          <a:prstGeom prst="rect">
            <a:avLst/>
          </a:prstGeom>
        </p:spPr>
        <p:txBody>
          <a:bodyPr/>
          <a:lstStyle/>
          <a:p>
            <a:pPr>
              <a:buFont typeface="Courier New"/>
              <a:defRPr sz="2800"/>
            </a:pPr>
            <a:r>
              <a:t>Data Access Case Studies - FDA</a:t>
            </a:r>
          </a:p>
          <a:p>
            <a:pPr lvl="1">
              <a:buFont typeface="Courier New"/>
              <a:defRPr sz="2400"/>
            </a:pPr>
            <a:r>
              <a:t>The HLS data product will migrate to Amazon Web Services to provide easier access</a:t>
            </a:r>
          </a:p>
          <a:p>
            <a:pPr lvl="1">
              <a:buFont typeface="Courier New"/>
              <a:defRPr sz="2400"/>
            </a:pPr>
            <a:r>
              <a:t>The CEOS System Engineering Office in coordination with CEOS agencies will continue to evolve tools for building and using data cubes</a:t>
            </a:r>
          </a:p>
          <a:p>
            <a:pPr lvl="1">
              <a:buFont typeface="Courier New"/>
              <a:defRPr sz="2400"/>
            </a:pPr>
            <a:r>
              <a:t>CARD4L standards and Future Data Architectures will continue to evolve to support user communities</a:t>
            </a:r>
          </a:p>
          <a:p>
            <a:pPr>
              <a:buFont typeface="Courier New"/>
              <a:defRPr sz="2800"/>
            </a:pPr>
            <a:r>
              <a:t>User Case Studies </a:t>
            </a:r>
            <a:r>
              <a:t>–</a:t>
            </a:r>
            <a:r>
              <a:t> GFOI &amp; GEOGLAM</a:t>
            </a:r>
          </a:p>
          <a:p>
            <a:pPr lvl="1">
              <a:buFont typeface="Courier New"/>
              <a:defRPr sz="2400"/>
            </a:pPr>
            <a:r>
              <a:t>Coordinate the selection of user case studies through coordination with GFOI, GEOGLAM and other user communities.</a:t>
            </a:r>
          </a:p>
        </p:txBody>
      </p:sp>
      <p:sp>
        <p:nvSpPr>
          <p:cNvPr id="46" name="Shape 52"/>
          <p:cNvSpPr txBox="1"/>
          <p:nvPr/>
        </p:nvSpPr>
        <p:spPr>
          <a:xfrm>
            <a:off x="2057400" y="304800"/>
            <a:ext cx="4953000" cy="75537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914400">
              <a:lnSpc>
                <a:spcPct val="90000"/>
              </a:lnSpc>
              <a:spcBef>
                <a:spcPts val="500"/>
              </a:spcBef>
              <a:defRPr sz="2200">
                <a:solidFill>
                  <a:srgbClr val="FFFFFF"/>
                </a:solidFill>
                <a:latin typeface="+mn-lt"/>
                <a:ea typeface="+mn-ea"/>
                <a:cs typeface="+mn-cs"/>
                <a:sym typeface="Helvetica"/>
              </a:defRPr>
            </a:pPr>
            <a:r>
              <a:t>MRI Case Studies</a:t>
            </a:r>
            <a:r>
              <a:t> and </a:t>
            </a:r>
            <a:br/>
            <a:r>
              <a:t>Synergy with FDA and CARD4L</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50"/>
          <p:cNvSpPr txBox="1"/>
          <p:nvPr>
            <p:ph type="sldNum" sz="quarter" idx="4294967295"/>
          </p:nvPr>
        </p:nvSpPr>
        <p:spPr>
          <a:xfrm>
            <a:off x="8923146" y="680033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9" name="Shape 52"/>
          <p:cNvSpPr txBox="1"/>
          <p:nvPr/>
        </p:nvSpPr>
        <p:spPr>
          <a:xfrm>
            <a:off x="2057400" y="304800"/>
            <a:ext cx="4953000"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914400">
              <a:spcBef>
                <a:spcPts val="500"/>
              </a:spcBef>
              <a:defRPr sz="2400">
                <a:solidFill>
                  <a:srgbClr val="FFFFFF"/>
                </a:solidFill>
                <a:latin typeface="+mn-lt"/>
                <a:ea typeface="+mn-ea"/>
                <a:cs typeface="+mn-cs"/>
                <a:sym typeface="Helvetica"/>
              </a:defRPr>
            </a:pPr>
            <a:r>
              <a:t>MRI </a:t>
            </a:r>
            <a:r>
              <a:t>Way Forward - 2018</a:t>
            </a:r>
          </a:p>
        </p:txBody>
      </p:sp>
      <p:sp>
        <p:nvSpPr>
          <p:cNvPr id="50" name="Text Placeholder 4"/>
          <p:cNvSpPr txBox="1"/>
          <p:nvPr>
            <p:ph type="body" idx="1"/>
          </p:nvPr>
        </p:nvSpPr>
        <p:spPr>
          <a:prstGeom prst="rect">
            <a:avLst/>
          </a:prstGeom>
        </p:spPr>
        <p:txBody>
          <a:bodyPr/>
          <a:lstStyle/>
          <a:p>
            <a:pPr>
              <a:defRPr sz="2800"/>
            </a:pPr>
            <a:r>
              <a:t>MRI organizational structure for 2018</a:t>
            </a:r>
          </a:p>
          <a:p>
            <a:pPr lvl="1">
              <a:defRPr sz="2400"/>
            </a:pPr>
            <a:r>
              <a:t>Continue as Chair Initiative</a:t>
            </a:r>
          </a:p>
          <a:p>
            <a:pPr lvl="1">
              <a:defRPr sz="2400"/>
            </a:pPr>
            <a:r>
              <a:t>Continue as LSI-VC activity</a:t>
            </a:r>
          </a:p>
          <a:p>
            <a:pPr lvl="1">
              <a:defRPr sz="2400"/>
            </a:pPr>
            <a:r>
              <a:t>Other?</a:t>
            </a:r>
          </a:p>
          <a:p>
            <a:pPr lvl="1">
              <a:defRPr sz="2400"/>
            </a:pPr>
            <a:r>
              <a:t>Do not continue</a:t>
            </a:r>
          </a:p>
          <a:p>
            <a:pPr>
              <a:defRPr sz="2400"/>
            </a:pPr>
            <a:r>
              <a:t>Changes to MRI going forward?</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116"/>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3" name="Shape 117"/>
          <p:cNvSpPr txBox="1"/>
          <p:nvPr>
            <p:ph type="body" idx="1"/>
          </p:nvPr>
        </p:nvSpPr>
        <p:spPr>
          <a:prstGeom prst="rect">
            <a:avLst/>
          </a:prstGeom>
        </p:spPr>
        <p:txBody>
          <a:bodyPr/>
          <a:lstStyle/>
          <a:p>
            <a:pPr>
              <a:buFontTx/>
              <a:buChar char="✓"/>
            </a:pPr>
            <a:r>
              <a:t>Kickoff telecon on the 2-3 March 2017</a:t>
            </a:r>
          </a:p>
          <a:p>
            <a:pPr>
              <a:buFontTx/>
              <a:buChar char="✓"/>
            </a:pPr>
            <a:r>
              <a:t>Presentation of framework for endorsement at LSI-VC-3 on 20 March 2017</a:t>
            </a:r>
          </a:p>
          <a:p>
            <a:pPr>
              <a:buFontTx/>
              <a:buChar char="✓"/>
            </a:pPr>
            <a:r>
              <a:t>Presentation of work plan with emphasis on metadata at WGISS in April 2017</a:t>
            </a:r>
          </a:p>
          <a:p>
            <a:pPr>
              <a:buFontTx/>
              <a:buChar char="✓"/>
            </a:pPr>
            <a:r>
              <a:t>Presentation of work plan at SIT-32 in April 2017</a:t>
            </a:r>
          </a:p>
          <a:p>
            <a:pPr>
              <a:buFontTx/>
              <a:buChar char="✓"/>
            </a:pPr>
            <a:r>
              <a:t>Presentation of work plan with emphasis on data at WGCV in May 2017</a:t>
            </a:r>
          </a:p>
          <a:p>
            <a:pPr>
              <a:buFontTx/>
              <a:buChar char="✓"/>
            </a:pPr>
            <a:r>
              <a:t>Presentation of 2017 results at LSI-VC-4 in September 2017</a:t>
            </a:r>
          </a:p>
          <a:p>
            <a:pPr/>
            <a:r>
              <a:t>Presentation at SIT TW in September 2017</a:t>
            </a:r>
          </a:p>
          <a:p>
            <a:pPr lvl="1"/>
            <a:r>
              <a:t>Incorporate feedback with recommendations for CEOS Plenary</a:t>
            </a:r>
          </a:p>
          <a:p>
            <a:pPr/>
            <a:r>
              <a:t>Presentation at CEOS Plenary in October 2017</a:t>
            </a:r>
          </a:p>
          <a:p>
            <a:pPr lvl="1"/>
            <a:r>
              <a:t>Seek endorsement</a:t>
            </a:r>
          </a:p>
        </p:txBody>
      </p:sp>
      <p:sp>
        <p:nvSpPr>
          <p:cNvPr id="54" name="Shape 118"/>
          <p:cNvSpPr txBox="1"/>
          <p:nvPr/>
        </p:nvSpPr>
        <p:spPr>
          <a:xfrm>
            <a:off x="2057400" y="304800"/>
            <a:ext cx="4953000"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defTabSz="914400">
              <a:spcBef>
                <a:spcPts val="500"/>
              </a:spcBef>
              <a:defRPr sz="2400">
                <a:solidFill>
                  <a:srgbClr val="FFFFFF"/>
                </a:solidFill>
                <a:latin typeface="+mn-lt"/>
                <a:ea typeface="+mn-ea"/>
                <a:cs typeface="+mn-cs"/>
                <a:sym typeface="Helvetica"/>
              </a:defRPr>
            </a:lvl1pPr>
          </a:lstStyle>
          <a:p>
            <a:pPr/>
            <a:r>
              <a:t>Time lines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110"/>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7" name="Shape 111"/>
          <p:cNvSpPr txBox="1"/>
          <p:nvPr>
            <p:ph type="body" idx="1"/>
          </p:nvPr>
        </p:nvSpPr>
        <p:spPr>
          <a:xfrm>
            <a:off x="457200" y="1111100"/>
            <a:ext cx="8153400" cy="5481323"/>
          </a:xfrm>
          <a:prstGeom prst="rect">
            <a:avLst/>
          </a:prstGeom>
        </p:spPr>
        <p:txBody>
          <a:bodyPr/>
          <a:lstStyle/>
          <a:p>
            <a:pPr/>
            <a:r>
              <a:t>Co-leads</a:t>
            </a:r>
          </a:p>
          <a:p>
            <a:pPr/>
          </a:p>
          <a:p>
            <a:pPr>
              <a:defRPr sz="800"/>
            </a:pPr>
          </a:p>
          <a:p>
            <a:pPr>
              <a:defRPr sz="800"/>
            </a:pPr>
          </a:p>
          <a:p>
            <a:pPr/>
            <a:r>
              <a:t>Team members</a:t>
            </a:r>
          </a:p>
        </p:txBody>
      </p:sp>
      <p:sp>
        <p:nvSpPr>
          <p:cNvPr id="58" name="Shape 112"/>
          <p:cNvSpPr txBox="1"/>
          <p:nvPr/>
        </p:nvSpPr>
        <p:spPr>
          <a:xfrm>
            <a:off x="2057400" y="304800"/>
            <a:ext cx="4953000" cy="459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defTabSz="914400">
              <a:spcBef>
                <a:spcPts val="500"/>
              </a:spcBef>
              <a:defRPr sz="2400">
                <a:solidFill>
                  <a:srgbClr val="FFFFFF"/>
                </a:solidFill>
                <a:latin typeface="+mn-lt"/>
                <a:ea typeface="+mn-ea"/>
                <a:cs typeface="+mn-cs"/>
                <a:sym typeface="Helvetica"/>
              </a:defRPr>
            </a:lvl1pPr>
          </a:lstStyle>
          <a:p>
            <a:pPr/>
            <a:r>
              <a:t>The MRI Team</a:t>
            </a:r>
          </a:p>
        </p:txBody>
      </p:sp>
      <p:graphicFrame>
        <p:nvGraphicFramePr>
          <p:cNvPr id="59" name="Table 113"/>
          <p:cNvGraphicFramePr/>
          <p:nvPr/>
        </p:nvGraphicFramePr>
        <p:xfrm>
          <a:off x="914399" y="1524000"/>
          <a:ext cx="7924802" cy="609600"/>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697506"/>
                <a:gridCol w="978401"/>
                <a:gridCol w="5248894"/>
              </a:tblGrid>
              <a:tr h="203200">
                <a:tc>
                  <a:txBody>
                    <a:bodyPr/>
                    <a:lstStyle/>
                    <a:p>
                      <a:pPr algn="l" defTabSz="457200">
                        <a:defRPr sz="1800"/>
                      </a:pPr>
                      <a:r>
                        <a:rPr sz="1500">
                          <a:latin typeface="Calibri"/>
                          <a:ea typeface="Calibri"/>
                          <a:cs typeface="Calibri"/>
                          <a:sym typeface="Calibri"/>
                        </a:rPr>
                        <a:t>Gene Fosnight</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USGS</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USGS chair team co-lead, Landsat, LSI-VC, SDCG</a:t>
                      </a:r>
                    </a:p>
                  </a:txBody>
                  <a:tcPr marL="12700" marR="12700" marT="12700" marB="12700" anchor="b" anchorCtr="0" horzOverflow="overflow">
                    <a:lnL w="12700">
                      <a:miter lim="400000"/>
                    </a:lnL>
                    <a:lnR w="12700">
                      <a:miter lim="400000"/>
                    </a:lnR>
                    <a:lnT w="12700">
                      <a:miter lim="400000"/>
                    </a:lnT>
                    <a:lnB w="12700">
                      <a:miter lim="400000"/>
                    </a:lnB>
                  </a:tcPr>
                </a:tc>
              </a:tr>
              <a:tr h="203200">
                <a:tc>
                  <a:txBody>
                    <a:bodyPr/>
                    <a:lstStyle/>
                    <a:p>
                      <a:pPr algn="l" defTabSz="457200">
                        <a:defRPr sz="1800"/>
                      </a:pPr>
                      <a:r>
                        <a:rPr sz="1500">
                          <a:latin typeface="Calibri"/>
                          <a:ea typeface="Calibri"/>
                          <a:cs typeface="Calibri"/>
                          <a:sym typeface="Calibri"/>
                        </a:rPr>
                        <a:t>Cindy Ong</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CSIRO</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WGCV co-lead, imaging spectroscopy</a:t>
                      </a:r>
                    </a:p>
                  </a:txBody>
                  <a:tcPr marL="12700" marR="12700" marT="12700" marB="12700" anchor="b" anchorCtr="0" horzOverflow="overflow">
                    <a:lnL w="12700">
                      <a:miter lim="400000"/>
                    </a:lnL>
                    <a:lnR w="12700">
                      <a:miter lim="400000"/>
                    </a:lnR>
                    <a:lnT w="12700">
                      <a:miter lim="400000"/>
                    </a:lnT>
                    <a:lnB w="12700">
                      <a:miter lim="400000"/>
                    </a:lnB>
                  </a:tcPr>
                </a:tc>
              </a:tr>
              <a:tr h="203200">
                <a:tc>
                  <a:txBody>
                    <a:bodyPr/>
                    <a:lstStyle/>
                    <a:p>
                      <a:pPr algn="l" defTabSz="457200">
                        <a:defRPr sz="1800"/>
                      </a:pPr>
                      <a:r>
                        <a:rPr sz="1500">
                          <a:latin typeface="Calibri"/>
                          <a:ea typeface="Calibri"/>
                          <a:cs typeface="Calibri"/>
                          <a:sym typeface="Calibri"/>
                        </a:rPr>
                        <a:t>Richard Moreno</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CNES</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WGISS co-lead, Copernicus </a:t>
                      </a:r>
                    </a:p>
                  </a:txBody>
                  <a:tcPr marL="12700" marR="12700" marT="12700" marB="12700" anchor="b" anchorCtr="0" horzOverflow="overflow">
                    <a:lnL w="12700">
                      <a:miter lim="400000"/>
                    </a:lnL>
                    <a:lnR w="12700">
                      <a:miter lim="400000"/>
                    </a:lnR>
                    <a:lnT w="12700">
                      <a:miter lim="400000"/>
                    </a:lnT>
                    <a:lnB w="12700">
                      <a:miter lim="400000"/>
                    </a:lnB>
                  </a:tcPr>
                </a:tc>
              </a:tr>
            </a:tbl>
          </a:graphicData>
        </a:graphic>
      </p:graphicFrame>
      <p:graphicFrame>
        <p:nvGraphicFramePr>
          <p:cNvPr id="60" name="Table 114"/>
          <p:cNvGraphicFramePr/>
          <p:nvPr/>
        </p:nvGraphicFramePr>
        <p:xfrm>
          <a:off x="914399" y="2600538"/>
          <a:ext cx="7369177" cy="4023346"/>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654175"/>
                <a:gridCol w="914400"/>
                <a:gridCol w="4800601"/>
              </a:tblGrid>
              <a:tr h="251459">
                <a:tc>
                  <a:txBody>
                    <a:bodyPr/>
                    <a:lstStyle/>
                    <a:p>
                      <a:pPr algn="l" defTabSz="457200">
                        <a:defRPr sz="1800"/>
                      </a:pPr>
                      <a:r>
                        <a:rPr sz="1500">
                          <a:latin typeface="Calibri"/>
                          <a:ea typeface="Calibri"/>
                          <a:cs typeface="Calibri"/>
                          <a:sym typeface="Calibri"/>
                        </a:rPr>
                        <a:t>Jeff Masek</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NASA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Landsat Sentinel-2 Case study, LSI-VC</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Zoltan Szantoi</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JRC</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Landsat Sentinel-2 Case study, LSI-VC</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Adam Lewis</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GA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LSI-VC, FDA, CARD4L</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Paul Briand</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CSA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LSI-VC, GEOGLAM, SAR</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Yves Crevier</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CSA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SDCG, GEOGLAM, SAR</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Brian Killough</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NASA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SEO, LSI-VC, SDCG, FDA, CARD4L</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Debajyoti Dhar</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ISRO</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Optical/SAR data fusion</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Takeo Tadono</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JAXA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LSI-VC, CARD4L, SAR</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Koji Akiyama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RESTEC</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LSI-VC</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Amanda Regan</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EC</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User needs for satellite constellations</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Nigel Fox</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UKSA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WGCV IVOS</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Kurt Thome</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NASA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WGCV</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Andy Mitchell</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NASA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WGISS</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Kerry Sawyer</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NOAA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Represent SIT vice chair</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Kevin Gallo</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NOAA</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LSI-VC, LPCS data integration</a:t>
                      </a:r>
                    </a:p>
                  </a:txBody>
                  <a:tcPr marL="12700" marR="12700" marT="12700" marB="12700" anchor="b" anchorCtr="0" horzOverflow="overflow">
                    <a:lnL w="12700">
                      <a:miter lim="400000"/>
                    </a:lnL>
                    <a:lnR w="12700">
                      <a:miter lim="400000"/>
                    </a:lnR>
                    <a:lnT w="12700">
                      <a:miter lim="400000"/>
                    </a:lnT>
                    <a:lnB w="12700">
                      <a:miter lim="400000"/>
                    </a:lnB>
                  </a:tcPr>
                </a:tc>
              </a:tr>
              <a:tr h="251459">
                <a:tc>
                  <a:txBody>
                    <a:bodyPr/>
                    <a:lstStyle/>
                    <a:p>
                      <a:pPr algn="l" defTabSz="457200">
                        <a:defRPr sz="1800"/>
                      </a:pPr>
                      <a:r>
                        <a:rPr sz="1500">
                          <a:latin typeface="Calibri"/>
                          <a:ea typeface="Calibri"/>
                          <a:cs typeface="Calibri"/>
                          <a:sym typeface="Calibri"/>
                        </a:rPr>
                        <a:t>Eric Wood</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USGS</a:t>
                      </a:r>
                    </a:p>
                  </a:txBody>
                  <a:tcPr marL="12700" marR="12700" marT="12700" marB="12700" anchor="b" anchorCtr="0" horzOverflow="overflow">
                    <a:lnL w="12700">
                      <a:miter lim="400000"/>
                    </a:lnL>
                    <a:lnR w="12700">
                      <a:miter lim="400000"/>
                    </a:lnR>
                    <a:lnT w="12700">
                      <a:miter lim="400000"/>
                    </a:lnT>
                    <a:lnB w="12700">
                      <a:miter lim="400000"/>
                    </a:lnB>
                  </a:tcPr>
                </a:tc>
                <a:tc>
                  <a:txBody>
                    <a:bodyPr/>
                    <a:lstStyle/>
                    <a:p>
                      <a:pPr algn="l" defTabSz="457200">
                        <a:defRPr sz="1800"/>
                      </a:pPr>
                      <a:r>
                        <a:rPr sz="1500">
                          <a:latin typeface="Calibri"/>
                          <a:ea typeface="Calibri"/>
                          <a:cs typeface="Calibri"/>
                          <a:sym typeface="Calibri"/>
                        </a:rPr>
                        <a:t>Represent USGS Chair Team</a:t>
                      </a:r>
                    </a:p>
                  </a:txBody>
                  <a:tcPr marL="12700" marR="12700" marT="12700" marB="12700" anchor="b" anchorCtr="0" horzOverflow="overflow">
                    <a:lnL w="12700">
                      <a:miter lim="400000"/>
                    </a:lnL>
                    <a:lnR w="12700">
                      <a:miter lim="400000"/>
                    </a:lnR>
                    <a:lnT w="12700">
                      <a:miter lim="400000"/>
                    </a:lnT>
                    <a:lnB w="12700">
                      <a:miter lim="400000"/>
                    </a:lnB>
                  </a:tcPr>
                </a:tc>
              </a:tr>
            </a:tbl>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TextBox 1"/>
          <p:cNvSpPr txBox="1"/>
          <p:nvPr/>
        </p:nvSpPr>
        <p:spPr>
          <a:xfrm>
            <a:off x="1568449" y="1441450"/>
            <a:ext cx="3899355" cy="7137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3600">
                <a:solidFill>
                  <a:srgbClr val="FFFFFF"/>
                </a:solidFill>
              </a:defRPr>
            </a:lvl1pPr>
          </a:lstStyle>
          <a:p>
            <a:pPr/>
            <a:r>
              <a:t>Background Slides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42"/>
          <p:cNvSpPr txBox="1"/>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5" name="Shape 43"/>
          <p:cNvSpPr txBox="1"/>
          <p:nvPr>
            <p:ph type="body" idx="1"/>
          </p:nvPr>
        </p:nvSpPr>
        <p:spPr>
          <a:xfrm>
            <a:off x="544310" y="1360171"/>
            <a:ext cx="8153401" cy="5017978"/>
          </a:xfrm>
          <a:prstGeom prst="rect">
            <a:avLst/>
          </a:prstGeom>
        </p:spPr>
        <p:txBody>
          <a:bodyPr/>
          <a:lstStyle/>
          <a:p>
            <a:pPr>
              <a:lnSpc>
                <a:spcPct val="80000"/>
              </a:lnSpc>
              <a:defRPr sz="2400"/>
            </a:pPr>
            <a:r>
              <a:t>Promote changes</a:t>
            </a:r>
            <a:r>
              <a:rPr sz="2200"/>
              <a:t> to operational products or post processing methodologies to create interoperable ARD products </a:t>
            </a:r>
            <a:endParaRPr sz="1800"/>
          </a:p>
          <a:p>
            <a:pPr lvl="1" marL="0" indent="457200">
              <a:lnSpc>
                <a:spcPct val="80000"/>
              </a:lnSpc>
              <a:buSzTx/>
              <a:buNone/>
              <a:defRPr sz="1800"/>
            </a:pPr>
            <a:r>
              <a:t>For example, radiometric cross calibration to standard references, and acceptance of compatible geographic reference grid, DEMs and atmospheric models </a:t>
            </a:r>
            <a:r>
              <a:t>–</a:t>
            </a:r>
            <a:r>
              <a:t> typically reduces uncertainty</a:t>
            </a:r>
          </a:p>
          <a:p>
            <a:pPr>
              <a:lnSpc>
                <a:spcPct val="80000"/>
              </a:lnSpc>
              <a:defRPr sz="2400"/>
            </a:pPr>
            <a:r>
              <a:t>Identify good practices to accommodate differences among products</a:t>
            </a:r>
            <a:endParaRPr sz="2600"/>
          </a:p>
          <a:p>
            <a:pPr lvl="1" marL="0" indent="457200">
              <a:lnSpc>
                <a:spcPct val="80000"/>
              </a:lnSpc>
              <a:buSzTx/>
              <a:buNone/>
              <a:defRPr sz="1800"/>
            </a:pPr>
            <a:r>
              <a:t>For example, spatial resampling to the same pixel-size and to remove residual misregistration and spectral band adjustment for different spectral response curves </a:t>
            </a:r>
            <a:r>
              <a:t>–</a:t>
            </a:r>
            <a:r>
              <a:t> typically increases uncertainty</a:t>
            </a:r>
          </a:p>
          <a:p>
            <a:pPr>
              <a:lnSpc>
                <a:spcPct val="80000"/>
              </a:lnSpc>
              <a:defRPr sz="2400"/>
            </a:pPr>
            <a:r>
              <a:t>Understand uncertainties </a:t>
            </a:r>
            <a:endParaRPr sz="2600"/>
          </a:p>
          <a:p>
            <a:pPr lvl="1" marL="0" indent="457200">
              <a:lnSpc>
                <a:spcPct val="80000"/>
              </a:lnSpc>
              <a:buSzTx/>
              <a:buNone/>
              <a:defRPr sz="1800"/>
            </a:pPr>
            <a:r>
              <a:t>Producer uncertainties associated with geometry, radiometry, illumination and view angle, atmosphere, etc.</a:t>
            </a:r>
          </a:p>
          <a:p>
            <a:pPr lvl="1" marL="0" indent="457200">
              <a:lnSpc>
                <a:spcPct val="80000"/>
              </a:lnSpc>
              <a:buSzTx/>
              <a:buNone/>
              <a:defRPr sz="1800"/>
            </a:pPr>
            <a:r>
              <a:t>User uncertainty requirements for monitoring application specific change </a:t>
            </a:r>
          </a:p>
          <a:p>
            <a:pPr>
              <a:lnSpc>
                <a:spcPct val="80000"/>
              </a:lnSpc>
              <a:defRPr sz="2200"/>
            </a:pPr>
            <a:r>
              <a:t>Provide user guidance</a:t>
            </a:r>
            <a:endParaRPr sz="1800"/>
          </a:p>
          <a:p>
            <a:pPr lvl="1" marL="0" indent="457200">
              <a:lnSpc>
                <a:spcPct val="80000"/>
              </a:lnSpc>
              <a:buSzTx/>
              <a:buNone/>
              <a:defRPr sz="1800"/>
            </a:pPr>
            <a:r>
              <a:t>Lessons learned and good practices</a:t>
            </a:r>
          </a:p>
        </p:txBody>
      </p:sp>
      <p:sp>
        <p:nvSpPr>
          <p:cNvPr id="66" name="Shape 44"/>
          <p:cNvSpPr txBox="1"/>
          <p:nvPr/>
        </p:nvSpPr>
        <p:spPr>
          <a:xfrm>
            <a:off x="1975715" y="130628"/>
            <a:ext cx="5449187" cy="828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914400">
              <a:spcBef>
                <a:spcPts val="500"/>
              </a:spcBef>
              <a:defRPr sz="2400">
                <a:solidFill>
                  <a:srgbClr val="FFFFFF"/>
                </a:solidFill>
                <a:latin typeface="+mn-lt"/>
                <a:ea typeface="+mn-ea"/>
                <a:cs typeface="+mn-cs"/>
                <a:sym typeface="Helvetica"/>
              </a:defRPr>
            </a:pPr>
            <a:r>
              <a:t>MRI Framework </a:t>
            </a:r>
            <a:br/>
            <a:r>
              <a:t>Current and Future Outcomes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