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3" r:id="rId1"/>
  </p:sldMasterIdLst>
  <p:notesMasterIdLst>
    <p:notesMasterId r:id="rId6"/>
  </p:notesMasterIdLst>
  <p:handoutMasterIdLst>
    <p:handoutMasterId r:id="rId7"/>
  </p:handoutMasterIdLst>
  <p:sldIdLst>
    <p:sldId id="498" r:id="rId2"/>
    <p:sldId id="500" r:id="rId3"/>
    <p:sldId id="505" r:id="rId4"/>
    <p:sldId id="503" r:id="rId5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y McGuire" initials="AMc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699"/>
    <a:srgbClr val="D5D5DB"/>
    <a:srgbClr val="575968"/>
    <a:srgbClr val="FFFFFF"/>
    <a:srgbClr val="A8006E"/>
    <a:srgbClr val="00A589"/>
    <a:srgbClr val="174A7C"/>
    <a:srgbClr val="00ADEE"/>
    <a:srgbClr val="6D5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61" autoAdjust="0"/>
    <p:restoredTop sz="94849" autoAdjust="0"/>
  </p:normalViewPr>
  <p:slideViewPr>
    <p:cSldViewPr snapToGrid="0" snapToObjects="1">
      <p:cViewPr>
        <p:scale>
          <a:sx n="70" d="100"/>
          <a:sy n="7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464185"/>
          </a:xfrm>
          <a:prstGeom prst="rect">
            <a:avLst/>
          </a:prstGeom>
        </p:spPr>
        <p:txBody>
          <a:bodyPr vert="horz" lIns="92943" tIns="46472" rIns="92943" bIns="464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2" y="1"/>
            <a:ext cx="3026833" cy="464185"/>
          </a:xfrm>
          <a:prstGeom prst="rect">
            <a:avLst/>
          </a:prstGeom>
        </p:spPr>
        <p:txBody>
          <a:bodyPr vert="horz" lIns="92943" tIns="46472" rIns="92943" bIns="46472" rtlCol="0"/>
          <a:lstStyle>
            <a:lvl1pPr algn="r">
              <a:defRPr sz="1200"/>
            </a:lvl1pPr>
          </a:lstStyle>
          <a:p>
            <a:fld id="{14453C3E-6502-5E4A-B6AF-C418203F3D8F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43" tIns="46472" rIns="92943" bIns="464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2" y="8817904"/>
            <a:ext cx="3026833" cy="464185"/>
          </a:xfrm>
          <a:prstGeom prst="rect">
            <a:avLst/>
          </a:prstGeom>
        </p:spPr>
        <p:txBody>
          <a:bodyPr vert="horz" lIns="92943" tIns="46472" rIns="92943" bIns="46472" rtlCol="0" anchor="b"/>
          <a:lstStyle>
            <a:lvl1pPr algn="r">
              <a:defRPr sz="1200"/>
            </a:lvl1pPr>
          </a:lstStyle>
          <a:p>
            <a:fld id="{5166EA6D-3561-7042-95C6-F9E1370BF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7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464185"/>
          </a:xfrm>
          <a:prstGeom prst="rect">
            <a:avLst/>
          </a:prstGeom>
        </p:spPr>
        <p:txBody>
          <a:bodyPr vert="horz" lIns="92943" tIns="46472" rIns="92943" bIns="464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2" y="1"/>
            <a:ext cx="3026833" cy="464185"/>
          </a:xfrm>
          <a:prstGeom prst="rect">
            <a:avLst/>
          </a:prstGeom>
        </p:spPr>
        <p:txBody>
          <a:bodyPr vert="horz" lIns="92943" tIns="46472" rIns="92943" bIns="46472" rtlCol="0"/>
          <a:lstStyle>
            <a:lvl1pPr algn="r">
              <a:defRPr sz="1200"/>
            </a:lvl1pPr>
          </a:lstStyle>
          <a:p>
            <a:fld id="{106B0859-B20A-434A-9719-D7A4B3294205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43" tIns="46472" rIns="92943" bIns="464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43" tIns="46472" rIns="92943" bIns="46472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43" tIns="46472" rIns="92943" bIns="464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2" y="8817904"/>
            <a:ext cx="3026833" cy="464185"/>
          </a:xfrm>
          <a:prstGeom prst="rect">
            <a:avLst/>
          </a:prstGeom>
        </p:spPr>
        <p:txBody>
          <a:bodyPr vert="horz" lIns="92943" tIns="46472" rIns="92943" bIns="46472" rtlCol="0" anchor="b"/>
          <a:lstStyle>
            <a:lvl1pPr algn="r">
              <a:defRPr sz="1200"/>
            </a:lvl1pPr>
          </a:lstStyle>
          <a:p>
            <a:fld id="{DB846ECC-77B3-5044-BE0A-4E718B2AE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43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xec F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28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ec Title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6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 /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228600" y="1485898"/>
            <a:ext cx="8686800" cy="5029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spcAft>
                <a:spcPts val="1200"/>
              </a:spcAft>
              <a:defRPr>
                <a:latin typeface="+mj-lt"/>
              </a:defRPr>
            </a:lvl1pPr>
            <a:lvl2pPr marL="571500" indent="-228600">
              <a:spcBef>
                <a:spcPts val="0"/>
              </a:spcBef>
              <a:spcAft>
                <a:spcPts val="1200"/>
              </a:spcAft>
              <a:defRPr>
                <a:latin typeface="+mj-lt"/>
              </a:defRPr>
            </a:lvl2pPr>
            <a:lvl3pPr marL="857250" indent="-228600">
              <a:spcBef>
                <a:spcPts val="0"/>
              </a:spcBef>
              <a:spcAft>
                <a:spcPts val="1200"/>
              </a:spcAft>
              <a:defRPr>
                <a:latin typeface="+mj-lt"/>
              </a:defRPr>
            </a:lvl3pPr>
            <a:lvl4pPr marL="1200150" indent="-228600">
              <a:spcBef>
                <a:spcPts val="0"/>
              </a:spcBef>
              <a:spcAft>
                <a:spcPts val="1200"/>
              </a:spcAft>
              <a:defRPr>
                <a:latin typeface="+mj-lt"/>
              </a:defRPr>
            </a:lvl4pPr>
            <a:lvl5pPr marL="1485900" indent="-228600">
              <a:spcBef>
                <a:spcPts val="0"/>
              </a:spcBef>
              <a:spcAft>
                <a:spcPts val="1200"/>
              </a:spcAft>
              <a:defRPr sz="16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0" y="6577583"/>
            <a:ext cx="530352" cy="265176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1353CB71-703C-495B-86EC-238C102AF19B}" type="slidenum">
              <a:rPr lang="en-US" smtClean="0"/>
              <a:pPr/>
              <a:t>‹#›</a:t>
            </a:fld>
            <a:r>
              <a:rPr lang="en-US" dirty="0" smtClean="0"/>
              <a:t>   |</a:t>
            </a:r>
            <a:endParaRPr lang="en-US" dirty="0"/>
          </a:p>
        </p:txBody>
      </p:sp>
      <p:sp>
        <p:nvSpPr>
          <p:cNvPr id="22" name="Slide Number Placeholder 3"/>
          <p:cNvSpPr txBox="1">
            <a:spLocks/>
          </p:cNvSpPr>
          <p:nvPr userDrawn="1"/>
        </p:nvSpPr>
        <p:spPr>
          <a:xfrm>
            <a:off x="0" y="6577583"/>
            <a:ext cx="527474" cy="265176"/>
          </a:xfrm>
          <a:prstGeom prst="rect">
            <a:avLst/>
          </a:prstGeom>
          <a:solidFill>
            <a:schemeClr val="bg1"/>
          </a:solidFill>
        </p:spPr>
        <p:txBody>
          <a:bodyPr tIns="91440" bIns="91440" anchor="t"/>
          <a:lstStyle>
            <a:defPPr>
              <a:defRPr lang="en-US"/>
            </a:defPPr>
            <a:lvl1pPr marL="0" algn="r" defTabSz="457200" rtl="0" eaLnBrk="1" latinLnBrk="0" hangingPunct="1">
              <a:lnSpc>
                <a:spcPct val="100000"/>
              </a:lnSpc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53CB71-703C-495B-86EC-238C102AF19B}" type="slidenum">
              <a:rPr lang="en-US" smtClean="0"/>
              <a:pPr/>
              <a:t>‹#›</a:t>
            </a:fld>
            <a:r>
              <a:rPr lang="en-US" smtClean="0"/>
              <a:t>   |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948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 /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538" y="0"/>
            <a:ext cx="7618461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2"/>
          </p:nvPr>
        </p:nvSpPr>
        <p:spPr>
          <a:xfrm>
            <a:off x="1524000" y="1295400"/>
            <a:ext cx="7467600" cy="52197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spcAft>
                <a:spcPts val="1200"/>
              </a:spcAft>
              <a:defRPr>
                <a:latin typeface="+mj-lt"/>
              </a:defRPr>
            </a:lvl1pPr>
            <a:lvl2pPr marL="628650" indent="-285750">
              <a:spcBef>
                <a:spcPts val="0"/>
              </a:spcBef>
              <a:spcAft>
                <a:spcPts val="1200"/>
              </a:spcAft>
              <a:defRPr>
                <a:latin typeface="+mj-lt"/>
              </a:defRPr>
            </a:lvl2pPr>
            <a:lvl3pPr marL="971550" indent="-228600">
              <a:spcBef>
                <a:spcPts val="0"/>
              </a:spcBef>
              <a:spcAft>
                <a:spcPts val="1200"/>
              </a:spcAft>
              <a:defRPr>
                <a:latin typeface="+mj-lt"/>
              </a:defRPr>
            </a:lvl3pPr>
            <a:lvl4pPr marL="1314450" indent="-228600">
              <a:spcBef>
                <a:spcPts val="0"/>
              </a:spcBef>
              <a:spcAft>
                <a:spcPts val="1200"/>
              </a:spcAft>
              <a:defRPr>
                <a:latin typeface="+mj-lt"/>
              </a:defRPr>
            </a:lvl4pPr>
            <a:lvl5pPr marL="1600200" indent="-228600">
              <a:spcBef>
                <a:spcPts val="0"/>
              </a:spcBef>
              <a:spcAft>
                <a:spcPts val="1200"/>
              </a:spcAft>
              <a:defRPr sz="16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1097281"/>
            <a:ext cx="77724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2000">
                <a:schemeClr val="tx1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28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099_Powerpoint_page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76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6391_ASC_PPT-INT-Horiz_3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16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577583"/>
            <a:ext cx="527474" cy="26517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tIns="91440" bIns="91440" anchor="t"/>
          <a:lstStyle>
            <a:lvl1pPr algn="r">
              <a:lnSpc>
                <a:spcPct val="100000"/>
              </a:lnSpc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353CB71-703C-495B-86EC-238C102AF19B}" type="slidenum">
              <a:rPr lang="en-US" smtClean="0"/>
              <a:pPr/>
              <a:t>‹#›</a:t>
            </a:fld>
            <a:r>
              <a:rPr lang="en-US" dirty="0" smtClean="0"/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238820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714" r:id="rId3"/>
    <p:sldLayoutId id="2147483707" r:id="rId4"/>
    <p:sldLayoutId id="2147483713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2800" b="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NeueLT Std Med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7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HelveticaNeueLT Std Med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70000"/>
        <a:buFontTx/>
        <a:buChar char="–"/>
        <a:defRPr sz="2400" kern="1200">
          <a:solidFill>
            <a:schemeClr val="tx1"/>
          </a:solidFill>
          <a:latin typeface="HelveticaNeueLT Std Med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NeueLT Std Med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NeueLT Std Med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aul.briand@canada.c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4190" y="1293962"/>
            <a:ext cx="6307886" cy="3968151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CA" sz="3200" dirty="0" smtClean="0"/>
              <a:t>Canadian Space Agency</a:t>
            </a:r>
          </a:p>
          <a:p>
            <a:pPr>
              <a:lnSpc>
                <a:spcPct val="110000"/>
              </a:lnSpc>
            </a:pPr>
            <a:r>
              <a:rPr lang="en-CA" sz="3200" dirty="0" smtClean="0"/>
              <a:t>Optical and SAR-related ARD activities</a:t>
            </a:r>
          </a:p>
          <a:p>
            <a:pPr>
              <a:lnSpc>
                <a:spcPct val="110000"/>
              </a:lnSpc>
            </a:pPr>
            <a:endParaRPr lang="en-CA" sz="1600" dirty="0" smtClean="0"/>
          </a:p>
          <a:p>
            <a:pPr>
              <a:lnSpc>
                <a:spcPct val="110000"/>
              </a:lnSpc>
            </a:pPr>
            <a:r>
              <a:rPr lang="en-CA" sz="1600" dirty="0" smtClean="0"/>
              <a:t>Paul Briand,</a:t>
            </a:r>
            <a:endParaRPr lang="en-CA" sz="1600" u="sng" dirty="0" smtClean="0"/>
          </a:p>
          <a:p>
            <a:pPr>
              <a:lnSpc>
                <a:spcPct val="110000"/>
              </a:lnSpc>
            </a:pPr>
            <a:r>
              <a:rPr lang="en-CA" sz="1600" dirty="0" smtClean="0"/>
              <a:t>LSI VC 4 meeting</a:t>
            </a:r>
          </a:p>
          <a:p>
            <a:pPr>
              <a:lnSpc>
                <a:spcPct val="110000"/>
              </a:lnSpc>
            </a:pPr>
            <a:r>
              <a:rPr lang="en-CA" sz="1600" dirty="0" smtClean="0"/>
              <a:t>Sept 6-8, 2017</a:t>
            </a:r>
          </a:p>
          <a:p>
            <a:pPr>
              <a:lnSpc>
                <a:spcPct val="110000"/>
              </a:lnSpc>
            </a:pPr>
            <a:endParaRPr lang="en-CA" sz="1600" dirty="0"/>
          </a:p>
          <a:p>
            <a:pPr>
              <a:lnSpc>
                <a:spcPct val="110000"/>
              </a:lnSpc>
            </a:pPr>
            <a:r>
              <a:rPr lang="en-CA" sz="1600" dirty="0" smtClean="0">
                <a:hlinkClick r:id="rId2"/>
              </a:rPr>
              <a:t>Paul.briand@canada.ca</a:t>
            </a:r>
            <a:endParaRPr lang="en-CA" sz="1600" dirty="0" smtClean="0"/>
          </a:p>
          <a:p>
            <a:pPr>
              <a:lnSpc>
                <a:spcPct val="110000"/>
              </a:lnSpc>
            </a:pPr>
            <a:endParaRPr lang="en-CA" sz="1600" dirty="0" smtClean="0"/>
          </a:p>
        </p:txBody>
      </p:sp>
    </p:spTree>
    <p:extLst>
      <p:ext uri="{BB962C8B-B14F-4D97-AF65-F5344CB8AC3E}">
        <p14:creationId xmlns:p14="http://schemas.microsoft.com/office/powerpoint/2010/main" val="60965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Context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sz="2400" dirty="0" smtClean="0"/>
              <a:t>The </a:t>
            </a:r>
            <a:r>
              <a:rPr lang="en-CA" sz="2400" dirty="0"/>
              <a:t>CSA, in partnership with different </a:t>
            </a:r>
            <a:r>
              <a:rPr lang="en-CA" sz="2400" dirty="0" smtClean="0"/>
              <a:t>Departments, initiated five projects </a:t>
            </a:r>
            <a:r>
              <a:rPr lang="en-CA" sz="2400" dirty="0"/>
              <a:t>to ensure an increasing use of </a:t>
            </a:r>
            <a:r>
              <a:rPr lang="en-CA" sz="2400" dirty="0" smtClean="0"/>
              <a:t>space-based EO data in </a:t>
            </a:r>
            <a:r>
              <a:rPr lang="en-CA" sz="2400" dirty="0"/>
              <a:t>key policy areas of terrestrial monitoring activities supporting climate change impacts and ecosystem resilience. </a:t>
            </a:r>
            <a:endParaRPr lang="en-CA" sz="2100" dirty="0" smtClean="0"/>
          </a:p>
          <a:p>
            <a:pPr lvl="1"/>
            <a:r>
              <a:rPr lang="en-CA" sz="2000" dirty="0" smtClean="0"/>
              <a:t>Use of multi-sources </a:t>
            </a:r>
            <a:r>
              <a:rPr lang="en-CA" sz="2000" dirty="0"/>
              <a:t>EO data</a:t>
            </a:r>
          </a:p>
          <a:p>
            <a:pPr lvl="2"/>
            <a:r>
              <a:rPr lang="en-CA" sz="2000" dirty="0"/>
              <a:t>Interoperability and complementarity</a:t>
            </a:r>
          </a:p>
          <a:p>
            <a:pPr lvl="1"/>
            <a:r>
              <a:rPr lang="en-CA" sz="2100" dirty="0" smtClean="0"/>
              <a:t>Development </a:t>
            </a:r>
            <a:r>
              <a:rPr lang="en-CA" sz="2100" dirty="0"/>
              <a:t>of EO derived products</a:t>
            </a:r>
          </a:p>
          <a:p>
            <a:pPr lvl="1"/>
            <a:r>
              <a:rPr lang="en-CA" sz="2000" dirty="0" smtClean="0"/>
              <a:t>Development of geospatial big data processing/analytics tools</a:t>
            </a:r>
          </a:p>
          <a:p>
            <a:pPr lvl="2"/>
            <a:r>
              <a:rPr lang="en-CA" sz="2000" dirty="0" smtClean="0"/>
              <a:t>Data cube analytic environment </a:t>
            </a:r>
          </a:p>
          <a:p>
            <a:pPr lvl="2"/>
            <a:r>
              <a:rPr lang="en-CA" sz="2000" dirty="0"/>
              <a:t>Optical and SAR ARD</a:t>
            </a:r>
          </a:p>
          <a:p>
            <a:pPr lvl="2"/>
            <a:r>
              <a:rPr lang="en-CA" sz="2000" dirty="0" smtClean="0"/>
              <a:t>Toolboxes enabling full exploitation of EO data</a:t>
            </a:r>
          </a:p>
          <a:p>
            <a:pPr lvl="2"/>
            <a:r>
              <a:rPr lang="en-CA" sz="2000" dirty="0"/>
              <a:t>G</a:t>
            </a:r>
            <a:r>
              <a:rPr lang="en-CA" sz="2000" dirty="0" smtClean="0"/>
              <a:t>enerate derived products </a:t>
            </a:r>
            <a:r>
              <a:rPr lang="en-CA" sz="2000" dirty="0"/>
              <a:t>and information in </a:t>
            </a:r>
            <a:r>
              <a:rPr lang="en-CA" sz="2000" dirty="0" smtClean="0"/>
              <a:t>support </a:t>
            </a:r>
            <a:r>
              <a:rPr lang="en-CA" sz="2000" dirty="0"/>
              <a:t>of </a:t>
            </a:r>
            <a:r>
              <a:rPr lang="en-CA" sz="2000" dirty="0" smtClean="0"/>
              <a:t>evidence-based decision making </a:t>
            </a:r>
            <a:r>
              <a:rPr lang="en-CA" sz="2000" dirty="0"/>
              <a:t>for </a:t>
            </a:r>
            <a:r>
              <a:rPr lang="en-CA" sz="2000" dirty="0" smtClean="0"/>
              <a:t>ecosystems monitoring and climate change</a:t>
            </a:r>
          </a:p>
          <a:p>
            <a:pPr lvl="1"/>
            <a:r>
              <a:rPr lang="en-CA" sz="2000" dirty="0" smtClean="0"/>
              <a:t>Two projects are </a:t>
            </a:r>
            <a:r>
              <a:rPr lang="en-CA" sz="2000" dirty="0" smtClean="0"/>
              <a:t>working</a:t>
            </a:r>
            <a:r>
              <a:rPr lang="en-CA" sz="2000" dirty="0" smtClean="0"/>
              <a:t> </a:t>
            </a:r>
            <a:r>
              <a:rPr lang="en-CA" sz="2000" dirty="0" smtClean="0"/>
              <a:t>to use the CEOS data cube as a platform for data analysis and products development.</a:t>
            </a:r>
          </a:p>
          <a:p>
            <a:pPr marL="971550" lvl="3" indent="0">
              <a:buNone/>
            </a:pPr>
            <a:r>
              <a:rPr lang="en-CA" sz="1600" dirty="0" smtClean="0"/>
              <a:t>		</a:t>
            </a:r>
          </a:p>
          <a:p>
            <a:pPr marL="971550" lvl="3" indent="0">
              <a:buNone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3CB71-703C-495B-86EC-238C102AF19B}" type="slidenum">
              <a:rPr lang="en-US" smtClean="0"/>
              <a:pPr/>
              <a:t>2</a:t>
            </a:fld>
            <a:r>
              <a:rPr lang="en-US" smtClean="0"/>
              <a:t>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98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Optical </a:t>
            </a:r>
            <a:r>
              <a:rPr lang="en-CA" dirty="0"/>
              <a:t>ARD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dirty="0"/>
              <a:t>Methodology for Producing </a:t>
            </a:r>
            <a:r>
              <a:rPr lang="en-CA" sz="2000" dirty="0" smtClean="0"/>
              <a:t>Time </a:t>
            </a:r>
            <a:r>
              <a:rPr lang="en-CA" sz="2000" dirty="0"/>
              <a:t>Series Analysis-ready datasets appropriate for land surface analytics in Northern </a:t>
            </a:r>
            <a:r>
              <a:rPr lang="en-CA" sz="2000" dirty="0" smtClean="0"/>
              <a:t>Canada</a:t>
            </a:r>
          </a:p>
          <a:p>
            <a:pPr marL="342900" lvl="1" indent="0">
              <a:buNone/>
            </a:pPr>
            <a:r>
              <a:rPr lang="en-CA" sz="1200" dirty="0"/>
              <a:t>Research and development will address the following needs </a:t>
            </a:r>
            <a:r>
              <a:rPr lang="en-CA" sz="1200" dirty="0" smtClean="0"/>
              <a:t>:</a:t>
            </a:r>
            <a:endParaRPr lang="en-CA" sz="1200" dirty="0"/>
          </a:p>
          <a:p>
            <a:pPr lvl="1"/>
            <a:r>
              <a:rPr lang="en-CA" sz="1200" dirty="0" smtClean="0"/>
              <a:t>Cross </a:t>
            </a:r>
            <a:r>
              <a:rPr lang="en-CA" sz="1200" dirty="0"/>
              <a:t>sensor normalization </a:t>
            </a:r>
            <a:r>
              <a:rPr lang="en-CA" sz="1200" dirty="0" smtClean="0"/>
              <a:t>: Assimilation </a:t>
            </a:r>
            <a:r>
              <a:rPr lang="en-CA" sz="1200" dirty="0"/>
              <a:t>of new satellite based EO data for near real time land surface monitoring Research will include approaches for cross sensor normalization between Landsat TM, ETM+, Landsat 8 OLI and Sentinel-2 MSI optical sensors. </a:t>
            </a:r>
            <a:endParaRPr lang="en-CA" sz="1200" dirty="0" smtClean="0"/>
          </a:p>
          <a:p>
            <a:pPr lvl="1"/>
            <a:r>
              <a:rPr lang="en-CA" sz="1200" dirty="0" smtClean="0"/>
              <a:t>Development of advanced techniques </a:t>
            </a:r>
            <a:r>
              <a:rPr lang="en-CA" sz="1200" dirty="0"/>
              <a:t>for improving time-series data consistency over the Canadian </a:t>
            </a:r>
            <a:r>
              <a:rPr lang="en-CA" sz="1200" dirty="0" smtClean="0"/>
              <a:t>North.</a:t>
            </a:r>
          </a:p>
          <a:p>
            <a:pPr lvl="1"/>
            <a:r>
              <a:rPr lang="en-CA" sz="1200" dirty="0" smtClean="0"/>
              <a:t>Develop method and analytical tools  to enhanced </a:t>
            </a:r>
            <a:r>
              <a:rPr lang="en-CA" sz="1200" dirty="0"/>
              <a:t>land cover characterization over Northern Canada </a:t>
            </a:r>
            <a:endParaRPr lang="en-CA" sz="1200" dirty="0" smtClean="0"/>
          </a:p>
          <a:p>
            <a:pPr lvl="1"/>
            <a:endParaRPr lang="en-CA" sz="1050" dirty="0"/>
          </a:p>
          <a:p>
            <a:pPr marL="0" indent="0">
              <a:buNone/>
            </a:pPr>
            <a:r>
              <a:rPr lang="en-US" sz="2000" dirty="0" smtClean="0"/>
              <a:t>Extracting </a:t>
            </a:r>
            <a:r>
              <a:rPr lang="en-US" sz="2000" dirty="0"/>
              <a:t>Information on Northern Landscape Dynamics from Analyzing Landsat Data Cubes </a:t>
            </a:r>
            <a:r>
              <a:rPr lang="en-CA" dirty="0"/>
              <a:t>	</a:t>
            </a:r>
          </a:p>
          <a:p>
            <a:pPr marL="342900" lvl="1" indent="0">
              <a:buNone/>
            </a:pPr>
            <a:r>
              <a:rPr lang="en-US" sz="1200" dirty="0"/>
              <a:t>Develop and demonstrate new methods and tools for extracting landscape change information from the standard set of Landsat ARD products</a:t>
            </a:r>
            <a:endParaRPr lang="en-CA" sz="1200" dirty="0"/>
          </a:p>
          <a:p>
            <a:pPr lvl="1"/>
            <a:endParaRPr lang="en-CA" sz="1200" dirty="0"/>
          </a:p>
          <a:p>
            <a:pPr lvl="1"/>
            <a:endParaRPr lang="en-CA" sz="1200" dirty="0"/>
          </a:p>
          <a:p>
            <a:pPr lvl="1"/>
            <a:endParaRPr lang="en-CA" sz="1200" dirty="0"/>
          </a:p>
          <a:p>
            <a:pPr lvl="1"/>
            <a:endParaRPr lang="en-US" sz="1200" dirty="0" smtClean="0"/>
          </a:p>
          <a:p>
            <a:pPr lvl="1"/>
            <a:endParaRPr lang="en-CA" sz="1600" b="1" dirty="0">
              <a:latin typeface="Helvetica"/>
              <a:ea typeface="Times New Roman"/>
              <a:cs typeface="Times New Roman"/>
            </a:endParaRPr>
          </a:p>
          <a:p>
            <a:endParaRPr lang="en-CA" sz="2000" dirty="0" smtClean="0"/>
          </a:p>
          <a:p>
            <a:pPr marL="971550" lvl="3" indent="0">
              <a:buNone/>
            </a:pPr>
            <a:endParaRPr lang="en-CA" sz="1600" dirty="0" smtClean="0"/>
          </a:p>
          <a:p>
            <a:pPr marL="971550" lvl="3" indent="0">
              <a:buNone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3CB71-703C-495B-86EC-238C102AF19B}" type="slidenum">
              <a:rPr lang="en-US" smtClean="0"/>
              <a:pPr/>
              <a:t>3</a:t>
            </a:fld>
            <a:r>
              <a:rPr lang="en-US" smtClean="0"/>
              <a:t>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0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r>
              <a:rPr lang="en-CA" smtClean="0"/>
              <a:t>SAR ARD </a:t>
            </a:r>
            <a:r>
              <a:rPr lang="en-CA" dirty="0" smtClean="0"/>
              <a:t>development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C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3CB71-703C-495B-86EC-238C102AF19B}" type="slidenum">
              <a:rPr lang="en-US" smtClean="0"/>
              <a:pPr/>
              <a:t>4</a:t>
            </a:fld>
            <a:r>
              <a:rPr lang="en-US" smtClean="0"/>
              <a:t>   |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314220"/>
              </p:ext>
            </p:extLst>
          </p:nvPr>
        </p:nvGraphicFramePr>
        <p:xfrm>
          <a:off x="228600" y="1394688"/>
          <a:ext cx="8686800" cy="5384386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662289"/>
                <a:gridCol w="7024511"/>
              </a:tblGrid>
              <a:tr h="417461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Title:</a:t>
                      </a:r>
                      <a:endParaRPr lang="en-CA" sz="1200" dirty="0">
                        <a:effectLst/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771525" algn="l"/>
                        </a:tabLst>
                      </a:pPr>
                      <a:r>
                        <a:rPr lang="en-CA" sz="1200">
                          <a:effectLst/>
                        </a:rPr>
                        <a:t>Producing and Analyzing RCM-based  Analysis-ready datasets for time series analytics</a:t>
                      </a:r>
                      <a:r>
                        <a:rPr lang="en-US" sz="1200">
                          <a:effectLst/>
                        </a:rPr>
                        <a:t>	</a:t>
                      </a:r>
                      <a:endParaRPr lang="en-CA" sz="1200" b="1">
                        <a:effectLst/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7014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Objectives:</a:t>
                      </a:r>
                      <a:endParaRPr lang="en-CA" sz="1200">
                        <a:effectLst/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 support the use of RCM data in the Canadian GEODE through the development of analytical tools capable of utilizing radar-based time series and where advantageous, integrating with other data available in the GEODE (e.g. optical data).   </a:t>
                      </a:r>
                      <a:endParaRPr lang="en-CA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CA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 inform the specification of RCM-based ARD and pre-processing options for RCM standard coverage data and the inclusion of RADARSAT-1 and RADARSAT-2 within the GEODE.     </a:t>
                      </a:r>
                      <a:endParaRPr lang="en-CA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367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Work tasks:</a:t>
                      </a:r>
                      <a:endParaRPr lang="en-CA" sz="1200">
                        <a:effectLst/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</a:rPr>
                        <a:t>Examine current SAR ARD standards/definitions under development (e.g. CEOS) and operational (e.g. Google Earth Engine)</a:t>
                      </a:r>
                      <a:endParaRPr lang="en-CA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</a:rPr>
                        <a:t>Determine scope of information requirements required to support time series analysis – (e.g. amplitude only or </a:t>
                      </a:r>
                      <a:r>
                        <a:rPr lang="en-US" sz="1200" dirty="0" err="1">
                          <a:effectLst/>
                        </a:rPr>
                        <a:t>amplitude+phase</a:t>
                      </a:r>
                      <a:r>
                        <a:rPr lang="en-US" sz="1200" dirty="0">
                          <a:effectLst/>
                        </a:rPr>
                        <a:t>).</a:t>
                      </a:r>
                      <a:endParaRPr lang="en-CA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</a:rPr>
                        <a:t>Recommend ARD product specification and cube ingest processing scheme for production of ARD considering expected and actual performance of RCM.    </a:t>
                      </a:r>
                      <a:endParaRPr lang="en-CA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</a:rPr>
                        <a:t>Examine value / potential of RADARSAT-1 and 2 archives for time-series analysis via GEODE.</a:t>
                      </a:r>
                      <a:endParaRPr lang="en-CA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</a:rPr>
                        <a:t>Develop GEODE-based analytical tools and processing maps for RCM-based time series analysis.   </a:t>
                      </a:r>
                      <a:endParaRPr lang="en-CA" sz="1200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CA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231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Expected results:</a:t>
                      </a:r>
                      <a:endParaRPr lang="en-CA" sz="1200" dirty="0">
                        <a:effectLst/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The results of this work package will guide and support the operational production and use of RCM ARD for the GEODE and other digital cubes</a:t>
                      </a:r>
                      <a:r>
                        <a:rPr lang="en-US" sz="1200" dirty="0" smtClean="0">
                          <a:effectLst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 smtClean="0"/>
                        <a:t>Product specification for RCM ARD  (March 2018)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 smtClean="0"/>
                        <a:t>Processing roadmap and production design for RCM ARD (March 2019)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 smtClean="0"/>
                        <a:t>RCM-based tools for time series analytics (March 2020)</a:t>
                      </a:r>
                      <a:endParaRPr lang="en-US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CA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94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C / CSA">
  <a:themeElements>
    <a:clrScheme name="CSA Template">
      <a:dk1>
        <a:srgbClr val="575968"/>
      </a:dk1>
      <a:lt1>
        <a:srgbClr val="FFFFFF"/>
      </a:lt1>
      <a:dk2>
        <a:srgbClr val="071C31"/>
      </a:dk2>
      <a:lt2>
        <a:srgbClr val="D5D5DB"/>
      </a:lt2>
      <a:accent1>
        <a:srgbClr val="1A8096"/>
      </a:accent1>
      <a:accent2>
        <a:srgbClr val="FF9900"/>
      </a:accent2>
      <a:accent3>
        <a:srgbClr val="00A589"/>
      </a:accent3>
      <a:accent4>
        <a:srgbClr val="7027B4"/>
      </a:accent4>
      <a:accent5>
        <a:srgbClr val="155494"/>
      </a:accent5>
      <a:accent6>
        <a:srgbClr val="A50021"/>
      </a:accent6>
      <a:hlink>
        <a:srgbClr val="1D8AA2"/>
      </a:hlink>
      <a:folHlink>
        <a:srgbClr val="1D8AA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17472</TotalTime>
  <Words>454</Words>
  <Application>Microsoft Office PowerPoint</Application>
  <PresentationFormat>On-screen Show (4:3)</PresentationFormat>
  <Paragraphs>58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ASC / CSA</vt:lpstr>
      <vt:lpstr>PowerPoint Presentation</vt:lpstr>
      <vt:lpstr>Context</vt:lpstr>
      <vt:lpstr>Optical ARD development</vt:lpstr>
      <vt:lpstr> SAR ARD development</vt:lpstr>
    </vt:vector>
  </TitlesOfParts>
  <Company>Have a swell day!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</dc:creator>
  <cp:lastModifiedBy>Briand, Paul (ASC/CSA)</cp:lastModifiedBy>
  <cp:revision>1096</cp:revision>
  <cp:lastPrinted>2016-07-12T15:23:55Z</cp:lastPrinted>
  <dcterms:created xsi:type="dcterms:W3CDTF">2015-09-22T12:26:16Z</dcterms:created>
  <dcterms:modified xsi:type="dcterms:W3CDTF">2017-09-07T06:55:08Z</dcterms:modified>
</cp:coreProperties>
</file>