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0" r:id="rId4"/>
    <p:sldId id="263" r:id="rId5"/>
    <p:sldId id="261" r:id="rId6"/>
    <p:sldId id="262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/>
    <p:restoredTop sz="94622"/>
  </p:normalViewPr>
  <p:slideViewPr>
    <p:cSldViewPr>
      <p:cViewPr>
        <p:scale>
          <a:sx n="107" d="100"/>
          <a:sy n="107" d="100"/>
        </p:scale>
        <p:origin x="2056" y="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10, 2</a:t>
            </a:r>
          </a:p>
        </p:txBody>
      </p:sp>
    </p:spTree>
    <p:extLst>
      <p:ext uri="{BB962C8B-B14F-4D97-AF65-F5344CB8AC3E}">
        <p14:creationId xmlns:p14="http://schemas.microsoft.com/office/powerpoint/2010/main" val="1843467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664469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LSI-VC-3 Action Status</a:t>
            </a:r>
            <a:endParaRPr sz="4200" b="1" dirty="0">
              <a:solidFill>
                <a:srgbClr val="FFFFFF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4688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Matthew Steventon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LSI-VC-4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6</a:t>
            </a:r>
            <a:r>
              <a:rPr lang="en-AU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September 2017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2895600"/>
            <a:ext cx="8153400" cy="4724400"/>
          </a:xfrm>
        </p:spPr>
        <p:txBody>
          <a:bodyPr/>
          <a:lstStyle/>
          <a:p>
            <a:r>
              <a:rPr lang="en-US" b="1" dirty="0"/>
              <a:t>2</a:t>
            </a:r>
            <a:r>
              <a:rPr lang="en-AU" b="1" dirty="0"/>
              <a:t>5</a:t>
            </a:r>
            <a:r>
              <a:rPr lang="en-US" dirty="0"/>
              <a:t> Actions, </a:t>
            </a:r>
            <a:r>
              <a:rPr lang="en-US" b="1" dirty="0"/>
              <a:t>1</a:t>
            </a:r>
            <a:r>
              <a:rPr lang="en-AU" b="1" dirty="0"/>
              <a:t>7</a:t>
            </a:r>
            <a:r>
              <a:rPr lang="en-US" dirty="0"/>
              <a:t> Complete</a:t>
            </a:r>
          </a:p>
          <a:p>
            <a:endParaRPr lang="en-US" dirty="0"/>
          </a:p>
          <a:p>
            <a:r>
              <a:rPr lang="en-AU" b="1" dirty="0"/>
              <a:t>1 </a:t>
            </a:r>
            <a:r>
              <a:rPr lang="en-US" dirty="0"/>
              <a:t>in progress</a:t>
            </a:r>
            <a:r>
              <a:rPr lang="en-AU" dirty="0"/>
              <a:t>, </a:t>
            </a:r>
            <a:r>
              <a:rPr lang="en-AU" b="1" dirty="0"/>
              <a:t>2</a:t>
            </a:r>
            <a:r>
              <a:rPr lang="en-AU" dirty="0"/>
              <a:t> stalled, </a:t>
            </a:r>
            <a:r>
              <a:rPr lang="en-AU" b="1" dirty="0"/>
              <a:t>2</a:t>
            </a:r>
            <a:r>
              <a:rPr lang="en-US" dirty="0"/>
              <a:t> on hold,</a:t>
            </a:r>
            <a:r>
              <a:rPr lang="en-AU" dirty="0"/>
              <a:t> </a:t>
            </a:r>
            <a:r>
              <a:rPr lang="en-AU" b="1" dirty="0"/>
              <a:t>3 </a:t>
            </a:r>
            <a:r>
              <a:rPr lang="en-US" dirty="0"/>
              <a:t>to be progressed at LSI-VC-</a:t>
            </a:r>
            <a:r>
              <a:rPr lang="en-AU" dirty="0"/>
              <a:t>4/SIT TW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304800"/>
            <a:ext cx="419100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LSI-VC-</a:t>
            </a:r>
            <a:r>
              <a:rPr kumimoji="0" lang="en-AU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3</a:t>
            </a: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 Actions</a:t>
            </a: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In progress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304800"/>
            <a:ext cx="419100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LSI-VC-</a:t>
            </a:r>
            <a:r>
              <a:rPr kumimoji="0" lang="en-AU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3</a:t>
            </a: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 Actions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D2E7B0B-DB58-1A43-8C6A-6B64752ADD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7027838"/>
              </p:ext>
            </p:extLst>
          </p:nvPr>
        </p:nvGraphicFramePr>
        <p:xfrm>
          <a:off x="457200" y="2727641"/>
          <a:ext cx="6350833" cy="159244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12264">
                  <a:extLst>
                    <a:ext uri="{9D8B030D-6E8A-4147-A177-3AD203B41FA5}">
                      <a16:colId xmlns:a16="http://schemas.microsoft.com/office/drawing/2014/main" val="1366433782"/>
                    </a:ext>
                  </a:extLst>
                </a:gridCol>
                <a:gridCol w="3117605">
                  <a:extLst>
                    <a:ext uri="{9D8B030D-6E8A-4147-A177-3AD203B41FA5}">
                      <a16:colId xmlns:a16="http://schemas.microsoft.com/office/drawing/2014/main" val="2427881537"/>
                    </a:ext>
                  </a:extLst>
                </a:gridCol>
                <a:gridCol w="2120964">
                  <a:extLst>
                    <a:ext uri="{9D8B030D-6E8A-4147-A177-3AD203B41FA5}">
                      <a16:colId xmlns:a16="http://schemas.microsoft.com/office/drawing/2014/main" val="4216713006"/>
                    </a:ext>
                  </a:extLst>
                </a:gridCol>
              </a:tblGrid>
              <a:tr h="159244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</a:rPr>
                        <a:t>LSI-VC-3-16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AU" sz="1400" dirty="0">
                          <a:effectLst/>
                        </a:rPr>
                        <a:t>Paul </a:t>
                      </a:r>
                      <a:r>
                        <a:rPr lang="en-AU" sz="1400" dirty="0" err="1">
                          <a:effectLst/>
                        </a:rPr>
                        <a:t>Briand</a:t>
                      </a:r>
                      <a:r>
                        <a:rPr lang="en-AU" sz="1400" dirty="0">
                          <a:effectLst/>
                        </a:rPr>
                        <a:t> to explore the possibility of sharing a new Canadian SAR flood mapping algorithm with Brian </a:t>
                      </a:r>
                      <a:r>
                        <a:rPr lang="en-AU" sz="1400" dirty="0" err="1">
                          <a:effectLst/>
                        </a:rPr>
                        <a:t>Killough</a:t>
                      </a:r>
                      <a:r>
                        <a:rPr lang="en-AU" sz="1400" dirty="0">
                          <a:effectLst/>
                        </a:rPr>
                        <a:t>, in support of the Vietnam Data Cube pilot.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effectLst/>
                        </a:rPr>
                        <a:t>IN PROGRESS</a:t>
                      </a:r>
                      <a:endParaRPr lang="en-AU" sz="1400" b="1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5774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7369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/>
              <a:t>Stalled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304800"/>
            <a:ext cx="419100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LSI-VC-</a:t>
            </a:r>
            <a:r>
              <a:rPr kumimoji="0" lang="en-AU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3</a:t>
            </a: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 Actions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E4FA96A-31E1-0A41-AEFC-5FF164F882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0095592"/>
              </p:ext>
            </p:extLst>
          </p:nvPr>
        </p:nvGraphicFramePr>
        <p:xfrm>
          <a:off x="457200" y="2296929"/>
          <a:ext cx="6413291" cy="152347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23203">
                  <a:extLst>
                    <a:ext uri="{9D8B030D-6E8A-4147-A177-3AD203B41FA5}">
                      <a16:colId xmlns:a16="http://schemas.microsoft.com/office/drawing/2014/main" val="689086499"/>
                    </a:ext>
                  </a:extLst>
                </a:gridCol>
                <a:gridCol w="3148265">
                  <a:extLst>
                    <a:ext uri="{9D8B030D-6E8A-4147-A177-3AD203B41FA5}">
                      <a16:colId xmlns:a16="http://schemas.microsoft.com/office/drawing/2014/main" val="3814255778"/>
                    </a:ext>
                  </a:extLst>
                </a:gridCol>
                <a:gridCol w="2141823">
                  <a:extLst>
                    <a:ext uri="{9D8B030D-6E8A-4147-A177-3AD203B41FA5}">
                      <a16:colId xmlns:a16="http://schemas.microsoft.com/office/drawing/2014/main" val="1770512839"/>
                    </a:ext>
                  </a:extLst>
                </a:gridCol>
              </a:tblGrid>
              <a:tr h="152347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</a:rPr>
                        <a:t>LSI-VC-3-07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AU" sz="1400" dirty="0" err="1">
                          <a:effectLst/>
                        </a:rPr>
                        <a:t>Bimal</a:t>
                      </a:r>
                      <a:r>
                        <a:rPr lang="en-AU" sz="1400" dirty="0">
                          <a:effectLst/>
                        </a:rPr>
                        <a:t> </a:t>
                      </a:r>
                      <a:r>
                        <a:rPr lang="en-AU" sz="1400" dirty="0" err="1">
                          <a:effectLst/>
                        </a:rPr>
                        <a:t>Bhattacharya</a:t>
                      </a:r>
                      <a:r>
                        <a:rPr lang="en-AU" sz="1400" dirty="0">
                          <a:effectLst/>
                        </a:rPr>
                        <a:t> to share coverage maps that summarise the quantity and location of available AWiFS data.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AU" sz="1400" dirty="0" err="1">
                          <a:effectLst/>
                        </a:rPr>
                        <a:t>Jenn</a:t>
                      </a:r>
                      <a:r>
                        <a:rPr lang="en-AU" sz="1400" dirty="0">
                          <a:effectLst/>
                        </a:rPr>
                        <a:t> Lacey to share any related information obtained by USGS.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effectLst/>
                        </a:rPr>
                        <a:t>April 2017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i="1" dirty="0" err="1">
                          <a:effectLst/>
                        </a:rPr>
                        <a:t>Jenn</a:t>
                      </a:r>
                      <a:r>
                        <a:rPr lang="en-AU" sz="1400" i="1" dirty="0">
                          <a:effectLst/>
                        </a:rPr>
                        <a:t> has shared USGS information via email. Matt has sent emails to </a:t>
                      </a:r>
                      <a:r>
                        <a:rPr lang="en-AU" sz="1400" i="1" dirty="0" err="1">
                          <a:effectLst/>
                        </a:rPr>
                        <a:t>Bimal</a:t>
                      </a:r>
                      <a:r>
                        <a:rPr lang="en-AU" sz="1400" i="1" dirty="0">
                          <a:effectLst/>
                        </a:rPr>
                        <a:t> seeking an update.</a:t>
                      </a:r>
                      <a:endParaRPr lang="en-AU" sz="1400" i="1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27982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24CC86F-859C-DF44-B573-29CFB4EAC5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7599877"/>
              </p:ext>
            </p:extLst>
          </p:nvPr>
        </p:nvGraphicFramePr>
        <p:xfrm>
          <a:off x="457200" y="4116679"/>
          <a:ext cx="6413291" cy="16920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23203">
                  <a:extLst>
                    <a:ext uri="{9D8B030D-6E8A-4147-A177-3AD203B41FA5}">
                      <a16:colId xmlns:a16="http://schemas.microsoft.com/office/drawing/2014/main" val="1205537744"/>
                    </a:ext>
                  </a:extLst>
                </a:gridCol>
                <a:gridCol w="3148265">
                  <a:extLst>
                    <a:ext uri="{9D8B030D-6E8A-4147-A177-3AD203B41FA5}">
                      <a16:colId xmlns:a16="http://schemas.microsoft.com/office/drawing/2014/main" val="4272563943"/>
                    </a:ext>
                  </a:extLst>
                </a:gridCol>
                <a:gridCol w="2141823">
                  <a:extLst>
                    <a:ext uri="{9D8B030D-6E8A-4147-A177-3AD203B41FA5}">
                      <a16:colId xmlns:a16="http://schemas.microsoft.com/office/drawing/2014/main" val="3500822828"/>
                    </a:ext>
                  </a:extLst>
                </a:gridCol>
              </a:tblGrid>
              <a:tr h="169201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</a:rPr>
                        <a:t>LSI-VC-3-23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AU" sz="1400" dirty="0">
                          <a:effectLst/>
                        </a:rPr>
                        <a:t>Mark </a:t>
                      </a:r>
                      <a:r>
                        <a:rPr lang="en-AU" sz="1400" dirty="0" err="1">
                          <a:effectLst/>
                        </a:rPr>
                        <a:t>Dowell</a:t>
                      </a:r>
                      <a:r>
                        <a:rPr lang="en-AU" sz="1400" dirty="0">
                          <a:effectLst/>
                        </a:rPr>
                        <a:t> to reach out to GEO regarding having GEO Carbon and GHG Initiative experts fill out any carbon requirements template supplied by LSI-VC/CEOS.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effectLst/>
                        </a:rPr>
                        <a:t>May 2017</a:t>
                      </a:r>
                      <a:endParaRPr lang="en-AU" sz="1400" b="1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8801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46333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On hold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304800"/>
            <a:ext cx="419100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LSI-VC-</a:t>
            </a:r>
            <a:r>
              <a:rPr kumimoji="0" lang="en-AU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3</a:t>
            </a: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 Actions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AD1562-BF4B-4248-A2CB-1120B085CA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5982435"/>
              </p:ext>
            </p:extLst>
          </p:nvPr>
        </p:nvGraphicFramePr>
        <p:xfrm>
          <a:off x="457199" y="2400110"/>
          <a:ext cx="6319602" cy="10039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06795">
                  <a:extLst>
                    <a:ext uri="{9D8B030D-6E8A-4147-A177-3AD203B41FA5}">
                      <a16:colId xmlns:a16="http://schemas.microsoft.com/office/drawing/2014/main" val="1792484108"/>
                    </a:ext>
                  </a:extLst>
                </a:gridCol>
                <a:gridCol w="3102273">
                  <a:extLst>
                    <a:ext uri="{9D8B030D-6E8A-4147-A177-3AD203B41FA5}">
                      <a16:colId xmlns:a16="http://schemas.microsoft.com/office/drawing/2014/main" val="4079930093"/>
                    </a:ext>
                  </a:extLst>
                </a:gridCol>
                <a:gridCol w="2110534">
                  <a:extLst>
                    <a:ext uri="{9D8B030D-6E8A-4147-A177-3AD203B41FA5}">
                      <a16:colId xmlns:a16="http://schemas.microsoft.com/office/drawing/2014/main" val="3098028196"/>
                    </a:ext>
                  </a:extLst>
                </a:gridCol>
              </a:tblGrid>
              <a:tr h="100390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</a:rPr>
                        <a:t>LSI-VC-3-01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AU" sz="1400" dirty="0" err="1">
                          <a:effectLst/>
                        </a:rPr>
                        <a:t>Jenn</a:t>
                      </a:r>
                      <a:r>
                        <a:rPr lang="en-AU" sz="1400" dirty="0">
                          <a:effectLst/>
                        </a:rPr>
                        <a:t> Lacey to coordinate LSI-VC mission timelines with the CEOS MIM Database team.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effectLst/>
                        </a:rPr>
                        <a:t>ON HOLD</a:t>
                      </a:r>
                      <a:endParaRPr lang="en-AU" sz="1400" b="1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64616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DC9B5C3-18F4-E745-A334-6C6B09FEF3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7908727"/>
              </p:ext>
            </p:extLst>
          </p:nvPr>
        </p:nvGraphicFramePr>
        <p:xfrm>
          <a:off x="457198" y="3686327"/>
          <a:ext cx="6319603" cy="218481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06795">
                  <a:extLst>
                    <a:ext uri="{9D8B030D-6E8A-4147-A177-3AD203B41FA5}">
                      <a16:colId xmlns:a16="http://schemas.microsoft.com/office/drawing/2014/main" val="3006512166"/>
                    </a:ext>
                  </a:extLst>
                </a:gridCol>
                <a:gridCol w="3102274">
                  <a:extLst>
                    <a:ext uri="{9D8B030D-6E8A-4147-A177-3AD203B41FA5}">
                      <a16:colId xmlns:a16="http://schemas.microsoft.com/office/drawing/2014/main" val="629683572"/>
                    </a:ext>
                  </a:extLst>
                </a:gridCol>
                <a:gridCol w="2110534">
                  <a:extLst>
                    <a:ext uri="{9D8B030D-6E8A-4147-A177-3AD203B41FA5}">
                      <a16:colId xmlns:a16="http://schemas.microsoft.com/office/drawing/2014/main" val="660413375"/>
                    </a:ext>
                  </a:extLst>
                </a:gridCol>
              </a:tblGrid>
              <a:tr h="218481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</a:rPr>
                        <a:t>LSI-VC-3-22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AU" sz="1400" dirty="0">
                          <a:effectLst/>
                        </a:rPr>
                        <a:t>CEOS SEO to look at the terrestrial chapter of the CEOS Strategy for Carbon Observations from Space, constrain the rows currently in the requirements matrix, and assess what high-level requirements exist.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AU" sz="1400" dirty="0">
                          <a:effectLst/>
                        </a:rPr>
                        <a:t>Mark </a:t>
                      </a:r>
                      <a:r>
                        <a:rPr lang="en-AU" sz="1400" dirty="0" err="1">
                          <a:effectLst/>
                        </a:rPr>
                        <a:t>Dowell</a:t>
                      </a:r>
                      <a:r>
                        <a:rPr lang="en-AU" sz="1400" dirty="0">
                          <a:effectLst/>
                        </a:rPr>
                        <a:t> to reach out to Stephen Plummer for guidance.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effectLst/>
                        </a:rPr>
                        <a:t>ON HOLD</a:t>
                      </a:r>
                      <a:endParaRPr lang="en-AU" sz="1400" b="1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2362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46158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To be progressed at LSI-VC-</a:t>
            </a:r>
            <a:r>
              <a:rPr lang="en-AU" b="1" dirty="0"/>
              <a:t>4/SIT TW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304800"/>
            <a:ext cx="419100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LSI-VC-</a:t>
            </a:r>
            <a:r>
              <a:rPr kumimoji="0" lang="en-AU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3</a:t>
            </a: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charset="0"/>
                <a:ea typeface="Calibri" charset="0"/>
                <a:cs typeface="Calibri" charset="0"/>
              </a:rPr>
              <a:t> Actions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783F5BE-DC6D-0F49-B36D-A04CC1DBD6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2070496"/>
              </p:ext>
            </p:extLst>
          </p:nvPr>
        </p:nvGraphicFramePr>
        <p:xfrm>
          <a:off x="457199" y="2210165"/>
          <a:ext cx="6475751" cy="1645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34142">
                  <a:extLst>
                    <a:ext uri="{9D8B030D-6E8A-4147-A177-3AD203B41FA5}">
                      <a16:colId xmlns:a16="http://schemas.microsoft.com/office/drawing/2014/main" val="601698744"/>
                    </a:ext>
                  </a:extLst>
                </a:gridCol>
                <a:gridCol w="3178926">
                  <a:extLst>
                    <a:ext uri="{9D8B030D-6E8A-4147-A177-3AD203B41FA5}">
                      <a16:colId xmlns:a16="http://schemas.microsoft.com/office/drawing/2014/main" val="1555738492"/>
                    </a:ext>
                  </a:extLst>
                </a:gridCol>
                <a:gridCol w="2162683">
                  <a:extLst>
                    <a:ext uri="{9D8B030D-6E8A-4147-A177-3AD203B41FA5}">
                      <a16:colId xmlns:a16="http://schemas.microsoft.com/office/drawing/2014/main" val="4272555143"/>
                    </a:ext>
                  </a:extLst>
                </a:gridCol>
              </a:tblGrid>
              <a:tr h="164431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</a:rPr>
                        <a:t>LSI-VC-3-04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AU" sz="1400" dirty="0" err="1">
                          <a:effectLst/>
                        </a:rPr>
                        <a:t>Jonathon</a:t>
                      </a:r>
                      <a:r>
                        <a:rPr lang="en-AU" sz="1400" dirty="0">
                          <a:effectLst/>
                        </a:rPr>
                        <a:t> Ross and Adam Lewis to revise the CARD4L definition wording around ‘atmospheric correction directional scattering’.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effectLst/>
                        </a:rPr>
                        <a:t>July 2017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i="1" dirty="0">
                          <a:effectLst/>
                        </a:rPr>
                        <a:t>Brian clarified that this is related to BRDF, noting that there’s an open discussion around whether BRDF fits under ‘threshold’ or ‘target’ ARD.</a:t>
                      </a:r>
                      <a:endParaRPr lang="en-AU" sz="1400" i="1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030699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41C792B-450A-8A4D-A430-F57514581A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3949508"/>
              </p:ext>
            </p:extLst>
          </p:nvPr>
        </p:nvGraphicFramePr>
        <p:xfrm>
          <a:off x="457198" y="4020736"/>
          <a:ext cx="6475751" cy="139237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34142">
                  <a:extLst>
                    <a:ext uri="{9D8B030D-6E8A-4147-A177-3AD203B41FA5}">
                      <a16:colId xmlns:a16="http://schemas.microsoft.com/office/drawing/2014/main" val="3748926370"/>
                    </a:ext>
                  </a:extLst>
                </a:gridCol>
                <a:gridCol w="3178926">
                  <a:extLst>
                    <a:ext uri="{9D8B030D-6E8A-4147-A177-3AD203B41FA5}">
                      <a16:colId xmlns:a16="http://schemas.microsoft.com/office/drawing/2014/main" val="3181896705"/>
                    </a:ext>
                  </a:extLst>
                </a:gridCol>
                <a:gridCol w="2162683">
                  <a:extLst>
                    <a:ext uri="{9D8B030D-6E8A-4147-A177-3AD203B41FA5}">
                      <a16:colId xmlns:a16="http://schemas.microsoft.com/office/drawing/2014/main" val="1768795669"/>
                    </a:ext>
                  </a:extLst>
                </a:gridCol>
              </a:tblGrid>
              <a:tr h="139237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</a:rPr>
                        <a:t>LSI-VC-3-13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AU" sz="1400" dirty="0">
                          <a:effectLst/>
                        </a:rPr>
                        <a:t>Adam Lewis to work with the FDA-AHT at the 2017 SIT Technical Workshop (September) to ensure that lessons learned from the FDA Pilots are fed back into the work of the LSI-VC (i.e., in the areas of CARD4L and MRI).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effectLst/>
                        </a:rPr>
                        <a:t>2017 SIT Technical Workshop</a:t>
                      </a:r>
                      <a:endParaRPr lang="en-AU" sz="1400" b="1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16222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211ECB8-6835-3F45-82EF-F1F242BDFA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16350"/>
              </p:ext>
            </p:extLst>
          </p:nvPr>
        </p:nvGraphicFramePr>
        <p:xfrm>
          <a:off x="457197" y="5577765"/>
          <a:ext cx="6475751" cy="11157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34142">
                  <a:extLst>
                    <a:ext uri="{9D8B030D-6E8A-4147-A177-3AD203B41FA5}">
                      <a16:colId xmlns:a16="http://schemas.microsoft.com/office/drawing/2014/main" val="2608078264"/>
                    </a:ext>
                  </a:extLst>
                </a:gridCol>
                <a:gridCol w="3178926">
                  <a:extLst>
                    <a:ext uri="{9D8B030D-6E8A-4147-A177-3AD203B41FA5}">
                      <a16:colId xmlns:a16="http://schemas.microsoft.com/office/drawing/2014/main" val="3145335902"/>
                    </a:ext>
                  </a:extLst>
                </a:gridCol>
                <a:gridCol w="2162683">
                  <a:extLst>
                    <a:ext uri="{9D8B030D-6E8A-4147-A177-3AD203B41FA5}">
                      <a16:colId xmlns:a16="http://schemas.microsoft.com/office/drawing/2014/main" val="1578831184"/>
                    </a:ext>
                  </a:extLst>
                </a:gridCol>
              </a:tblGrid>
              <a:tr h="111575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</a:rPr>
                        <a:t>LSI-VC-3-19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AU" sz="1400" dirty="0">
                          <a:effectLst/>
                        </a:rPr>
                        <a:t>Paul </a:t>
                      </a:r>
                      <a:r>
                        <a:rPr lang="en-AU" sz="1400" dirty="0" err="1">
                          <a:effectLst/>
                        </a:rPr>
                        <a:t>Briand</a:t>
                      </a:r>
                      <a:r>
                        <a:rPr lang="en-AU" sz="1400" dirty="0">
                          <a:effectLst/>
                        </a:rPr>
                        <a:t> to share some Canadian examples of work done with the private sector to release down-sampled/higher-level products derived from commercial datasets.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AU" sz="1400" b="1" dirty="0">
                          <a:effectLst/>
                        </a:rPr>
                        <a:t>IN PROGRESS</a:t>
                      </a:r>
                      <a:endParaRPr lang="en-AU" sz="1400" b="1" dirty="0">
                        <a:effectLst/>
                        <a:latin typeface="Calibri" panose="020F0502020204030204" pitchFamily="34" charset="0"/>
                        <a:ea typeface="Yu Mincho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4435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9707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8850</TotalTime>
  <Words>274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</vt:lpstr>
      <vt:lpstr>LSI-VC-3 Action Status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Matt S</cp:lastModifiedBy>
  <cp:revision>30</cp:revision>
  <dcterms:modified xsi:type="dcterms:W3CDTF">2017-09-01T01:05:01Z</dcterms:modified>
</cp:coreProperties>
</file>