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2"/>
  </p:notesMasterIdLst>
  <p:handoutMasterIdLst>
    <p:handoutMasterId r:id="rId13"/>
  </p:handoutMasterIdLst>
  <p:sldIdLst>
    <p:sldId id="256" r:id="rId5"/>
    <p:sldId id="336" r:id="rId6"/>
    <p:sldId id="335" r:id="rId7"/>
    <p:sldId id="341" r:id="rId8"/>
    <p:sldId id="334" r:id="rId9"/>
    <p:sldId id="333" r:id="rId10"/>
    <p:sldId id="275" r:id="rId11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8888"/>
    <a:srgbClr val="262626"/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5" autoAdjust="0"/>
    <p:restoredTop sz="90503" autoAdjust="0"/>
  </p:normalViewPr>
  <p:slideViewPr>
    <p:cSldViewPr snapToGrid="0">
      <p:cViewPr varScale="1">
        <p:scale>
          <a:sx n="89" d="100"/>
          <a:sy n="89" d="100"/>
        </p:scale>
        <p:origin x="-109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6/9/17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5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6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6" Type="http://schemas.openxmlformats.org/officeDocument/2006/relationships/image" Target="../media/image47.png"/><Relationship Id="rId47" Type="http://schemas.openxmlformats.org/officeDocument/2006/relationships/image" Target="../media/image48.png"/><Relationship Id="rId48" Type="http://schemas.openxmlformats.org/officeDocument/2006/relationships/image" Target="../media/image49.png"/><Relationship Id="rId49" Type="http://schemas.openxmlformats.org/officeDocument/2006/relationships/image" Target="../media/image50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0.png"/><Relationship Id="rId50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30" Type="http://schemas.openxmlformats.org/officeDocument/2006/relationships/image" Target="../media/image31.png"/><Relationship Id="rId31" Type="http://schemas.openxmlformats.org/officeDocument/2006/relationships/image" Target="../media/image32.png"/><Relationship Id="rId32" Type="http://schemas.openxmlformats.org/officeDocument/2006/relationships/image" Target="../media/image33.png"/><Relationship Id="rId9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33" Type="http://schemas.openxmlformats.org/officeDocument/2006/relationships/image" Target="../media/image34.png"/><Relationship Id="rId34" Type="http://schemas.openxmlformats.org/officeDocument/2006/relationships/image" Target="../media/image35.png"/><Relationship Id="rId35" Type="http://schemas.openxmlformats.org/officeDocument/2006/relationships/image" Target="../media/image36.png"/><Relationship Id="rId36" Type="http://schemas.openxmlformats.org/officeDocument/2006/relationships/image" Target="../media/image37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37" Type="http://schemas.openxmlformats.org/officeDocument/2006/relationships/image" Target="../media/image38.png"/><Relationship Id="rId38" Type="http://schemas.openxmlformats.org/officeDocument/2006/relationships/image" Target="../media/image39.png"/><Relationship Id="rId39" Type="http://schemas.openxmlformats.org/officeDocument/2006/relationships/image" Target="../media/image40.png"/><Relationship Id="rId40" Type="http://schemas.openxmlformats.org/officeDocument/2006/relationships/image" Target="../media/image41.png"/><Relationship Id="rId41" Type="http://schemas.openxmlformats.org/officeDocument/2006/relationships/image" Target="../media/image42.png"/><Relationship Id="rId42" Type="http://schemas.openxmlformats.org/officeDocument/2006/relationships/image" Target="../media/image43.png"/><Relationship Id="rId43" Type="http://schemas.openxmlformats.org/officeDocument/2006/relationships/image" Target="../media/image44.png"/><Relationship Id="rId44" Type="http://schemas.openxmlformats.org/officeDocument/2006/relationships/image" Target="../media/image45.png"/><Relationship Id="rId45" Type="http://schemas.openxmlformats.org/officeDocument/2006/relationships/image" Target="../media/image46.png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20" Type="http://schemas.openxmlformats.org/officeDocument/2006/relationships/image" Target="../media/image46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Relationship Id="rId25" Type="http://schemas.openxmlformats.org/officeDocument/2006/relationships/image" Target="../media/image51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7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00249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434"/>
          <a:stretch/>
        </p:blipFill>
        <p:spPr>
          <a:xfrm>
            <a:off x="7789119" y="489942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157294" y="4902670"/>
            <a:ext cx="6802386" cy="112279"/>
            <a:chOff x="119194" y="4915370"/>
            <a:chExt cx="6802386" cy="112279"/>
          </a:xfrm>
        </p:grpSpPr>
        <p:grpSp>
          <p:nvGrpSpPr>
            <p:cNvPr id="38" name="Group 37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40" name="Picture 39" descr="at.png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1" name="Picture 40" descr="be.png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2" name="Picture 41" descr="ca.png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Picture 42" descr="ch.png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4" name="Picture 43" descr="cz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5" name="Picture 44" descr="de.png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dk.png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ee.png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es.png"/>
              <p:cNvPicPr>
                <a:picLocks noChangeAspect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fi.png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fr.png"/>
              <p:cNvPicPr>
                <a:picLocks noChangeAspect="1"/>
              </p:cNvPicPr>
              <p:nvPr userDrawn="1"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gr.png"/>
              <p:cNvPicPr>
                <a:picLocks noChangeAspect="1"/>
              </p:cNvPicPr>
              <p:nvPr userDrawn="1"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hu.png"/>
              <p:cNvPicPr>
                <a:picLocks noChangeAspect="1"/>
              </p:cNvPicPr>
              <p:nvPr userDrawn="1"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ie.png"/>
              <p:cNvPicPr>
                <a:picLocks noChangeAspect="1"/>
              </p:cNvPicPr>
              <p:nvPr userDrawn="1"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it.png"/>
              <p:cNvPicPr>
                <a:picLocks noChangeAspect="1"/>
              </p:cNvPicPr>
              <p:nvPr userDrawn="1"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lu.png"/>
              <p:cNvPicPr>
                <a:picLocks noChangeAspect="1"/>
              </p:cNvPicPr>
              <p:nvPr userDrawn="1"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nl.png"/>
              <p:cNvPicPr>
                <a:picLocks noChangeAspect="1"/>
              </p:cNvPicPr>
              <p:nvPr userDrawn="1"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no.png"/>
              <p:cNvPicPr>
                <a:picLocks noChangeAspect="1"/>
              </p:cNvPicPr>
              <p:nvPr userDrawn="1"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pl.png"/>
              <p:cNvPicPr>
                <a:picLocks noChangeAspect="1"/>
              </p:cNvPicPr>
              <p:nvPr userDrawn="1"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pt.png"/>
              <p:cNvPicPr>
                <a:picLocks noChangeAspect="1"/>
              </p:cNvPicPr>
              <p:nvPr userDrawn="1"/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ro.png"/>
              <p:cNvPicPr>
                <a:picLocks noChangeAspect="1"/>
              </p:cNvPicPr>
              <p:nvPr userDrawn="1"/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se.png"/>
              <p:cNvPicPr>
                <a:picLocks noChangeAspect="1"/>
              </p:cNvPicPr>
              <p:nvPr userDrawn="1"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uk.png"/>
              <p:cNvPicPr>
                <a:picLocks noChangeAspect="1"/>
              </p:cNvPicPr>
              <p:nvPr userDrawn="1"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39" name="Picture 38" descr="si.png"/>
            <p:cNvPicPr>
              <a:picLocks noChangeAspect="1"/>
            </p:cNvPicPr>
            <p:nvPr userDrawn="1"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69994" y="4902670"/>
            <a:ext cx="6802386" cy="112279"/>
            <a:chOff x="119194" y="4915370"/>
            <a:chExt cx="6802386" cy="112279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119194" y="4916130"/>
              <a:ext cx="6802386" cy="111519"/>
              <a:chOff x="171652" y="6621093"/>
              <a:chExt cx="6802386" cy="111519"/>
            </a:xfrm>
          </p:grpSpPr>
          <p:pic>
            <p:nvPicPr>
              <p:cNvPr id="7" name="Picture 6" descr="at.png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Picture 7" descr="be.png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 descr="ca.png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0132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Picture 9" descr="ch.png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Picture 10" descr="cz.png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Picture 11" descr="de.png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Picture 12" descr="dk.png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" name="Picture 13" descr="ee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5" name="Picture 14" descr="es.png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" name="Picture 15" descr="fi.png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" name="Picture 16" descr="fr.png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" name="Picture 17" descr="gr.png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9" name="Picture 18" descr="hu.png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0" name="Picture 19" descr="ie.png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1" name="Picture 20" descr="it.png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2" name="Picture 21" descr="lu.png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3" name="Picture 22" descr="nl.png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4" name="Picture 23" descr="no.png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5" name="Picture 24" descr="pl.png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6" name="Picture 25" descr="pt.png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7" name="Picture 26" descr="ro.png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8" name="Picture 27" descr="se.png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9" name="Picture 28" descr="uk.png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6" name="Picture 5" descr="si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085" y="4915370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/>
            <p:cNvPicPr>
              <a:picLocks noChangeAspect="1"/>
            </p:cNvPicPr>
            <p:nvPr userDrawn="1"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809246"/>
            <a:ext cx="7972425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ESA</a:t>
            </a:r>
            <a:r>
              <a:rPr lang="en-GB" sz="3600" dirty="0" smtClean="0">
                <a:solidFill>
                  <a:schemeClr val="bg1"/>
                </a:solidFill>
                <a:latin typeface="Verdana"/>
                <a:ea typeface="+mj-ea"/>
                <a:cs typeface="Verdana"/>
              </a:rPr>
              <a:t>: </a:t>
            </a:r>
            <a:r>
              <a:rPr lang="en-US" sz="3600" dirty="0">
                <a:solidFill>
                  <a:schemeClr val="bg1"/>
                </a:solidFill>
              </a:rPr>
              <a:t>LSI-VC, session PFS and ESA Agency status on ARD implementation</a:t>
            </a:r>
            <a:endParaRPr lang="en-GB" sz="3600" dirty="0" smtClean="0">
              <a:solidFill>
                <a:schemeClr val="bg1"/>
              </a:solidFill>
              <a:latin typeface="Verdana"/>
              <a:ea typeface="+mj-ea"/>
              <a:cs typeface="Verdana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Bianca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Hoersch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for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the Sentinel Missions</a:t>
            </a:r>
            <a:endParaRPr lang="en-GB" dirty="0" smtClean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CEOS meetings, ESRIN, Sep 2017</a:t>
            </a:r>
            <a:endParaRPr lang="en-GB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44" y="1789934"/>
            <a:ext cx="8076881" cy="4308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0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 specifications: Backscatter (S1 et al.)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6108"/>
            <a:ext cx="9143999" cy="4152350"/>
          </a:xfrm>
        </p:spPr>
        <p:txBody>
          <a:bodyPr/>
          <a:lstStyle/>
          <a:p>
            <a:pPr marL="185738" indent="-185738">
              <a:buFontTx/>
              <a:buChar char="-"/>
            </a:pPr>
            <a:r>
              <a:rPr lang="en-AU" dirty="0" smtClean="0"/>
              <a:t>Uncertainties </a:t>
            </a:r>
            <a:r>
              <a:rPr lang="en-AU" dirty="0"/>
              <a:t>are expressed as root mean square error (RMSE) or Circular Error 90% Probability (CEP90</a:t>
            </a:r>
            <a:r>
              <a:rPr lang="en-AU" dirty="0" smtClean="0"/>
              <a:t>): not provide </a:t>
            </a:r>
            <a:r>
              <a:rPr lang="en-AU" dirty="0"/>
              <a:t>as metadata for S-1, ERS or ASAR.  </a:t>
            </a:r>
            <a:endParaRPr lang="en-AU" dirty="0" smtClean="0"/>
          </a:p>
          <a:p>
            <a:pPr>
              <a:buFontTx/>
              <a:buChar char="-"/>
            </a:pPr>
            <a:r>
              <a:rPr lang="en-AU" dirty="0"/>
              <a:t>C</a:t>
            </a:r>
            <a:r>
              <a:rPr lang="en-AU" dirty="0" smtClean="0"/>
              <a:t>alibration </a:t>
            </a:r>
            <a:r>
              <a:rPr lang="en-AU" dirty="0"/>
              <a:t>parameter file located through a DOI </a:t>
            </a:r>
            <a:r>
              <a:rPr lang="en-AU" i="1" dirty="0" smtClean="0"/>
              <a:t>: </a:t>
            </a:r>
            <a:r>
              <a:rPr lang="en-AU" dirty="0" smtClean="0"/>
              <a:t>available </a:t>
            </a:r>
            <a:r>
              <a:rPr lang="en-AU" dirty="0"/>
              <a:t>but no </a:t>
            </a:r>
            <a:r>
              <a:rPr lang="en-AU" dirty="0" smtClean="0"/>
              <a:t>DOI.</a:t>
            </a:r>
            <a:endParaRPr lang="en-US" dirty="0"/>
          </a:p>
          <a:p>
            <a:pPr marL="185738" indent="-185738">
              <a:buFontTx/>
              <a:buChar char="-"/>
            </a:pPr>
            <a:r>
              <a:rPr lang="en-AU" dirty="0" smtClean="0"/>
              <a:t>DOIs </a:t>
            </a:r>
            <a:r>
              <a:rPr lang="en-AU" dirty="0"/>
              <a:t>for each algorithm are identified in the metadata.  The versions of the algorithms are </a:t>
            </a:r>
            <a:r>
              <a:rPr lang="en-AU" dirty="0" smtClean="0"/>
              <a:t>identified: The </a:t>
            </a:r>
            <a:r>
              <a:rPr lang="en-AU" dirty="0"/>
              <a:t>algorithm process is described in the </a:t>
            </a:r>
            <a:r>
              <a:rPr lang="en-AU" dirty="0" err="1"/>
              <a:t>algo</a:t>
            </a:r>
            <a:r>
              <a:rPr lang="en-AU" dirty="0"/>
              <a:t> document. </a:t>
            </a:r>
            <a:r>
              <a:rPr lang="en-AU" dirty="0" smtClean="0"/>
              <a:t>S1 will </a:t>
            </a:r>
            <a:r>
              <a:rPr lang="en-AU" dirty="0"/>
              <a:t>not comply to </a:t>
            </a:r>
            <a:r>
              <a:rPr lang="en-AU" dirty="0" smtClean="0"/>
              <a:t>this</a:t>
            </a:r>
          </a:p>
          <a:p>
            <a:pPr marL="185738" indent="-185738">
              <a:buFontTx/>
              <a:buChar char="-"/>
            </a:pPr>
            <a:r>
              <a:rPr lang="en-AU" dirty="0" smtClean="0"/>
              <a:t>Noise removal: </a:t>
            </a:r>
            <a:r>
              <a:rPr lang="en-AU" dirty="0"/>
              <a:t>Those are generic </a:t>
            </a:r>
            <a:r>
              <a:rPr lang="en-AU" dirty="0" smtClean="0"/>
              <a:t>requirements </a:t>
            </a:r>
            <a:r>
              <a:rPr lang="en-AU" dirty="0"/>
              <a:t>and thus the </a:t>
            </a:r>
            <a:r>
              <a:rPr lang="en-AU" dirty="0" smtClean="0"/>
              <a:t>name </a:t>
            </a:r>
            <a:r>
              <a:rPr lang="en-AU" dirty="0"/>
              <a:t>of S-1 has nothing to do there. </a:t>
            </a:r>
            <a:r>
              <a:rPr lang="en-AU" dirty="0" smtClean="0"/>
              <a:t>Please reformulate </a:t>
            </a:r>
            <a:r>
              <a:rPr lang="en-AU" dirty="0"/>
              <a:t>the </a:t>
            </a:r>
            <a:r>
              <a:rPr lang="en-AU" dirty="0" smtClean="0"/>
              <a:t>requirement.</a:t>
            </a:r>
          </a:p>
          <a:p>
            <a:pPr marL="185738" indent="-185738">
              <a:buFontTx/>
              <a:buChar char="-"/>
            </a:pPr>
            <a:r>
              <a:rPr lang="en-AU" dirty="0" smtClean="0"/>
              <a:t>Geometric accuracy: </a:t>
            </a:r>
            <a:r>
              <a:rPr lang="en-AU" dirty="0"/>
              <a:t>In order to have a proper DEM based correction as in section 3.4 the geometric accuracy needs to be absolute.</a:t>
            </a:r>
            <a:r>
              <a:rPr lang="en-US" dirty="0"/>
              <a:t> </a:t>
            </a:r>
            <a:r>
              <a:rPr lang="en-AU" dirty="0"/>
              <a:t>then the level of geometric correction should be clarified. All the mission have a range timing correction. Some include the atmosphere (ASAR) and other not (S-1).</a:t>
            </a:r>
            <a:r>
              <a:rPr lang="en-US" dirty="0"/>
              <a:t> </a:t>
            </a:r>
          </a:p>
          <a:p>
            <a:pPr marL="285750" indent="-285750">
              <a:buFont typeface="Wingdings" charset="0"/>
              <a:buChar char="è"/>
            </a:pPr>
            <a:r>
              <a:rPr lang="en-US" dirty="0" smtClean="0"/>
              <a:t>IN SUMMARY: good start but some major comments</a:t>
            </a:r>
          </a:p>
          <a:p>
            <a:pPr marL="285750" indent="-285750">
              <a:buFont typeface="Wingdings" charset="0"/>
              <a:buChar char="è"/>
            </a:pPr>
            <a:r>
              <a:rPr lang="en-US" dirty="0" smtClean="0"/>
              <a:t>Detailed comments to the PFS are available. Contact: </a:t>
            </a:r>
            <a:r>
              <a:rPr lang="en-US" dirty="0" err="1" smtClean="0"/>
              <a:t>Nuno</a:t>
            </a:r>
            <a:r>
              <a:rPr lang="en-US" dirty="0" smtClean="0"/>
              <a:t> Miranda, Pierre </a:t>
            </a:r>
            <a:r>
              <a:rPr lang="en-US" dirty="0" err="1" smtClean="0"/>
              <a:t>Potin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3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Sentinel-2: we go ARD!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41592"/>
            <a:ext cx="8748000" cy="4138080"/>
          </a:xfrm>
        </p:spPr>
        <p:txBody>
          <a:bodyPr/>
          <a:lstStyle/>
          <a:p>
            <a:pPr marL="357188" indent="-357188">
              <a:buFont typeface="Arial"/>
              <a:buChar char="•"/>
            </a:pPr>
            <a:r>
              <a:rPr lang="en-US" dirty="0" smtClean="0"/>
              <a:t>Sen2COR processed S2A atmospherically corrected (L2A) data have been processed over Europe since May 2017</a:t>
            </a:r>
          </a:p>
          <a:p>
            <a:pPr marL="357188" indent="-357188">
              <a:buFont typeface="Arial"/>
              <a:buChar char="•"/>
            </a:pPr>
            <a:r>
              <a:rPr lang="en-US" dirty="0" smtClean="0"/>
              <a:t>The feasibility study comparing European algorithms concluded that none of the </a:t>
            </a:r>
            <a:r>
              <a:rPr lang="en-US" dirty="0" err="1" smtClean="0"/>
              <a:t>algos</a:t>
            </a:r>
            <a:r>
              <a:rPr lang="en-US" dirty="0" smtClean="0"/>
              <a:t> is THE mature one and require further consolidation. However SEN2COR and MAJA have been earmarked as most mature.</a:t>
            </a:r>
          </a:p>
          <a:p>
            <a:pPr marL="357188" indent="-357188">
              <a:buFont typeface="Arial"/>
              <a:buChar char="•"/>
            </a:pPr>
            <a:r>
              <a:rPr lang="en-US" dirty="0" smtClean="0"/>
              <a:t>ESA has proposed a roadmap towards global systematic L2A to EC using SEN2COR to comply with cost and schedule, precise implementation under consolidation, </a:t>
            </a:r>
            <a:r>
              <a:rPr lang="en-US" dirty="0" smtClean="0">
                <a:solidFill>
                  <a:srgbClr val="FF0000"/>
                </a:solidFill>
              </a:rPr>
              <a:t>tentative</a:t>
            </a:r>
            <a:r>
              <a:rPr lang="en-US" dirty="0" smtClean="0"/>
              <a:t>:</a:t>
            </a:r>
          </a:p>
          <a:p>
            <a:pPr marL="1167188" lvl="1" indent="-357188">
              <a:buFont typeface="Arial"/>
              <a:buChar char="•"/>
            </a:pPr>
            <a:r>
              <a:rPr lang="en-US" dirty="0" smtClean="0"/>
              <a:t>Routine systematic L2A Europe within 24h from sensing: Jan 2018 (to start serving JRC </a:t>
            </a:r>
            <a:r>
              <a:rPr lang="en-US" dirty="0" err="1" smtClean="0"/>
              <a:t>organised</a:t>
            </a:r>
            <a:r>
              <a:rPr lang="en-US" dirty="0" smtClean="0"/>
              <a:t> ‘Global S2 seamless’</a:t>
            </a:r>
          </a:p>
          <a:p>
            <a:pPr marL="1167188" lvl="1" indent="-357188">
              <a:buFont typeface="Arial"/>
              <a:buChar char="•"/>
            </a:pPr>
            <a:r>
              <a:rPr lang="en-US" dirty="0" smtClean="0"/>
              <a:t>Worldwide systematic production, online rolling 18 months: mid 2018, </a:t>
            </a:r>
          </a:p>
          <a:p>
            <a:pPr marL="1167188" lvl="1" indent="-357188">
              <a:buFont typeface="Arial"/>
              <a:buChar char="•"/>
            </a:pPr>
            <a:r>
              <a:rPr lang="en-US" dirty="0" smtClean="0"/>
              <a:t>On-demand service including access to archive: Q4/2018 to Mid 2019</a:t>
            </a:r>
          </a:p>
          <a:p>
            <a:pPr marL="357188" indent="-357188">
              <a:buFont typeface="Arial"/>
              <a:buChar char="•"/>
            </a:pPr>
            <a:r>
              <a:rPr lang="en-GB" dirty="0" smtClean="0"/>
              <a:t>Re-assess the status &amp; </a:t>
            </a:r>
            <a:r>
              <a:rPr lang="en-GB" dirty="0" err="1" smtClean="0"/>
              <a:t>algos</a:t>
            </a:r>
            <a:r>
              <a:rPr lang="en-GB" dirty="0" smtClean="0"/>
              <a:t> mid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5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 specifications: SR (S2)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2" y="413304"/>
            <a:ext cx="9071098" cy="4152350"/>
          </a:xfrm>
        </p:spPr>
        <p:txBody>
          <a:bodyPr/>
          <a:lstStyle/>
          <a:p>
            <a:pPr marL="271463" indent="-271463">
              <a:buFont typeface="Arial"/>
              <a:buChar char="•"/>
            </a:pPr>
            <a:r>
              <a:rPr lang="en-US" dirty="0" smtClean="0">
                <a:sym typeface="Wingdings"/>
              </a:rPr>
              <a:t>Geometric accuracy: </a:t>
            </a:r>
            <a:r>
              <a:rPr lang="en-AU" dirty="0"/>
              <a:t>clarify why only RMSE and CEP90</a:t>
            </a:r>
            <a:r>
              <a:rPr lang="en-AU" dirty="0" smtClean="0"/>
              <a:t>?</a:t>
            </a:r>
            <a:r>
              <a:rPr lang="en-US" dirty="0"/>
              <a:t> </a:t>
            </a:r>
            <a:r>
              <a:rPr lang="en-AU" dirty="0" smtClean="0"/>
              <a:t>Can </a:t>
            </a:r>
            <a:r>
              <a:rPr lang="en-AU" dirty="0"/>
              <a:t>we consider also the CEP95 which is used in Sentinel-2 project? </a:t>
            </a:r>
            <a:endParaRPr lang="en-AU" dirty="0" smtClean="0"/>
          </a:p>
          <a:p>
            <a:pPr indent="0"/>
            <a:r>
              <a:rPr lang="en-AU" dirty="0" smtClean="0">
                <a:sym typeface="Wingdings"/>
              </a:rPr>
              <a:t>Sensor calibration: use of DOI necessary?</a:t>
            </a:r>
          </a:p>
          <a:p>
            <a:pPr marL="271463" indent="-271463">
              <a:buFont typeface="Arial"/>
              <a:buChar char="•"/>
            </a:pPr>
            <a:r>
              <a:rPr lang="en-AU" dirty="0" smtClean="0">
                <a:sym typeface="Wingdings"/>
              </a:rPr>
              <a:t>Radiometric accuracy: use ‘uncertainty’; </a:t>
            </a:r>
            <a:r>
              <a:rPr lang="en-AU" dirty="0"/>
              <a:t>Usually uncertainty is derived from the measurements </a:t>
            </a:r>
            <a:r>
              <a:rPr lang="en-AU" dirty="0" smtClean="0"/>
              <a:t>of reference </a:t>
            </a:r>
            <a:r>
              <a:rPr lang="en-AU" dirty="0"/>
              <a:t>standards (Rayleigh, PICS, DCC,...). </a:t>
            </a:r>
            <a:r>
              <a:rPr lang="en-AU" dirty="0" smtClean="0"/>
              <a:t>Rephrase? </a:t>
            </a:r>
          </a:p>
          <a:p>
            <a:pPr marL="271463" indent="-271463">
              <a:buFont typeface="Arial"/>
              <a:buChar char="•"/>
            </a:pPr>
            <a:r>
              <a:rPr lang="en-AU" dirty="0" smtClean="0">
                <a:sym typeface="Wingdings"/>
              </a:rPr>
              <a:t>Algorithms/processing chain: requires clarification: </a:t>
            </a:r>
            <a:r>
              <a:rPr lang="en-AU" dirty="0" smtClean="0"/>
              <a:t>reference </a:t>
            </a:r>
            <a:r>
              <a:rPr lang="en-AU" dirty="0"/>
              <a:t>to ATBD publication? What if not published? </a:t>
            </a:r>
            <a:endParaRPr lang="en-AU" dirty="0" smtClean="0"/>
          </a:p>
          <a:p>
            <a:pPr marL="271463" indent="-271463">
              <a:buFont typeface="Arial"/>
              <a:buChar char="•"/>
            </a:pPr>
            <a:r>
              <a:rPr lang="en-AU" dirty="0" smtClean="0">
                <a:sym typeface="Wingdings"/>
              </a:rPr>
              <a:t>Data Access: </a:t>
            </a:r>
            <a:r>
              <a:rPr lang="en-AU" dirty="0"/>
              <a:t>Shouldn't be more the Access Points, identified with a DOI, </a:t>
            </a:r>
            <a:r>
              <a:rPr lang="en-AU" dirty="0" err="1"/>
              <a:t>refering</a:t>
            </a:r>
            <a:r>
              <a:rPr lang="en-AU" dirty="0"/>
              <a:t> to the versions/references of the products included?</a:t>
            </a:r>
            <a:endParaRPr lang="en-US" dirty="0"/>
          </a:p>
          <a:p>
            <a:pPr marL="271463" indent="-271463">
              <a:buFont typeface="Arial"/>
              <a:buChar char="•"/>
            </a:pPr>
            <a:r>
              <a:rPr lang="en-US" dirty="0" smtClean="0">
                <a:sym typeface="Wingdings"/>
              </a:rPr>
              <a:t>Clouds: </a:t>
            </a:r>
            <a:r>
              <a:rPr lang="en-AU" dirty="0"/>
              <a:t>An image can be of good quality even if fully covered by clouds.  </a:t>
            </a:r>
            <a:endParaRPr lang="en-US" dirty="0"/>
          </a:p>
          <a:p>
            <a:pPr indent="0"/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IN SUMMARY: current SR ARD is a </a:t>
            </a:r>
            <a:r>
              <a:rPr lang="en-US" dirty="0"/>
              <a:t>good basis, some changes </a:t>
            </a:r>
            <a:r>
              <a:rPr lang="en-US" dirty="0" smtClean="0"/>
              <a:t>are required to </a:t>
            </a:r>
            <a:r>
              <a:rPr lang="en-US" dirty="0"/>
              <a:t>make sure that the constraints on the products defined by the “threshold</a:t>
            </a:r>
            <a:r>
              <a:rPr lang="en-US" dirty="0" smtClean="0"/>
              <a:t>” requirements </a:t>
            </a:r>
            <a:r>
              <a:rPr lang="en-US" dirty="0"/>
              <a:t>make sense and are practically </a:t>
            </a:r>
            <a:r>
              <a:rPr lang="en-US" dirty="0" smtClean="0"/>
              <a:t>feasible.</a:t>
            </a:r>
          </a:p>
          <a:p>
            <a:pPr indent="0"/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Detailed comments to the PFS are available. Contact: </a:t>
            </a:r>
            <a:r>
              <a:rPr lang="en-US" dirty="0" err="1" smtClean="0"/>
              <a:t>Ferran</a:t>
            </a:r>
            <a:r>
              <a:rPr lang="en-US" dirty="0" smtClean="0"/>
              <a:t> </a:t>
            </a:r>
            <a:r>
              <a:rPr lang="en-US" dirty="0" err="1" smtClean="0"/>
              <a:t>Gascon</a:t>
            </a:r>
            <a:r>
              <a:rPr lang="en-US" dirty="0" smtClean="0"/>
              <a:t>, S2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6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 specifications: LST (S3)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99" y="613056"/>
            <a:ext cx="8860601" cy="4152350"/>
          </a:xfrm>
        </p:spPr>
        <p:txBody>
          <a:bodyPr/>
          <a:lstStyle/>
          <a:p>
            <a:r>
              <a:rPr lang="en-US" dirty="0"/>
              <a:t>- </a:t>
            </a:r>
            <a:r>
              <a:rPr lang="en-US" dirty="0" smtClean="0"/>
              <a:t>Looks </a:t>
            </a:r>
            <a:r>
              <a:rPr lang="en-US" dirty="0"/>
              <a:t>like </a:t>
            </a:r>
            <a:r>
              <a:rPr lang="en-US" dirty="0" smtClean="0"/>
              <a:t>LST </a:t>
            </a:r>
            <a:r>
              <a:rPr lang="en-US" dirty="0"/>
              <a:t>ARD is a cut and paste of the reflectance </a:t>
            </a:r>
            <a:r>
              <a:rPr lang="en-US" dirty="0" smtClean="0"/>
              <a:t>(some parts not relevant) </a:t>
            </a:r>
            <a:endParaRPr lang="en-US" dirty="0"/>
          </a:p>
          <a:p>
            <a:r>
              <a:rPr lang="en-US" dirty="0"/>
              <a:t>-  There are some requirements that are dubious (and not relevant for ARD according to </a:t>
            </a:r>
            <a:r>
              <a:rPr lang="en-US" dirty="0" smtClean="0"/>
              <a:t>ESA first assessment)</a:t>
            </a:r>
            <a:r>
              <a:rPr lang="en-US" dirty="0"/>
              <a:t>: ex: distance to cloud per pixel in the metadata. </a:t>
            </a:r>
            <a:r>
              <a:rPr lang="en-US" dirty="0" smtClean="0"/>
              <a:t>Reconsider?</a:t>
            </a:r>
            <a:endParaRPr lang="en-US" dirty="0"/>
          </a:p>
          <a:p>
            <a:r>
              <a:rPr lang="en-US" dirty="0"/>
              <a:t>- There are </a:t>
            </a:r>
            <a:r>
              <a:rPr lang="en-US" dirty="0" smtClean="0"/>
              <a:t>some </a:t>
            </a:r>
            <a:r>
              <a:rPr lang="en-US" dirty="0"/>
              <a:t>requirement that maybe valid for the US </a:t>
            </a:r>
            <a:r>
              <a:rPr lang="en-US" dirty="0" err="1"/>
              <a:t>algo</a:t>
            </a:r>
            <a:r>
              <a:rPr lang="en-US" dirty="0"/>
              <a:t> and not for </a:t>
            </a:r>
            <a:r>
              <a:rPr lang="en-US" dirty="0" smtClean="0"/>
              <a:t>S3 (</a:t>
            </a:r>
            <a:r>
              <a:rPr lang="en-US" dirty="0"/>
              <a:t>ex: </a:t>
            </a:r>
            <a:r>
              <a:rPr lang="en-US" dirty="0" smtClean="0"/>
              <a:t>S3 does no </a:t>
            </a:r>
            <a:r>
              <a:rPr lang="en-US" dirty="0"/>
              <a:t>map projection, </a:t>
            </a:r>
            <a:r>
              <a:rPr lang="en-US" dirty="0" smtClean="0"/>
              <a:t>no retrieval of </a:t>
            </a:r>
            <a:r>
              <a:rPr lang="en-US" dirty="0"/>
              <a:t>emissivity in the </a:t>
            </a:r>
            <a:r>
              <a:rPr lang="en-US" dirty="0" err="1"/>
              <a:t>algo</a:t>
            </a:r>
            <a:r>
              <a:rPr lang="en-US" dirty="0"/>
              <a:t>....etc...) </a:t>
            </a:r>
            <a:r>
              <a:rPr lang="en-US" dirty="0" smtClean="0"/>
              <a:t>-  If </a:t>
            </a:r>
            <a:r>
              <a:rPr lang="en-US" dirty="0"/>
              <a:t>we want to comply with it we must redesign our processing chain </a:t>
            </a:r>
            <a:r>
              <a:rPr lang="mr-IN" dirty="0" smtClean="0"/>
              <a:t>…</a:t>
            </a:r>
            <a:r>
              <a:rPr lang="en-GB" dirty="0" smtClean="0"/>
              <a:t>..we need specifications that encompass all missions falling in this category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We </a:t>
            </a:r>
            <a:r>
              <a:rPr lang="en-US" dirty="0"/>
              <a:t>don't do (yet) </a:t>
            </a:r>
            <a:r>
              <a:rPr lang="en-US" dirty="0" smtClean="0"/>
              <a:t>DOI in S3. </a:t>
            </a:r>
            <a:r>
              <a:rPr lang="en-US" dirty="0"/>
              <a:t>It will come, but for now we are not yet there.</a:t>
            </a:r>
          </a:p>
          <a:p>
            <a:pPr marL="285750" indent="-285750">
              <a:buFont typeface="Wingdings" charset="0"/>
              <a:buChar char="è"/>
            </a:pPr>
            <a:r>
              <a:rPr lang="en-US" dirty="0" smtClean="0"/>
              <a:t>IN SUMMARY: current LST ARD makes us feel uncomfortable</a:t>
            </a:r>
            <a:r>
              <a:rPr lang="mr-IN" dirty="0" smtClean="0"/>
              <a:t>…</a:t>
            </a:r>
            <a:r>
              <a:rPr lang="en-GB" dirty="0" smtClean="0"/>
              <a:t>. Let’s </a:t>
            </a:r>
            <a:r>
              <a:rPr lang="en-GB" dirty="0" err="1" smtClean="0"/>
              <a:t>rediscuss</a:t>
            </a:r>
            <a:r>
              <a:rPr lang="en-GB" dirty="0" smtClean="0"/>
              <a:t>. </a:t>
            </a:r>
            <a:r>
              <a:rPr lang="en-US" dirty="0" smtClean="0"/>
              <a:t> </a:t>
            </a:r>
            <a:r>
              <a:rPr lang="en-US" dirty="0"/>
              <a:t>ARD </a:t>
            </a:r>
            <a:r>
              <a:rPr lang="en-US" dirty="0" smtClean="0"/>
              <a:t>should </a:t>
            </a:r>
            <a:r>
              <a:rPr lang="en-US" dirty="0"/>
              <a:t>be simple and following the </a:t>
            </a:r>
            <a:r>
              <a:rPr lang="en-US" dirty="0" smtClean="0"/>
              <a:t>‘bon </a:t>
            </a:r>
            <a:r>
              <a:rPr lang="en-US" dirty="0" err="1" smtClean="0"/>
              <a:t>sens</a:t>
            </a:r>
            <a:r>
              <a:rPr lang="en-US" dirty="0" smtClean="0"/>
              <a:t>’.</a:t>
            </a:r>
          </a:p>
          <a:p>
            <a:pPr marL="285750" indent="-285750">
              <a:buFont typeface="Wingdings" charset="0"/>
              <a:buChar char="è"/>
            </a:pPr>
            <a:r>
              <a:rPr lang="en-US" dirty="0" smtClean="0"/>
              <a:t>Detailed comments to the PFS are available. Contact: Steffen </a:t>
            </a:r>
            <a:r>
              <a:rPr lang="en-US" dirty="0" err="1" smtClean="0"/>
              <a:t>Dransfeld</a:t>
            </a:r>
            <a:r>
              <a:rPr lang="en-US" dirty="0" smtClean="0"/>
              <a:t>, Philippe </a:t>
            </a:r>
            <a:r>
              <a:rPr lang="en-US" dirty="0" err="1" smtClean="0"/>
              <a:t>Goryl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3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830545"/>
          </a:xfrm>
          <a:prstGeom prst="rect">
            <a:avLst/>
          </a:prstGeom>
        </p:spPr>
      </p:pic>
      <p:sp>
        <p:nvSpPr>
          <p:cNvPr id="18" name="Rectangle 1128"/>
          <p:cNvSpPr>
            <a:spLocks noChangeArrowheads="1"/>
          </p:cNvSpPr>
          <p:nvPr/>
        </p:nvSpPr>
        <p:spPr bwMode="auto">
          <a:xfrm>
            <a:off x="0" y="2226270"/>
            <a:ext cx="88566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ea typeface="ヒラギノ角ゴ ProN W3" charset="0"/>
                <a:cs typeface="ヒラギノ角ゴ ProN W3" charset="0"/>
              </a:rPr>
              <a:t>Thank you very much for your </a:t>
            </a:r>
            <a:r>
              <a:rPr lang="en-GB" sz="2400" b="1" dirty="0" smtClean="0">
                <a:solidFill>
                  <a:schemeClr val="bg1"/>
                </a:solidFill>
                <a:ea typeface="ヒラギノ角ゴ ProN W3" charset="0"/>
                <a:cs typeface="ヒラギノ角ゴ ProN W3" charset="0"/>
              </a:rPr>
              <a:t>attention!</a:t>
            </a:r>
          </a:p>
          <a:p>
            <a:pPr algn="ctr">
              <a:defRPr/>
            </a:pPr>
            <a:endParaRPr lang="en-GB" sz="1000" b="1" dirty="0">
              <a:solidFill>
                <a:schemeClr val="bg1"/>
              </a:solidFill>
              <a:ea typeface="ヒラギノ角ゴ ProN W3" charset="0"/>
              <a:cs typeface="ヒラギノ角ゴ ProN W3" charset="0"/>
            </a:endParaRPr>
          </a:p>
          <a:p>
            <a:pPr algn="ctr">
              <a:defRPr/>
            </a:pPr>
            <a:r>
              <a:rPr lang="en-GB" sz="2000" b="1" dirty="0" smtClean="0">
                <a:solidFill>
                  <a:schemeClr val="bg1"/>
                </a:solidFill>
                <a:ea typeface="ヒラギノ角ゴ ProN W3" charset="0"/>
                <a:cs typeface="ヒラギノ角ゴ ProN W3" charset="0"/>
              </a:rPr>
              <a:t>http</a:t>
            </a:r>
            <a:r>
              <a:rPr lang="en-GB" sz="2000" b="1" dirty="0">
                <a:solidFill>
                  <a:schemeClr val="bg1"/>
                </a:solidFill>
                <a:ea typeface="ヒラギノ角ゴ ProN W3" charset="0"/>
                <a:cs typeface="ヒラギノ角ゴ ProN W3" charset="0"/>
              </a:rPr>
              <a:t>://</a:t>
            </a:r>
            <a:r>
              <a:rPr lang="en-GB" sz="2000" b="1" dirty="0" err="1">
                <a:solidFill>
                  <a:schemeClr val="bg1"/>
                </a:solidFill>
                <a:ea typeface="ヒラギノ角ゴ ProN W3" charset="0"/>
                <a:cs typeface="ヒラギノ角ゴ ProN W3" charset="0"/>
              </a:rPr>
              <a:t>sentinels.copernicus.eu</a:t>
            </a:r>
            <a:endParaRPr lang="en-GB" dirty="0">
              <a:solidFill>
                <a:schemeClr val="tx2"/>
              </a:solidFill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5044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office/2006/metadata/properties"/>
    <ds:schemaRef ds:uri="http://schemas.microsoft.com/office/2006/documentManagement/types"/>
    <ds:schemaRef ds:uri="f2760952-b3bb-408f-ace6-eb1e07642b8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12065</TotalTime>
  <Words>617</Words>
  <Application>Microsoft Macintosh PowerPoint</Application>
  <PresentationFormat>On-screen Show (16:9)</PresentationFormat>
  <Paragraphs>42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 ESA Presentation 16-9</vt:lpstr>
      <vt:lpstr>PowerPoint Presentation</vt:lpstr>
      <vt:lpstr>PowerPoint Presentation</vt:lpstr>
      <vt:lpstr>ARD specifications: Backscatter (S1 et al.)</vt:lpstr>
      <vt:lpstr>Sentinel-2: we go ARD!</vt:lpstr>
      <vt:lpstr>ARD specifications: SR (S2)</vt:lpstr>
      <vt:lpstr>ARD specifications: LST (S3)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/>
  <cp:keywords/>
  <dc:description/>
  <cp:lastModifiedBy>Bianca Hoersch</cp:lastModifiedBy>
  <cp:revision>763</cp:revision>
  <cp:lastPrinted>2008-08-26T16:26:23Z</cp:lastPrinted>
  <dcterms:created xsi:type="dcterms:W3CDTF">2009-03-03T09:28:14Z</dcterms:created>
  <dcterms:modified xsi:type="dcterms:W3CDTF">2017-09-06T07:31:51Z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