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9" r:id="rId3"/>
    <p:sldId id="258" r:id="rId4"/>
    <p:sldId id="260" r:id="rId5"/>
    <p:sldId id="261" r:id="rId6"/>
    <p:sldId id="262" r:id="rId7"/>
    <p:sldId id="263" r:id="rId8"/>
    <p:sldId id="266" r:id="rId9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venir Roman"/>
      </a:defRPr>
    </a:lvl1pPr>
    <a:lvl2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venir Roman"/>
      </a:defRPr>
    </a:lvl2pPr>
    <a:lvl3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venir Roman"/>
      </a:defRPr>
    </a:lvl3pPr>
    <a:lvl4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venir Roman"/>
      </a:defRPr>
    </a:lvl4pPr>
    <a:lvl5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venir Roman"/>
      </a:defRPr>
    </a:lvl5pPr>
    <a:lvl6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venir Roman"/>
      </a:defRPr>
    </a:lvl6pPr>
    <a:lvl7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venir Roman"/>
      </a:defRPr>
    </a:lvl7pPr>
    <a:lvl8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venir Roman"/>
      </a:defRPr>
    </a:lvl8pPr>
    <a:lvl9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venir Roman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>
          <a:latin typeface="Avenir Heavy"/>
          <a:ea typeface="Avenir Heavy"/>
          <a:cs typeface="Avenir Heavy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venir Heavy"/>
          <a:ea typeface="Avenir Heavy"/>
          <a:cs typeface="Avenir Heavy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Avenir Heavy"/>
          <a:ea typeface="Avenir Heavy"/>
          <a:cs typeface="Avenir Heavy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Avenir Heavy"/>
          <a:ea typeface="Avenir Heavy"/>
          <a:cs typeface="Avenir Heavy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Avenir Heavy"/>
          <a:ea typeface="Avenir Heavy"/>
          <a:cs typeface="Avenir Heavy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Avenir Heavy"/>
          <a:ea typeface="Avenir Heavy"/>
          <a:cs typeface="Avenir Heavy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Avenir Heavy"/>
          <a:ea typeface="Avenir Heavy"/>
          <a:cs typeface="Avenir Heavy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Avenir Heavy"/>
          <a:ea typeface="Avenir Heavy"/>
          <a:cs typeface="Avenir Heavy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Avenir Heavy"/>
          <a:ea typeface="Avenir Heavy"/>
          <a:cs typeface="Avenir Heavy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venir Heavy"/>
          <a:ea typeface="Avenir Heavy"/>
          <a:cs typeface="Avenir Heavy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venir Heavy"/>
          <a:ea typeface="Avenir Heavy"/>
          <a:cs typeface="Avenir Heavy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Avenir Heavy"/>
          <a:ea typeface="Avenir Heavy"/>
          <a:cs typeface="Avenir Heavy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Avenir Heavy"/>
          <a:ea typeface="Avenir Heavy"/>
          <a:cs typeface="Avenir Heavy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Avenir Heavy"/>
          <a:ea typeface="Avenir Heavy"/>
          <a:cs typeface="Avenir Heavy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Avenir Heavy"/>
          <a:ea typeface="Avenir Heavy"/>
          <a:cs typeface="Avenir Heavy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2"/>
    <p:restoredTop sz="94643"/>
  </p:normalViewPr>
  <p:slideViewPr>
    <p:cSldViewPr snapToGrid="0" snapToObjects="1">
      <p:cViewPr varScale="1">
        <p:scale>
          <a:sx n="55" d="100"/>
          <a:sy n="55" d="100"/>
        </p:scale>
        <p:origin x="-283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9" name="Shape 2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86777850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 latinLnBrk="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 latinLnBrk="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 latinLnBrk="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 latinLnBrk="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 latinLnBrk="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 latinLnBrk="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 latinLnBrk="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 latinLnBrk="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sldNum" sz="quarter" idx="2"/>
          </p:nvPr>
        </p:nvSpPr>
        <p:spPr>
          <a:xfrm>
            <a:off x="4419600" y="6356350"/>
            <a:ext cx="2133600" cy="368300"/>
          </a:xfrm>
          <a:prstGeom prst="rect">
            <a:avLst/>
          </a:prstGeom>
          <a:noFill/>
          <a:ln w="12700">
            <a:noFill/>
          </a:ln>
        </p:spPr>
        <p:txBody>
          <a:bodyPr wrap="none" lIns="45718" tIns="45718" rIns="45718" bIns="45718"/>
          <a:lstStyle>
            <a:lvl1pPr algn="r" defTabSz="457200">
              <a:defRPr sz="1000" i="0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22" name="Shape 22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8763000" y="6629400"/>
            <a:ext cx="304800" cy="190500"/>
          </a:xfrm>
          <a:prstGeom prst="rect">
            <a:avLst/>
          </a:prstGeom>
          <a:solidFill>
            <a:srgbClr val="FFFFFF">
              <a:alpha val="49000"/>
            </a:srgbClr>
          </a:solidFill>
          <a:ln w="25400">
            <a:solidFill>
              <a:srgbClr val="1F497D">
                <a:alpha val="60000"/>
              </a:srgbClr>
            </a:solidFill>
            <a:miter lim="400000"/>
          </a:ln>
        </p:spPr>
        <p:txBody>
          <a:bodyPr lIns="0" tIns="0" rIns="0" bIns="0">
            <a:spAutoFit/>
          </a:bodyPr>
          <a:lstStyle>
            <a:lvl1pPr algn="ctr" defTabSz="914400">
              <a:spcBef>
                <a:spcPts val="600"/>
              </a:spcBef>
              <a:defRPr sz="1100" i="1">
                <a:solidFill>
                  <a:srgbClr val="1F497D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grpSp>
        <p:nvGrpSpPr>
          <p:cNvPr id="6" name="Group 6"/>
          <p:cNvGrpSpPr/>
          <p:nvPr/>
        </p:nvGrpSpPr>
        <p:grpSpPr>
          <a:xfrm>
            <a:off x="76199" y="6629400"/>
            <a:ext cx="2796209" cy="187286"/>
            <a:chOff x="0" y="0"/>
            <a:chExt cx="2498034" cy="187285"/>
          </a:xfrm>
        </p:grpSpPr>
        <p:sp>
          <p:nvSpPr>
            <p:cNvPr id="4" name="Shape 4"/>
            <p:cNvSpPr/>
            <p:nvPr/>
          </p:nvSpPr>
          <p:spPr>
            <a:xfrm>
              <a:off x="0" y="0"/>
              <a:ext cx="2362200" cy="187285"/>
            </a:xfrm>
            <a:prstGeom prst="roundRect">
              <a:avLst>
                <a:gd name="adj" fmla="val 16667"/>
              </a:avLst>
            </a:prstGeom>
            <a:solidFill>
              <a:srgbClr val="FFFFFF">
                <a:alpha val="49000"/>
              </a:srgbClr>
            </a:solidFill>
            <a:ln w="25400" cap="flat">
              <a:solidFill>
                <a:srgbClr val="1F497D">
                  <a:alpha val="60000"/>
                </a:srgbClr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 algn="ctr" defTabSz="914400">
                <a:defRPr sz="1100" i="1">
                  <a:solidFill>
                    <a:srgbClr val="1F497D"/>
                  </a:solidFill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  <p:sp>
          <p:nvSpPr>
            <p:cNvPr id="5" name="Shape 5"/>
            <p:cNvSpPr/>
            <p:nvPr/>
          </p:nvSpPr>
          <p:spPr>
            <a:xfrm>
              <a:off x="9141" y="9143"/>
              <a:ext cx="2488893" cy="16927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ctr" defTabSz="914400">
                <a:defRPr sz="1100" i="1">
                  <a:solidFill>
                    <a:srgbClr val="1F497D"/>
                  </a:solidFill>
                  <a:latin typeface="+mj-lt"/>
                  <a:ea typeface="+mj-ea"/>
                  <a:cs typeface="+mj-cs"/>
                  <a:sym typeface="Helvetica"/>
                </a:defRPr>
              </a:lvl1pPr>
            </a:lstStyle>
            <a:p>
              <a:r>
                <a:rPr dirty="0"/>
                <a:t>CEOS </a:t>
              </a:r>
              <a:r>
                <a:rPr dirty="0" smtClean="0"/>
                <a:t>LSI-VC-</a:t>
              </a:r>
              <a:r>
                <a:rPr lang="en-US" dirty="0" smtClean="0"/>
                <a:t>4</a:t>
              </a:r>
              <a:r>
                <a:rPr lang="en-US" smtClean="0"/>
                <a:t>,</a:t>
              </a:r>
              <a:r>
                <a:rPr smtClean="0"/>
                <a:t> </a:t>
              </a:r>
              <a:r>
                <a:rPr lang="en-US" smtClean="0"/>
                <a:t>6-8</a:t>
              </a:r>
              <a:r>
                <a:rPr smtClean="0"/>
                <a:t> </a:t>
              </a:r>
              <a:r>
                <a:rPr lang="en-US" smtClean="0"/>
                <a:t>September 2017</a:t>
              </a:r>
              <a:endParaRPr dirty="0"/>
            </a:p>
          </p:txBody>
        </p:sp>
      </p:grpSp>
      <p:sp>
        <p:nvSpPr>
          <p:cNvPr id="7" name="Shape 7"/>
          <p:cNvSpPr>
            <a:spLocks noGrp="1"/>
          </p:cNvSpPr>
          <p:nvPr>
            <p:ph type="title"/>
          </p:nvPr>
        </p:nvSpPr>
        <p:spPr>
          <a:xfrm>
            <a:off x="457200" y="92074"/>
            <a:ext cx="8229600" cy="1508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r>
              <a:t>Title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txStyles>
    <p:title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 typeface="Arial"/>
        <a:buChar char="•"/>
        <a:tabLst/>
        <a:defRPr sz="2000" b="0" i="0" u="none" strike="noStrike" cap="none" spc="0" baseline="0">
          <a:ln>
            <a:noFill/>
          </a:ln>
          <a:solidFill>
            <a:srgbClr val="002569"/>
          </a:solidFill>
          <a:uFillTx/>
          <a:latin typeface="+mj-lt"/>
          <a:ea typeface="+mj-ea"/>
          <a:cs typeface="+mj-cs"/>
          <a:sym typeface="Helvetica"/>
        </a:defRPr>
      </a:lvl1pPr>
      <a:lvl2pPr marL="768926" marR="0" indent="-311726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 typeface="Arial"/>
        <a:buChar char="o"/>
        <a:tabLst/>
        <a:defRPr sz="2000" b="0" i="0" u="none" strike="noStrike" cap="none" spc="0" baseline="0">
          <a:ln>
            <a:noFill/>
          </a:ln>
          <a:solidFill>
            <a:srgbClr val="002569"/>
          </a:solidFill>
          <a:uFillTx/>
          <a:latin typeface="+mj-lt"/>
          <a:ea typeface="+mj-ea"/>
          <a:cs typeface="+mj-cs"/>
          <a:sym typeface="Helvetica"/>
        </a:defRPr>
      </a:lvl2pPr>
      <a:lvl3pPr marL="1188719" marR="0" indent="-274319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 typeface="Arial"/>
        <a:buChar char="▪"/>
        <a:tabLst/>
        <a:defRPr sz="2000" b="0" i="0" u="none" strike="noStrike" cap="none" spc="0" baseline="0">
          <a:ln>
            <a:noFill/>
          </a:ln>
          <a:solidFill>
            <a:srgbClr val="002569"/>
          </a:solidFill>
          <a:uFillTx/>
          <a:latin typeface="+mj-lt"/>
          <a:ea typeface="+mj-ea"/>
          <a:cs typeface="+mj-cs"/>
          <a:sym typeface="Helvetica"/>
        </a:defRPr>
      </a:lvl3pPr>
      <a:lvl4pPr marL="1676400" marR="0" indent="-30480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 typeface="Arial"/>
        <a:buChar char="▪"/>
        <a:tabLst/>
        <a:defRPr sz="2000" b="0" i="0" u="none" strike="noStrike" cap="none" spc="0" baseline="0">
          <a:ln>
            <a:noFill/>
          </a:ln>
          <a:solidFill>
            <a:srgbClr val="002569"/>
          </a:solidFill>
          <a:uFillTx/>
          <a:latin typeface="+mj-lt"/>
          <a:ea typeface="+mj-ea"/>
          <a:cs typeface="+mj-cs"/>
          <a:sym typeface="Helvetica"/>
        </a:defRPr>
      </a:lvl4pPr>
      <a:lvl5pPr marL="2171700" marR="0" indent="-34290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 typeface="Arial"/>
        <a:buChar char="•"/>
        <a:tabLst/>
        <a:defRPr sz="2000" b="0" i="0" u="none" strike="noStrike" cap="none" spc="0" baseline="0">
          <a:ln>
            <a:noFill/>
          </a:ln>
          <a:solidFill>
            <a:srgbClr val="002569"/>
          </a:solidFill>
          <a:uFillTx/>
          <a:latin typeface="+mj-lt"/>
          <a:ea typeface="+mj-ea"/>
          <a:cs typeface="+mj-cs"/>
          <a:sym typeface="Helvetica"/>
        </a:defRPr>
      </a:lvl5pPr>
      <a:lvl6pPr marL="0" marR="0" indent="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Tx/>
        <a:buFont typeface="Arial"/>
        <a:buNone/>
        <a:tabLst/>
        <a:defRPr sz="2000" b="0" i="0" u="none" strike="noStrike" cap="none" spc="0" baseline="0">
          <a:ln>
            <a:noFill/>
          </a:ln>
          <a:solidFill>
            <a:srgbClr val="002569"/>
          </a:solidFill>
          <a:uFillTx/>
          <a:latin typeface="+mj-lt"/>
          <a:ea typeface="+mj-ea"/>
          <a:cs typeface="+mj-cs"/>
          <a:sym typeface="Helvetica"/>
        </a:defRPr>
      </a:lvl6pPr>
      <a:lvl7pPr marL="0" marR="0" indent="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Tx/>
        <a:buFont typeface="Arial"/>
        <a:buNone/>
        <a:tabLst/>
        <a:defRPr sz="2000" b="0" i="0" u="none" strike="noStrike" cap="none" spc="0" baseline="0">
          <a:ln>
            <a:noFill/>
          </a:ln>
          <a:solidFill>
            <a:srgbClr val="002569"/>
          </a:solidFill>
          <a:uFillTx/>
          <a:latin typeface="+mj-lt"/>
          <a:ea typeface="+mj-ea"/>
          <a:cs typeface="+mj-cs"/>
          <a:sym typeface="Helvetica"/>
        </a:defRPr>
      </a:lvl7pPr>
      <a:lvl8pPr marL="0" marR="0" indent="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Tx/>
        <a:buFont typeface="Arial"/>
        <a:buNone/>
        <a:tabLst/>
        <a:defRPr sz="2000" b="0" i="0" u="none" strike="noStrike" cap="none" spc="0" baseline="0">
          <a:ln>
            <a:noFill/>
          </a:ln>
          <a:solidFill>
            <a:srgbClr val="002569"/>
          </a:solidFill>
          <a:uFillTx/>
          <a:latin typeface="+mj-lt"/>
          <a:ea typeface="+mj-ea"/>
          <a:cs typeface="+mj-cs"/>
          <a:sym typeface="Helvetica"/>
        </a:defRPr>
      </a:lvl8pPr>
      <a:lvl9pPr marL="0" marR="0" indent="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Tx/>
        <a:buFont typeface="Arial"/>
        <a:buNone/>
        <a:tabLst/>
        <a:defRPr sz="2000" b="0" i="0" u="none" strike="noStrike" cap="none" spc="0" baseline="0">
          <a:ln>
            <a:noFill/>
          </a:ln>
          <a:solidFill>
            <a:srgbClr val="002569"/>
          </a:solidFill>
          <a:uFillTx/>
          <a:latin typeface="+mj-lt"/>
          <a:ea typeface="+mj-ea"/>
          <a:cs typeface="+mj-cs"/>
          <a:sym typeface="Helvetica"/>
        </a:defRPr>
      </a:lvl9pPr>
    </p:bodyStyle>
    <p:otherStyle>
      <a:lvl1pPr marL="0" marR="0" indent="0" algn="ctr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1100" b="0" i="1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0" algn="ctr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1100" b="0" i="1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0" algn="ctr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1100" b="0" i="1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0" algn="ctr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1100" b="0" i="1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0" algn="ctr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1100" b="0" i="1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0" algn="ctr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1100" b="0" i="1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0" algn="ctr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1100" b="0" i="1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0" algn="ctr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1100" b="0" i="1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0" algn="ctr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1100" b="0" i="1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>
            <a:spLocks noGrp="1"/>
          </p:cNvSpPr>
          <p:nvPr>
            <p:ph type="title" idx="4294967295"/>
          </p:nvPr>
        </p:nvSpPr>
        <p:spPr>
          <a:xfrm>
            <a:off x="622788" y="2514600"/>
            <a:ext cx="6082813" cy="1905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algn="l">
              <a:defRPr sz="42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r>
              <a:rPr lang="en-AU" dirty="0" smtClean="0"/>
              <a:t>Session 2:</a:t>
            </a:r>
            <a:br>
              <a:rPr lang="en-AU" dirty="0" smtClean="0"/>
            </a:br>
            <a:r>
              <a:rPr lang="en-AU" dirty="0" smtClean="0"/>
              <a:t>Analysis Ready Data</a:t>
            </a:r>
            <a:endParaRPr dirty="0"/>
          </a:p>
        </p:txBody>
      </p:sp>
      <p:sp>
        <p:nvSpPr>
          <p:cNvPr id="32" name="Shape 32"/>
          <p:cNvSpPr/>
          <p:nvPr/>
        </p:nvSpPr>
        <p:spPr>
          <a:xfrm>
            <a:off x="622789" y="4572000"/>
            <a:ext cx="4810858" cy="16619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defTabSz="914400">
              <a:lnSpc>
                <a:spcPct val="150000"/>
              </a:lnSpc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dirty="0" smtClean="0"/>
              <a:t>LSI-VC-</a:t>
            </a:r>
            <a:r>
              <a:rPr lang="en-AU" dirty="0" smtClean="0"/>
              <a:t>4 / SDCG Joint Meeting</a:t>
            </a:r>
            <a:endParaRPr dirty="0"/>
          </a:p>
          <a:p>
            <a:pPr defTabSz="914400">
              <a:lnSpc>
                <a:spcPct val="150000"/>
              </a:lnSpc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dirty="0"/>
              <a:t>Session </a:t>
            </a:r>
            <a:r>
              <a:rPr lang="en-US" dirty="0"/>
              <a:t>2</a:t>
            </a:r>
            <a:r>
              <a:rPr dirty="0" smtClean="0"/>
              <a:t>: Item</a:t>
            </a:r>
            <a:endParaRPr dirty="0"/>
          </a:p>
          <a:p>
            <a:pPr defTabSz="914400">
              <a:lnSpc>
                <a:spcPct val="150000"/>
              </a:lnSpc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dirty="0"/>
              <a:t>Frascati, Italy</a:t>
            </a:r>
          </a:p>
          <a:p>
            <a:pPr defTabSz="914400">
              <a:lnSpc>
                <a:spcPct val="150000"/>
              </a:lnSpc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lang="en-US" dirty="0"/>
              <a:t>6</a:t>
            </a:r>
            <a:r>
              <a:rPr dirty="0" smtClean="0"/>
              <a:t> </a:t>
            </a:r>
            <a:r>
              <a:rPr lang="en-US" dirty="0" smtClean="0"/>
              <a:t>September </a:t>
            </a:r>
            <a:r>
              <a:rPr dirty="0" smtClean="0"/>
              <a:t>2017</a:t>
            </a:r>
            <a:endParaRPr dirty="0"/>
          </a:p>
        </p:txBody>
      </p:sp>
      <p:pic>
        <p:nvPicPr>
          <p:cNvPr id="33" name="image3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2789" y="1217404"/>
            <a:ext cx="2507907" cy="993133"/>
          </a:xfrm>
          <a:prstGeom prst="rect">
            <a:avLst/>
          </a:prstGeom>
          <a:ln w="12700">
            <a:miter lim="400000"/>
          </a:ln>
        </p:spPr>
      </p:pic>
      <p:sp>
        <p:nvSpPr>
          <p:cNvPr id="34" name="Shape 34"/>
          <p:cNvSpPr/>
          <p:nvPr/>
        </p:nvSpPr>
        <p:spPr>
          <a:xfrm>
            <a:off x="622788" y="2246633"/>
            <a:ext cx="2806213" cy="152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defTabSz="914400">
              <a:defRPr sz="100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r>
              <a:t>Committee on Earth Observation Satellites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>
            <a:spLocks noGrp="1"/>
          </p:cNvSpPr>
          <p:nvPr>
            <p:ph type="title" idx="4294967295"/>
          </p:nvPr>
        </p:nvSpPr>
        <p:spPr>
          <a:xfrm>
            <a:off x="622788" y="2514600"/>
            <a:ext cx="6082813" cy="1905000"/>
          </a:xfrm>
          <a:prstGeom prst="rect">
            <a:avLst/>
          </a:prstGeom>
        </p:spPr>
        <p:txBody>
          <a:bodyPr lIns="0" tIns="0" rIns="0" bIns="0" anchor="t">
            <a:normAutofit fontScale="90000"/>
          </a:bodyPr>
          <a:lstStyle>
            <a:lvl1pPr algn="l">
              <a:defRPr sz="42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r>
              <a:rPr lang="en-AU" dirty="0" smtClean="0"/>
              <a:t/>
            </a:r>
            <a:br>
              <a:rPr lang="en-AU" dirty="0" smtClean="0"/>
            </a:br>
            <a:r>
              <a:rPr lang="en-AU" dirty="0" smtClean="0"/>
              <a:t>CARD4L Overview and Status		</a:t>
            </a:r>
            <a:endParaRPr dirty="0"/>
          </a:p>
        </p:txBody>
      </p:sp>
      <p:sp>
        <p:nvSpPr>
          <p:cNvPr id="32" name="Shape 32"/>
          <p:cNvSpPr/>
          <p:nvPr/>
        </p:nvSpPr>
        <p:spPr>
          <a:xfrm>
            <a:off x="622789" y="4572000"/>
            <a:ext cx="4810858" cy="16619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defTabSz="914400">
              <a:lnSpc>
                <a:spcPct val="150000"/>
              </a:lnSpc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dirty="0" smtClean="0"/>
              <a:t>LSI-VC-</a:t>
            </a:r>
            <a:r>
              <a:rPr lang="en-AU" dirty="0" smtClean="0"/>
              <a:t>4 / SDCG Joint Meeting</a:t>
            </a:r>
            <a:endParaRPr dirty="0"/>
          </a:p>
          <a:p>
            <a:pPr defTabSz="914400">
              <a:lnSpc>
                <a:spcPct val="150000"/>
              </a:lnSpc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dirty="0"/>
              <a:t>Session </a:t>
            </a:r>
            <a:r>
              <a:rPr lang="en-US" dirty="0"/>
              <a:t>2</a:t>
            </a:r>
            <a:r>
              <a:rPr dirty="0" smtClean="0"/>
              <a:t>: Item</a:t>
            </a:r>
            <a:r>
              <a:rPr lang="en-AU" dirty="0" smtClean="0"/>
              <a:t> J4</a:t>
            </a:r>
            <a:endParaRPr dirty="0"/>
          </a:p>
          <a:p>
            <a:pPr defTabSz="914400">
              <a:lnSpc>
                <a:spcPct val="150000"/>
              </a:lnSpc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dirty="0"/>
              <a:t>Frascati, Italy</a:t>
            </a:r>
          </a:p>
          <a:p>
            <a:pPr defTabSz="914400">
              <a:lnSpc>
                <a:spcPct val="150000"/>
              </a:lnSpc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lang="en-US" dirty="0"/>
              <a:t>6</a:t>
            </a:r>
            <a:r>
              <a:rPr dirty="0" smtClean="0"/>
              <a:t> </a:t>
            </a:r>
            <a:r>
              <a:rPr lang="en-US" dirty="0" smtClean="0"/>
              <a:t>September </a:t>
            </a:r>
            <a:r>
              <a:rPr dirty="0" smtClean="0"/>
              <a:t>2017</a:t>
            </a:r>
            <a:endParaRPr dirty="0"/>
          </a:p>
        </p:txBody>
      </p:sp>
      <p:pic>
        <p:nvPicPr>
          <p:cNvPr id="33" name="image3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2789" y="1217404"/>
            <a:ext cx="2507907" cy="993133"/>
          </a:xfrm>
          <a:prstGeom prst="rect">
            <a:avLst/>
          </a:prstGeom>
          <a:ln w="12700">
            <a:miter lim="400000"/>
          </a:ln>
        </p:spPr>
      </p:pic>
      <p:sp>
        <p:nvSpPr>
          <p:cNvPr id="34" name="Shape 34"/>
          <p:cNvSpPr/>
          <p:nvPr/>
        </p:nvSpPr>
        <p:spPr>
          <a:xfrm>
            <a:off x="622788" y="2246633"/>
            <a:ext cx="2806213" cy="152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defTabSz="914400">
              <a:defRPr sz="100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r>
              <a:t>Committee on Earth Observation Satellites</a:t>
            </a:r>
          </a:p>
        </p:txBody>
      </p:sp>
    </p:spTree>
    <p:extLst>
      <p:ext uri="{BB962C8B-B14F-4D97-AF65-F5344CB8AC3E}">
        <p14:creationId xmlns:p14="http://schemas.microsoft.com/office/powerpoint/2010/main" val="150744590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>
            <a:spLocks noGrp="1"/>
          </p:cNvSpPr>
          <p:nvPr>
            <p:ph type="sldNum" sz="quarter" idx="2"/>
          </p:nvPr>
        </p:nvSpPr>
        <p:spPr>
          <a:xfrm>
            <a:off x="8772142" y="6638542"/>
            <a:ext cx="286515" cy="190501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3</a:t>
            </a:fld>
            <a:endParaRPr/>
          </a:p>
        </p:txBody>
      </p:sp>
      <p:sp>
        <p:nvSpPr>
          <p:cNvPr id="43" name="Shape 43"/>
          <p:cNvSpPr>
            <a:spLocks noGrp="1"/>
          </p:cNvSpPr>
          <p:nvPr>
            <p:ph type="body" idx="1"/>
          </p:nvPr>
        </p:nvSpPr>
        <p:spPr>
          <a:xfrm>
            <a:off x="544310" y="1653747"/>
            <a:ext cx="8153401" cy="47244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 smtClean="0"/>
              <a:t>Outlook: </a:t>
            </a:r>
            <a:r>
              <a:rPr lang="en-US" dirty="0" smtClean="0">
                <a:solidFill>
                  <a:srgbClr val="00B050"/>
                </a:solidFill>
                <a:latin typeface="Arial Unicode MS"/>
                <a:ea typeface="Arial Unicode MS"/>
                <a:cs typeface="Arial Unicode MS"/>
              </a:rPr>
              <a:t>✔✔✔✔ </a:t>
            </a:r>
            <a:endParaRPr lang="en-US" dirty="0">
              <a:solidFill>
                <a:srgbClr val="00B050"/>
              </a:solidFill>
            </a:endParaRPr>
          </a:p>
          <a:p>
            <a:pPr lvl="1"/>
            <a:r>
              <a:rPr lang="en-US" dirty="0" smtClean="0"/>
              <a:t>Strong and increasing acceptance of the Concept</a:t>
            </a:r>
          </a:p>
          <a:p>
            <a:pPr lvl="1"/>
            <a:r>
              <a:rPr lang="en-US" dirty="0" smtClean="0"/>
              <a:t>Data providers are moving toward production of ARD</a:t>
            </a:r>
          </a:p>
          <a:p>
            <a:pPr lvl="1"/>
            <a:r>
              <a:rPr lang="en-US" dirty="0" smtClean="0"/>
              <a:t>Future Data Architectures have indicated that ARD is a key ingredient</a:t>
            </a:r>
          </a:p>
          <a:p>
            <a:pPr lvl="1"/>
            <a:r>
              <a:rPr lang="en-US" dirty="0" smtClean="0"/>
              <a:t>Interoperability studies point to the need for ARD as a start point for scientific interoperability</a:t>
            </a:r>
          </a:p>
          <a:p>
            <a:pPr lvl="1"/>
            <a:r>
              <a:rPr lang="en-US" dirty="0" err="1" smtClean="0"/>
              <a:t>Worldcover</a:t>
            </a:r>
            <a:r>
              <a:rPr lang="en-US" dirty="0" smtClean="0"/>
              <a:t> (March 2017, </a:t>
            </a:r>
            <a:r>
              <a:rPr lang="en-US" dirty="0" err="1" smtClean="0"/>
              <a:t>Frascati</a:t>
            </a:r>
            <a:r>
              <a:rPr lang="en-US" dirty="0" smtClean="0"/>
              <a:t>) presented several methods to produce analysis ready radar and surface reflectance </a:t>
            </a:r>
            <a:r>
              <a:rPr lang="en-US" dirty="0" smtClean="0"/>
              <a:t>data</a:t>
            </a:r>
            <a:endParaRPr lang="en-US" dirty="0" smtClean="0"/>
          </a:p>
          <a:p>
            <a:pPr lvl="1"/>
            <a:r>
              <a:rPr lang="en-US" dirty="0" smtClean="0"/>
              <a:t>Catapult (UK) have independently initiated a series of workshops on Analysis – Ready Sentinel </a:t>
            </a:r>
            <a:r>
              <a:rPr lang="en-US" dirty="0" smtClean="0"/>
              <a:t>2</a:t>
            </a:r>
          </a:p>
          <a:p>
            <a:pPr lvl="1"/>
            <a:r>
              <a:rPr lang="en-US" dirty="0" smtClean="0"/>
              <a:t>Some appetite to extend the work to include Ocean and Atmosphere ARD (CARD4O; CARD4A)</a:t>
            </a:r>
            <a:endParaRPr lang="en-US" dirty="0"/>
          </a:p>
        </p:txBody>
      </p:sp>
      <p:sp>
        <p:nvSpPr>
          <p:cNvPr id="44" name="Shape 44"/>
          <p:cNvSpPr/>
          <p:nvPr/>
        </p:nvSpPr>
        <p:spPr>
          <a:xfrm>
            <a:off x="2036134" y="166575"/>
            <a:ext cx="5353493" cy="8222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normAutofit/>
          </a:bodyPr>
          <a:lstStyle>
            <a:lvl1pPr defTabSz="914400">
              <a:spcBef>
                <a:spcPts val="500"/>
              </a:spcBef>
              <a:defRPr sz="240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r>
              <a:rPr lang="en-US" dirty="0" smtClean="0"/>
              <a:t>CARD4L Achievements and Outlook</a:t>
            </a:r>
          </a:p>
          <a:p>
            <a:endParaRPr lang="en-US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>
            <a:spLocks noGrp="1"/>
          </p:cNvSpPr>
          <p:nvPr>
            <p:ph type="sldNum" sz="quarter" idx="2"/>
          </p:nvPr>
        </p:nvSpPr>
        <p:spPr>
          <a:xfrm>
            <a:off x="8772142" y="6638542"/>
            <a:ext cx="286515" cy="190501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4</a:t>
            </a:fld>
            <a:endParaRPr/>
          </a:p>
        </p:txBody>
      </p:sp>
      <p:sp>
        <p:nvSpPr>
          <p:cNvPr id="43" name="Shape 43"/>
          <p:cNvSpPr>
            <a:spLocks noGrp="1"/>
          </p:cNvSpPr>
          <p:nvPr>
            <p:ph type="body" idx="1"/>
          </p:nvPr>
        </p:nvSpPr>
        <p:spPr>
          <a:xfrm>
            <a:off x="544310" y="1653747"/>
            <a:ext cx="8153401" cy="4724401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Achievements and next steps: </a:t>
            </a:r>
            <a:r>
              <a:rPr lang="en-US" dirty="0" smtClean="0">
                <a:solidFill>
                  <a:srgbClr val="00B050"/>
                </a:solidFill>
                <a:latin typeface="Arial Unicode MS"/>
                <a:ea typeface="Arial Unicode MS"/>
                <a:cs typeface="Arial Unicode MS"/>
              </a:rPr>
              <a:t>✔✔ </a:t>
            </a:r>
            <a:endParaRPr lang="en-US" dirty="0">
              <a:solidFill>
                <a:srgbClr val="00B050"/>
              </a:solidFill>
            </a:endParaRPr>
          </a:p>
          <a:p>
            <a:pPr lvl="1"/>
            <a:r>
              <a:rPr lang="en-US" dirty="0" smtClean="0"/>
              <a:t>Framework developed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4" name="Shape 44"/>
          <p:cNvSpPr/>
          <p:nvPr/>
        </p:nvSpPr>
        <p:spPr>
          <a:xfrm>
            <a:off x="2036134" y="166575"/>
            <a:ext cx="5353493" cy="8222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normAutofit/>
          </a:bodyPr>
          <a:lstStyle>
            <a:lvl1pPr defTabSz="914400">
              <a:spcBef>
                <a:spcPts val="500"/>
              </a:spcBef>
              <a:defRPr sz="240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r>
              <a:rPr lang="en-US" dirty="0" smtClean="0"/>
              <a:t>CARD4L Achievements and Outlook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3301760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91002" y="1600200"/>
            <a:ext cx="3499628" cy="4724400"/>
          </a:xfrm>
        </p:spPr>
        <p:txBody>
          <a:bodyPr/>
          <a:lstStyle/>
          <a:p>
            <a:r>
              <a:rPr lang="en-AU" dirty="0" smtClean="0"/>
              <a:t>The CARD4L Framework</a:t>
            </a:r>
            <a:endParaRPr lang="en-A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9470" y="190074"/>
            <a:ext cx="4447609" cy="64899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hape 44"/>
          <p:cNvSpPr/>
          <p:nvPr/>
        </p:nvSpPr>
        <p:spPr>
          <a:xfrm>
            <a:off x="2036134" y="166575"/>
            <a:ext cx="5353493" cy="8222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normAutofit lnSpcReduction="10000"/>
          </a:bodyPr>
          <a:lstStyle>
            <a:lvl1pPr defTabSz="914400">
              <a:spcBef>
                <a:spcPts val="500"/>
              </a:spcBef>
              <a:defRPr sz="240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r>
              <a:rPr lang="en-US" dirty="0"/>
              <a:t>CARD4L Assessment </a:t>
            </a:r>
            <a:r>
              <a:rPr lang="en-US" dirty="0" smtClean="0"/>
              <a:t>Framework</a:t>
            </a:r>
          </a:p>
          <a:p>
            <a:r>
              <a:rPr lang="en-US" dirty="0" smtClean="0"/>
              <a:t>Background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228" t="1782" r="33014" b="84248"/>
          <a:stretch/>
        </p:blipFill>
        <p:spPr bwMode="auto">
          <a:xfrm>
            <a:off x="1565422" y="342900"/>
            <a:ext cx="2948941" cy="18350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40" t="23787" r="9124" b="55763"/>
          <a:stretch/>
        </p:blipFill>
        <p:spPr bwMode="auto">
          <a:xfrm>
            <a:off x="91439" y="1304379"/>
            <a:ext cx="5829301" cy="219805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56" t="48670" r="6596" b="29781"/>
          <a:stretch/>
        </p:blipFill>
        <p:spPr bwMode="auto">
          <a:xfrm>
            <a:off x="97531" y="2713269"/>
            <a:ext cx="5829301" cy="219805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80" t="72441" r="2472" b="4382"/>
          <a:stretch/>
        </p:blipFill>
        <p:spPr bwMode="auto">
          <a:xfrm>
            <a:off x="125241" y="4315793"/>
            <a:ext cx="5829301" cy="23641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84010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>
            <a:spLocks noGrp="1"/>
          </p:cNvSpPr>
          <p:nvPr>
            <p:ph type="sldNum" sz="quarter" idx="2"/>
          </p:nvPr>
        </p:nvSpPr>
        <p:spPr>
          <a:xfrm>
            <a:off x="8772142" y="6638542"/>
            <a:ext cx="286515" cy="190501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6</a:t>
            </a:fld>
            <a:endParaRPr/>
          </a:p>
        </p:txBody>
      </p:sp>
      <p:sp>
        <p:nvSpPr>
          <p:cNvPr id="43" name="Shape 43"/>
          <p:cNvSpPr>
            <a:spLocks noGrp="1"/>
          </p:cNvSpPr>
          <p:nvPr>
            <p:ph type="body" idx="1"/>
          </p:nvPr>
        </p:nvSpPr>
        <p:spPr>
          <a:xfrm>
            <a:off x="544310" y="1653747"/>
            <a:ext cx="8153401" cy="4724401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Achievements and next steps: </a:t>
            </a:r>
            <a:r>
              <a:rPr lang="en-US" dirty="0" smtClean="0">
                <a:solidFill>
                  <a:srgbClr val="00B050"/>
                </a:solidFill>
                <a:latin typeface="Arial Unicode MS"/>
                <a:ea typeface="Arial Unicode MS"/>
                <a:cs typeface="Arial Unicode MS"/>
              </a:rPr>
              <a:t>✔✔ </a:t>
            </a:r>
            <a:endParaRPr lang="en-US" dirty="0">
              <a:solidFill>
                <a:srgbClr val="00B050"/>
              </a:solidFill>
            </a:endParaRPr>
          </a:p>
          <a:p>
            <a:pPr lvl="1"/>
            <a:r>
              <a:rPr lang="en-US" dirty="0" smtClean="0"/>
              <a:t>Framework developed</a:t>
            </a:r>
            <a:endParaRPr lang="en-US" dirty="0" smtClean="0"/>
          </a:p>
          <a:p>
            <a:pPr lvl="1"/>
            <a:r>
              <a:rPr lang="en-US" dirty="0" smtClean="0"/>
              <a:t>Product </a:t>
            </a:r>
            <a:r>
              <a:rPr lang="en-US" dirty="0"/>
              <a:t>F</a:t>
            </a:r>
            <a:r>
              <a:rPr lang="en-US" dirty="0" smtClean="0"/>
              <a:t>amily Specifications (PFS) – working Drafts of:</a:t>
            </a:r>
          </a:p>
          <a:p>
            <a:pPr lvl="2"/>
            <a:r>
              <a:rPr lang="en-US" dirty="0" smtClean="0"/>
              <a:t>Surface Reflectance</a:t>
            </a:r>
          </a:p>
          <a:p>
            <a:pPr lvl="2"/>
            <a:r>
              <a:rPr lang="en-US" dirty="0" smtClean="0"/>
              <a:t>Radar Backscatter</a:t>
            </a:r>
          </a:p>
          <a:p>
            <a:pPr lvl="2"/>
            <a:r>
              <a:rPr lang="en-US" dirty="0" smtClean="0"/>
              <a:t>Land Surface Temperature / Surface Brightness Temperature</a:t>
            </a:r>
          </a:p>
          <a:p>
            <a:pPr lvl="1"/>
            <a:r>
              <a:rPr lang="en-US" dirty="0" smtClean="0"/>
              <a:t>Next steps:</a:t>
            </a:r>
          </a:p>
          <a:p>
            <a:pPr lvl="2"/>
            <a:r>
              <a:rPr lang="en-US" dirty="0" smtClean="0"/>
              <a:t>Use selected datasets to implement the ‘alignment assessment’ components and road-test the PFSs:</a:t>
            </a:r>
          </a:p>
          <a:p>
            <a:pPr lvl="3"/>
            <a:r>
              <a:rPr lang="en-US" dirty="0" smtClean="0"/>
              <a:t>ALOS PALSAR global mosaics</a:t>
            </a:r>
          </a:p>
          <a:p>
            <a:pPr lvl="3"/>
            <a:r>
              <a:rPr lang="en-US" dirty="0" smtClean="0"/>
              <a:t>Landsat Collection-2</a:t>
            </a:r>
          </a:p>
          <a:p>
            <a:pPr lvl="3"/>
            <a:r>
              <a:rPr lang="en-US" dirty="0" smtClean="0"/>
              <a:t>Sentinel-2 surface reflectance test datasets</a:t>
            </a:r>
          </a:p>
          <a:p>
            <a:r>
              <a:rPr lang="en-US" dirty="0" smtClean="0"/>
              <a:t>Two new members to LSI-VC – Daniel Wicks </a:t>
            </a:r>
            <a:r>
              <a:rPr lang="en-US" dirty="0"/>
              <a:t>(</a:t>
            </a:r>
            <a:r>
              <a:rPr lang="en-US" dirty="0" smtClean="0"/>
              <a:t>UKSA), and Andreia Siqueira (GA)</a:t>
            </a:r>
          </a:p>
          <a:p>
            <a:r>
              <a:rPr lang="en-US" dirty="0" smtClean="0"/>
              <a:t>This work is moving too fast for some, too slowly for others – so probably about right – but it will </a:t>
            </a:r>
            <a:r>
              <a:rPr lang="en-US" dirty="0" err="1" smtClean="0"/>
              <a:t>accellerate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4" name="Shape 44"/>
          <p:cNvSpPr/>
          <p:nvPr/>
        </p:nvSpPr>
        <p:spPr>
          <a:xfrm>
            <a:off x="2036134" y="166575"/>
            <a:ext cx="5353493" cy="8222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normAutofit/>
          </a:bodyPr>
          <a:lstStyle>
            <a:lvl1pPr defTabSz="914400">
              <a:spcBef>
                <a:spcPts val="500"/>
              </a:spcBef>
              <a:defRPr sz="240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r>
              <a:rPr lang="en-US" dirty="0" smtClean="0"/>
              <a:t>CARD4L Achievements and Outlook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062393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uiExpand="1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>
            <a:spLocks noGrp="1"/>
          </p:cNvSpPr>
          <p:nvPr>
            <p:ph type="sldNum" sz="quarter" idx="2"/>
          </p:nvPr>
        </p:nvSpPr>
        <p:spPr>
          <a:xfrm>
            <a:off x="8772142" y="6638542"/>
            <a:ext cx="286515" cy="190501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7</a:t>
            </a:fld>
            <a:endParaRPr/>
          </a:p>
        </p:txBody>
      </p:sp>
      <p:sp>
        <p:nvSpPr>
          <p:cNvPr id="43" name="Shape 43"/>
          <p:cNvSpPr>
            <a:spLocks noGrp="1"/>
          </p:cNvSpPr>
          <p:nvPr>
            <p:ph type="body" idx="1"/>
          </p:nvPr>
        </p:nvSpPr>
        <p:spPr>
          <a:xfrm>
            <a:off x="544310" y="1653747"/>
            <a:ext cx="8153401" cy="4724401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Several questions to consider:</a:t>
            </a:r>
          </a:p>
          <a:p>
            <a:r>
              <a:rPr lang="en-US" i="1" dirty="0" smtClean="0"/>
              <a:t>Why</a:t>
            </a:r>
            <a:r>
              <a:rPr lang="en-US" dirty="0" smtClean="0"/>
              <a:t>? What is the problem to be addressed or the benefit to CEOS of a broader ARD strategy?</a:t>
            </a:r>
          </a:p>
          <a:p>
            <a:pPr lvl="1"/>
            <a:r>
              <a:rPr lang="en-US" dirty="0" smtClean="0"/>
              <a:t>The main arguments seem to be that Future Data Architectures need interoperable ARD. It would also grow the community.</a:t>
            </a:r>
          </a:p>
          <a:p>
            <a:r>
              <a:rPr lang="en-US" i="1" dirty="0" smtClean="0"/>
              <a:t>How? </a:t>
            </a:r>
            <a:r>
              <a:rPr lang="en-US" dirty="0" smtClean="0"/>
              <a:t>Would it be done? </a:t>
            </a:r>
          </a:p>
          <a:p>
            <a:pPr lvl="1"/>
            <a:r>
              <a:rPr lang="en-US" dirty="0" smtClean="0"/>
              <a:t>The core ideas don’t change. The high level definition can be </a:t>
            </a:r>
            <a:r>
              <a:rPr lang="en-US" dirty="0" err="1" smtClean="0"/>
              <a:t>generalised</a:t>
            </a:r>
            <a:r>
              <a:rPr lang="en-US" dirty="0" smtClean="0"/>
              <a:t>, and we would need to have CARD4O and CARD4A</a:t>
            </a:r>
          </a:p>
          <a:p>
            <a:pPr lvl="1"/>
            <a:r>
              <a:rPr lang="en-US" dirty="0" smtClean="0"/>
              <a:t>New Product Family Specifications would be needed</a:t>
            </a:r>
          </a:p>
          <a:p>
            <a:r>
              <a:rPr lang="en-US" i="1" dirty="0" smtClean="0"/>
              <a:t>Who</a:t>
            </a:r>
            <a:r>
              <a:rPr lang="en-US" dirty="0" smtClean="0"/>
              <a:t>? </a:t>
            </a:r>
            <a:r>
              <a:rPr lang="en-US" dirty="0"/>
              <a:t>What are the roles? </a:t>
            </a:r>
            <a:r>
              <a:rPr lang="en-US" dirty="0" smtClean="0"/>
              <a:t>Who within CEOS would do ‘it’.</a:t>
            </a:r>
          </a:p>
          <a:p>
            <a:pPr lvl="1"/>
            <a:r>
              <a:rPr lang="en-US" dirty="0" smtClean="0"/>
              <a:t>Some parts of a general scheme (e.g., the definition, the overall framework) should be centrally managed, other parts (Product Family Specifications) progressed within the domains</a:t>
            </a:r>
          </a:p>
          <a:p>
            <a:pPr lvl="1"/>
            <a:r>
              <a:rPr lang="en-US" dirty="0" smtClean="0"/>
              <a:t>SIT would need to play an oversight role; A new sub-team of FDA would need to be formed to maintain the framework; The VC’s and WG’s would take ownership of Product Family Specifications, Alignment Assessments etc.</a:t>
            </a:r>
          </a:p>
          <a:p>
            <a:pPr lvl="1"/>
            <a:endParaRPr lang="en-US" dirty="0" smtClean="0"/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4" name="Shape 44"/>
          <p:cNvSpPr/>
          <p:nvPr/>
        </p:nvSpPr>
        <p:spPr>
          <a:xfrm>
            <a:off x="2036134" y="166575"/>
            <a:ext cx="5353493" cy="8222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normAutofit fontScale="92500" lnSpcReduction="10000"/>
          </a:bodyPr>
          <a:lstStyle>
            <a:lvl1pPr defTabSz="914400">
              <a:spcBef>
                <a:spcPts val="500"/>
              </a:spcBef>
              <a:defRPr sz="240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r>
              <a:rPr lang="en-US" dirty="0" smtClean="0"/>
              <a:t>Broader CEOS ARD Strategy</a:t>
            </a:r>
          </a:p>
          <a:p>
            <a:r>
              <a:rPr lang="en-US" dirty="0" smtClean="0"/>
              <a:t>To be worked during LSI-VC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041724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>
            <a:spLocks noGrp="1"/>
          </p:cNvSpPr>
          <p:nvPr>
            <p:ph type="sldNum" sz="quarter" idx="2"/>
          </p:nvPr>
        </p:nvSpPr>
        <p:spPr>
          <a:xfrm>
            <a:off x="8772142" y="6638542"/>
            <a:ext cx="286515" cy="1905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8</a:t>
            </a:fld>
            <a:endParaRPr/>
          </a:p>
        </p:txBody>
      </p:sp>
      <p:sp>
        <p:nvSpPr>
          <p:cNvPr id="43" name="Shape 43"/>
          <p:cNvSpPr>
            <a:spLocks noGrp="1"/>
          </p:cNvSpPr>
          <p:nvPr>
            <p:ph type="body" idx="1"/>
          </p:nvPr>
        </p:nvSpPr>
        <p:spPr>
          <a:xfrm>
            <a:off x="544310" y="1653747"/>
            <a:ext cx="8153401" cy="47244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 smtClean="0"/>
              <a:t>Motivations: Data Providers may need to be:</a:t>
            </a:r>
          </a:p>
          <a:p>
            <a:pPr lvl="1"/>
            <a:r>
              <a:rPr lang="en-US" b="1" dirty="0" smtClean="0"/>
              <a:t>Convinced</a:t>
            </a:r>
            <a:r>
              <a:rPr lang="en-US" dirty="0" smtClean="0"/>
              <a:t> of the value / benefit of providing CARD4L</a:t>
            </a:r>
          </a:p>
          <a:p>
            <a:pPr lvl="1"/>
            <a:r>
              <a:rPr lang="en-US" b="1" dirty="0" smtClean="0"/>
              <a:t>Supported</a:t>
            </a:r>
            <a:r>
              <a:rPr lang="en-US" dirty="0" smtClean="0"/>
              <a:t> to move to the CARD4L framework</a:t>
            </a:r>
          </a:p>
          <a:p>
            <a:pPr lvl="1"/>
            <a:r>
              <a:rPr lang="en-US" b="1" dirty="0" smtClean="0"/>
              <a:t>Recognized</a:t>
            </a:r>
            <a:r>
              <a:rPr lang="en-US" dirty="0" smtClean="0"/>
              <a:t> / Acknowledged for their achievements</a:t>
            </a:r>
          </a:p>
          <a:p>
            <a:pPr lvl="1"/>
            <a:endParaRPr lang="en-US" dirty="0"/>
          </a:p>
          <a:p>
            <a:r>
              <a:rPr lang="en-US" b="1" dirty="0" smtClean="0"/>
              <a:t>LSI-VC / CEOS role</a:t>
            </a:r>
          </a:p>
          <a:p>
            <a:pPr lvl="1"/>
            <a:r>
              <a:rPr lang="en-US" u="sng" dirty="0" smtClean="0"/>
              <a:t>What can, and should, LSI-VC </a:t>
            </a:r>
            <a:r>
              <a:rPr lang="en-US" u="sng" dirty="0" smtClean="0"/>
              <a:t>and the thematic activities do</a:t>
            </a:r>
            <a:r>
              <a:rPr lang="en-US" u="sng" dirty="0" smtClean="0"/>
              <a:t>?</a:t>
            </a:r>
          </a:p>
          <a:p>
            <a:pPr lvl="1"/>
            <a:endParaRPr lang="en-US" dirty="0" smtClean="0"/>
          </a:p>
        </p:txBody>
      </p:sp>
      <p:sp>
        <p:nvSpPr>
          <p:cNvPr id="44" name="Shape 44"/>
          <p:cNvSpPr/>
          <p:nvPr/>
        </p:nvSpPr>
        <p:spPr>
          <a:xfrm>
            <a:off x="2036134" y="166575"/>
            <a:ext cx="5819393" cy="8222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normAutofit fontScale="92500"/>
          </a:bodyPr>
          <a:lstStyle>
            <a:lvl1pPr defTabSz="914400">
              <a:spcBef>
                <a:spcPts val="500"/>
              </a:spcBef>
              <a:defRPr sz="240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r>
              <a:rPr lang="en-US" dirty="0"/>
              <a:t>How can the LSI-VC and thematic activities work together encourage data </a:t>
            </a:r>
            <a:r>
              <a:rPr lang="en-US" dirty="0" smtClean="0"/>
              <a:t>providers..?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9251147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venir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venir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venir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venir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8337</TotalTime>
  <Words>516</Words>
  <Application>Microsoft Office PowerPoint</Application>
  <PresentationFormat>On-screen Show (4:3)</PresentationFormat>
  <Paragraphs>77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Default</vt:lpstr>
      <vt:lpstr>Session 2: Analysis Ready Data</vt:lpstr>
      <vt:lpstr> CARD4L Overview and Status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Moderate Resolution Sensor Interoperability: Framework</dc:title>
  <dc:creator>Helder, Dennis</dc:creator>
  <cp:lastModifiedBy>Geoscience Australia</cp:lastModifiedBy>
  <cp:revision>35</cp:revision>
  <dcterms:modified xsi:type="dcterms:W3CDTF">2017-09-06T08:07:39Z</dcterms:modified>
</cp:coreProperties>
</file>