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4"/>
  </p:notesMasterIdLst>
  <p:handoutMasterIdLst>
    <p:handoutMasterId r:id="rId25"/>
  </p:handoutMasterIdLst>
  <p:sldIdLst>
    <p:sldId id="256" r:id="rId5"/>
    <p:sldId id="328" r:id="rId6"/>
    <p:sldId id="281" r:id="rId7"/>
    <p:sldId id="324" r:id="rId8"/>
    <p:sldId id="312" r:id="rId9"/>
    <p:sldId id="314" r:id="rId10"/>
    <p:sldId id="282" r:id="rId11"/>
    <p:sldId id="283" r:id="rId12"/>
    <p:sldId id="325" r:id="rId13"/>
    <p:sldId id="326" r:id="rId14"/>
    <p:sldId id="284" r:id="rId15"/>
    <p:sldId id="285" r:id="rId16"/>
    <p:sldId id="304" r:id="rId17"/>
    <p:sldId id="327" r:id="rId18"/>
    <p:sldId id="302" r:id="rId19"/>
    <p:sldId id="289" r:id="rId20"/>
    <p:sldId id="315" r:id="rId21"/>
    <p:sldId id="300" r:id="rId22"/>
    <p:sldId id="280" r:id="rId23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99D7"/>
    <a:srgbClr val="6E801C"/>
    <a:srgbClr val="010201"/>
    <a:srgbClr val="0098DB"/>
    <a:srgbClr val="00549F"/>
    <a:srgbClr val="FDC82F"/>
    <a:srgbClr val="00338D"/>
    <a:srgbClr val="D0103A"/>
    <a:srgbClr val="008542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9773" autoAdjust="0"/>
  </p:normalViewPr>
  <p:slideViewPr>
    <p:cSldViewPr snapToGrid="0">
      <p:cViewPr>
        <p:scale>
          <a:sx n="121" d="100"/>
          <a:sy n="121" d="100"/>
        </p:scale>
        <p:origin x="-728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05/09/17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Upd –status and picture (Pierre)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58255" indent="-2916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66546" indent="-233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33164" indent="-233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99782" indent="-233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1838CB0-C419-4635-B398-794567815559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on the main Sentinel-2 applications, examples from each domain are following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3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2610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8768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45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64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5580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5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53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60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37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Sentinel-1 Mission Status –</a:t>
            </a:r>
            <a:r>
              <a:rPr lang="en-GB" sz="800" baseline="0" noProof="1" smtClean="0">
                <a:solidFill>
                  <a:schemeClr val="bg2"/>
                </a:solidFill>
              </a:rPr>
              <a:t> </a:t>
            </a:r>
            <a:r>
              <a:rPr lang="en-GB" sz="800" noProof="1" smtClean="0">
                <a:solidFill>
                  <a:schemeClr val="bg2"/>
                </a:solidFill>
              </a:rPr>
              <a:t>ESA | 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1" r:id="rId2"/>
    <p:sldLayoutId id="2147483930" r:id="rId3"/>
    <p:sldLayoutId id="2147483943" r:id="rId4"/>
    <p:sldLayoutId id="2147483944" r:id="rId5"/>
    <p:sldLayoutId id="2147483945" r:id="rId6"/>
    <p:sldLayoutId id="2147483947" r:id="rId7"/>
    <p:sldLayoutId id="2147483948" r:id="rId8"/>
    <p:sldLayoutId id="2147483949" r:id="rId9"/>
    <p:sldLayoutId id="2147483951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jpe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965272" y="1873511"/>
            <a:ext cx="78306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Sentinel-1 Mission Status</a:t>
            </a:r>
          </a:p>
          <a:p>
            <a:pPr>
              <a:defRPr/>
            </a:pPr>
            <a:endParaRPr lang="en-US" sz="1000" dirty="0" smtClean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>
              <a:defRPr/>
            </a:pPr>
            <a:r>
              <a:rPr lang="en-US" sz="1200" i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537533" cy="624118"/>
          </a:xfrm>
          <a:prstGeom prst="rect">
            <a:avLst/>
          </a:prstGeom>
        </p:spPr>
      </p:pic>
      <p:pic>
        <p:nvPicPr>
          <p:cNvPr id="5" name="Picture 4" descr="Copernicus_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8887"/>
            <a:ext cx="15113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259"/>
            <a:ext cx="3284286" cy="24754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430" y="3348551"/>
            <a:ext cx="1918570" cy="142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/>
          <p:cNvSpPr txBox="1">
            <a:spLocks noChangeArrowheads="1"/>
          </p:cNvSpPr>
          <p:nvPr/>
        </p:nvSpPr>
        <p:spPr bwMode="auto">
          <a:xfrm>
            <a:off x="976828" y="2951313"/>
            <a:ext cx="573622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i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Pierre Potin, Sentinel-1 Mission Manager</a:t>
            </a:r>
          </a:p>
          <a:p>
            <a:pPr>
              <a:defRPr/>
            </a:pPr>
            <a:endParaRPr lang="en-GB" sz="1400" i="1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>
              <a:defRPr/>
            </a:pPr>
            <a:r>
              <a:rPr lang="en-GB" sz="1400" i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CEOS </a:t>
            </a:r>
            <a:r>
              <a:rPr lang="en-GB" sz="1400" i="1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LSI-VC-4 / SDCG-12 / GEOGLAM Trial Joint </a:t>
            </a:r>
            <a:r>
              <a:rPr lang="en-GB" sz="1400" i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Meetings</a:t>
            </a:r>
          </a:p>
          <a:p>
            <a:pPr>
              <a:defRPr/>
            </a:pPr>
            <a:r>
              <a:rPr lang="en-GB" sz="1400" i="1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5th – 8th September 2017</a:t>
            </a:r>
          </a:p>
          <a:p>
            <a:pPr>
              <a:defRPr/>
            </a:pPr>
            <a:r>
              <a:rPr lang="en-GB" sz="1400" i="1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ESA/ESRIN, </a:t>
            </a:r>
            <a:r>
              <a:rPr lang="en-GB" sz="1400" i="1" dirty="0" err="1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Frascati</a:t>
            </a:r>
            <a:r>
              <a:rPr lang="en-GB" sz="1400" i="1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, </a:t>
            </a:r>
            <a:r>
              <a:rPr lang="en-GB" sz="1400" i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Italy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9145982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83360" y="25803"/>
            <a:ext cx="5760640" cy="707886"/>
          </a:xfrm>
        </p:spPr>
        <p:txBody>
          <a:bodyPr/>
          <a:lstStyle/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Image Acquisition in Wave Mode (VW) (used over open oceans)</a:t>
            </a:r>
          </a:p>
        </p:txBody>
      </p:sp>
    </p:spTree>
    <p:extLst>
      <p:ext uri="{BB962C8B-B14F-4D97-AF65-F5344CB8AC3E}">
        <p14:creationId xmlns:p14="http://schemas.microsoft.com/office/powerpoint/2010/main" val="425797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734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8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734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7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38" y="87307"/>
            <a:ext cx="7174846" cy="430887"/>
          </a:xfrm>
        </p:spPr>
        <p:txBody>
          <a:bodyPr/>
          <a:lstStyle/>
          <a:p>
            <a:r>
              <a:rPr lang="en-US" dirty="0"/>
              <a:t>Sentinel-1 observation </a:t>
            </a:r>
            <a:r>
              <a:rPr lang="en-US" dirty="0" smtClean="0"/>
              <a:t>scenario</a:t>
            </a:r>
            <a:endParaRPr lang="en-US" dirty="0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297" y="731421"/>
            <a:ext cx="2020169" cy="191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5" y="747557"/>
            <a:ext cx="2127508" cy="197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56" y="2862671"/>
            <a:ext cx="2109618" cy="195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900650" y="1210923"/>
            <a:ext cx="397787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KML files providing detailed information on the planned  </a:t>
            </a:r>
            <a:r>
              <a:rPr lang="en-US" sz="1800" dirty="0" smtClean="0"/>
              <a:t>acquisitions, </a:t>
            </a:r>
            <a:r>
              <a:rPr lang="en-US" sz="1800" dirty="0"/>
              <a:t>regularly published on Sentinel Online</a:t>
            </a:r>
            <a:endParaRPr lang="en-US" sz="1800" dirty="0">
              <a:solidFill>
                <a:srgbClr val="000000"/>
              </a:solidFill>
            </a:endParaRPr>
          </a:p>
          <a:p>
            <a:pPr algn="just" eaLnBrk="1" hangingPunct="1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466026" y="3488935"/>
            <a:ext cx="46779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FF"/>
                </a:solidFill>
              </a:rPr>
              <a:t>https://</a:t>
            </a:r>
            <a:r>
              <a:rPr lang="en-GB" sz="1400" dirty="0" err="1">
                <a:solidFill>
                  <a:srgbClr val="0000FF"/>
                </a:solidFill>
              </a:rPr>
              <a:t>sentinels.copernicus.eu</a:t>
            </a:r>
            <a:r>
              <a:rPr lang="en-GB" sz="1400" dirty="0">
                <a:solidFill>
                  <a:srgbClr val="0000FF"/>
                </a:solidFill>
              </a:rPr>
              <a:t>/web/sentinel/missions/sentinel-1/observation-scenario/acquisition-segments</a:t>
            </a:r>
          </a:p>
          <a:p>
            <a:pPr algn="ctr"/>
            <a:endParaRPr lang="en-GB" sz="14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66" y="2823665"/>
            <a:ext cx="1980414" cy="19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38" y="87307"/>
            <a:ext cx="7174846" cy="430887"/>
          </a:xfrm>
        </p:spPr>
        <p:txBody>
          <a:bodyPr/>
          <a:lstStyle/>
          <a:p>
            <a:r>
              <a:rPr lang="en-US" dirty="0"/>
              <a:t>Sentinel-1 </a:t>
            </a:r>
            <a:r>
              <a:rPr lang="en-US" dirty="0" smtClean="0"/>
              <a:t>systematic production scenario</a:t>
            </a: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5" y="1596725"/>
            <a:ext cx="8177834" cy="32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682590"/>
            <a:ext cx="9144000" cy="1015663"/>
          </a:xfrm>
          <a:prstGeom prst="rect">
            <a:avLst/>
          </a:prstGeom>
          <a:solidFill>
            <a:srgbClr val="CCFFCC"/>
          </a:solidFill>
          <a:ln>
            <a:solidFill>
              <a:srgbClr val="822433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All Sentinels acquired data </a:t>
            </a:r>
            <a:r>
              <a:rPr lang="en-US" sz="1200" b="1" dirty="0" smtClean="0"/>
              <a:t>are systematically </a:t>
            </a:r>
            <a:r>
              <a:rPr lang="en-US" sz="1200" b="1" dirty="0"/>
              <a:t>downlinked and processed </a:t>
            </a:r>
            <a:r>
              <a:rPr lang="en-US" sz="1200" b="1" dirty="0" smtClean="0"/>
              <a:t>to generate the core </a:t>
            </a:r>
            <a:r>
              <a:rPr lang="en-US" sz="1200" b="1" dirty="0"/>
              <a:t>products within </a:t>
            </a:r>
            <a:r>
              <a:rPr lang="en-US" sz="1200" b="1" dirty="0" smtClean="0"/>
              <a:t>24 hours from sensing:</a:t>
            </a:r>
          </a:p>
          <a:p>
            <a:pPr marL="285750" indent="-285750">
              <a:buFontTx/>
              <a:buChar char="-"/>
            </a:pPr>
            <a:r>
              <a:rPr lang="en-US" sz="1200" b="1" dirty="0" smtClean="0"/>
              <a:t>L0 products</a:t>
            </a:r>
          </a:p>
          <a:p>
            <a:pPr marL="285750" indent="-285750">
              <a:buFontTx/>
              <a:buChar char="-"/>
            </a:pPr>
            <a:r>
              <a:rPr lang="en-US" sz="1200" b="1" dirty="0" smtClean="0"/>
              <a:t>L1 GRD</a:t>
            </a:r>
          </a:p>
          <a:p>
            <a:pPr marL="285750" indent="-285750">
              <a:buFontTx/>
              <a:buChar char="-"/>
            </a:pPr>
            <a:r>
              <a:rPr lang="en-US" sz="1200" b="1" dirty="0" smtClean="0"/>
              <a:t>L1 SLC (initially over selected regional areas, since July 2015 over all land masses)</a:t>
            </a:r>
          </a:p>
        </p:txBody>
      </p:sp>
    </p:spTree>
    <p:extLst>
      <p:ext uri="{BB962C8B-B14F-4D97-AF65-F5344CB8AC3E}">
        <p14:creationId xmlns:p14="http://schemas.microsoft.com/office/powerpoint/2010/main" val="339115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0" y="2518677"/>
            <a:ext cx="34210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>
              <a:buFont typeface="Arial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Access through self-registration</a:t>
            </a:r>
          </a:p>
          <a:p>
            <a:pPr defTabSz="457200" eaLnBrk="1" hangingPunct="1">
              <a:buFont typeface="Arial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Automated </a:t>
            </a:r>
            <a:r>
              <a:rPr lang="en-US" sz="1400" dirty="0">
                <a:solidFill>
                  <a:srgbClr val="000000"/>
                </a:solidFill>
              </a:rPr>
              <a:t>download </a:t>
            </a:r>
            <a:r>
              <a:rPr lang="en-US" sz="1400" dirty="0" smtClean="0">
                <a:solidFill>
                  <a:srgbClr val="000000"/>
                </a:solidFill>
              </a:rPr>
              <a:t>scripting capability and dedicated API-Hub</a:t>
            </a:r>
            <a:endParaRPr lang="en-US" sz="1400" dirty="0">
              <a:solidFill>
                <a:srgbClr val="000000"/>
              </a:solidFill>
            </a:endParaRPr>
          </a:p>
          <a:p>
            <a:pPr defTabSz="457200" eaLnBrk="1" hangingPunct="1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Restriction on concurrent </a:t>
            </a:r>
            <a:r>
              <a:rPr lang="en-US" sz="1400" dirty="0" smtClean="0">
                <a:solidFill>
                  <a:srgbClr val="000000"/>
                </a:solidFill>
              </a:rPr>
              <a:t>downloads</a:t>
            </a:r>
          </a:p>
          <a:p>
            <a:pPr marL="0" indent="0" defTabSz="457200" eaLnBrk="1" hangingPunct="1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290" y="3617459"/>
            <a:ext cx="6894587" cy="1169551"/>
          </a:xfrm>
          <a:prstGeom prst="rect">
            <a:avLst/>
          </a:prstGeom>
          <a:solidFill>
            <a:srgbClr val="CCDFF2"/>
          </a:solidFill>
        </p:spPr>
        <p:txBody>
          <a:bodyPr wrap="square">
            <a:spAutoFit/>
          </a:bodyPr>
          <a:lstStyle/>
          <a:p>
            <a:pPr algn="ctr"/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More than 95,000 users registered 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1.7 Million </a:t>
            </a:r>
            <a:r>
              <a:rPr lang="en-US" sz="1400" dirty="0">
                <a:solidFill>
                  <a:srgbClr val="000000"/>
                </a:solidFill>
              </a:rPr>
              <a:t>Sentinel-1 products are available on-line for download, representing </a:t>
            </a:r>
            <a:r>
              <a:rPr lang="en-US" sz="1400" dirty="0" smtClean="0">
                <a:solidFill>
                  <a:srgbClr val="000000"/>
                </a:solidFill>
              </a:rPr>
              <a:t>about 2.6 </a:t>
            </a:r>
            <a:r>
              <a:rPr lang="en-US" sz="1400" dirty="0">
                <a:solidFill>
                  <a:srgbClr val="000000"/>
                </a:solidFill>
              </a:rPr>
              <a:t>PB of </a:t>
            </a:r>
            <a:r>
              <a:rPr lang="en-US" sz="1400" dirty="0" smtClean="0">
                <a:solidFill>
                  <a:srgbClr val="000000"/>
                </a:solidFill>
              </a:rPr>
              <a:t>data.</a:t>
            </a:r>
          </a:p>
          <a:p>
            <a:pPr algn="ctr"/>
            <a:r>
              <a:rPr lang="en-US" sz="1400" dirty="0" smtClean="0"/>
              <a:t>M</a:t>
            </a:r>
            <a:r>
              <a:rPr lang="en-GB" sz="1400" dirty="0" smtClean="0"/>
              <a:t>ore than 12 </a:t>
            </a:r>
            <a:r>
              <a:rPr lang="en-GB" sz="1400" dirty="0"/>
              <a:t>PB of data </a:t>
            </a:r>
            <a:r>
              <a:rPr lang="en-GB" sz="1400" dirty="0" smtClean="0"/>
              <a:t>downloaded </a:t>
            </a:r>
            <a:r>
              <a:rPr lang="en-GB" sz="1400" dirty="0"/>
              <a:t>by users. 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63" y="817463"/>
            <a:ext cx="1514747" cy="1657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853" y="667364"/>
            <a:ext cx="5529386" cy="293378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8639"/>
            <a:ext cx="8588043" cy="75123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dirty="0" smtClean="0"/>
              <a:t>Sentinel Open Hub: Free and Open Access to Sentinel data </a:t>
            </a:r>
            <a:br>
              <a:rPr lang="en-US" sz="2000" dirty="0" smtClean="0"/>
            </a:br>
            <a:r>
              <a:rPr lang="en-US" sz="1800" dirty="0" smtClean="0"/>
              <a:t>(previously called “Scientific” Hub)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345" y="334310"/>
            <a:ext cx="327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https://</a:t>
            </a:r>
            <a:r>
              <a:rPr lang="en-US" sz="1400" b="1" dirty="0" err="1">
                <a:solidFill>
                  <a:schemeClr val="bg2"/>
                </a:solidFill>
              </a:rPr>
              <a:t>scihub.copernicus.eu</a:t>
            </a:r>
            <a:r>
              <a:rPr lang="en-US" sz="1400" b="1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439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38" y="87306"/>
            <a:ext cx="7174846" cy="430887"/>
          </a:xfrm>
        </p:spPr>
        <p:txBody>
          <a:bodyPr/>
          <a:lstStyle/>
          <a:p>
            <a:r>
              <a:rPr lang="en-US" dirty="0"/>
              <a:t>Sentinel Online web portal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67071" y="164538"/>
            <a:ext cx="3776929" cy="16004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  <a:t/>
            </a:r>
            <a:b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</a:br>
            <a: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  <a:t>http://</a:t>
            </a:r>
            <a:r>
              <a:rPr lang="en-US" sz="1400" b="1" dirty="0" err="1" smtClean="0">
                <a:solidFill>
                  <a:srgbClr val="404040"/>
                </a:solidFill>
                <a:latin typeface="Calibri" charset="0"/>
                <a:cs typeface="MS PGothic" charset="0"/>
              </a:rPr>
              <a:t>sentinels.copernicus.eu</a:t>
            </a:r>
            <a: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  <a:t/>
            </a:r>
            <a:b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</a:br>
            <a: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  <a:t/>
            </a:r>
            <a:b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</a:br>
            <a: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  <a:t/>
            </a:r>
            <a:br>
              <a:rPr lang="en-US" sz="1400" b="1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</a:br>
            <a:r>
              <a:rPr lang="en-US" sz="1400" dirty="0" smtClean="0">
                <a:solidFill>
                  <a:srgbClr val="404040"/>
                </a:solidFill>
                <a:latin typeface="Calibri" charset="0"/>
                <a:cs typeface="MS PGothic" charset="0"/>
              </a:rPr>
              <a:t>Sentinel-1 related documentation and technical notes available on this portal, as well as news and regular web stories</a:t>
            </a:r>
            <a:endParaRPr lang="en-US" sz="1400" i="1" dirty="0">
              <a:solidFill>
                <a:srgbClr val="404040"/>
              </a:solidFill>
              <a:latin typeface="Calibri" charset="0"/>
              <a:cs typeface="MS P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" y="612283"/>
            <a:ext cx="5162130" cy="388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205" y="1735817"/>
            <a:ext cx="2097424" cy="305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18"/>
          <p:cNvSpPr txBox="1">
            <a:spLocks noChangeArrowheads="1"/>
          </p:cNvSpPr>
          <p:nvPr/>
        </p:nvSpPr>
        <p:spPr bwMode="auto">
          <a:xfrm>
            <a:off x="6630844" y="4399764"/>
            <a:ext cx="22399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Snow, permafrost, avalanches,…</a:t>
            </a:r>
            <a:endParaRPr lang="en-GB" sz="1200" i="1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112"/>
          <p:cNvSpPr>
            <a:spLocks noChangeArrowheads="1"/>
          </p:cNvSpPr>
          <p:nvPr/>
        </p:nvSpPr>
        <p:spPr bwMode="auto">
          <a:xfrm>
            <a:off x="3805247" y="2898113"/>
            <a:ext cx="26181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en-GB" sz="1200" i="1" dirty="0" smtClean="0">
                <a:latin typeface="Calibri" panose="020F0502020204030204" pitchFamily="34" charset="0"/>
              </a:rPr>
              <a:t>Ground deformation</a:t>
            </a:r>
            <a:r>
              <a:rPr lang="en-GB" sz="1200" i="1" dirty="0">
                <a:latin typeface="Calibri" panose="020F0502020204030204" pitchFamily="34" charset="0"/>
              </a:rPr>
              <a:t>: </a:t>
            </a:r>
            <a:r>
              <a:rPr lang="en-GB" sz="1200" i="1" dirty="0" smtClean="0">
                <a:latin typeface="Calibri" panose="020F0502020204030204" pitchFamily="34" charset="0"/>
              </a:rPr>
              <a:t>subsidence, landslides, earthquakes, volcanoes, infrastructure monitoring</a:t>
            </a:r>
            <a:endParaRPr lang="en-GB" sz="1200" i="1" dirty="0">
              <a:latin typeface="Calibri" panose="020F0502020204030204" pitchFamily="34" charset="0"/>
            </a:endParaRPr>
          </a:p>
        </p:txBody>
      </p:sp>
      <p:sp>
        <p:nvSpPr>
          <p:cNvPr id="39" name="Rectangle 113"/>
          <p:cNvSpPr>
            <a:spLocks noChangeArrowheads="1"/>
          </p:cNvSpPr>
          <p:nvPr/>
        </p:nvSpPr>
        <p:spPr bwMode="auto">
          <a:xfrm>
            <a:off x="683568" y="1591714"/>
            <a:ext cx="2880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200" i="1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Maritime surveillance: </a:t>
            </a: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oil </a:t>
            </a:r>
            <a:r>
              <a:rPr lang="en-GB" sz="1200" i="1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spill </a:t>
            </a: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monitoring, ship detection, illegal fisheries, etc.</a:t>
            </a:r>
            <a:endParaRPr lang="en-GB" sz="1200" i="1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96" name="Text Box 18"/>
          <p:cNvSpPr txBox="1">
            <a:spLocks noChangeArrowheads="1"/>
          </p:cNvSpPr>
          <p:nvPr/>
        </p:nvSpPr>
        <p:spPr bwMode="auto">
          <a:xfrm>
            <a:off x="6971298" y="2537886"/>
            <a:ext cx="15590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Ice sheets, glaciers, climate change</a:t>
            </a:r>
            <a:endParaRPr lang="en-GB" sz="1200" i="1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97" name="Text Box 18"/>
          <p:cNvSpPr txBox="1">
            <a:spLocks noChangeArrowheads="1"/>
          </p:cNvSpPr>
          <p:nvPr/>
        </p:nvSpPr>
        <p:spPr bwMode="auto">
          <a:xfrm>
            <a:off x="4758276" y="4413742"/>
            <a:ext cx="122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Soil moisture,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w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etland</a:t>
            </a:r>
          </a:p>
        </p:txBody>
      </p:sp>
      <p:sp>
        <p:nvSpPr>
          <p:cNvPr id="24598" name="Text Box 18"/>
          <p:cNvSpPr txBox="1">
            <a:spLocks noChangeArrowheads="1"/>
          </p:cNvSpPr>
          <p:nvPr/>
        </p:nvSpPr>
        <p:spPr bwMode="auto">
          <a:xfrm>
            <a:off x="6683018" y="663982"/>
            <a:ext cx="9639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Sea ice and iceberg monitoring</a:t>
            </a:r>
            <a:endParaRPr lang="en-GB" sz="1200" i="1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113"/>
          <p:cNvSpPr>
            <a:spLocks noChangeArrowheads="1"/>
          </p:cNvSpPr>
          <p:nvPr/>
        </p:nvSpPr>
        <p:spPr bwMode="auto">
          <a:xfrm>
            <a:off x="4197136" y="1574671"/>
            <a:ext cx="15986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Sea state: wind, wave</a:t>
            </a:r>
            <a:endParaRPr lang="en-GB" sz="1200" i="1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14" y="3163272"/>
            <a:ext cx="27601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200" i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Land use, agriculture, forestry, logging, land classification, urban planning</a:t>
            </a:r>
            <a:endParaRPr lang="en-US" sz="1200" i="1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56315" y="147592"/>
            <a:ext cx="7822358" cy="277539"/>
          </a:xfrm>
        </p:spPr>
        <p:txBody>
          <a:bodyPr/>
          <a:lstStyle/>
          <a:p>
            <a:r>
              <a:rPr lang="en-GB" dirty="0" smtClean="0"/>
              <a:t>Sentinel-1 applications </a:t>
            </a:r>
            <a:r>
              <a:rPr lang="en-GB" dirty="0" smtClean="0">
                <a:sym typeface="Wingdings" panose="05000000000000000000" pitchFamily="2" charset="2"/>
              </a:rPr>
              <a:t> ever increasing</a:t>
            </a:r>
            <a:endParaRPr lang="en-GB" dirty="0"/>
          </a:p>
        </p:txBody>
      </p:sp>
      <p:pic>
        <p:nvPicPr>
          <p:cNvPr id="31" name="Image 4" descr="sub3_logda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088" y="2282455"/>
            <a:ext cx="2016224" cy="8859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28" y="635888"/>
            <a:ext cx="1219376" cy="14916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pic>
        <p:nvPicPr>
          <p:cNvPr id="34" name="Picture 2" descr="D:\CONFERENCES\MUAS2015\presentation\AddisAbaba\AddisAbaba_S1_ASCENDING_all_4-3-5_inverted_NE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48" y="2114304"/>
            <a:ext cx="951206" cy="95120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379551" y="1399084"/>
            <a:ext cx="1080120" cy="1728192"/>
            <a:chOff x="6696744" y="483518"/>
            <a:chExt cx="1254009" cy="2016224"/>
          </a:xfrm>
        </p:grpSpPr>
        <p:pic>
          <p:nvPicPr>
            <p:cNvPr id="37" name="Picture 2" descr="http://products.esa-icesheets-cci.org/products/quicklook/greenland_ice_velocity_map_winter_2016_2017_v1_0.png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744" y="483518"/>
              <a:ext cx="1254009" cy="20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6"/>
            <p:cNvSpPr>
              <a:spLocks noChangeArrowheads="1"/>
            </p:cNvSpPr>
            <p:nvPr/>
          </p:nvSpPr>
          <p:spPr bwMode="auto">
            <a:xfrm>
              <a:off x="7049066" y="1623044"/>
              <a:ext cx="223742" cy="156618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996" y="3907848"/>
            <a:ext cx="1251169" cy="885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798" y="3638267"/>
            <a:ext cx="1728192" cy="96693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494" y="627918"/>
            <a:ext cx="1693079" cy="838399"/>
          </a:xfrm>
          <a:prstGeom prst="rect">
            <a:avLst/>
          </a:prstGeom>
        </p:spPr>
      </p:pic>
      <p:pic>
        <p:nvPicPr>
          <p:cNvPr id="54" name="Imag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034" y="760192"/>
            <a:ext cx="1291714" cy="854033"/>
          </a:xfrm>
          <a:prstGeom prst="rect">
            <a:avLst/>
          </a:prstGeom>
        </p:spPr>
      </p:pic>
      <p:pic>
        <p:nvPicPr>
          <p:cNvPr id="55" name="Content Placeholder 4"/>
          <p:cNvPicPr>
            <a:picLocks noGrp="1" noChangeAspect="1"/>
          </p:cNvPicPr>
          <p:nvPr>
            <p:ph idx="1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93" y="3598543"/>
            <a:ext cx="981058" cy="1140857"/>
          </a:xfr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957" y="3688122"/>
            <a:ext cx="1450518" cy="742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94" y="627918"/>
            <a:ext cx="1620197" cy="994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648" y="555526"/>
            <a:ext cx="1227407" cy="8435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4197137" y="1959199"/>
            <a:ext cx="1872208" cy="809520"/>
            <a:chOff x="513604" y="671337"/>
            <a:chExt cx="6936069" cy="2925957"/>
          </a:xfrm>
        </p:grpSpPr>
        <p:pic>
          <p:nvPicPr>
            <p:cNvPr id="59" name="Picture 3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04" y="672086"/>
              <a:ext cx="3922269" cy="25791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646" y="671337"/>
              <a:ext cx="3837027" cy="29259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801" y="2321778"/>
            <a:ext cx="1335876" cy="576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" name="Grafik 1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66" y="3377050"/>
            <a:ext cx="1336005" cy="93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0" name="Picture 3" descr="Z:\IDL_prog\Default\Agregert aktivitet_sub_Tromsoe.png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2499" y="3604025"/>
            <a:ext cx="1480272" cy="7920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0" y="4324756"/>
            <a:ext cx="19628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Emergency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management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692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 smtClean="0"/>
              <a:t>Concluding remarks</a:t>
            </a:r>
            <a:endParaRPr lang="en-GB" dirty="0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4302" y="677632"/>
            <a:ext cx="9059698" cy="40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Sentinel-1 mission routine operations on-going, overall mission in a very good shape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data 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routinely provided to Copernicus </a:t>
            </a:r>
            <a:r>
              <a:rPr lang="en-US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Services, Member States, International partners and to a wide spectrum of user communities worldwide for various thematic applications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mission provides:</a:t>
            </a:r>
          </a:p>
          <a:p>
            <a:pPr lvl="1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and routine </a:t>
            </a:r>
            <a:r>
              <a:rPr lang="en-US" sz="1600" dirty="0" smtClean="0"/>
              <a:t>coverage, with a systematic production scenario,</a:t>
            </a:r>
          </a:p>
          <a:p>
            <a:pPr lvl="1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/>
              <a:t>o</a:t>
            </a:r>
            <a:r>
              <a:rPr lang="en-US" sz="1600" dirty="0" smtClean="0"/>
              <a:t>pen and free data access,</a:t>
            </a:r>
          </a:p>
          <a:p>
            <a:pPr lvl="1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 smtClean="0"/>
              <a:t>the </a:t>
            </a:r>
            <a:r>
              <a:rPr lang="en-US" sz="1600" dirty="0"/>
              <a:t>long-term </a:t>
            </a:r>
            <a:r>
              <a:rPr lang="en-US" sz="1600" dirty="0" smtClean="0"/>
              <a:t>perspective,</a:t>
            </a:r>
          </a:p>
          <a:p>
            <a:pPr lvl="1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sz="1600" dirty="0"/>
          </a:p>
          <a:p>
            <a:pPr lvl="1"/>
            <a:r>
              <a:rPr lang="en-US" sz="1600" dirty="0">
                <a:sym typeface="Wingdings"/>
              </a:rPr>
              <a:t></a:t>
            </a:r>
            <a:r>
              <a:rPr lang="en-US" sz="1600" dirty="0"/>
              <a:t> to </a:t>
            </a:r>
            <a:r>
              <a:rPr lang="en-US" sz="1600" dirty="0" smtClean="0"/>
              <a:t>further bring SAR applications into </a:t>
            </a:r>
            <a:r>
              <a:rPr lang="en-US" sz="1600" dirty="0"/>
              <a:t>the operational domain, at </a:t>
            </a:r>
            <a:r>
              <a:rPr lang="en-US" sz="1600" dirty="0" smtClean="0"/>
              <a:t>local, national, regional, continental and global </a:t>
            </a:r>
            <a:r>
              <a:rPr lang="en-US" sz="1600" dirty="0"/>
              <a:t>scale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sz="105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defRPr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633" y="3934385"/>
            <a:ext cx="1310367" cy="56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Virunga_Mountains_node_full_im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5546"/>
            <a:ext cx="9144000" cy="39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125983"/>
            <a:ext cx="4954612" cy="461665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chemeClr val="bg1"/>
                </a:solidFill>
                <a:latin typeface="Calibri" charset="0"/>
              </a:rPr>
              <a:t>CSC Missions Management On-Line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629" y="1532135"/>
            <a:ext cx="9144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>
                <a:solidFill>
                  <a:schemeClr val="bg1"/>
                </a:solidFill>
              </a:rPr>
              <a:t>Copernicus Programme: </a:t>
            </a:r>
            <a:r>
              <a:rPr lang="en-GB" sz="2400" kern="0" dirty="0" err="1">
                <a:solidFill>
                  <a:schemeClr val="bg1"/>
                </a:solidFill>
              </a:rPr>
              <a:t>copernicus.eu</a:t>
            </a:r>
            <a:endParaRPr lang="en-GB" sz="2400" kern="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>
                <a:solidFill>
                  <a:schemeClr val="bg1"/>
                </a:solidFill>
              </a:rPr>
              <a:t>Sentinel Online: </a:t>
            </a:r>
            <a:r>
              <a:rPr lang="en-GB" sz="2400" kern="0" dirty="0" err="1">
                <a:solidFill>
                  <a:schemeClr val="bg1"/>
                </a:solidFill>
              </a:rPr>
              <a:t>sentinels.copernicus.eu</a:t>
            </a:r>
            <a:endParaRPr lang="en-GB" sz="2400" kern="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>
                <a:solidFill>
                  <a:schemeClr val="bg1"/>
                </a:solidFill>
              </a:rPr>
              <a:t>CSC Data Access: </a:t>
            </a:r>
            <a:r>
              <a:rPr lang="en-GB" sz="2400" kern="0" dirty="0" err="1">
                <a:solidFill>
                  <a:schemeClr val="bg1"/>
                </a:solidFill>
              </a:rPr>
              <a:t>spacedata.copernicus.eu</a:t>
            </a:r>
            <a:endParaRPr lang="en-GB" sz="2400" kern="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>
                <a:solidFill>
                  <a:schemeClr val="bg1"/>
                </a:solidFill>
              </a:rPr>
              <a:t>       ESA Sentinel app: available for </a:t>
            </a:r>
            <a:r>
              <a:rPr lang="en-GB" sz="2400" kern="0" dirty="0" err="1">
                <a:solidFill>
                  <a:schemeClr val="bg1"/>
                </a:solidFill>
              </a:rPr>
              <a:t>iOS</a:t>
            </a:r>
            <a:r>
              <a:rPr lang="en-GB" sz="2400" kern="0" dirty="0">
                <a:solidFill>
                  <a:schemeClr val="bg1"/>
                </a:solidFill>
              </a:rPr>
              <a:t> and Android</a:t>
            </a:r>
          </a:p>
        </p:txBody>
      </p:sp>
      <p:pic>
        <p:nvPicPr>
          <p:cNvPr id="46084" name="Picture 1" descr="Screen Shot 2015-11-10 at 12.04.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45" y="3373716"/>
            <a:ext cx="554038" cy="4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805" y="141120"/>
            <a:ext cx="4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Thank you 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192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33" y="767174"/>
            <a:ext cx="9189251" cy="593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6"/>
            <a:ext cx="7174846" cy="769441"/>
          </a:xfrm>
        </p:spPr>
        <p:txBody>
          <a:bodyPr/>
          <a:lstStyle/>
          <a:p>
            <a:r>
              <a:rPr lang="en-US" dirty="0"/>
              <a:t>Sentinel-1: Copernicus radar imaging mission for ocean, land, emergency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77422"/>
            <a:ext cx="8869935" cy="4517551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Part of the Copernicus </a:t>
            </a:r>
            <a:r>
              <a:rPr lang="en-US" sz="1400" dirty="0" err="1">
                <a:solidFill>
                  <a:schemeClr val="bg1"/>
                </a:solidFill>
              </a:rPr>
              <a:t>Programme</a:t>
            </a:r>
            <a:r>
              <a:rPr lang="en-US" sz="1400" dirty="0">
                <a:solidFill>
                  <a:schemeClr val="bg1"/>
                </a:solidFill>
              </a:rPr>
              <a:t> led by the European Union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Mission based on 2 identical </a:t>
            </a:r>
            <a:r>
              <a:rPr lang="en-US" sz="1400" dirty="0" smtClean="0">
                <a:solidFill>
                  <a:schemeClr val="bg1"/>
                </a:solidFill>
              </a:rPr>
              <a:t>satellites (</a:t>
            </a:r>
            <a:r>
              <a:rPr lang="en-US" sz="1400" dirty="0">
                <a:solidFill>
                  <a:schemeClr val="bg1"/>
                </a:solidFill>
              </a:rPr>
              <a:t>S1A &amp; S1B) and a highly performing ground </a:t>
            </a:r>
            <a:r>
              <a:rPr lang="en-US" sz="1400" dirty="0" smtClean="0">
                <a:solidFill>
                  <a:schemeClr val="bg1"/>
                </a:solidFill>
              </a:rPr>
              <a:t>segment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Main satellites characteristics: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C</a:t>
            </a:r>
            <a:r>
              <a:rPr lang="en-US" sz="1400" dirty="0">
                <a:solidFill>
                  <a:schemeClr val="bg1"/>
                </a:solidFill>
              </a:rPr>
              <a:t>-band Radar instrument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Instrument </a:t>
            </a:r>
            <a:r>
              <a:rPr lang="en-US" sz="1400" dirty="0">
                <a:solidFill>
                  <a:schemeClr val="bg1"/>
                </a:solidFill>
              </a:rPr>
              <a:t>duty cycle of </a:t>
            </a:r>
            <a:r>
              <a:rPr lang="en-US" sz="1400" dirty="0" smtClean="0">
                <a:solidFill>
                  <a:schemeClr val="bg1"/>
                </a:solidFill>
              </a:rPr>
              <a:t>25 min/orbit </a:t>
            </a:r>
            <a:r>
              <a:rPr lang="en-US" sz="1400" dirty="0">
                <a:solidFill>
                  <a:schemeClr val="bg1"/>
                </a:solidFill>
              </a:rPr>
              <a:t>in HBR modes and </a:t>
            </a:r>
            <a:r>
              <a:rPr lang="en-US" sz="1400" dirty="0" smtClean="0">
                <a:solidFill>
                  <a:schemeClr val="bg1"/>
                </a:solidFill>
              </a:rPr>
              <a:t>75 min</a:t>
            </a:r>
            <a:r>
              <a:rPr lang="en-US" sz="1400" dirty="0">
                <a:solidFill>
                  <a:schemeClr val="bg1"/>
                </a:solidFill>
              </a:rPr>
              <a:t>/orbit in </a:t>
            </a:r>
            <a:r>
              <a:rPr lang="en-US" sz="1400" dirty="0" smtClean="0">
                <a:solidFill>
                  <a:schemeClr val="bg1"/>
                </a:solidFill>
              </a:rPr>
              <a:t>LBR (Wave)</a:t>
            </a:r>
            <a:endParaRPr lang="en-US" sz="14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Sun</a:t>
            </a:r>
            <a:r>
              <a:rPr lang="en-US" sz="1400" dirty="0">
                <a:solidFill>
                  <a:schemeClr val="bg1"/>
                </a:solidFill>
              </a:rPr>
              <a:t>-synchronous orbit at 693 km altitude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Inclination</a:t>
            </a:r>
            <a:r>
              <a:rPr lang="en-US" sz="1400" dirty="0">
                <a:solidFill>
                  <a:schemeClr val="bg1"/>
                </a:solidFill>
              </a:rPr>
              <a:t>: 98.18˚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7 </a:t>
            </a:r>
            <a:r>
              <a:rPr lang="en-US" sz="1400" dirty="0">
                <a:solidFill>
                  <a:schemeClr val="bg1"/>
                </a:solidFill>
              </a:rPr>
              <a:t>years </a:t>
            </a:r>
            <a:r>
              <a:rPr lang="en-US" sz="1400" dirty="0" smtClean="0">
                <a:solidFill>
                  <a:schemeClr val="bg1"/>
                </a:solidFill>
              </a:rPr>
              <a:t>lifetime, consumables </a:t>
            </a:r>
            <a:r>
              <a:rPr lang="en-US" sz="1400" dirty="0">
                <a:solidFill>
                  <a:schemeClr val="bg1"/>
                </a:solidFill>
              </a:rPr>
              <a:t>for 12 years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Mean </a:t>
            </a:r>
            <a:r>
              <a:rPr lang="en-US" sz="1400" dirty="0">
                <a:solidFill>
                  <a:schemeClr val="bg1"/>
                </a:solidFill>
              </a:rPr>
              <a:t>LST: 18:00h at ascending node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12</a:t>
            </a:r>
            <a:r>
              <a:rPr lang="en-US" sz="1400" dirty="0">
                <a:solidFill>
                  <a:schemeClr val="bg1"/>
                </a:solidFill>
              </a:rPr>
              <a:t>-day repeat cycle at Equator (6 days with 2 satellites)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Instrument operations based on a predefined observation scenario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Systematic data processing with open &amp; free </a:t>
            </a:r>
            <a:r>
              <a:rPr lang="en-US" sz="1400" dirty="0" smtClean="0">
                <a:solidFill>
                  <a:schemeClr val="bg1"/>
                </a:solidFill>
              </a:rPr>
              <a:t>data </a:t>
            </a:r>
            <a:r>
              <a:rPr lang="en-US" sz="1400" dirty="0">
                <a:solidFill>
                  <a:schemeClr val="bg1"/>
                </a:solidFill>
              </a:rPr>
              <a:t>access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Gradual increase of the mission operational capacity from the S1A launch up to the mission constellation routine operations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383" y="2922743"/>
            <a:ext cx="1332428" cy="144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27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33" y="767174"/>
            <a:ext cx="9189251" cy="593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1"/>
            <a:ext cx="7174846" cy="430887"/>
          </a:xfrm>
        </p:spPr>
        <p:txBody>
          <a:bodyPr/>
          <a:lstStyle/>
          <a:p>
            <a:r>
              <a:rPr lang="en-US" dirty="0"/>
              <a:t>Sentinel-</a:t>
            </a:r>
            <a:r>
              <a:rPr lang="en-US" dirty="0" smtClean="0"/>
              <a:t>1 Mission Phases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6712" y="3745096"/>
            <a:ext cx="1219200" cy="514350"/>
          </a:xfrm>
          <a:prstGeom prst="roundRect">
            <a:avLst/>
          </a:prstGeom>
          <a:solidFill>
            <a:srgbClr val="E5C03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1926" y="3314442"/>
            <a:ext cx="3887787" cy="377428"/>
          </a:xfrm>
          <a:prstGeom prst="roundRect">
            <a:avLst/>
          </a:prstGeom>
          <a:gradFill flip="none" rotWithShape="1">
            <a:gsLst>
              <a:gs pos="65000">
                <a:srgbClr val="698ECD"/>
              </a:gs>
              <a:gs pos="100000">
                <a:srgbClr val="96C8A4"/>
              </a:gs>
            </a:gsLst>
            <a:lin ang="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4058020" y="2935786"/>
            <a:ext cx="3219450" cy="384572"/>
          </a:xfrm>
          <a:prstGeom prst="homePlate">
            <a:avLst/>
          </a:prstGeom>
          <a:solidFill>
            <a:srgbClr val="96C8A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22086" y="3745096"/>
            <a:ext cx="1527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/>
              <a:t>S1A Space Segment Commissioning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905448" y="2974244"/>
            <a:ext cx="3659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S1A Routine Operations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5250" y="4279687"/>
            <a:ext cx="8958262" cy="833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" y="4334456"/>
            <a:ext cx="11271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S1A-Launch</a:t>
            </a:r>
          </a:p>
          <a:p>
            <a:pPr eaLnBrk="1" hangingPunct="1"/>
            <a:r>
              <a:rPr lang="en-US" sz="1200" b="1" dirty="0">
                <a:solidFill>
                  <a:schemeClr val="bg1"/>
                </a:solidFill>
              </a:rPr>
              <a:t>3 </a:t>
            </a:r>
            <a:r>
              <a:rPr lang="en-US" sz="1200" b="1" dirty="0" smtClean="0">
                <a:solidFill>
                  <a:schemeClr val="bg1"/>
                </a:solidFill>
              </a:rPr>
              <a:t>April</a:t>
            </a:r>
          </a:p>
          <a:p>
            <a:pPr eaLnBrk="1" hangingPunct="1"/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47776" y="4321359"/>
            <a:ext cx="94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S1A IOCR</a:t>
            </a:r>
          </a:p>
          <a:p>
            <a:pPr eaLnBrk="1" hangingPunct="1"/>
            <a:r>
              <a:rPr lang="en-US" sz="1200" b="1" dirty="0">
                <a:solidFill>
                  <a:schemeClr val="bg1"/>
                </a:solidFill>
              </a:rPr>
              <a:t>Sep</a:t>
            </a:r>
          </a:p>
          <a:p>
            <a:pPr eaLnBrk="1" hangingPunct="1"/>
            <a:r>
              <a:rPr lang="en-US" sz="1200" b="1" dirty="0">
                <a:solidFill>
                  <a:schemeClr val="bg1"/>
                </a:solidFill>
              </a:rPr>
              <a:t>2014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584326" y="3691869"/>
            <a:ext cx="16866" cy="615202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49465" y="2881779"/>
            <a:ext cx="3423" cy="1403861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61432" y="4231928"/>
            <a:ext cx="792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S1A ROR</a:t>
            </a:r>
            <a:endParaRPr lang="en-US" sz="12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1200" b="1" dirty="0">
                <a:solidFill>
                  <a:schemeClr val="bg1"/>
                </a:solidFill>
              </a:rPr>
              <a:t>9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June</a:t>
            </a:r>
          </a:p>
          <a:p>
            <a:pPr eaLnBrk="1" hangingPunct="1"/>
            <a:r>
              <a:rPr lang="en-US" sz="1200" b="1" dirty="0">
                <a:solidFill>
                  <a:schemeClr val="bg1"/>
                </a:solidFill>
              </a:rPr>
              <a:t>2015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-415032" y="3354923"/>
            <a:ext cx="5243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S1A Operational qualification</a:t>
            </a: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7378696" y="1795708"/>
            <a:ext cx="1664039" cy="678866"/>
            <a:chOff x="7151688" y="2603388"/>
            <a:chExt cx="1992312" cy="584518"/>
          </a:xfrm>
        </p:grpSpPr>
        <p:sp>
          <p:nvSpPr>
            <p:cNvPr id="22" name="Pentagon 21"/>
            <p:cNvSpPr/>
            <p:nvPr/>
          </p:nvSpPr>
          <p:spPr>
            <a:xfrm>
              <a:off x="7176794" y="2603388"/>
              <a:ext cx="1967206" cy="527557"/>
            </a:xfrm>
            <a:prstGeom prst="homePlate">
              <a:avLst/>
            </a:prstGeom>
            <a:solidFill>
              <a:srgbClr val="6084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7151688" y="2661156"/>
              <a:ext cx="1899617" cy="52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 dirty="0"/>
                <a:t>S1 </a:t>
              </a:r>
              <a:r>
                <a:rPr lang="en-US" sz="1300" dirty="0" smtClean="0"/>
                <a:t>Mission Routine Operations</a:t>
              </a:r>
              <a:endParaRPr lang="en-US" sz="1300" dirty="0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7705428" y="1917487"/>
            <a:ext cx="34925" cy="2361009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794709" y="4286123"/>
            <a:ext cx="1447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6 Sep 2017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77657" y="3313827"/>
            <a:ext cx="2431" cy="971813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5418137" y="4316596"/>
            <a:ext cx="1111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S1B Launch</a:t>
            </a:r>
          </a:p>
          <a:p>
            <a:pPr eaLnBrk="1" hangingPunct="1"/>
            <a:r>
              <a:rPr lang="en-US" sz="1200" b="1" dirty="0" smtClean="0">
                <a:solidFill>
                  <a:schemeClr val="bg1"/>
                </a:solidFill>
              </a:rPr>
              <a:t>25 April </a:t>
            </a:r>
          </a:p>
          <a:p>
            <a:pPr eaLnBrk="1" hangingPunct="1"/>
            <a:r>
              <a:rPr lang="en-US" sz="1200" b="1" dirty="0" smtClean="0">
                <a:solidFill>
                  <a:schemeClr val="bg1"/>
                </a:solidFill>
              </a:rPr>
              <a:t>2016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919912" y="3367834"/>
            <a:ext cx="9872" cy="896375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26076" y="3687946"/>
            <a:ext cx="49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27001" y="3687946"/>
            <a:ext cx="4937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7732340" y="4299943"/>
            <a:ext cx="0" cy="514013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6660233" y="4342260"/>
            <a:ext cx="947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S1B</a:t>
            </a:r>
          </a:p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IOCR</a:t>
            </a:r>
            <a:endParaRPr lang="en-US" sz="12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1200" b="1" dirty="0">
                <a:solidFill>
                  <a:schemeClr val="bg1"/>
                </a:solidFill>
              </a:rPr>
              <a:t>Sep</a:t>
            </a:r>
          </a:p>
          <a:p>
            <a:pPr eaLnBrk="1" hangingPunct="1"/>
            <a:r>
              <a:rPr lang="en-US" sz="1200" b="1" dirty="0" smtClean="0">
                <a:solidFill>
                  <a:schemeClr val="bg1"/>
                </a:solidFill>
              </a:rPr>
              <a:t>2016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5148064" y="2279083"/>
            <a:ext cx="2712327" cy="644421"/>
            <a:chOff x="5555067" y="3376171"/>
            <a:chExt cx="1935162" cy="507262"/>
          </a:xfrm>
        </p:grpSpPr>
        <p:sp>
          <p:nvSpPr>
            <p:cNvPr id="35" name="Rounded Rectangle 34"/>
            <p:cNvSpPr/>
            <p:nvPr/>
          </p:nvSpPr>
          <p:spPr>
            <a:xfrm>
              <a:off x="5921788" y="3376171"/>
              <a:ext cx="1233229" cy="507262"/>
            </a:xfrm>
            <a:prstGeom prst="roundRect">
              <a:avLst/>
            </a:prstGeom>
            <a:gradFill flip="none" rotWithShape="1">
              <a:gsLst>
                <a:gs pos="65000">
                  <a:srgbClr val="698ECD"/>
                </a:gs>
                <a:gs pos="100000">
                  <a:srgbClr val="96C8A4"/>
                </a:gs>
              </a:gsLst>
              <a:lin ang="0" scaled="1"/>
              <a:tileRect/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6" name="TextBox 22"/>
            <p:cNvSpPr txBox="1">
              <a:spLocks noChangeArrowheads="1"/>
            </p:cNvSpPr>
            <p:nvPr/>
          </p:nvSpPr>
          <p:spPr bwMode="auto">
            <a:xfrm>
              <a:off x="5555067" y="3376174"/>
              <a:ext cx="1935162" cy="474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S1 Mission Operations </a:t>
              </a:r>
            </a:p>
            <a:p>
              <a:pPr algn="ctr" eaLnBrk="1" hangingPunct="1"/>
              <a:r>
                <a:rPr lang="en-US" sz="1400" dirty="0" smtClean="0"/>
                <a:t>Qualification </a:t>
              </a:r>
              <a:endParaRPr lang="en-US" sz="1400" dirty="0"/>
            </a:p>
          </p:txBody>
        </p:sp>
      </p:grp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5791200" y="3685565"/>
            <a:ext cx="1204912" cy="646331"/>
            <a:chOff x="5815013" y="4957911"/>
            <a:chExt cx="1479550" cy="804669"/>
          </a:xfrm>
        </p:grpSpPr>
        <p:sp>
          <p:nvSpPr>
            <p:cNvPr id="38" name="Rounded Rectangle 37"/>
            <p:cNvSpPr/>
            <p:nvPr/>
          </p:nvSpPr>
          <p:spPr>
            <a:xfrm>
              <a:off x="5922226" y="4957911"/>
              <a:ext cx="1272921" cy="738187"/>
            </a:xfrm>
            <a:prstGeom prst="roundRect">
              <a:avLst/>
            </a:prstGeom>
            <a:solidFill>
              <a:srgbClr val="E5C0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28"/>
            <p:cNvSpPr txBox="1">
              <a:spLocks noChangeArrowheads="1"/>
            </p:cNvSpPr>
            <p:nvPr/>
          </p:nvSpPr>
          <p:spPr bwMode="auto">
            <a:xfrm>
              <a:off x="5815013" y="4957911"/>
              <a:ext cx="1479550" cy="80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S1B Space Segment 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73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" y="41405"/>
            <a:ext cx="7634288" cy="523220"/>
          </a:xfrm>
        </p:spPr>
        <p:txBody>
          <a:bodyPr/>
          <a:lstStyle/>
          <a:p>
            <a:pPr algn="l"/>
            <a:r>
              <a:rPr lang="en-GB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Sentinel-1: mission status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465599"/>
            <a:ext cx="8533010" cy="188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102870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</a:rPr>
              <a:t>Sentinel-1 </a:t>
            </a:r>
            <a:r>
              <a:rPr lang="en-US" altLang="en-US" sz="1800" b="1" dirty="0">
                <a:solidFill>
                  <a:srgbClr val="000000"/>
                </a:solidFill>
              </a:rPr>
              <a:t>nominal routine operations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continue</a:t>
            </a:r>
            <a:endParaRPr lang="en-US" altLang="en-US" sz="1050" dirty="0">
              <a:solidFill>
                <a:srgbClr val="000000"/>
              </a:solidFill>
            </a:endParaRPr>
          </a:p>
          <a:p>
            <a:pPr algn="just" fontAlgn="base">
              <a:spcBef>
                <a:spcPts val="300"/>
              </a:spcBef>
              <a:spcAft>
                <a:spcPts val="3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Sentinel-1A and -1B data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routinely provided to Copernicus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Services and users worldwide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algn="just" fontAlgn="base">
              <a:spcBef>
                <a:spcPts val="30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On-going support to various activations from the Copernicus Emergency Management Service and International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Charter Space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and Major Disasters</a:t>
            </a:r>
          </a:p>
          <a:p>
            <a:pPr algn="just" fontAlgn="base">
              <a:spcBef>
                <a:spcPts val="30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Use of EDRS service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has been progressively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increased as part of routine operations, for both Sentinel-1A and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Sentinel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1B</a:t>
            </a:r>
          </a:p>
          <a:p>
            <a:pPr algn="just" fontAlgn="base">
              <a:spcBef>
                <a:spcPts val="300"/>
              </a:spcBef>
              <a:spcAft>
                <a:spcPts val="300"/>
              </a:spcAft>
            </a:pPr>
            <a:endParaRPr lang="en-US" altLang="en-US" sz="1100" dirty="0">
              <a:solidFill>
                <a:srgbClr val="000000"/>
              </a:solidFill>
            </a:endParaRP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77596" y="2165762"/>
            <a:ext cx="6146097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b="1" dirty="0" smtClean="0">
                <a:solidFill>
                  <a:srgbClr val="000000"/>
                </a:solidFill>
              </a:rPr>
              <a:t> Sentinel</a:t>
            </a:r>
            <a:r>
              <a:rPr lang="en-US" altLang="en-US" sz="1800" b="1" dirty="0">
                <a:solidFill>
                  <a:srgbClr val="000000"/>
                </a:solidFill>
              </a:rPr>
              <a:t>-1 constellation generates now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11 </a:t>
            </a:r>
            <a:r>
              <a:rPr lang="en-US" altLang="en-US" sz="1800" b="1" dirty="0">
                <a:solidFill>
                  <a:srgbClr val="000000"/>
                </a:solidFill>
              </a:rPr>
              <a:t>TB of products daily </a:t>
            </a:r>
            <a:r>
              <a:rPr lang="en-US" altLang="en-US" sz="1600" dirty="0">
                <a:solidFill>
                  <a:srgbClr val="000000"/>
                </a:solidFill>
              </a:rPr>
              <a:t>(against a formal specification of 3 TB</a:t>
            </a:r>
            <a:r>
              <a:rPr lang="en-US" altLang="en-US" sz="1600" dirty="0" smtClean="0">
                <a:solidFill>
                  <a:srgbClr val="000000"/>
                </a:solidFill>
              </a:rPr>
              <a:t>)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altLang="en-US" sz="1400" dirty="0">
              <a:solidFill>
                <a:srgbClr val="000000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</a:rPr>
              <a:t>Upcoming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activities</a:t>
            </a:r>
            <a:endParaRPr lang="en-US" altLang="en-US" sz="1800" b="1" dirty="0">
              <a:solidFill>
                <a:srgbClr val="000000"/>
              </a:solidFill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Start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of gradual increase of Quasi Real Time observations in response to Copernicus and Member States needs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Identify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and implement mission evolution to support new user needs,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increased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system capacity enabling further mission exploitation, etc.</a:t>
            </a:r>
          </a:p>
          <a:p>
            <a:pPr algn="just" eaLnBrk="1" fontAlgn="base" hangingPunct="1">
              <a:spcBef>
                <a:spcPts val="300"/>
              </a:spcBef>
              <a:spcAft>
                <a:spcPts val="300"/>
              </a:spcAft>
            </a:pPr>
            <a:endParaRPr lang="en-US" altLang="en-US" sz="1600" dirty="0">
              <a:solidFill>
                <a:srgbClr val="4D4F53"/>
              </a:solidFill>
            </a:endParaRPr>
          </a:p>
          <a:p>
            <a:pPr algn="just" eaLnBrk="1" fontAlgn="base" hangingPunct="1">
              <a:spcBef>
                <a:spcPts val="300"/>
              </a:spcBef>
              <a:spcAft>
                <a:spcPts val="300"/>
              </a:spcAft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379308" y="4089801"/>
            <a:ext cx="309401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900" dirty="0" err="1" smtClean="0">
                <a:solidFill>
                  <a:srgbClr val="4D4F53"/>
                </a:solidFill>
              </a:rPr>
              <a:t>Md</a:t>
            </a:r>
            <a:r>
              <a:rPr lang="en-GB" altLang="en-US" sz="900" dirty="0" smtClean="0">
                <a:solidFill>
                  <a:srgbClr val="4D4F53"/>
                </a:solidFill>
              </a:rPr>
              <a:t> 4.0 Earthquake in Ischia, Italy, 21/08/2017.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900" dirty="0" smtClean="0">
                <a:solidFill>
                  <a:srgbClr val="4D4F53"/>
                </a:solidFill>
              </a:rPr>
              <a:t> Ground deformation measured by Sentinel-1 </a:t>
            </a:r>
          </a:p>
          <a:p>
            <a:pPr>
              <a:buNone/>
              <a:defRPr/>
            </a:pPr>
            <a:r>
              <a:rPr lang="en-US" sz="900" dirty="0">
                <a:latin typeface="Calibri"/>
                <a:cs typeface="Calibri"/>
              </a:rPr>
              <a:t>© </a:t>
            </a:r>
            <a:r>
              <a:rPr lang="en-US" sz="900" dirty="0" smtClean="0">
                <a:latin typeface="Calibri"/>
                <a:cs typeface="Calibri"/>
              </a:rPr>
              <a:t>Contains Copernicus Sentinel Data (2017) / CNR-IREA</a:t>
            </a:r>
            <a:endParaRPr lang="en-GB" sz="900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588" y="1879673"/>
            <a:ext cx="1889533" cy="223752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43086" y="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mtClean="0"/>
              <a:t>Mission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4585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91371" y="158196"/>
            <a:ext cx="7562883" cy="40011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000" dirty="0" smtClean="0"/>
              <a:t>Operational use of European Data Relay System </a:t>
            </a:r>
            <a:r>
              <a:rPr lang="en-GB" sz="2000" dirty="0"/>
              <a:t>(</a:t>
            </a:r>
            <a:r>
              <a:rPr lang="en-GB" sz="2000" dirty="0" smtClean="0"/>
              <a:t>EDRS)</a:t>
            </a:r>
            <a:endParaRPr lang="en-GB" sz="2000" dirty="0"/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31750" y="672073"/>
            <a:ext cx="9112250" cy="367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18" tIns="40315" rIns="80618" bIns="40315"/>
          <a:lstStyle>
            <a:lvl1pPr marL="381000" indent="-3810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838200" indent="-3810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indent="0" algn="just" eaLnBrk="1" hangingPunct="1">
              <a:spcBef>
                <a:spcPct val="20000"/>
              </a:spcBef>
              <a:defRPr/>
            </a:pP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European Data Relay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System service provides complementary acquisition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of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Sentinel-1 mission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data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addressing in particular: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b="1" dirty="0" smtClean="0">
                <a:solidFill>
                  <a:srgbClr val="000000"/>
                </a:solidFill>
                <a:latin typeface="Verdana"/>
                <a:cs typeface="Verdana"/>
              </a:rPr>
              <a:t>increased coverage</a:t>
            </a:r>
            <a:endParaRPr lang="en-GB" sz="1200" strike="sngStrike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L="285750" indent="-285750" algn="just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GB" sz="1200" b="1" dirty="0" smtClean="0">
                <a:solidFill>
                  <a:srgbClr val="000000"/>
                </a:solidFill>
                <a:latin typeface="Verdana"/>
                <a:cs typeface="Verdana"/>
              </a:rPr>
              <a:t>nhanced timeliness, including quasi</a:t>
            </a: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-real time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 (QRT) observation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capabilities, in particular outside Europe</a:t>
            </a:r>
          </a:p>
          <a:p>
            <a:pPr marL="0" indent="0" algn="just" eaLnBrk="1" hangingPunct="1">
              <a:spcBef>
                <a:spcPct val="20000"/>
              </a:spcBef>
              <a:defRPr/>
            </a:pPr>
            <a:endParaRPr lang="en-GB" sz="12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L="0" indent="0" algn="just" eaLnBrk="1" hangingPunct="1">
              <a:spcBef>
                <a:spcPct val="20000"/>
              </a:spcBef>
              <a:defRPr/>
            </a:pP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main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functions provided by the service are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algn="just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Sentinels mission </a:t>
            </a: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data transmission via Optical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(Laser) </a:t>
            </a: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link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to the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GEO satellites </a:t>
            </a:r>
            <a:endParaRPr lang="en-GB" sz="12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algn="just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Mission</a:t>
            </a:r>
            <a:r>
              <a:rPr lang="en-GB" sz="1200" b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data relay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 between the GEO satellites and the </a:t>
            </a:r>
            <a:r>
              <a:rPr lang="en-GB" sz="1200" dirty="0" err="1">
                <a:solidFill>
                  <a:srgbClr val="000000"/>
                </a:solidFill>
                <a:latin typeface="Verdana"/>
                <a:cs typeface="Verdana"/>
              </a:rPr>
              <a:t>Ka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-band ground receiving terminals</a:t>
            </a:r>
          </a:p>
          <a:p>
            <a:pPr algn="just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Mission </a:t>
            </a: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data reception, </a:t>
            </a:r>
            <a:r>
              <a:rPr lang="en-GB" sz="1200" b="1" dirty="0" err="1">
                <a:solidFill>
                  <a:srgbClr val="000000"/>
                </a:solidFill>
                <a:latin typeface="Verdana"/>
                <a:cs typeface="Verdana"/>
              </a:rPr>
              <a:t>decommutation</a:t>
            </a:r>
            <a:r>
              <a:rPr lang="en-GB" sz="1200" b="1" dirty="0">
                <a:solidFill>
                  <a:srgbClr val="000000"/>
                </a:solidFill>
                <a:latin typeface="Verdana"/>
                <a:cs typeface="Verdana"/>
              </a:rPr>
              <a:t> and provision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to 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the service interface </a:t>
            </a:r>
            <a:r>
              <a:rPr lang="en-GB" sz="1200" dirty="0">
                <a:solidFill>
                  <a:srgbClr val="000000"/>
                </a:solidFill>
                <a:latin typeface="Verdana"/>
                <a:cs typeface="Verdana"/>
              </a:rPr>
              <a:t>point (Copernicus WAN circulation network</a:t>
            </a:r>
            <a:r>
              <a:rPr lang="en-GB" sz="1200" dirty="0" smtClean="0">
                <a:solidFill>
                  <a:srgbClr val="000000"/>
                </a:solidFill>
                <a:latin typeface="Verdana"/>
                <a:cs typeface="Verdana"/>
              </a:rPr>
              <a:t>)</a:t>
            </a:r>
          </a:p>
        </p:txBody>
      </p:sp>
      <p:pic>
        <p:nvPicPr>
          <p:cNvPr id="4" name="Bild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923" y="2657744"/>
            <a:ext cx="2622230" cy="16446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14619" y="4254324"/>
            <a:ext cx="251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EDRS-Sentinels geometrical visibility map 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515" y="2816093"/>
            <a:ext cx="26685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114707" y="4363713"/>
            <a:ext cx="22862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000000"/>
                </a:solidFill>
              </a:rPr>
              <a:t>EUTELSAT 9B hosting EDRS-A</a:t>
            </a:r>
          </a:p>
        </p:txBody>
      </p:sp>
      <p:pic>
        <p:nvPicPr>
          <p:cNvPr id="8" name="Picture 1" descr="European_Data_Relay_Satellite_EDRS_system_node_full_ima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61" y="2864900"/>
            <a:ext cx="2336844" cy="173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47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9981"/>
            <a:ext cx="2052320" cy="2554545"/>
          </a:xfrm>
        </p:spPr>
        <p:txBody>
          <a:bodyPr/>
          <a:lstStyle/>
          <a:p>
            <a:r>
              <a:rPr lang="en-US" sz="2000" dirty="0" smtClean="0"/>
              <a:t>Sentinel-1 </a:t>
            </a:r>
            <a:r>
              <a:rPr lang="en-US" sz="2000" dirty="0"/>
              <a:t>Constellation operations </a:t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Operational </a:t>
            </a:r>
            <a:r>
              <a:rPr lang="en-US" sz="2000" dirty="0"/>
              <a:t>services status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45" y="0"/>
            <a:ext cx="7192256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38" y="68586"/>
            <a:ext cx="7174846" cy="769441"/>
          </a:xfrm>
        </p:spPr>
        <p:txBody>
          <a:bodyPr/>
          <a:lstStyle/>
          <a:p>
            <a:r>
              <a:rPr lang="en-US" dirty="0"/>
              <a:t>Sentinel-1 observation scenario</a:t>
            </a:r>
            <a:br>
              <a:rPr lang="en-US" dirty="0"/>
            </a:br>
            <a:r>
              <a:rPr lang="en-US" dirty="0"/>
              <a:t>Main </a:t>
            </a:r>
            <a:r>
              <a:rPr lang="en-US" dirty="0" smtClean="0"/>
              <a:t>thematic domains &amp; </a:t>
            </a:r>
            <a:r>
              <a:rPr lang="en-US" dirty="0"/>
              <a:t>components </a:t>
            </a:r>
          </a:p>
        </p:txBody>
      </p:sp>
      <p:pic>
        <p:nvPicPr>
          <p:cNvPr id="10" name="Picture 2" descr="http://smed.esa.int/graphics/1globe2-noC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853" y="2093914"/>
            <a:ext cx="1505332" cy="151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827178" y="1173661"/>
            <a:ext cx="1751924" cy="506608"/>
          </a:xfrm>
          <a:prstGeom prst="roundRect">
            <a:avLst/>
          </a:prstGeom>
          <a:solidFill>
            <a:schemeClr val="accent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Maritime surveillance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69875" y="4062194"/>
            <a:ext cx="2133432" cy="5066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000000"/>
                </a:solidFill>
              </a:rPr>
              <a:t>Sea state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0809" y="2033329"/>
            <a:ext cx="2047997" cy="50660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000000"/>
                </a:solidFill>
              </a:rPr>
              <a:t>Sea-ice, icebergs, lake-ice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53255" y="1213395"/>
            <a:ext cx="2090746" cy="50660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European </a:t>
            </a:r>
            <a:r>
              <a:rPr lang="en-GB" sz="1400" dirty="0" smtClean="0"/>
              <a:t>coverage</a:t>
            </a:r>
            <a:endParaRPr lang="en-GB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3791583" y="3872315"/>
            <a:ext cx="2229764" cy="70858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000000"/>
                </a:solidFill>
              </a:rPr>
              <a:t>Ice sheets, glaciers, </a:t>
            </a:r>
            <a:r>
              <a:rPr lang="en-GB" sz="1400" dirty="0" smtClean="0">
                <a:solidFill>
                  <a:srgbClr val="000000"/>
                </a:solidFill>
              </a:rPr>
              <a:t>permafrost, snow, </a:t>
            </a:r>
            <a:r>
              <a:rPr lang="en-GB" sz="1400" dirty="0" err="1" smtClean="0">
                <a:solidFill>
                  <a:srgbClr val="000000"/>
                </a:solidFill>
              </a:rPr>
              <a:t>etc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058" y="2769505"/>
            <a:ext cx="2483380" cy="1085639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dirty="0" smtClean="0"/>
              <a:t>Ground deformation: Tectonic, volcanoes, landslides, subsidence… (</a:t>
            </a:r>
            <a:r>
              <a:rPr lang="en-GB" sz="1400" dirty="0" err="1" smtClean="0"/>
              <a:t>InSAR</a:t>
            </a:r>
            <a:r>
              <a:rPr lang="en-GB" sz="1400" dirty="0" smtClean="0"/>
              <a:t> applications)</a:t>
            </a:r>
            <a:endParaRPr lang="en-GB" sz="1400" dirty="0"/>
          </a:p>
        </p:txBody>
      </p:sp>
      <p:sp>
        <p:nvSpPr>
          <p:cNvPr id="17" name="Rounded Rectangle 16"/>
          <p:cNvSpPr/>
          <p:nvPr/>
        </p:nvSpPr>
        <p:spPr>
          <a:xfrm>
            <a:off x="6993481" y="2689411"/>
            <a:ext cx="2150519" cy="50660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000000"/>
                </a:solidFill>
              </a:rPr>
              <a:t>Global </a:t>
            </a:r>
            <a:r>
              <a:rPr lang="en-GB" sz="1400" dirty="0" smtClean="0">
                <a:solidFill>
                  <a:srgbClr val="000000"/>
                </a:solidFill>
              </a:rPr>
              <a:t>land mapping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30618" y="3010355"/>
            <a:ext cx="2047997" cy="506608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Security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87700" y="952606"/>
            <a:ext cx="2133432" cy="77087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Land cover: agriculture, forestry, hydrology, etc.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21336" y="2052324"/>
            <a:ext cx="1692785" cy="506608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Emergency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10568" y="1969525"/>
            <a:ext cx="2133432" cy="5066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Calibration/validation 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566" y="203423"/>
            <a:ext cx="1310367" cy="56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7019235" y="3523869"/>
            <a:ext cx="2102085" cy="506608"/>
          </a:xfrm>
          <a:prstGeom prst="roundRect">
            <a:avLst/>
          </a:prstGeom>
          <a:solidFill>
            <a:srgbClr val="A199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000000"/>
                </a:solidFill>
              </a:rPr>
              <a:t>PR actions (infrequent)</a:t>
            </a:r>
          </a:p>
        </p:txBody>
      </p:sp>
    </p:spTree>
    <p:extLst>
      <p:ext uri="{BB962C8B-B14F-4D97-AF65-F5344CB8AC3E}">
        <p14:creationId xmlns:p14="http://schemas.microsoft.com/office/powerpoint/2010/main" val="111014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38" y="60367"/>
            <a:ext cx="7174846" cy="769441"/>
          </a:xfrm>
        </p:spPr>
        <p:txBody>
          <a:bodyPr/>
          <a:lstStyle/>
          <a:p>
            <a:r>
              <a:rPr lang="en-US" dirty="0"/>
              <a:t>Sentinel-1 observation scenario</a:t>
            </a:r>
            <a:br>
              <a:rPr lang="en-US" dirty="0"/>
            </a:br>
            <a:r>
              <a:rPr lang="en-US" dirty="0"/>
              <a:t>SAR Operational </a:t>
            </a:r>
            <a:r>
              <a:rPr lang="en-US" dirty="0" smtClean="0"/>
              <a:t>Modes</a:t>
            </a:r>
            <a:endParaRPr lang="en-US" dirty="0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83002"/>
              </p:ext>
            </p:extLst>
          </p:nvPr>
        </p:nvGraphicFramePr>
        <p:xfrm>
          <a:off x="4540250" y="663444"/>
          <a:ext cx="4414903" cy="361035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80460"/>
                <a:gridCol w="1267222"/>
                <a:gridCol w="1267221"/>
              </a:tblGrid>
              <a:tr h="673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GRD Level 1 product resolution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Swath Width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Polarisation</a:t>
                      </a:r>
                    </a:p>
                  </a:txBody>
                  <a:tcPr marL="91456" marR="91456" marT="45706" marB="45706" anchor="ctr"/>
                </a:tc>
              </a:tr>
              <a:tr h="6292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50m (3 ENL)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&gt; 400 km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HH+HV or VV+VH</a:t>
                      </a:r>
                    </a:p>
                  </a:txBody>
                  <a:tcPr marL="91456" marR="91456" marT="45706" marB="45706" anchor="ctr"/>
                </a:tc>
              </a:tr>
              <a:tr h="6294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20m (5 ENL)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&gt; 250 km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HH+HV or VV+VH</a:t>
                      </a:r>
                    </a:p>
                  </a:txBody>
                  <a:tcPr marL="91456" marR="91456" marT="45706" marB="45706" anchor="ctr"/>
                </a:tc>
              </a:tr>
              <a:tr h="6292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9m (4 ENL)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&gt; 80 km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HH+HV or VV+VH</a:t>
                      </a:r>
                    </a:p>
                  </a:txBody>
                  <a:tcPr marL="91456" marR="91456" marT="45706" marB="45706" anchor="ctr"/>
                </a:tc>
              </a:tr>
              <a:tr h="9466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50m (140 ENL)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20 x 20 km² at 100 km spacing</a:t>
                      </a:r>
                    </a:p>
                  </a:txBody>
                  <a:tcPr marL="91456" marR="91456" marT="45706" marB="457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HH or VV</a:t>
                      </a:r>
                    </a:p>
                  </a:txBody>
                  <a:tcPr marL="91456" marR="91456" marT="45706" marB="45706" anchor="ctr"/>
                </a:tc>
              </a:tr>
            </a:tbl>
          </a:graphicData>
        </a:graphic>
      </p:graphicFrame>
      <p:cxnSp>
        <p:nvCxnSpPr>
          <p:cNvPr id="46" name="Straight Connector 45"/>
          <p:cNvCxnSpPr/>
          <p:nvPr/>
        </p:nvCxnSpPr>
        <p:spPr>
          <a:xfrm flipV="1">
            <a:off x="2705100" y="1525456"/>
            <a:ext cx="866775" cy="17621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868613" y="2390644"/>
            <a:ext cx="828675" cy="161925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700338" y="2990719"/>
            <a:ext cx="900112" cy="16510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733675" y="3665406"/>
            <a:ext cx="860425" cy="16351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41" y="1281085"/>
            <a:ext cx="3131540" cy="313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667452" y="4288528"/>
            <a:ext cx="2441320" cy="430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 smtClean="0">
                <a:solidFill>
                  <a:srgbClr val="FF0000"/>
                </a:solidFill>
              </a:rPr>
              <a:t>IW: main </a:t>
            </a:r>
            <a:r>
              <a:rPr lang="en-US" sz="1100" dirty="0">
                <a:solidFill>
                  <a:srgbClr val="FF0000"/>
                </a:solidFill>
              </a:rPr>
              <a:t>mode over land </a:t>
            </a:r>
            <a:endParaRPr lang="en-US" sz="1100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100" dirty="0" smtClean="0">
                <a:solidFill>
                  <a:srgbClr val="FF0000"/>
                </a:solidFill>
              </a:rPr>
              <a:t>and </a:t>
            </a:r>
            <a:r>
              <a:rPr lang="en-US" sz="1100" dirty="0">
                <a:solidFill>
                  <a:srgbClr val="FF0000"/>
                </a:solidFill>
              </a:rPr>
              <a:t>coastal areas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2747854" y="2496474"/>
            <a:ext cx="919599" cy="19818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634611" y="1281085"/>
            <a:ext cx="656856" cy="689817"/>
            <a:chOff x="3634610" y="1307853"/>
            <a:chExt cx="724665" cy="673996"/>
          </a:xfrm>
        </p:grpSpPr>
        <p:sp>
          <p:nvSpPr>
            <p:cNvPr id="41" name="Right Arrow 40"/>
            <p:cNvSpPr/>
            <p:nvPr/>
          </p:nvSpPr>
          <p:spPr>
            <a:xfrm>
              <a:off x="3634610" y="1307853"/>
              <a:ext cx="724665" cy="673996"/>
            </a:xfrm>
            <a:prstGeom prst="rightArrow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00295" y="1511023"/>
              <a:ext cx="5583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644692" y="1980958"/>
            <a:ext cx="656856" cy="689817"/>
            <a:chOff x="3634610" y="1307853"/>
            <a:chExt cx="724665" cy="673996"/>
          </a:xfrm>
        </p:grpSpPr>
        <p:sp>
          <p:nvSpPr>
            <p:cNvPr id="66" name="Right Arrow 65"/>
            <p:cNvSpPr/>
            <p:nvPr/>
          </p:nvSpPr>
          <p:spPr>
            <a:xfrm>
              <a:off x="3634610" y="1307853"/>
              <a:ext cx="724665" cy="673996"/>
            </a:xfrm>
            <a:prstGeom prst="rightArrow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00295" y="1511023"/>
              <a:ext cx="5583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IW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632878" y="2691780"/>
            <a:ext cx="656856" cy="689817"/>
            <a:chOff x="3634610" y="1307853"/>
            <a:chExt cx="724665" cy="673996"/>
          </a:xfrm>
        </p:grpSpPr>
        <p:sp>
          <p:nvSpPr>
            <p:cNvPr id="69" name="Right Arrow 68"/>
            <p:cNvSpPr/>
            <p:nvPr/>
          </p:nvSpPr>
          <p:spPr>
            <a:xfrm>
              <a:off x="3634610" y="1307853"/>
              <a:ext cx="724665" cy="673996"/>
            </a:xfrm>
            <a:prstGeom prst="rightArrow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00295" y="1511023"/>
              <a:ext cx="5583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SM</a:t>
              </a:r>
              <a:endParaRPr lang="en-US" sz="120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653906" y="3446399"/>
            <a:ext cx="656856" cy="689817"/>
            <a:chOff x="3634610" y="1307853"/>
            <a:chExt cx="724665" cy="673996"/>
          </a:xfrm>
        </p:grpSpPr>
        <p:sp>
          <p:nvSpPr>
            <p:cNvPr id="72" name="Right Arrow 71"/>
            <p:cNvSpPr/>
            <p:nvPr/>
          </p:nvSpPr>
          <p:spPr>
            <a:xfrm>
              <a:off x="3634610" y="1307853"/>
              <a:ext cx="724665" cy="673996"/>
            </a:xfrm>
            <a:prstGeom prst="rightArrow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700295" y="1511023"/>
              <a:ext cx="5583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WV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7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" b="70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Box 88"/>
          <p:cNvSpPr txBox="1">
            <a:spLocks/>
          </p:cNvSpPr>
          <p:nvPr/>
        </p:nvSpPr>
        <p:spPr bwMode="auto">
          <a:xfrm>
            <a:off x="0" y="1784058"/>
            <a:ext cx="2591795" cy="80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1600" b="1" u="sng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T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errain </a:t>
            </a:r>
            <a:r>
              <a:rPr lang="en-GB" sz="1600" b="1" u="sng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O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bservation </a:t>
            </a:r>
          </a:p>
          <a:p>
            <a:pPr algn="ctr" eaLnBrk="1" hangingPunct="1">
              <a:defRPr/>
            </a:pPr>
            <a:r>
              <a:rPr lang="en-GB" sz="1600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by </a:t>
            </a:r>
            <a:r>
              <a:rPr lang="en-GB" sz="1600" b="1" u="sng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P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rogressive </a:t>
            </a:r>
            <a:r>
              <a:rPr lang="en-GB" sz="1600" b="1" u="sng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S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cans</a:t>
            </a:r>
          </a:p>
          <a:p>
            <a:pPr algn="ctr" eaLnBrk="1" hangingPunct="1">
              <a:defRPr/>
            </a:pPr>
            <a:r>
              <a:rPr lang="en-GB" sz="1600" dirty="0" smtClean="0">
                <a:solidFill>
                  <a:schemeClr val="bg1"/>
                </a:solidFill>
                <a:latin typeface="+mj-lt"/>
                <a:ea typeface="ヒラギノ角ゴ ProN W3" charset="-128"/>
                <a:sym typeface="Arial" pitchFamily="34" charset="0"/>
              </a:rPr>
              <a:t>(TOPS)</a:t>
            </a:r>
          </a:p>
        </p:txBody>
      </p:sp>
      <p:pic>
        <p:nvPicPr>
          <p:cNvPr id="7" name="Picture 61" descr="TOPS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58042"/>
            <a:ext cx="2696906" cy="248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43753" y="0"/>
            <a:ext cx="5544616" cy="707886"/>
          </a:xfrm>
        </p:spPr>
        <p:txBody>
          <a:bodyPr/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Image Acquisition in </a:t>
            </a:r>
            <a:r>
              <a:rPr lang="en-GB" sz="2000" dirty="0" err="1" smtClean="0">
                <a:solidFill>
                  <a:schemeClr val="bg1"/>
                </a:solidFill>
              </a:rPr>
              <a:t>Interferometric</a:t>
            </a:r>
            <a:r>
              <a:rPr lang="en-GB" sz="2000" dirty="0" smtClean="0">
                <a:solidFill>
                  <a:schemeClr val="bg1"/>
                </a:solidFill>
              </a:rPr>
              <a:t> Wide Swath mode (IW)</a:t>
            </a:r>
          </a:p>
        </p:txBody>
      </p:sp>
    </p:spTree>
    <p:extLst>
      <p:ext uri="{BB962C8B-B14F-4D97-AF65-F5344CB8AC3E}">
        <p14:creationId xmlns:p14="http://schemas.microsoft.com/office/powerpoint/2010/main" val="343246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2760952-b3bb-408f-ace6-eb1e07642b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 16-9</Template>
  <TotalTime>6591</TotalTime>
  <Words>1131</Words>
  <Application>Microsoft Macintosh PowerPoint</Application>
  <PresentationFormat>On-screen Show (16:9)</PresentationFormat>
  <Paragraphs>163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Esa presentation</vt:lpstr>
      <vt:lpstr>PowerPoint Presentation</vt:lpstr>
      <vt:lpstr>Sentinel-1: Copernicus radar imaging mission for ocean, land, emergency </vt:lpstr>
      <vt:lpstr>Sentinel-1 Mission Phases </vt:lpstr>
      <vt:lpstr>Sentinel-1: mission status</vt:lpstr>
      <vt:lpstr>PowerPoint Presentation</vt:lpstr>
      <vt:lpstr>Sentinel-1 Constellation operations   Operational services status summary</vt:lpstr>
      <vt:lpstr>Sentinel-1 observation scenario Main thematic domains &amp; components </vt:lpstr>
      <vt:lpstr>Sentinel-1 observation scenario SAR Operational Modes</vt:lpstr>
      <vt:lpstr>Image Acquisition in Interferometric Wide Swath mode (IW)</vt:lpstr>
      <vt:lpstr>Image Acquisition in Wave Mode (VW) (used over open oceans)</vt:lpstr>
      <vt:lpstr>PowerPoint Presentation</vt:lpstr>
      <vt:lpstr>PowerPoint Presentation</vt:lpstr>
      <vt:lpstr>Sentinel-1 observation scenario</vt:lpstr>
      <vt:lpstr>Sentinel-1 systematic production scenario</vt:lpstr>
      <vt:lpstr>PowerPoint Presentation</vt:lpstr>
      <vt:lpstr>Sentinel Online web portal</vt:lpstr>
      <vt:lpstr>Sentinel-1 applications  ever increasing</vt:lpstr>
      <vt:lpstr>Concluding remarks</vt:lpstr>
      <vt:lpstr>CSC Missions Management On-Line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Pierre Potin</cp:lastModifiedBy>
  <cp:revision>265</cp:revision>
  <cp:lastPrinted>2008-08-26T16:26:23Z</cp:lastPrinted>
  <dcterms:created xsi:type="dcterms:W3CDTF">2017-01-12T11:24:09Z</dcterms:created>
  <dcterms:modified xsi:type="dcterms:W3CDTF">2017-09-06T06:59:40Z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