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1"/>
  </p:notesMasterIdLst>
  <p:sldIdLst>
    <p:sldId id="257" r:id="rId3"/>
    <p:sldId id="268" r:id="rId4"/>
    <p:sldId id="266" r:id="rId5"/>
    <p:sldId id="269" r:id="rId6"/>
    <p:sldId id="258" r:id="rId7"/>
    <p:sldId id="261" r:id="rId8"/>
    <p:sldId id="262" r:id="rId9"/>
    <p:sldId id="263" r:id="rId10"/>
    <p:sldId id="264" r:id="rId11"/>
    <p:sldId id="265" r:id="rId12"/>
    <p:sldId id="270" r:id="rId13"/>
    <p:sldId id="271" r:id="rId14"/>
    <p:sldId id="275" r:id="rId15"/>
    <p:sldId id="276" r:id="rId16"/>
    <p:sldId id="274" r:id="rId17"/>
    <p:sldId id="272" r:id="rId18"/>
    <p:sldId id="267"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117" autoAdjust="0"/>
  </p:normalViewPr>
  <p:slideViewPr>
    <p:cSldViewPr snapToGrid="0">
      <p:cViewPr varScale="1">
        <p:scale>
          <a:sx n="61" d="100"/>
          <a:sy n="61" d="100"/>
        </p:scale>
        <p:origin x="8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yssakw\Dropbox\PhD\Paper_submissions\requirements_paper\05_15_2014\general_rtr_for_08_day_70_fpc_am_no_round_global_stats%20(Autosav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yssakw\Dropbox\PhD\Paper_submissions\requirements_paper\05_15_2014\general_rtr_for_08_day_95_fpc_am_no_round_global_sta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7290243038165942"/>
          <c:y val="0.1161218209989857"/>
          <c:w val="0.79119983986066433"/>
          <c:h val="0.74976120545353853"/>
        </c:manualLayout>
      </c:layout>
      <c:barChart>
        <c:barDir val="col"/>
        <c:grouping val="clustered"/>
        <c:varyColors val="0"/>
        <c:ser>
          <c:idx val="0"/>
          <c:order val="0"/>
          <c:tx>
            <c:strRef>
              <c:f>'70%'!$A$2</c:f>
              <c:strCache>
                <c:ptCount val="1"/>
                <c:pt idx="0">
                  <c:v>Jan</c:v>
                </c:pt>
              </c:strCache>
            </c:strRef>
          </c:tx>
          <c:spPr>
            <a:solidFill>
              <a:srgbClr val="C0000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'70%'!$B$2:$J$2</c:f>
              <c:numCache>
                <c:formatCode>General</c:formatCode>
                <c:ptCount val="9"/>
                <c:pt idx="0">
                  <c:v>3.9567266000000001</c:v>
                </c:pt>
                <c:pt idx="1">
                  <c:v>15.6177206</c:v>
                </c:pt>
                <c:pt idx="2">
                  <c:v>14.6960573</c:v>
                </c:pt>
                <c:pt idx="3">
                  <c:v>10.4296103</c:v>
                </c:pt>
                <c:pt idx="4">
                  <c:v>8.9450187999999997</c:v>
                </c:pt>
                <c:pt idx="5">
                  <c:v>8.4954262000000007</c:v>
                </c:pt>
                <c:pt idx="6">
                  <c:v>9.5007648000000007</c:v>
                </c:pt>
                <c:pt idx="7">
                  <c:v>5.3261108000000004</c:v>
                </c:pt>
                <c:pt idx="8">
                  <c:v>23.032564199999999</c:v>
                </c:pt>
              </c:numCache>
            </c:numRef>
          </c:val>
        </c:ser>
        <c:ser>
          <c:idx val="1"/>
          <c:order val="1"/>
          <c:tx>
            <c:strRef>
              <c:f>'70%'!$A$3</c:f>
              <c:strCache>
                <c:ptCount val="1"/>
                <c:pt idx="0">
                  <c:v>Feb</c:v>
                </c:pt>
              </c:strCache>
            </c:strRef>
          </c:tx>
          <c:spPr>
            <a:solidFill>
              <a:srgbClr val="FF000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'70%'!$B$3:$J$3</c:f>
              <c:numCache>
                <c:formatCode>General</c:formatCode>
                <c:ptCount val="9"/>
                <c:pt idx="0">
                  <c:v>3.2183285000000001</c:v>
                </c:pt>
                <c:pt idx="1">
                  <c:v>10.3356133</c:v>
                </c:pt>
                <c:pt idx="2">
                  <c:v>13.297337499999999</c:v>
                </c:pt>
                <c:pt idx="3">
                  <c:v>16.962226900000001</c:v>
                </c:pt>
                <c:pt idx="4">
                  <c:v>13.057798399999999</c:v>
                </c:pt>
                <c:pt idx="5">
                  <c:v>13.3533592</c:v>
                </c:pt>
                <c:pt idx="6">
                  <c:v>4.9009004000000003</c:v>
                </c:pt>
                <c:pt idx="7">
                  <c:v>2.7234734999999999</c:v>
                </c:pt>
                <c:pt idx="8">
                  <c:v>22.150962799999999</c:v>
                </c:pt>
              </c:numCache>
            </c:numRef>
          </c:val>
        </c:ser>
        <c:ser>
          <c:idx val="2"/>
          <c:order val="2"/>
          <c:tx>
            <c:strRef>
              <c:f>'70%'!$A$4</c:f>
              <c:strCache>
                <c:ptCount val="1"/>
                <c:pt idx="0">
                  <c:v>Mar</c:v>
                </c:pt>
              </c:strCache>
            </c:strRef>
          </c:tx>
          <c:spPr>
            <a:solidFill>
              <a:srgbClr val="FFC00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'70%'!$B$4:$J$4</c:f>
              <c:numCache>
                <c:formatCode>General</c:formatCode>
                <c:ptCount val="9"/>
                <c:pt idx="0">
                  <c:v>1.8127683000000001</c:v>
                </c:pt>
                <c:pt idx="1">
                  <c:v>7.9287061999999997</c:v>
                </c:pt>
                <c:pt idx="2">
                  <c:v>18.050523800000001</c:v>
                </c:pt>
                <c:pt idx="3">
                  <c:v>19.914581299999998</c:v>
                </c:pt>
                <c:pt idx="4">
                  <c:v>17.268047299999999</c:v>
                </c:pt>
                <c:pt idx="5">
                  <c:v>12.6365023</c:v>
                </c:pt>
                <c:pt idx="6">
                  <c:v>8.2096529</c:v>
                </c:pt>
                <c:pt idx="7">
                  <c:v>2.4608989000000001</c:v>
                </c:pt>
                <c:pt idx="8">
                  <c:v>11.718317000000001</c:v>
                </c:pt>
              </c:numCache>
            </c:numRef>
          </c:val>
        </c:ser>
        <c:ser>
          <c:idx val="3"/>
          <c:order val="3"/>
          <c:tx>
            <c:strRef>
              <c:f>'70%'!$A$5</c:f>
              <c:strCache>
                <c:ptCount val="1"/>
                <c:pt idx="0">
                  <c:v>Apr</c:v>
                </c:pt>
              </c:strCache>
            </c:strRef>
          </c:tx>
          <c:spPr>
            <a:solidFill>
              <a:srgbClr val="FFFF0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'70%'!$B$5:$J$5</c:f>
              <c:numCache>
                <c:formatCode>General</c:formatCode>
                <c:ptCount val="9"/>
                <c:pt idx="0">
                  <c:v>1.25614</c:v>
                </c:pt>
                <c:pt idx="1">
                  <c:v>6.9387369000000003</c:v>
                </c:pt>
                <c:pt idx="2">
                  <c:v>12.987591699999999</c:v>
                </c:pt>
                <c:pt idx="3">
                  <c:v>30.516597699999998</c:v>
                </c:pt>
                <c:pt idx="4">
                  <c:v>21.227855699999999</c:v>
                </c:pt>
                <c:pt idx="5">
                  <c:v>11.611935600000001</c:v>
                </c:pt>
                <c:pt idx="6">
                  <c:v>7.4012026999999998</c:v>
                </c:pt>
                <c:pt idx="7">
                  <c:v>3.7230325</c:v>
                </c:pt>
                <c:pt idx="8">
                  <c:v>4.3369078999999999</c:v>
                </c:pt>
              </c:numCache>
            </c:numRef>
          </c:val>
        </c:ser>
        <c:ser>
          <c:idx val="4"/>
          <c:order val="4"/>
          <c:tx>
            <c:strRef>
              <c:f>'70%'!$A$6</c:f>
              <c:strCache>
                <c:ptCount val="1"/>
                <c:pt idx="0">
                  <c:v>May</c:v>
                </c:pt>
              </c:strCache>
            </c:strRef>
          </c:tx>
          <c:spPr>
            <a:solidFill>
              <a:srgbClr val="92D05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'70%'!$B$6:$J$6</c:f>
              <c:numCache>
                <c:formatCode>General</c:formatCode>
                <c:ptCount val="9"/>
                <c:pt idx="0">
                  <c:v>0.74734310000000004</c:v>
                </c:pt>
                <c:pt idx="1">
                  <c:v>6.2861976999999998</c:v>
                </c:pt>
                <c:pt idx="2">
                  <c:v>11.9297342</c:v>
                </c:pt>
                <c:pt idx="3">
                  <c:v>26.4753571</c:v>
                </c:pt>
                <c:pt idx="4">
                  <c:v>25.172927900000001</c:v>
                </c:pt>
                <c:pt idx="5">
                  <c:v>13.2419262</c:v>
                </c:pt>
                <c:pt idx="6">
                  <c:v>5.3236628000000001</c:v>
                </c:pt>
                <c:pt idx="7">
                  <c:v>2.8509799999999998</c:v>
                </c:pt>
                <c:pt idx="8">
                  <c:v>7.9718698999999997</c:v>
                </c:pt>
              </c:numCache>
            </c:numRef>
          </c:val>
        </c:ser>
        <c:ser>
          <c:idx val="5"/>
          <c:order val="5"/>
          <c:tx>
            <c:strRef>
              <c:f>'70%'!$A$7</c:f>
              <c:strCache>
                <c:ptCount val="1"/>
                <c:pt idx="0">
                  <c:v>Jun</c:v>
                </c:pt>
              </c:strCache>
            </c:strRef>
          </c:tx>
          <c:spPr>
            <a:solidFill>
              <a:srgbClr val="00B050"/>
            </a:solidFill>
            <a:ln>
              <a:solidFill>
                <a:srgbClr val="00B050"/>
              </a:solid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'70%'!$B$7:$J$7</c:f>
              <c:numCache>
                <c:formatCode>General</c:formatCode>
                <c:ptCount val="9"/>
                <c:pt idx="0">
                  <c:v>2.2018143999999999</c:v>
                </c:pt>
                <c:pt idx="1">
                  <c:v>9.0053034000000007</c:v>
                </c:pt>
                <c:pt idx="2">
                  <c:v>14.628180499999999</c:v>
                </c:pt>
                <c:pt idx="3">
                  <c:v>24.306137100000001</c:v>
                </c:pt>
                <c:pt idx="4">
                  <c:v>20.071039200000001</c:v>
                </c:pt>
                <c:pt idx="5">
                  <c:v>8.8866786999999992</c:v>
                </c:pt>
                <c:pt idx="6">
                  <c:v>5.2495446000000001</c:v>
                </c:pt>
                <c:pt idx="7">
                  <c:v>2.9524252</c:v>
                </c:pt>
                <c:pt idx="8">
                  <c:v>12.6988754</c:v>
                </c:pt>
              </c:numCache>
            </c:numRef>
          </c:val>
        </c:ser>
        <c:ser>
          <c:idx val="6"/>
          <c:order val="6"/>
          <c:tx>
            <c:strRef>
              <c:f>'70%'!$A$8</c:f>
              <c:strCache>
                <c:ptCount val="1"/>
                <c:pt idx="0">
                  <c:v>Jul</c:v>
                </c:pt>
              </c:strCache>
            </c:strRef>
          </c:tx>
          <c:spPr>
            <a:solidFill>
              <a:schemeClr val="accent1">
                <a:lumMod val="40000"/>
                <a:lumOff val="60000"/>
              </a:schemeClr>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'70%'!$B$8:$J$8</c:f>
              <c:numCache>
                <c:formatCode>General</c:formatCode>
                <c:ptCount val="9"/>
                <c:pt idx="0">
                  <c:v>8.1567363999999998</c:v>
                </c:pt>
                <c:pt idx="1">
                  <c:v>11.596770299999999</c:v>
                </c:pt>
                <c:pt idx="2">
                  <c:v>16.074348400000002</c:v>
                </c:pt>
                <c:pt idx="3">
                  <c:v>17.498186100000002</c:v>
                </c:pt>
                <c:pt idx="4">
                  <c:v>13.860814100000001</c:v>
                </c:pt>
                <c:pt idx="5">
                  <c:v>11.037130400000001</c:v>
                </c:pt>
                <c:pt idx="6">
                  <c:v>6.5883665000000002</c:v>
                </c:pt>
                <c:pt idx="7">
                  <c:v>3.0246952</c:v>
                </c:pt>
                <c:pt idx="8">
                  <c:v>12.162953399999999</c:v>
                </c:pt>
              </c:numCache>
            </c:numRef>
          </c:val>
        </c:ser>
        <c:ser>
          <c:idx val="7"/>
          <c:order val="7"/>
          <c:tx>
            <c:strRef>
              <c:f>'70%'!$A$9</c:f>
              <c:strCache>
                <c:ptCount val="1"/>
                <c:pt idx="0">
                  <c:v>Aug</c:v>
                </c:pt>
              </c:strCache>
            </c:strRef>
          </c:tx>
          <c:spPr>
            <a:solidFill>
              <a:srgbClr val="00B0F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'70%'!$B$9:$J$9</c:f>
              <c:numCache>
                <c:formatCode>General</c:formatCode>
                <c:ptCount val="9"/>
                <c:pt idx="0">
                  <c:v>9.4471606999999995</c:v>
                </c:pt>
                <c:pt idx="1">
                  <c:v>13.098810200000001</c:v>
                </c:pt>
                <c:pt idx="2">
                  <c:v>14.173190099999999</c:v>
                </c:pt>
                <c:pt idx="3">
                  <c:v>17.988691299999999</c:v>
                </c:pt>
                <c:pt idx="4">
                  <c:v>14.1480522</c:v>
                </c:pt>
                <c:pt idx="5">
                  <c:v>11.766472800000001</c:v>
                </c:pt>
                <c:pt idx="6">
                  <c:v>7.4960288999999998</c:v>
                </c:pt>
                <c:pt idx="7">
                  <c:v>4.2161698000000003</c:v>
                </c:pt>
                <c:pt idx="8">
                  <c:v>7.6654239000000004</c:v>
                </c:pt>
              </c:numCache>
            </c:numRef>
          </c:val>
        </c:ser>
        <c:ser>
          <c:idx val="8"/>
          <c:order val="8"/>
          <c:tx>
            <c:strRef>
              <c:f>'70%'!$A$10</c:f>
              <c:strCache>
                <c:ptCount val="1"/>
                <c:pt idx="0">
                  <c:v>Sep</c:v>
                </c:pt>
              </c:strCache>
            </c:strRef>
          </c:tx>
          <c:spPr>
            <a:solidFill>
              <a:srgbClr val="0070C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'70%'!$B$10:$J$10</c:f>
              <c:numCache>
                <c:formatCode>General</c:formatCode>
                <c:ptCount val="9"/>
                <c:pt idx="0">
                  <c:v>2.0347455000000001</c:v>
                </c:pt>
                <c:pt idx="1">
                  <c:v>10.306632</c:v>
                </c:pt>
                <c:pt idx="2">
                  <c:v>14.1804142</c:v>
                </c:pt>
                <c:pt idx="3">
                  <c:v>20.4976883</c:v>
                </c:pt>
                <c:pt idx="4">
                  <c:v>16.894407300000001</c:v>
                </c:pt>
                <c:pt idx="5">
                  <c:v>15.613049500000001</c:v>
                </c:pt>
                <c:pt idx="6">
                  <c:v>9.0650148000000002</c:v>
                </c:pt>
                <c:pt idx="7">
                  <c:v>3.5836066999999998</c:v>
                </c:pt>
                <c:pt idx="8">
                  <c:v>7.8244404999999997</c:v>
                </c:pt>
              </c:numCache>
            </c:numRef>
          </c:val>
        </c:ser>
        <c:ser>
          <c:idx val="9"/>
          <c:order val="9"/>
          <c:tx>
            <c:strRef>
              <c:f>'70%'!$A$11</c:f>
              <c:strCache>
                <c:ptCount val="1"/>
                <c:pt idx="0">
                  <c:v>Oct</c:v>
                </c:pt>
              </c:strCache>
            </c:strRef>
          </c:tx>
          <c:spPr>
            <a:solidFill>
              <a:srgbClr val="CC99FF"/>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'70%'!$B$11:$J$11</c:f>
              <c:numCache>
                <c:formatCode>General</c:formatCode>
                <c:ptCount val="9"/>
                <c:pt idx="0">
                  <c:v>1.0133284</c:v>
                </c:pt>
                <c:pt idx="1">
                  <c:v>9.1529751000000008</c:v>
                </c:pt>
                <c:pt idx="2">
                  <c:v>18.465217599999999</c:v>
                </c:pt>
                <c:pt idx="3">
                  <c:v>16.8832111</c:v>
                </c:pt>
                <c:pt idx="4">
                  <c:v>14.5688143</c:v>
                </c:pt>
                <c:pt idx="5">
                  <c:v>14.2136517</c:v>
                </c:pt>
                <c:pt idx="6">
                  <c:v>6.7790613000000004</c:v>
                </c:pt>
                <c:pt idx="7">
                  <c:v>3.4936520999999998</c:v>
                </c:pt>
                <c:pt idx="8">
                  <c:v>15.430088</c:v>
                </c:pt>
              </c:numCache>
            </c:numRef>
          </c:val>
        </c:ser>
        <c:ser>
          <c:idx val="10"/>
          <c:order val="10"/>
          <c:tx>
            <c:strRef>
              <c:f>'70%'!$A$12</c:f>
              <c:strCache>
                <c:ptCount val="1"/>
                <c:pt idx="0">
                  <c:v>Nov</c:v>
                </c:pt>
              </c:strCache>
            </c:strRef>
          </c:tx>
          <c:spPr>
            <a:solidFill>
              <a:srgbClr val="7030A0"/>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'70%'!$B$12:$J$12</c:f>
              <c:numCache>
                <c:formatCode>General</c:formatCode>
                <c:ptCount val="9"/>
                <c:pt idx="0">
                  <c:v>2.1698248000000002</c:v>
                </c:pt>
                <c:pt idx="1">
                  <c:v>19.873159399999999</c:v>
                </c:pt>
                <c:pt idx="2">
                  <c:v>13.500698999999999</c:v>
                </c:pt>
                <c:pt idx="3">
                  <c:v>9.8004569999999998</c:v>
                </c:pt>
                <c:pt idx="4">
                  <c:v>10.7774477</c:v>
                </c:pt>
                <c:pt idx="5">
                  <c:v>9.5082216000000006</c:v>
                </c:pt>
                <c:pt idx="6">
                  <c:v>7.4224271999999996</c:v>
                </c:pt>
                <c:pt idx="7">
                  <c:v>3.2306824000000001</c:v>
                </c:pt>
                <c:pt idx="8">
                  <c:v>23.717081100000001</c:v>
                </c:pt>
              </c:numCache>
            </c:numRef>
          </c:val>
        </c:ser>
        <c:ser>
          <c:idx val="11"/>
          <c:order val="11"/>
          <c:tx>
            <c:strRef>
              <c:f>'70%'!$A$13</c:f>
              <c:strCache>
                <c:ptCount val="1"/>
                <c:pt idx="0">
                  <c:v>Dec</c:v>
                </c:pt>
              </c:strCache>
            </c:strRef>
          </c:tx>
          <c:spPr>
            <a:solidFill>
              <a:srgbClr val="CC0066"/>
            </a:solidFill>
            <a:ln>
              <a:noFill/>
            </a:ln>
            <a:effectLst/>
          </c:spPr>
          <c:invertIfNegative val="0"/>
          <c:cat>
            <c:strRef>
              <c:f>'70%'!$B$1:$J$1</c:f>
              <c:strCache>
                <c:ptCount val="9"/>
                <c:pt idx="0">
                  <c:v>0-1</c:v>
                </c:pt>
                <c:pt idx="1">
                  <c:v>1-2</c:v>
                </c:pt>
                <c:pt idx="2">
                  <c:v>2-3</c:v>
                </c:pt>
                <c:pt idx="3">
                  <c:v>3-4</c:v>
                </c:pt>
                <c:pt idx="4">
                  <c:v>4-5</c:v>
                </c:pt>
                <c:pt idx="5">
                  <c:v>5-6</c:v>
                </c:pt>
                <c:pt idx="6">
                  <c:v>6-7</c:v>
                </c:pt>
                <c:pt idx="7">
                  <c:v>7-8</c:v>
                </c:pt>
                <c:pt idx="8">
                  <c:v>8</c:v>
                </c:pt>
              </c:strCache>
            </c:strRef>
          </c:cat>
          <c:val>
            <c:numRef>
              <c:f>'70%'!$B$13:$J$13</c:f>
              <c:numCache>
                <c:formatCode>General</c:formatCode>
                <c:ptCount val="9"/>
                <c:pt idx="0">
                  <c:v>3.6292651</c:v>
                </c:pt>
                <c:pt idx="1">
                  <c:v>17.546705200000002</c:v>
                </c:pt>
                <c:pt idx="2">
                  <c:v>13.164579399999999</c:v>
                </c:pt>
                <c:pt idx="3">
                  <c:v>11.2717752</c:v>
                </c:pt>
                <c:pt idx="4">
                  <c:v>7.7979674000000001</c:v>
                </c:pt>
                <c:pt idx="5">
                  <c:v>5.6222295999999998</c:v>
                </c:pt>
                <c:pt idx="6">
                  <c:v>6.3526572999999997</c:v>
                </c:pt>
                <c:pt idx="7">
                  <c:v>3.3883060999999999</c:v>
                </c:pt>
                <c:pt idx="8">
                  <c:v>31.226516700000001</c:v>
                </c:pt>
              </c:numCache>
            </c:numRef>
          </c:val>
        </c:ser>
        <c:dLbls>
          <c:showLegendKey val="0"/>
          <c:showVal val="0"/>
          <c:showCatName val="0"/>
          <c:showSerName val="0"/>
          <c:showPercent val="0"/>
          <c:showBubbleSize val="0"/>
        </c:dLbls>
        <c:gapWidth val="199"/>
        <c:axId val="114787840"/>
        <c:axId val="114788400"/>
      </c:barChart>
      <c:catAx>
        <c:axId val="11478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4788400"/>
        <c:crosses val="autoZero"/>
        <c:auto val="1"/>
        <c:lblAlgn val="ctr"/>
        <c:lblOffset val="100"/>
        <c:noMultiLvlLbl val="0"/>
      </c:catAx>
      <c:valAx>
        <c:axId val="114788400"/>
        <c:scaling>
          <c:orientation val="minMax"/>
          <c:max val="6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0" i="1"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i="1"/>
                  <a:t>% of Cells</a:t>
                </a:r>
              </a:p>
            </c:rich>
          </c:tx>
          <c:layout/>
          <c:overlay val="0"/>
          <c:spPr>
            <a:noFill/>
            <a:ln>
              <a:noFill/>
            </a:ln>
            <a:effectLst/>
          </c:spPr>
          <c:txPr>
            <a:bodyPr rot="-5400000" spcFirstLastPara="1" vertOverflow="ellipsis" vert="horz" wrap="square" anchor="ctr" anchorCtr="1"/>
            <a:lstStyle/>
            <a:p>
              <a:pPr>
                <a:defRPr sz="1200" b="0" i="1"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4787840"/>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382845904523886"/>
          <c:y val="0.1202380578499419"/>
          <c:w val="0.72355981315332474"/>
          <c:h val="0.62137773504407723"/>
        </c:manualLayout>
      </c:layout>
      <c:barChart>
        <c:barDir val="col"/>
        <c:grouping val="clustered"/>
        <c:varyColors val="0"/>
        <c:ser>
          <c:idx val="0"/>
          <c:order val="0"/>
          <c:tx>
            <c:strRef>
              <c:f>'99%'!$A$2</c:f>
              <c:strCache>
                <c:ptCount val="1"/>
                <c:pt idx="0">
                  <c:v>Jan</c:v>
                </c:pt>
              </c:strCache>
            </c:strRef>
          </c:tx>
          <c:spPr>
            <a:solidFill>
              <a:srgbClr val="C0000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'99%'!$B$2:$J$2</c:f>
              <c:numCache>
                <c:formatCode>General</c:formatCode>
                <c:ptCount val="9"/>
                <c:pt idx="0">
                  <c:v>28.4348545</c:v>
                </c:pt>
                <c:pt idx="1">
                  <c:v>25.210279499999999</c:v>
                </c:pt>
                <c:pt idx="2">
                  <c:v>20.982860599999999</c:v>
                </c:pt>
                <c:pt idx="3">
                  <c:v>8.0155487000000001</c:v>
                </c:pt>
                <c:pt idx="4">
                  <c:v>4.7332105999999996</c:v>
                </c:pt>
                <c:pt idx="5">
                  <c:v>6.5234632000000001</c:v>
                </c:pt>
                <c:pt idx="6">
                  <c:v>4.0688127999999999</c:v>
                </c:pt>
                <c:pt idx="7">
                  <c:v>1.4424428</c:v>
                </c:pt>
                <c:pt idx="8">
                  <c:v>0.58852910000000003</c:v>
                </c:pt>
              </c:numCache>
            </c:numRef>
          </c:val>
        </c:ser>
        <c:ser>
          <c:idx val="1"/>
          <c:order val="1"/>
          <c:tx>
            <c:strRef>
              <c:f>'99%'!$A$3</c:f>
              <c:strCache>
                <c:ptCount val="1"/>
                <c:pt idx="0">
                  <c:v>Feb</c:v>
                </c:pt>
              </c:strCache>
            </c:strRef>
          </c:tx>
          <c:spPr>
            <a:solidFill>
              <a:srgbClr val="FF000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'99%'!$B$3:$J$3</c:f>
              <c:numCache>
                <c:formatCode>General</c:formatCode>
                <c:ptCount val="9"/>
                <c:pt idx="0">
                  <c:v>20.539865500000001</c:v>
                </c:pt>
                <c:pt idx="1">
                  <c:v>36.331440000000001</c:v>
                </c:pt>
                <c:pt idx="2">
                  <c:v>19.747518500000002</c:v>
                </c:pt>
                <c:pt idx="3">
                  <c:v>5.1700602</c:v>
                </c:pt>
                <c:pt idx="4">
                  <c:v>4.7154502999999997</c:v>
                </c:pt>
                <c:pt idx="5">
                  <c:v>4.3577509000000001</c:v>
                </c:pt>
                <c:pt idx="6">
                  <c:v>3.2128553000000002</c:v>
                </c:pt>
                <c:pt idx="7">
                  <c:v>3.0235419000000001</c:v>
                </c:pt>
                <c:pt idx="8">
                  <c:v>2.9015183000000002</c:v>
                </c:pt>
              </c:numCache>
            </c:numRef>
          </c:val>
        </c:ser>
        <c:ser>
          <c:idx val="2"/>
          <c:order val="2"/>
          <c:tx>
            <c:strRef>
              <c:f>'99%'!$A$4</c:f>
              <c:strCache>
                <c:ptCount val="1"/>
                <c:pt idx="0">
                  <c:v>Mar</c:v>
                </c:pt>
              </c:strCache>
            </c:strRef>
          </c:tx>
          <c:spPr>
            <a:solidFill>
              <a:srgbClr val="FFC00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'99%'!$B$4:$J$4</c:f>
              <c:numCache>
                <c:formatCode>General</c:formatCode>
                <c:ptCount val="9"/>
                <c:pt idx="0">
                  <c:v>19.078775400000001</c:v>
                </c:pt>
                <c:pt idx="1">
                  <c:v>45.895854900000003</c:v>
                </c:pt>
                <c:pt idx="2">
                  <c:v>22.165790600000001</c:v>
                </c:pt>
                <c:pt idx="3">
                  <c:v>4.5310129999999997</c:v>
                </c:pt>
                <c:pt idx="4">
                  <c:v>2.6004648000000001</c:v>
                </c:pt>
                <c:pt idx="5">
                  <c:v>2.8453293</c:v>
                </c:pt>
                <c:pt idx="6">
                  <c:v>1.4744060999999999</c:v>
                </c:pt>
                <c:pt idx="7">
                  <c:v>0.96016809999999997</c:v>
                </c:pt>
                <c:pt idx="8">
                  <c:v>0.44819949999999997</c:v>
                </c:pt>
              </c:numCache>
            </c:numRef>
          </c:val>
        </c:ser>
        <c:ser>
          <c:idx val="3"/>
          <c:order val="3"/>
          <c:tx>
            <c:strRef>
              <c:f>'99%'!$A$5</c:f>
              <c:strCache>
                <c:ptCount val="1"/>
                <c:pt idx="0">
                  <c:v>Apr</c:v>
                </c:pt>
              </c:strCache>
            </c:strRef>
          </c:tx>
          <c:spPr>
            <a:solidFill>
              <a:srgbClr val="FFFF0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'99%'!$B$5:$J$5</c:f>
              <c:numCache>
                <c:formatCode>General</c:formatCode>
                <c:ptCount val="9"/>
                <c:pt idx="0">
                  <c:v>13.9330254</c:v>
                </c:pt>
                <c:pt idx="1">
                  <c:v>58.993892700000004</c:v>
                </c:pt>
                <c:pt idx="2">
                  <c:v>21.008626899999999</c:v>
                </c:pt>
                <c:pt idx="3">
                  <c:v>4.8347721000000003</c:v>
                </c:pt>
                <c:pt idx="4">
                  <c:v>1.0167584000000001</c:v>
                </c:pt>
                <c:pt idx="5">
                  <c:v>0.19557089999999999</c:v>
                </c:pt>
                <c:pt idx="6">
                  <c:v>1.0689799999999999E-2</c:v>
                </c:pt>
                <c:pt idx="7">
                  <c:v>2.6286E-3</c:v>
                </c:pt>
                <c:pt idx="8">
                  <c:v>4.0305999999999996E-3</c:v>
                </c:pt>
              </c:numCache>
            </c:numRef>
          </c:val>
        </c:ser>
        <c:ser>
          <c:idx val="4"/>
          <c:order val="4"/>
          <c:tx>
            <c:strRef>
              <c:f>'99%'!$A$6</c:f>
              <c:strCache>
                <c:ptCount val="1"/>
                <c:pt idx="0">
                  <c:v>May</c:v>
                </c:pt>
              </c:strCache>
            </c:strRef>
          </c:tx>
          <c:spPr>
            <a:solidFill>
              <a:srgbClr val="92D05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'99%'!$B$6:$J$6</c:f>
              <c:numCache>
                <c:formatCode>General</c:formatCode>
                <c:ptCount val="9"/>
                <c:pt idx="0">
                  <c:v>12.3204517</c:v>
                </c:pt>
                <c:pt idx="1">
                  <c:v>58.291107199999999</c:v>
                </c:pt>
                <c:pt idx="2">
                  <c:v>19.9616756</c:v>
                </c:pt>
                <c:pt idx="3">
                  <c:v>5.8470687999999997</c:v>
                </c:pt>
                <c:pt idx="4">
                  <c:v>2.3825758000000001</c:v>
                </c:pt>
                <c:pt idx="5">
                  <c:v>0.80779460000000003</c:v>
                </c:pt>
                <c:pt idx="6">
                  <c:v>0.194915</c:v>
                </c:pt>
                <c:pt idx="7">
                  <c:v>6.1338700000000003E-2</c:v>
                </c:pt>
                <c:pt idx="8">
                  <c:v>0.1330694</c:v>
                </c:pt>
              </c:numCache>
            </c:numRef>
          </c:val>
        </c:ser>
        <c:ser>
          <c:idx val="5"/>
          <c:order val="5"/>
          <c:tx>
            <c:strRef>
              <c:f>'99%'!$A$7</c:f>
              <c:strCache>
                <c:ptCount val="1"/>
                <c:pt idx="0">
                  <c:v>Jun</c:v>
                </c:pt>
              </c:strCache>
            </c:strRef>
          </c:tx>
          <c:spPr>
            <a:solidFill>
              <a:srgbClr val="00B050"/>
            </a:solidFill>
            <a:ln>
              <a:solidFill>
                <a:srgbClr val="00B050"/>
              </a:solid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'99%'!$B$7:$J$7</c:f>
              <c:numCache>
                <c:formatCode>General</c:formatCode>
                <c:ptCount val="9"/>
                <c:pt idx="0">
                  <c:v>17.591308600000001</c:v>
                </c:pt>
                <c:pt idx="1">
                  <c:v>52.621166199999998</c:v>
                </c:pt>
                <c:pt idx="2">
                  <c:v>15.6582861</c:v>
                </c:pt>
                <c:pt idx="3">
                  <c:v>6.3378905999999997</c:v>
                </c:pt>
                <c:pt idx="4">
                  <c:v>3.4528327000000001</c:v>
                </c:pt>
                <c:pt idx="5">
                  <c:v>2.0341859000000002</c:v>
                </c:pt>
                <c:pt idx="6">
                  <c:v>1.0010397</c:v>
                </c:pt>
                <c:pt idx="7">
                  <c:v>0.63356380000000001</c:v>
                </c:pt>
                <c:pt idx="8">
                  <c:v>0.66972549999999997</c:v>
                </c:pt>
              </c:numCache>
            </c:numRef>
          </c:val>
        </c:ser>
        <c:ser>
          <c:idx val="6"/>
          <c:order val="6"/>
          <c:tx>
            <c:strRef>
              <c:f>'99%'!$A$8</c:f>
              <c:strCache>
                <c:ptCount val="1"/>
                <c:pt idx="0">
                  <c:v>Jul</c:v>
                </c:pt>
              </c:strCache>
            </c:strRef>
          </c:tx>
          <c:spPr>
            <a:solidFill>
              <a:schemeClr val="accent1">
                <a:lumMod val="40000"/>
                <a:lumOff val="60000"/>
              </a:schemeClr>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'99%'!$B$8:$J$8</c:f>
              <c:numCache>
                <c:formatCode>General</c:formatCode>
                <c:ptCount val="9"/>
                <c:pt idx="0">
                  <c:v>27.432796499999998</c:v>
                </c:pt>
                <c:pt idx="1">
                  <c:v>39.754058800000003</c:v>
                </c:pt>
                <c:pt idx="2">
                  <c:v>19.219694100000002</c:v>
                </c:pt>
                <c:pt idx="3">
                  <c:v>5.9244905000000001</c:v>
                </c:pt>
                <c:pt idx="4">
                  <c:v>2.9716586999999999</c:v>
                </c:pt>
                <c:pt idx="5">
                  <c:v>1.8774048999999999</c:v>
                </c:pt>
                <c:pt idx="6">
                  <c:v>0.86442830000000004</c:v>
                </c:pt>
                <c:pt idx="7">
                  <c:v>0.74618640000000003</c:v>
                </c:pt>
                <c:pt idx="8">
                  <c:v>1.2092811999999999</c:v>
                </c:pt>
              </c:numCache>
            </c:numRef>
          </c:val>
        </c:ser>
        <c:ser>
          <c:idx val="7"/>
          <c:order val="7"/>
          <c:tx>
            <c:strRef>
              <c:f>'99%'!$A$9</c:f>
              <c:strCache>
                <c:ptCount val="1"/>
                <c:pt idx="0">
                  <c:v>Aug</c:v>
                </c:pt>
              </c:strCache>
            </c:strRef>
          </c:tx>
          <c:spPr>
            <a:solidFill>
              <a:srgbClr val="00B0F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'99%'!$B$9:$J$9</c:f>
              <c:numCache>
                <c:formatCode>General</c:formatCode>
                <c:ptCount val="9"/>
                <c:pt idx="0">
                  <c:v>29.637077300000001</c:v>
                </c:pt>
                <c:pt idx="1">
                  <c:v>39.218826300000003</c:v>
                </c:pt>
                <c:pt idx="2">
                  <c:v>21.577173200000001</c:v>
                </c:pt>
                <c:pt idx="3">
                  <c:v>5.4706435000000004</c:v>
                </c:pt>
                <c:pt idx="4">
                  <c:v>1.1236244</c:v>
                </c:pt>
                <c:pt idx="5">
                  <c:v>0.77568239999999999</c:v>
                </c:pt>
                <c:pt idx="6">
                  <c:v>0.51965700000000004</c:v>
                </c:pt>
                <c:pt idx="7">
                  <c:v>0.4760837</c:v>
                </c:pt>
                <c:pt idx="8">
                  <c:v>1.2012313999999999</c:v>
                </c:pt>
              </c:numCache>
            </c:numRef>
          </c:val>
        </c:ser>
        <c:ser>
          <c:idx val="8"/>
          <c:order val="8"/>
          <c:tx>
            <c:strRef>
              <c:f>'99%'!$A$10</c:f>
              <c:strCache>
                <c:ptCount val="1"/>
                <c:pt idx="0">
                  <c:v>Sep</c:v>
                </c:pt>
              </c:strCache>
            </c:strRef>
          </c:tx>
          <c:spPr>
            <a:solidFill>
              <a:srgbClr val="0070C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'99%'!$B$10:$J$10</c:f>
              <c:numCache>
                <c:formatCode>General</c:formatCode>
                <c:ptCount val="9"/>
                <c:pt idx="0">
                  <c:v>18.607706100000001</c:v>
                </c:pt>
                <c:pt idx="1">
                  <c:v>45.306182900000003</c:v>
                </c:pt>
                <c:pt idx="2">
                  <c:v>26.622251500000001</c:v>
                </c:pt>
                <c:pt idx="3">
                  <c:v>5.4490942999999996</c:v>
                </c:pt>
                <c:pt idx="4">
                  <c:v>1.4190837999999999</c:v>
                </c:pt>
                <c:pt idx="5">
                  <c:v>0.79299830000000004</c:v>
                </c:pt>
                <c:pt idx="6">
                  <c:v>0.64993020000000001</c:v>
                </c:pt>
                <c:pt idx="7">
                  <c:v>0.4508337</c:v>
                </c:pt>
                <c:pt idx="8">
                  <c:v>0.70191939999999997</c:v>
                </c:pt>
              </c:numCache>
            </c:numRef>
          </c:val>
        </c:ser>
        <c:ser>
          <c:idx val="9"/>
          <c:order val="9"/>
          <c:tx>
            <c:strRef>
              <c:f>'99%'!$A$11</c:f>
              <c:strCache>
                <c:ptCount val="1"/>
                <c:pt idx="0">
                  <c:v>Oct</c:v>
                </c:pt>
              </c:strCache>
            </c:strRef>
          </c:tx>
          <c:spPr>
            <a:solidFill>
              <a:srgbClr val="CC99FF"/>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'99%'!$B$11:$J$11</c:f>
              <c:numCache>
                <c:formatCode>General</c:formatCode>
                <c:ptCount val="9"/>
                <c:pt idx="0">
                  <c:v>18.7834778</c:v>
                </c:pt>
                <c:pt idx="1">
                  <c:v>41.300067900000002</c:v>
                </c:pt>
                <c:pt idx="2">
                  <c:v>22.706518200000001</c:v>
                </c:pt>
                <c:pt idx="3">
                  <c:v>7.7606191999999998</c:v>
                </c:pt>
                <c:pt idx="4">
                  <c:v>3.034297</c:v>
                </c:pt>
                <c:pt idx="5">
                  <c:v>2.1409755000000001</c:v>
                </c:pt>
                <c:pt idx="6">
                  <c:v>2.4284365000000001</c:v>
                </c:pt>
                <c:pt idx="7">
                  <c:v>1.1823089</c:v>
                </c:pt>
                <c:pt idx="8">
                  <c:v>0.66329720000000003</c:v>
                </c:pt>
              </c:numCache>
            </c:numRef>
          </c:val>
        </c:ser>
        <c:ser>
          <c:idx val="10"/>
          <c:order val="10"/>
          <c:tx>
            <c:strRef>
              <c:f>'99%'!$A$12</c:f>
              <c:strCache>
                <c:ptCount val="1"/>
                <c:pt idx="0">
                  <c:v>Nov</c:v>
                </c:pt>
              </c:strCache>
            </c:strRef>
          </c:tx>
          <c:spPr>
            <a:solidFill>
              <a:srgbClr val="7030A0"/>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'99%'!$B$12:$J$12</c:f>
              <c:numCache>
                <c:formatCode>General</c:formatCode>
                <c:ptCount val="9"/>
                <c:pt idx="0">
                  <c:v>30.071500799999999</c:v>
                </c:pt>
                <c:pt idx="1">
                  <c:v>26.0500908</c:v>
                </c:pt>
                <c:pt idx="2">
                  <c:v>18.6408272</c:v>
                </c:pt>
                <c:pt idx="3">
                  <c:v>6.7783059999999997</c:v>
                </c:pt>
                <c:pt idx="4">
                  <c:v>6.3510045999999996</c:v>
                </c:pt>
                <c:pt idx="5">
                  <c:v>6.3297124</c:v>
                </c:pt>
                <c:pt idx="6">
                  <c:v>3.578017</c:v>
                </c:pt>
                <c:pt idx="7">
                  <c:v>0.74651730000000005</c:v>
                </c:pt>
                <c:pt idx="8">
                  <c:v>1.4540265999999999</c:v>
                </c:pt>
              </c:numCache>
            </c:numRef>
          </c:val>
        </c:ser>
        <c:ser>
          <c:idx val="11"/>
          <c:order val="11"/>
          <c:tx>
            <c:strRef>
              <c:f>'99%'!$A$13</c:f>
              <c:strCache>
                <c:ptCount val="1"/>
                <c:pt idx="0">
                  <c:v>Dec</c:v>
                </c:pt>
              </c:strCache>
            </c:strRef>
          </c:tx>
          <c:spPr>
            <a:solidFill>
              <a:srgbClr val="CC0066"/>
            </a:solidFill>
            <a:ln>
              <a:noFill/>
            </a:ln>
            <a:effectLst/>
          </c:spPr>
          <c:invertIfNegative val="0"/>
          <c:cat>
            <c:strRef>
              <c:f>'99%'!$B$1:$J$1</c:f>
              <c:strCache>
                <c:ptCount val="9"/>
                <c:pt idx="0">
                  <c:v>0-1</c:v>
                </c:pt>
                <c:pt idx="1">
                  <c:v>1-2</c:v>
                </c:pt>
                <c:pt idx="2">
                  <c:v>2-3</c:v>
                </c:pt>
                <c:pt idx="3">
                  <c:v>3-4</c:v>
                </c:pt>
                <c:pt idx="4">
                  <c:v>4-5</c:v>
                </c:pt>
                <c:pt idx="5">
                  <c:v>5-6</c:v>
                </c:pt>
                <c:pt idx="6">
                  <c:v>6-7</c:v>
                </c:pt>
                <c:pt idx="7">
                  <c:v>7-8</c:v>
                </c:pt>
                <c:pt idx="8">
                  <c:v>8</c:v>
                </c:pt>
              </c:strCache>
            </c:strRef>
          </c:cat>
          <c:val>
            <c:numRef>
              <c:f>'99%'!$B$13:$J$13</c:f>
              <c:numCache>
                <c:formatCode>General</c:formatCode>
                <c:ptCount val="9"/>
                <c:pt idx="0">
                  <c:v>28.273710300000001</c:v>
                </c:pt>
                <c:pt idx="1">
                  <c:v>25.136581400000001</c:v>
                </c:pt>
                <c:pt idx="2">
                  <c:v>13.678923599999999</c:v>
                </c:pt>
                <c:pt idx="3">
                  <c:v>8.6971778999999998</c:v>
                </c:pt>
                <c:pt idx="4">
                  <c:v>6.6908878999999999</c:v>
                </c:pt>
                <c:pt idx="5">
                  <c:v>6.7410788999999998</c:v>
                </c:pt>
                <c:pt idx="6">
                  <c:v>6.5756278000000004</c:v>
                </c:pt>
                <c:pt idx="7">
                  <c:v>2.8182212999999998</c:v>
                </c:pt>
                <c:pt idx="8">
                  <c:v>1.3877908000000001</c:v>
                </c:pt>
              </c:numCache>
            </c:numRef>
          </c:val>
        </c:ser>
        <c:dLbls>
          <c:showLegendKey val="0"/>
          <c:showVal val="0"/>
          <c:showCatName val="0"/>
          <c:showSerName val="0"/>
          <c:showPercent val="0"/>
          <c:showBubbleSize val="0"/>
        </c:dLbls>
        <c:gapWidth val="199"/>
        <c:axId val="459508736"/>
        <c:axId val="459509296"/>
      </c:barChart>
      <c:catAx>
        <c:axId val="459508736"/>
        <c:scaling>
          <c:orientation val="minMax"/>
        </c:scaling>
        <c:delete val="0"/>
        <c:axPos val="b"/>
        <c:title>
          <c:tx>
            <c:rich>
              <a:bodyPr rot="0" spcFirstLastPara="1" vertOverflow="ellipsis" vert="horz" wrap="square" anchor="ctr" anchorCtr="1"/>
              <a:lstStyle/>
              <a:p>
                <a:pPr>
                  <a:defRPr sz="1200" b="0" i="1"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i="1"/>
                  <a:t>Revisit Frequency Required (Days)</a:t>
                </a:r>
              </a:p>
            </c:rich>
          </c:tx>
          <c:layout/>
          <c:overlay val="0"/>
          <c:spPr>
            <a:noFill/>
            <a:ln>
              <a:noFill/>
            </a:ln>
            <a:effectLst/>
          </c:spPr>
          <c:txPr>
            <a:bodyPr rot="0" spcFirstLastPara="1" vertOverflow="ellipsis" vert="horz" wrap="square" anchor="ctr" anchorCtr="1"/>
            <a:lstStyle/>
            <a:p>
              <a:pPr>
                <a:defRPr sz="1200" b="0" i="1"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9509296"/>
        <c:crosses val="autoZero"/>
        <c:auto val="1"/>
        <c:lblAlgn val="ctr"/>
        <c:lblOffset val="100"/>
        <c:noMultiLvlLbl val="0"/>
      </c:catAx>
      <c:valAx>
        <c:axId val="459509296"/>
        <c:scaling>
          <c:orientation val="minMax"/>
          <c:max val="6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59508736"/>
        <c:crosses val="autoZero"/>
        <c:crossBetween val="between"/>
      </c:valAx>
      <c:spPr>
        <a:noFill/>
        <a:ln>
          <a:noFill/>
        </a:ln>
        <a:effectLst/>
      </c:spPr>
    </c:plotArea>
    <c:legend>
      <c:legendPos val="r"/>
      <c:layout>
        <c:manualLayout>
          <c:xMode val="edge"/>
          <c:yMode val="edge"/>
          <c:x val="0.90145560102098654"/>
          <c:y val="2.7504451203455619E-3"/>
          <c:w val="8.9733821707562722E-2"/>
          <c:h val="0.887114581345290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5504E-4E7E-4988-BDA4-1D5AE90079EE}" type="datetimeFigureOut">
              <a:rPr lang="en-US" smtClean="0"/>
              <a:t>9/6/2017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A9411-2630-42FD-ACB9-6875D9CD4530}" type="slidenum">
              <a:rPr lang="en-US" smtClean="0"/>
              <a:t>‹#›</a:t>
            </a:fld>
            <a:endParaRPr lang="en-US"/>
          </a:p>
        </p:txBody>
      </p:sp>
    </p:spTree>
    <p:extLst>
      <p:ext uri="{BB962C8B-B14F-4D97-AF65-F5344CB8AC3E}">
        <p14:creationId xmlns:p14="http://schemas.microsoft.com/office/powerpoint/2010/main" val="1030657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DDCA89-C395-478F-86E3-86C2173C401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56899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process might be a bit different for Carbon</a:t>
            </a:r>
            <a:r>
              <a:rPr lang="en-US" baseline="0" dirty="0" smtClean="0"/>
              <a:t> – seems like the main goal is inventory (on what time step?). </a:t>
            </a:r>
          </a:p>
          <a:p>
            <a:r>
              <a:rPr lang="en-US" baseline="0" dirty="0" smtClean="0"/>
              <a:t>- You are not likely reporting multiple times per year, but you may need to monitor certain highly dynamic events (e.g. fires) as input to a larger inventory. </a:t>
            </a:r>
            <a:endParaRPr lang="en-US" dirty="0"/>
          </a:p>
        </p:txBody>
      </p:sp>
      <p:sp>
        <p:nvSpPr>
          <p:cNvPr id="4" name="Slide Number Placeholder 3"/>
          <p:cNvSpPr>
            <a:spLocks noGrp="1"/>
          </p:cNvSpPr>
          <p:nvPr>
            <p:ph type="sldNum" sz="quarter" idx="10"/>
          </p:nvPr>
        </p:nvSpPr>
        <p:spPr/>
        <p:txBody>
          <a:bodyPr/>
          <a:lstStyle/>
          <a:p>
            <a:fld id="{476A9411-2630-42FD-ACB9-6875D9CD4530}" type="slidenum">
              <a:rPr lang="en-US" smtClean="0"/>
              <a:t>3</a:t>
            </a:fld>
            <a:endParaRPr lang="en-US"/>
          </a:p>
        </p:txBody>
      </p:sp>
    </p:spTree>
    <p:extLst>
      <p:ext uri="{BB962C8B-B14F-4D97-AF65-F5344CB8AC3E}">
        <p14:creationId xmlns:p14="http://schemas.microsoft.com/office/powerpoint/2010/main" val="426083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TALKING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2012, GEOGLAM</a:t>
            </a:r>
            <a:r>
              <a:rPr lang="en-US" baseline="0" dirty="0" smtClean="0"/>
              <a:t> scientists &amp; CEOS representatives met at CSA in Montreal to develop a refined and set of EO requirements which are necessary to generate a variety of target products or applications (crop mask, crop type area, crop condition, crop yield, crop biophysical variables (LAI), environmental variables, and information on cropping system (crop cycles).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requirements (such as these [ANIMATION] for moderate resolution instruments like Sentinels and </a:t>
            </a:r>
            <a:r>
              <a:rPr lang="en-US" baseline="0" dirty="0" err="1" smtClean="0"/>
              <a:t>Landsats</a:t>
            </a:r>
            <a:r>
              <a:rPr lang="en-US" baseline="0" dirty="0" smtClean="0"/>
              <a:t>) are broken down by spatial and spectral ranges (the “what?”), each with a corresponding temporal requirement for cloud free data (sometimes different revisit frequencies are needed during the season vs. out of season) as well as information on the geographic extent to which the data are necessary (all croplands? Or just a sample? Are the data necessary for just small and medium fields, or for all fields?).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6A51CF5-E3EE-45DC-AD16-1EA53FA504B0}" type="slidenum">
              <a:rPr lang="en-US" smtClean="0"/>
              <a:t>5</a:t>
            </a:fld>
            <a:endParaRPr lang="en-US"/>
          </a:p>
        </p:txBody>
      </p:sp>
    </p:spTree>
    <p:extLst>
      <p:ext uri="{BB962C8B-B14F-4D97-AF65-F5344CB8AC3E}">
        <p14:creationId xmlns:p14="http://schemas.microsoft.com/office/powerpoint/2010/main" val="216365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key components of EO requirements include where to image (as in where the crops of interest are – as indicated by information on crop location and field size distribution), when to image (clarified by when crops are growing), and how frequently/at what spatial resolution to image – determined by the applications of these data (such as crop type and crop condition) and the methods used to derive that information. We combined all of these together for the different requirements in the table, to see where, when, and how frequently we’d really have to image (incorporating cloud cover, as necessary) to meet our EO requirements.</a:t>
            </a:r>
          </a:p>
          <a:p>
            <a:endParaRPr lang="en-US" baseline="0"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A7D472-D51C-4CF6-A763-BB8543F2C65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3148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this point, we need to place these requirements in the spatial context – what do we need, when, and where? Again, we’re drawing on the two perspectives of cloud cover</a:t>
            </a:r>
          </a:p>
        </p:txBody>
      </p:sp>
      <p:sp>
        <p:nvSpPr>
          <p:cNvPr id="4" name="Slide Number Placeholder 3"/>
          <p:cNvSpPr>
            <a:spLocks noGrp="1"/>
          </p:cNvSpPr>
          <p:nvPr>
            <p:ph type="sldNum" sz="quarter" idx="10"/>
          </p:nvPr>
        </p:nvSpPr>
        <p:spPr/>
        <p:txBody>
          <a:bodyPr/>
          <a:lstStyle/>
          <a:p>
            <a:fld id="{B9000CA5-9909-45B9-8A0C-0CFBAF5451E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2116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maps show what revisit frequency would be required to yield a view at least 70% (top) or 95% (bottom) cloud free within 8 days over in season croplands. For 70% clear, 8 days is sometimes sufficient, but generally most areas are in the 3-5 day range. For 95% clear, a much more frequent revisit is required. </a:t>
            </a:r>
          </a:p>
          <a:p>
            <a:endParaRPr lang="en-US" baseline="0" dirty="0" smtClean="0"/>
          </a:p>
          <a:p>
            <a:r>
              <a:rPr lang="en-US" baseline="0" dirty="0" smtClean="0"/>
              <a:t>- Determining acceptable cloud cover thresholds is a priority research area</a:t>
            </a:r>
            <a:endParaRPr lang="en-US" dirty="0"/>
          </a:p>
        </p:txBody>
      </p:sp>
      <p:sp>
        <p:nvSpPr>
          <p:cNvPr id="4" name="Slide Number Placeholder 3"/>
          <p:cNvSpPr>
            <a:spLocks noGrp="1"/>
          </p:cNvSpPr>
          <p:nvPr>
            <p:ph type="sldNum" sz="quarter" idx="10"/>
          </p:nvPr>
        </p:nvSpPr>
        <p:spPr/>
        <p:txBody>
          <a:bodyPr/>
          <a:lstStyle/>
          <a:p>
            <a:fld id="{BD89B290-84DF-4D94-964D-AE2DF192954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30079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Tx/>
              <a:buChar char="-"/>
            </a:pPr>
            <a:r>
              <a:rPr lang="en-US" dirty="0" smtClean="0"/>
              <a:t>To evaluate our ability to meet these requirements, Brian </a:t>
            </a:r>
            <a:r>
              <a:rPr lang="en-US" dirty="0" err="1" smtClean="0"/>
              <a:t>Killough’s</a:t>
            </a:r>
            <a:r>
              <a:rPr lang="en-US" dirty="0" smtClean="0"/>
              <a:t> group at the CEOS SEO (NASA Langley) have utilized</a:t>
            </a:r>
            <a:r>
              <a:rPr lang="en-US" baseline="0" dirty="0" smtClean="0"/>
              <a:t> their COVE tool to model coincident overpasses of hypothetical constellations of polar-orbiting, optical, moderate resolution (10-100m) systems.</a:t>
            </a:r>
            <a:endParaRPr lang="en-US" dirty="0" smtClean="0"/>
          </a:p>
          <a:p>
            <a:pPr marL="173336" indent="-173336">
              <a:buFontTx/>
              <a:buChar char="-"/>
            </a:pPr>
            <a:r>
              <a:rPr lang="en-US" dirty="0" smtClean="0"/>
              <a:t>Most of these constellations have a </a:t>
            </a:r>
            <a:r>
              <a:rPr lang="en-US" baseline="0" dirty="0" smtClean="0"/>
              <a:t>revisit of less than a day to 4.5 days (the two present Landsat are at 8 days almost everywhere) </a:t>
            </a:r>
            <a:r>
              <a:rPr lang="en-US" baseline="0" dirty="0" smtClean="0">
                <a:sym typeface="Wingdings" panose="05000000000000000000" pitchFamily="2" charset="2"/>
              </a:rPr>
              <a:t> these are acquisition opportunities, mind you, not necessarily acquisitions… only the 2 Sentinels are claiming to have systematic acquisitions, L7+L8 are close, SLC-off issues not withstanding. </a:t>
            </a:r>
            <a:endParaRPr lang="en-US" dirty="0" smtClean="0"/>
          </a:p>
          <a:p>
            <a:pPr marL="173336" indent="-173336">
              <a:buFontTx/>
              <a:buChar char="-"/>
            </a:pPr>
            <a:r>
              <a:rPr lang="en-US" dirty="0" smtClean="0"/>
              <a:t>Constellation</a:t>
            </a:r>
            <a:r>
              <a:rPr lang="en-US" baseline="0" dirty="0" smtClean="0"/>
              <a:t> #7 is what we have now… 8 days in most locations</a:t>
            </a:r>
          </a:p>
          <a:p>
            <a:pPr marL="173336" indent="-173336">
              <a:buFontTx/>
              <a:buChar char="-"/>
            </a:pPr>
            <a:r>
              <a:rPr lang="en-US" baseline="0" dirty="0" smtClean="0"/>
              <a:t>Constellation #3 is what we could have if </a:t>
            </a:r>
            <a:r>
              <a:rPr lang="en-US" baseline="0" dirty="0" err="1" smtClean="0"/>
              <a:t>AWiFS</a:t>
            </a:r>
            <a:r>
              <a:rPr lang="en-US" baseline="0" dirty="0" smtClean="0"/>
              <a:t> had systematic acquisition/and we could gain access to the data… 1-3 days</a:t>
            </a:r>
          </a:p>
          <a:p>
            <a:pPr marL="173336" indent="-173336">
              <a:buFontTx/>
              <a:buChar char="-"/>
            </a:pPr>
            <a:r>
              <a:rPr lang="en-US" baseline="0" dirty="0" smtClean="0"/>
              <a:t>Constellation #5 is what we’ll have in ~2 years when the 2 Sentinel missions are lost (#4 if L7 is still functional at that point) … 1.5-4 days</a:t>
            </a:r>
            <a:endParaRPr lang="en-US" dirty="0"/>
          </a:p>
        </p:txBody>
      </p:sp>
      <p:sp>
        <p:nvSpPr>
          <p:cNvPr id="4" name="Slide Number Placeholder 3"/>
          <p:cNvSpPr>
            <a:spLocks noGrp="1"/>
          </p:cNvSpPr>
          <p:nvPr>
            <p:ph type="sldNum" sz="quarter" idx="10"/>
          </p:nvPr>
        </p:nvSpPr>
        <p:spPr/>
        <p:txBody>
          <a:bodyPr/>
          <a:lstStyle/>
          <a:p>
            <a:fld id="{FEA7BC6B-B4A5-4F5F-B42C-A36ECF84ECC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2488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Tx/>
              <a:buChar char="-"/>
            </a:pPr>
            <a:r>
              <a:rPr lang="en-US" dirty="0" smtClean="0"/>
              <a:t>We</a:t>
            </a:r>
            <a:r>
              <a:rPr lang="en-US" baseline="0" dirty="0" smtClean="0"/>
              <a:t> compared these overpass capabilities with the revisit frequency requirements for moderate spatial resolution within 8 days during the growing season.</a:t>
            </a:r>
            <a:endParaRPr lang="en-US" dirty="0" smtClean="0"/>
          </a:p>
          <a:p>
            <a:pPr marL="173336" indent="-173336">
              <a:buFontTx/>
              <a:buChar char="-"/>
            </a:pPr>
            <a:r>
              <a:rPr lang="en-US" dirty="0" smtClean="0"/>
              <a:t>Where you see any color,</a:t>
            </a:r>
            <a:r>
              <a:rPr lang="en-US" baseline="0" dirty="0" smtClean="0"/>
              <a:t> one or more of these constellations can meet the revisit frequency required to meet a 70% clear view (top) or 95% clear view (bottom)</a:t>
            </a:r>
          </a:p>
          <a:p>
            <a:pPr marL="173336" indent="-173336">
              <a:buFontTx/>
              <a:buChar char="-"/>
            </a:pPr>
            <a:r>
              <a:rPr lang="en-US" baseline="0" dirty="0" smtClean="0"/>
              <a:t>Constellations are ranked – 1 is best performing, can meet everything 2-7 can</a:t>
            </a:r>
            <a:endParaRPr lang="en-US" dirty="0" smtClean="0"/>
          </a:p>
          <a:p>
            <a:pPr marL="173336" indent="-173336">
              <a:buFontTx/>
              <a:buChar char="-"/>
            </a:pPr>
            <a:r>
              <a:rPr lang="en-US" dirty="0" smtClean="0"/>
              <a:t>Where you see dark</a:t>
            </a:r>
            <a:r>
              <a:rPr lang="en-US" baseline="0" dirty="0" smtClean="0"/>
              <a:t> blue, all of the constellations can meet it, because 7 has the least frequent revisit</a:t>
            </a:r>
          </a:p>
          <a:p>
            <a:pPr marL="173336" indent="-173336">
              <a:buFontTx/>
              <a:buChar char="-"/>
            </a:pPr>
            <a:r>
              <a:rPr lang="en-US" baseline="0" dirty="0" smtClean="0"/>
              <a:t>Where you see red, only that constellation (#1 – L8, S2A, S2B, R2) can meet </a:t>
            </a:r>
          </a:p>
          <a:p>
            <a:pPr marL="173336" indent="-173336">
              <a:buFontTx/>
              <a:buChar char="-"/>
            </a:pPr>
            <a:r>
              <a:rPr lang="en-US" baseline="0" dirty="0" smtClean="0"/>
              <a:t>Where you see gray… none of these constellations can meet. Obviously, because the bottom is a more stringent requirement, you see more gray there.</a:t>
            </a:r>
          </a:p>
          <a:p>
            <a:endParaRPr lang="en-US" dirty="0" smtClean="0"/>
          </a:p>
          <a:p>
            <a:pPr marL="171450" indent="-171450">
              <a:buFontTx/>
              <a:buChar char="-"/>
            </a:pPr>
            <a:r>
              <a:rPr lang="en-US" dirty="0" smtClean="0"/>
              <a:t>The plots</a:t>
            </a:r>
            <a:r>
              <a:rPr lang="en-US" baseline="0" dirty="0" smtClean="0"/>
              <a:t> show you global success rates (where the hypothetical constellations can meet the revisit frequency requirements), and regional success rates for southeast Asia – the point being during certain times, obtaining at least 70% clear is not even possible with these constellations.</a:t>
            </a:r>
          </a:p>
          <a:p>
            <a:pPr marL="171450" indent="-171450">
              <a:buFontTx/>
              <a:buChar char="-"/>
            </a:pPr>
            <a:r>
              <a:rPr lang="en-US" baseline="0" dirty="0" smtClean="0"/>
              <a:t>The last map shows you the number of months where these revisit frequencies exceed the capabilities of the hypothetical constellations – this is where we will have gaps and need to consider alternative data types (like SAR).</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FEA7BC6B-B4A5-4F5F-B42C-A36ECF84ECC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21707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back to this slide again – start from the top and move through the list… but the</a:t>
            </a:r>
            <a:r>
              <a:rPr lang="en-US" baseline="0" dirty="0" smtClean="0"/>
              <a:t> key is making sure you are answering the question being asked. </a:t>
            </a:r>
            <a:endParaRPr lang="en-US" dirty="0"/>
          </a:p>
        </p:txBody>
      </p:sp>
      <p:sp>
        <p:nvSpPr>
          <p:cNvPr id="4" name="Slide Number Placeholder 3"/>
          <p:cNvSpPr>
            <a:spLocks noGrp="1"/>
          </p:cNvSpPr>
          <p:nvPr>
            <p:ph type="sldNum" sz="quarter" idx="10"/>
          </p:nvPr>
        </p:nvSpPr>
        <p:spPr/>
        <p:txBody>
          <a:bodyPr/>
          <a:lstStyle/>
          <a:p>
            <a:fld id="{476A9411-2630-42FD-ACB9-6875D9CD4530}" type="slidenum">
              <a:rPr lang="en-US" smtClean="0"/>
              <a:t>16</a:t>
            </a:fld>
            <a:endParaRPr lang="en-US"/>
          </a:p>
        </p:txBody>
      </p:sp>
    </p:spTree>
    <p:extLst>
      <p:ext uri="{BB962C8B-B14F-4D97-AF65-F5344CB8AC3E}">
        <p14:creationId xmlns:p14="http://schemas.microsoft.com/office/powerpoint/2010/main" val="1948652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17" y="117478"/>
            <a:ext cx="3215216"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033" y="3862388"/>
            <a:ext cx="7105651"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21286" y="120650"/>
            <a:ext cx="262678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Rectangle 2"/>
          <p:cNvSpPr>
            <a:spLocks noGrp="1" noChangeArrowheads="1"/>
          </p:cNvSpPr>
          <p:nvPr>
            <p:ph type="ctrTitle"/>
          </p:nvPr>
        </p:nvSpPr>
        <p:spPr>
          <a:xfrm>
            <a:off x="914400" y="2130428"/>
            <a:ext cx="10363200" cy="1470025"/>
          </a:xfrm>
        </p:spPr>
        <p:txBody>
          <a:bodyPr/>
          <a:lstStyle>
            <a:lvl1pPr>
              <a:defRPr smtClean="0"/>
            </a:lvl1pPr>
          </a:lstStyle>
          <a:p>
            <a:r>
              <a:rPr lang="en-US" smtClean="0"/>
              <a:t>Click to edit Master title style</a:t>
            </a:r>
          </a:p>
        </p:txBody>
      </p:sp>
      <p:sp>
        <p:nvSpPr>
          <p:cNvPr id="217091" name="Rectangle 3"/>
          <p:cNvSpPr>
            <a:spLocks noGrp="1" noChangeArrowheads="1"/>
          </p:cNvSpPr>
          <p:nvPr>
            <p:ph type="subTitle" idx="1"/>
          </p:nvPr>
        </p:nvSpPr>
        <p:spPr>
          <a:xfrm>
            <a:off x="1828800" y="3886200"/>
            <a:ext cx="8534400" cy="1752600"/>
          </a:xfrm>
        </p:spPr>
        <p:txBody>
          <a:bodyPr/>
          <a:lstStyle>
            <a:lvl1pPr marL="0" indent="0" algn="ctr">
              <a:buFontTx/>
              <a:buNone/>
              <a:defRPr smtClean="0"/>
            </a:lvl1pPr>
          </a:lstStyle>
          <a:p>
            <a:r>
              <a:rPr lang="en-US" smtClean="0"/>
              <a:t>Click to edit Master subtitle style</a:t>
            </a:r>
          </a:p>
        </p:txBody>
      </p:sp>
      <p:sp>
        <p:nvSpPr>
          <p:cNvPr id="7" name="Rectangle 5"/>
          <p:cNvSpPr>
            <a:spLocks noGrp="1" noChangeArrowheads="1"/>
          </p:cNvSpPr>
          <p:nvPr>
            <p:ph type="ftr" sz="quarter" idx="10"/>
          </p:nvPr>
        </p:nvSpPr>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1"/>
          </p:nvPr>
        </p:nvSpPr>
        <p:spPr>
          <a:xfrm>
            <a:off x="8737600" y="6245225"/>
            <a:ext cx="2844800" cy="476250"/>
          </a:xfrm>
        </p:spPr>
        <p:txBody>
          <a:bodyPr/>
          <a:lstStyle>
            <a:lvl1pPr>
              <a:defRPr smtClean="0"/>
            </a:lvl1pPr>
          </a:lstStyle>
          <a:p>
            <a:fld id="{572ED2AC-331F-4E6C-AFFB-BF496E4E30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343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72ED2AC-331F-4E6C-AFFB-BF496E4E30DE}" type="slidenum">
              <a:rPr lang="en-US" smtClean="0">
                <a:solidFill>
                  <a:srgbClr val="000000"/>
                </a:solidFill>
              </a:rPr>
              <a:pPr/>
              <a:t>‹#›</a:t>
            </a:fld>
            <a:endParaRPr lang="en-US">
              <a:solidFill>
                <a:srgbClr val="000000"/>
              </a:solidFill>
            </a:endParaRPr>
          </a:p>
        </p:txBody>
      </p:sp>
      <p:sp>
        <p:nvSpPr>
          <p:cNvPr id="4"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
        <p:nvSpPr>
          <p:cNvPr id="5" name="Content Placeholder 2"/>
          <p:cNvSpPr>
            <a:spLocks noGrp="1"/>
          </p:cNvSpPr>
          <p:nvPr>
            <p:ph sz="quarter" idx="12"/>
          </p:nvPr>
        </p:nvSpPr>
        <p:spPr>
          <a:xfrm>
            <a:off x="609600" y="1600200"/>
            <a:ext cx="52832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sz="quarter" idx="13"/>
          </p:nvPr>
        </p:nvSpPr>
        <p:spPr>
          <a:xfrm>
            <a:off x="6502400" y="1600200"/>
            <a:ext cx="52832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440268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245225"/>
            <a:ext cx="2844800" cy="476250"/>
          </a:xfrm>
          <a:prstGeom prst="rect">
            <a:avLst/>
          </a:prstGeom>
        </p:spPr>
        <p:txBody>
          <a:bodyPr/>
          <a:lstStyle>
            <a:lvl1pPr>
              <a:defRPr/>
            </a:lvl1pPr>
          </a:lstStyle>
          <a:p>
            <a:fld id="{45DFF4EE-23EA-452D-869F-F25091A5DEFF}" type="datetimeFigureOut">
              <a:rPr lang="en-US" smtClean="0">
                <a:solidFill>
                  <a:srgbClr val="000000"/>
                </a:solidFill>
              </a:rPr>
              <a:pPr/>
              <a:t>9/6/2017</a:t>
            </a:fld>
            <a:endParaRPr lang="en-US">
              <a:solidFill>
                <a:srgbClr val="000000"/>
              </a:solidFill>
            </a:endParaRPr>
          </a:p>
        </p:txBody>
      </p:sp>
      <p:sp>
        <p:nvSpPr>
          <p:cNvPr id="3" name="Footer Placeholder 2"/>
          <p:cNvSpPr>
            <a:spLocks noGrp="1"/>
          </p:cNvSpPr>
          <p:nvPr>
            <p:ph type="ftr" sz="quarter" idx="11"/>
          </p:nvPr>
        </p:nvSpPr>
        <p:spPr>
          <a:xfrm>
            <a:off x="4165600" y="6245225"/>
            <a:ext cx="3860800" cy="476250"/>
          </a:xfrm>
          <a:prstGeom prst="rect">
            <a:avLst/>
          </a:prstGeom>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a:xfrm>
            <a:off x="9652000" y="6546851"/>
            <a:ext cx="2540000" cy="246221"/>
          </a:xfrm>
        </p:spPr>
        <p:txBody>
          <a:bodyPr/>
          <a:lstStyle>
            <a:lvl1pPr>
              <a:defRPr/>
            </a:lvl1pPr>
          </a:lstStyle>
          <a:p>
            <a:fld id="{572ED2AC-331F-4E6C-AFFB-BF496E4E30D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0611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7051" y="549278"/>
            <a:ext cx="10972800" cy="720725"/>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245225"/>
            <a:ext cx="2844800" cy="476250"/>
          </a:xfrm>
          <a:prstGeom prst="rect">
            <a:avLst/>
          </a:prstGeom>
        </p:spPr>
        <p:txBody>
          <a:bodyPr/>
          <a:lstStyle/>
          <a:p>
            <a:fld id="{6EB786DE-9BAD-7141-AE9E-6F24F81FF71A}" type="datetimeFigureOut">
              <a:rPr lang="en-US" smtClean="0">
                <a:solidFill>
                  <a:prstClr val="white">
                    <a:tint val="75000"/>
                  </a:prstClr>
                </a:solidFill>
              </a:rPr>
              <a:pPr/>
              <a:t>9/6/2017</a:t>
            </a:fld>
            <a:endParaRPr lang="en-US">
              <a:solidFill>
                <a:prstClr val="white">
                  <a:tint val="75000"/>
                </a:prstClr>
              </a:solidFill>
            </a:endParaRPr>
          </a:p>
        </p:txBody>
      </p:sp>
      <p:sp>
        <p:nvSpPr>
          <p:cNvPr id="4" name="Footer Placeholder 3"/>
          <p:cNvSpPr>
            <a:spLocks noGrp="1"/>
          </p:cNvSpPr>
          <p:nvPr>
            <p:ph type="ftr" sz="quarter" idx="11"/>
          </p:nvPr>
        </p:nvSpPr>
        <p:spPr>
          <a:xfrm>
            <a:off x="4165600" y="6245225"/>
            <a:ext cx="3860800" cy="476250"/>
          </a:xfrm>
          <a:prstGeom prst="rect">
            <a:avLst/>
          </a:prstGeom>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a:xfrm>
            <a:off x="9652000" y="6546851"/>
            <a:ext cx="2540000" cy="246221"/>
          </a:xfrm>
        </p:spPr>
        <p:txBody>
          <a:bodyPr/>
          <a:lstStyle/>
          <a:p>
            <a:fld id="{9F83BC46-6082-BA4D-A98A-2920BA6BD47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2753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549278"/>
            <a:ext cx="10972800" cy="7207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6"/>
            <a:ext cx="115824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fld id="{45DFF4EE-23EA-452D-869F-F25091A5DEFF}" type="datetimeFigureOut">
              <a:rPr lang="en-US" smtClean="0">
                <a:solidFill>
                  <a:srgbClr val="000000"/>
                </a:solidFill>
              </a:rPr>
              <a:pPr/>
              <a:t>9/6/2017</a:t>
            </a:fld>
            <a:endParaRPr lang="en-US">
              <a:solidFill>
                <a:srgbClr val="000000"/>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xfrm>
            <a:off x="9652000" y="6546851"/>
            <a:ext cx="2540000" cy="246221"/>
          </a:xfrm>
          <a:ln/>
        </p:spPr>
        <p:txBody>
          <a:bodyPr/>
          <a:lstStyle>
            <a:lvl1pPr>
              <a:defRPr/>
            </a:lvl1pPr>
          </a:lstStyle>
          <a:p>
            <a:fld id="{572ED2AC-331F-4E6C-AFFB-BF496E4E30D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278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a:xfrm>
            <a:off x="914400" y="2130428"/>
            <a:ext cx="10363200" cy="1470025"/>
          </a:xfrm>
          <a:prstGeom prst="rect">
            <a:avLst/>
          </a:prstGeom>
        </p:spPr>
        <p:txBody>
          <a:bodyPr/>
          <a:lstStyle>
            <a:lvl1pPr>
              <a:defRPr smtClean="0"/>
            </a:lvl1pPr>
          </a:lstStyle>
          <a:p>
            <a:r>
              <a:rPr lang="en-US" smtClean="0"/>
              <a:t>Click to edit Master title style</a:t>
            </a:r>
          </a:p>
        </p:txBody>
      </p:sp>
      <p:sp>
        <p:nvSpPr>
          <p:cNvPr id="217091" name="Rectangle 3"/>
          <p:cNvSpPr>
            <a:spLocks noGrp="1" noChangeArrowheads="1"/>
          </p:cNvSpPr>
          <p:nvPr>
            <p:ph type="subTitle" idx="1"/>
          </p:nvPr>
        </p:nvSpPr>
        <p:spPr>
          <a:xfrm>
            <a:off x="1828800" y="3886200"/>
            <a:ext cx="8534400" cy="1752600"/>
          </a:xfrm>
          <a:prstGeom prst="rect">
            <a:avLst/>
          </a:prstGeom>
        </p:spPr>
        <p:txBody>
          <a:bodyPr/>
          <a:lstStyle>
            <a:lvl1pPr marL="0" indent="0" algn="ctr">
              <a:buFontTx/>
              <a:buNone/>
              <a:defRPr smtClean="0"/>
            </a:lvl1pPr>
          </a:lstStyle>
          <a:p>
            <a:r>
              <a:rPr lang="en-US" smtClean="0"/>
              <a:t>Click to edit Master subtitle style</a:t>
            </a:r>
          </a:p>
        </p:txBody>
      </p:sp>
      <p:sp>
        <p:nvSpPr>
          <p:cNvPr id="7" name="Rectangle 5"/>
          <p:cNvSpPr>
            <a:spLocks noGrp="1" noChangeArrowheads="1"/>
          </p:cNvSpPr>
          <p:nvPr>
            <p:ph type="ftr" sz="quarter" idx="10"/>
          </p:nvPr>
        </p:nvSpPr>
        <p:spPr>
          <a:xfrm>
            <a:off x="4165600" y="6245225"/>
            <a:ext cx="3860800" cy="476250"/>
          </a:xfrm>
          <a:prstGeom prst="rect">
            <a:avLst/>
          </a:prstGeom>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1"/>
          </p:nvPr>
        </p:nvSpPr>
        <p:spPr>
          <a:xfrm>
            <a:off x="8737600" y="6245225"/>
            <a:ext cx="2844800" cy="476250"/>
          </a:xfrm>
        </p:spPr>
        <p:txBody>
          <a:bodyPr/>
          <a:lstStyle>
            <a:lvl1pPr>
              <a:defRPr smtClean="0"/>
            </a:lvl1pPr>
          </a:lstStyle>
          <a:p>
            <a:fld id="{572ED2AC-331F-4E6C-AFFB-BF496E4E30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9396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5222"/>
            <a:ext cx="10972800" cy="815135"/>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807093"/>
            <a:ext cx="10972800" cy="490515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410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5DFF4EE-23EA-452D-869F-F25091A5DEFF}" type="datetimeFigureOut">
              <a:rPr lang="en-US" smtClean="0">
                <a:solidFill>
                  <a:srgbClr val="000000"/>
                </a:solidFill>
              </a:rPr>
              <a:pPr/>
              <a:t>9/6/2017</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72ED2AC-331F-4E6C-AFFB-BF496E4E30D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1856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549278"/>
            <a:ext cx="10972800" cy="720725"/>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6"/>
            <a:ext cx="11582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45DFF4EE-23EA-452D-869F-F25091A5DEFF}" type="datetimeFigureOut">
              <a:rPr lang="en-US" smtClean="0">
                <a:solidFill>
                  <a:srgbClr val="000000"/>
                </a:solidFill>
              </a:rPr>
              <a:pPr/>
              <a:t>9/6/2017</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2ED2AC-331F-4E6C-AFFB-BF496E4E30D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46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5222"/>
            <a:ext cx="10972800" cy="81513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807093"/>
            <a:ext cx="10972800" cy="49051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516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5202"/>
            <a:ext cx="10972800" cy="815135"/>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807093"/>
            <a:ext cx="10972800" cy="490515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7"/>
          <p:cNvSpPr>
            <a:spLocks noGrp="1"/>
          </p:cNvSpPr>
          <p:nvPr>
            <p:ph type="pic" sz="quarter" idx="10"/>
          </p:nvPr>
        </p:nvSpPr>
        <p:spPr>
          <a:xfrm>
            <a:off x="0" y="1"/>
            <a:ext cx="12192000" cy="601663"/>
          </a:xfrm>
        </p:spPr>
        <p:txBody>
          <a:bodyPr/>
          <a:lstStyle/>
          <a:p>
            <a:endParaRPr lang="en-US" dirty="0"/>
          </a:p>
        </p:txBody>
      </p:sp>
      <p:pic>
        <p:nvPicPr>
          <p:cNvPr id="9" name="Picture 8" descr="Screen Shot 2013-04-22 at 12.47.49 PM.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838921"/>
          </a:xfrm>
          <a:prstGeom prst="rect">
            <a:avLst/>
          </a:prstGeom>
        </p:spPr>
      </p:pic>
    </p:spTree>
    <p:extLst>
      <p:ext uri="{BB962C8B-B14F-4D97-AF65-F5344CB8AC3E}">
        <p14:creationId xmlns:p14="http://schemas.microsoft.com/office/powerpoint/2010/main" val="123022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55202"/>
            <a:ext cx="10972800" cy="815135"/>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09600" y="1807093"/>
            <a:ext cx="10972800" cy="490515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7"/>
          <p:cNvSpPr>
            <a:spLocks noGrp="1"/>
          </p:cNvSpPr>
          <p:nvPr>
            <p:ph type="pic" sz="quarter" idx="10"/>
          </p:nvPr>
        </p:nvSpPr>
        <p:spPr>
          <a:xfrm>
            <a:off x="0" y="1"/>
            <a:ext cx="12192000" cy="601663"/>
          </a:xfrm>
        </p:spPr>
        <p:txBody>
          <a:bodyPr/>
          <a:lstStyle/>
          <a:p>
            <a:endParaRPr lang="en-US" dirty="0"/>
          </a:p>
        </p:txBody>
      </p:sp>
      <p:pic>
        <p:nvPicPr>
          <p:cNvPr id="9" name="Picture 8" descr="Screen Shot 2013-04-22 at 12.47.49 PM.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838921"/>
          </a:xfrm>
          <a:prstGeom prst="rect">
            <a:avLst/>
          </a:prstGeom>
        </p:spPr>
      </p:pic>
    </p:spTree>
    <p:extLst>
      <p:ext uri="{BB962C8B-B14F-4D97-AF65-F5344CB8AC3E}">
        <p14:creationId xmlns:p14="http://schemas.microsoft.com/office/powerpoint/2010/main" val="1040677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86DE-9BAD-7141-AE9E-6F24F81FF71A}" type="datetimeFigureOut">
              <a:rPr lang="en-US" smtClean="0">
                <a:solidFill>
                  <a:prstClr val="white">
                    <a:tint val="75000"/>
                  </a:prstClr>
                </a:solidFill>
              </a:rPr>
              <a:pPr/>
              <a:t>9/6/2017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F83BC46-6082-BA4D-A98A-2920BA6BD472}" type="slidenum">
              <a:rPr lang="en-US">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898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42732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684000" y="6629401"/>
            <a:ext cx="4064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fld id="{572ED2AC-331F-4E6C-AFFB-BF496E4E30DE}" type="slidenum">
              <a:rPr lang="en-US" smtClean="0">
                <a:solidFill>
                  <a:srgbClr val="000000"/>
                </a:solidFill>
              </a:rPr>
              <a:pPr/>
              <a:t>‹#›</a:t>
            </a:fld>
            <a:endParaRPr lang="en-US">
              <a:solidFill>
                <a:srgbClr val="000000"/>
              </a:solidFill>
            </a:endParaRPr>
          </a:p>
        </p:txBody>
      </p:sp>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hape 3"/>
          <p:cNvSpPr/>
          <p:nvPr/>
        </p:nvSpPr>
        <p:spPr>
          <a:xfrm>
            <a:off x="101600" y="6629401"/>
            <a:ext cx="54864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LSI-VC 4</a:t>
            </a:r>
            <a:r>
              <a:rPr lang="en-AU" sz="1100" i="1" baseline="0" dirty="0" smtClean="0">
                <a:solidFill>
                  <a:schemeClr val="tx2"/>
                </a:solidFill>
                <a:latin typeface="+mj-ea"/>
                <a:ea typeface="+mj-ea"/>
                <a:cs typeface="Proxima Nova Regular"/>
                <a:sym typeface="Proxima Nova Regular"/>
              </a:rPr>
              <a:t> / GEOGLAM / SDCG Joint Meeting</a:t>
            </a:r>
            <a:r>
              <a:rPr lang="en-AU" sz="1100" i="1" dirty="0" smtClean="0">
                <a:solidFill>
                  <a:schemeClr val="tx2"/>
                </a:solidFill>
                <a:latin typeface="+mj-ea"/>
                <a:ea typeface="+mj-ea"/>
                <a:cs typeface="Proxima Nova Regular"/>
                <a:sym typeface="Proxima Nova Regular"/>
              </a:rPr>
              <a:t>, 6-8 Sept 2017</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extLst>
      <p:ext uri="{BB962C8B-B14F-4D97-AF65-F5344CB8AC3E}">
        <p14:creationId xmlns:p14="http://schemas.microsoft.com/office/powerpoint/2010/main" val="6245030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5.jpe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549278"/>
            <a:ext cx="10972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en-US" altLang="en-US" smtClean="0"/>
          </a:p>
        </p:txBody>
      </p:sp>
      <p:sp>
        <p:nvSpPr>
          <p:cNvPr id="1027" name="Rectangle 3"/>
          <p:cNvSpPr>
            <a:spLocks noGrp="1" noChangeArrowheads="1"/>
          </p:cNvSpPr>
          <p:nvPr>
            <p:ph type="body" idx="1"/>
          </p:nvPr>
        </p:nvSpPr>
        <p:spPr bwMode="auto">
          <a:xfrm>
            <a:off x="609600" y="1600203"/>
            <a:ext cx="1158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en-US" altLang="en-US" smtClean="0"/>
          </a:p>
        </p:txBody>
      </p:sp>
      <p:sp>
        <p:nvSpPr>
          <p:cNvPr id="4710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fld id="{45DFF4EE-23EA-452D-869F-F25091A5DEFF}" type="datetimeFigureOut">
              <a:rPr lang="en-US" smtClean="0">
                <a:solidFill>
                  <a:srgbClr val="000000"/>
                </a:solidFill>
              </a:rPr>
              <a:pPr/>
              <a:t>9/6/2017</a:t>
            </a:fld>
            <a:endParaRPr lang="en-US">
              <a:solidFill>
                <a:srgbClr val="000000"/>
              </a:solidFill>
            </a:endParaRPr>
          </a:p>
        </p:txBody>
      </p:sp>
      <p:sp>
        <p:nvSpPr>
          <p:cNvPr id="4710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47110" name="Rectangle 6"/>
          <p:cNvSpPr>
            <a:spLocks noGrp="1" noChangeArrowheads="1"/>
          </p:cNvSpPr>
          <p:nvPr>
            <p:ph type="sldNum" sz="quarter" idx="4"/>
          </p:nvPr>
        </p:nvSpPr>
        <p:spPr bwMode="auto">
          <a:xfrm>
            <a:off x="10593919" y="6400803"/>
            <a:ext cx="1358900" cy="341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fld id="{572ED2AC-331F-4E6C-AFFB-BF496E4E30DE}" type="slidenum">
              <a:rPr lang="en-US">
                <a:solidFill>
                  <a:srgbClr val="000000"/>
                </a:solidFill>
              </a:rPr>
              <a:pPr/>
              <a:t>‹#›</a:t>
            </a:fld>
            <a:endParaRPr lang="en-US">
              <a:solidFill>
                <a:srgbClr val="000000"/>
              </a:solidFill>
            </a:endParaRPr>
          </a:p>
        </p:txBody>
      </p:sp>
      <p:pic>
        <p:nvPicPr>
          <p:cNvPr id="103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617" y="117478"/>
            <a:ext cx="3215216"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878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txStyles>
    <p:titleStyle>
      <a:lvl1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mj-cs"/>
        </a:defRPr>
      </a:lvl1pPr>
      <a:lvl2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Arial" charset="0"/>
        </a:defRPr>
      </a:lvl2pPr>
      <a:lvl3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Arial" charset="0"/>
        </a:defRPr>
      </a:lvl3pPr>
      <a:lvl4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Arial" charset="0"/>
        </a:defRPr>
      </a:lvl4pPr>
      <a:lvl5pPr algn="ctr" rtl="0" eaLnBrk="1" fontAlgn="base" hangingPunct="1">
        <a:spcBef>
          <a:spcPct val="0"/>
        </a:spcBef>
        <a:spcAft>
          <a:spcPct val="0"/>
        </a:spcAft>
        <a:defRPr sz="3200" b="1">
          <a:solidFill>
            <a:srgbClr val="005FAA"/>
          </a:solidFill>
          <a:latin typeface="Arial Narrow" pitchFamily="34" charset="0"/>
          <a:ea typeface="MS PGothic" pitchFamily="34" charset="-128"/>
          <a:cs typeface="Arial" charset="0"/>
        </a:defRPr>
      </a:lvl5pPr>
      <a:lvl6pPr marL="457200" algn="ctr" rtl="0" eaLnBrk="1" fontAlgn="base" hangingPunct="1">
        <a:spcBef>
          <a:spcPct val="0"/>
        </a:spcBef>
        <a:spcAft>
          <a:spcPct val="0"/>
        </a:spcAft>
        <a:defRPr sz="3200" b="1">
          <a:solidFill>
            <a:srgbClr val="005FAA"/>
          </a:solidFill>
          <a:latin typeface="Arial" charset="0"/>
          <a:cs typeface="Arial" charset="0"/>
        </a:defRPr>
      </a:lvl6pPr>
      <a:lvl7pPr marL="914400" algn="ctr" rtl="0" eaLnBrk="1" fontAlgn="base" hangingPunct="1">
        <a:spcBef>
          <a:spcPct val="0"/>
        </a:spcBef>
        <a:spcAft>
          <a:spcPct val="0"/>
        </a:spcAft>
        <a:defRPr sz="3200" b="1">
          <a:solidFill>
            <a:srgbClr val="005FAA"/>
          </a:solidFill>
          <a:latin typeface="Arial" charset="0"/>
          <a:cs typeface="Arial" charset="0"/>
        </a:defRPr>
      </a:lvl7pPr>
      <a:lvl8pPr marL="1371600" algn="ctr" rtl="0" eaLnBrk="1" fontAlgn="base" hangingPunct="1">
        <a:spcBef>
          <a:spcPct val="0"/>
        </a:spcBef>
        <a:spcAft>
          <a:spcPct val="0"/>
        </a:spcAft>
        <a:defRPr sz="3200" b="1">
          <a:solidFill>
            <a:srgbClr val="005FAA"/>
          </a:solidFill>
          <a:latin typeface="Arial" charset="0"/>
          <a:cs typeface="Arial" charset="0"/>
        </a:defRPr>
      </a:lvl8pPr>
      <a:lvl9pPr marL="1828800" algn="ctr" rtl="0" eaLnBrk="1" fontAlgn="base" hangingPunct="1">
        <a:spcBef>
          <a:spcPct val="0"/>
        </a:spcBef>
        <a:spcAft>
          <a:spcPct val="0"/>
        </a:spcAft>
        <a:defRPr sz="3200" b="1">
          <a:solidFill>
            <a:srgbClr val="005FAA"/>
          </a:solidFill>
          <a:latin typeface="Arial" charset="0"/>
          <a:cs typeface="Arial" charset="0"/>
        </a:defRPr>
      </a:lvl9pPr>
    </p:titleStyle>
    <p:bodyStyle>
      <a:lvl1pPr marL="342900" indent="-342900" algn="l" rtl="0" eaLnBrk="1" fontAlgn="base" hangingPunct="1">
        <a:spcBef>
          <a:spcPct val="20000"/>
        </a:spcBef>
        <a:spcAft>
          <a:spcPct val="0"/>
        </a:spcAft>
        <a:buChar char="•"/>
        <a:defRPr sz="2800" b="1">
          <a:solidFill>
            <a:srgbClr val="005FAA"/>
          </a:solidFill>
          <a:latin typeface="Arial Narrow" pitchFamily="34" charset="0"/>
          <a:ea typeface="MS PGothic" pitchFamily="34" charset="-128"/>
          <a:cs typeface="+mn-cs"/>
        </a:defRPr>
      </a:lvl1pPr>
      <a:lvl2pPr marL="742950" indent="-285750" algn="l" rtl="0" eaLnBrk="1" fontAlgn="base" hangingPunct="1">
        <a:spcBef>
          <a:spcPct val="20000"/>
        </a:spcBef>
        <a:spcAft>
          <a:spcPct val="0"/>
        </a:spcAft>
        <a:buChar char="–"/>
        <a:defRPr sz="2400" b="1">
          <a:solidFill>
            <a:srgbClr val="0066FF"/>
          </a:solidFill>
          <a:latin typeface="Arial Narrow" pitchFamily="34" charset="0"/>
          <a:ea typeface="Arial" charset="0"/>
          <a:cs typeface="+mn-cs"/>
        </a:defRPr>
      </a:lvl2pPr>
      <a:lvl3pPr marL="1143000" indent="-228600" algn="l" rtl="0" eaLnBrk="1" fontAlgn="base" hangingPunct="1">
        <a:spcBef>
          <a:spcPct val="20000"/>
        </a:spcBef>
        <a:spcAft>
          <a:spcPct val="0"/>
        </a:spcAft>
        <a:buChar char="•"/>
        <a:defRPr sz="2000" b="1" i="1">
          <a:solidFill>
            <a:srgbClr val="0066FF"/>
          </a:solidFill>
          <a:latin typeface="Arial Narrow" pitchFamily="34" charset="0"/>
          <a:ea typeface="Arial" charset="0"/>
          <a:cs typeface="+mn-cs"/>
        </a:defRPr>
      </a:lvl3pPr>
      <a:lvl4pPr marL="1600200" indent="-228600" algn="l" rtl="0" eaLnBrk="1" fontAlgn="base" hangingPunct="1">
        <a:spcBef>
          <a:spcPct val="20000"/>
        </a:spcBef>
        <a:spcAft>
          <a:spcPct val="0"/>
        </a:spcAft>
        <a:buChar char="–"/>
        <a:defRPr b="1">
          <a:solidFill>
            <a:srgbClr val="005FAA"/>
          </a:solidFill>
          <a:latin typeface="Arial Narrow" pitchFamily="34" charset="0"/>
          <a:ea typeface="Arial" charset="0"/>
          <a:cs typeface="+mn-cs"/>
        </a:defRPr>
      </a:lvl4pPr>
      <a:lvl5pPr marL="2057400" indent="-228600" algn="l" rtl="0" eaLnBrk="1" fontAlgn="base" hangingPunct="1">
        <a:spcBef>
          <a:spcPct val="20000"/>
        </a:spcBef>
        <a:spcAft>
          <a:spcPct val="0"/>
        </a:spcAft>
        <a:buChar char="»"/>
        <a:defRPr b="1">
          <a:solidFill>
            <a:srgbClr val="005FAA"/>
          </a:solidFill>
          <a:latin typeface="Arial Narrow" pitchFamily="34" charset="0"/>
          <a:ea typeface="Arial" charset="0"/>
          <a:cs typeface="+mn-cs"/>
        </a:defRPr>
      </a:lvl5pPr>
      <a:lvl6pPr marL="2514600" indent="-228600" algn="l" rtl="0" eaLnBrk="1" fontAlgn="base" hangingPunct="1">
        <a:spcBef>
          <a:spcPct val="20000"/>
        </a:spcBef>
        <a:spcAft>
          <a:spcPct val="0"/>
        </a:spcAft>
        <a:buChar char="»"/>
        <a:defRPr b="1">
          <a:solidFill>
            <a:srgbClr val="005FAA"/>
          </a:solidFill>
          <a:latin typeface="+mn-lt"/>
          <a:cs typeface="+mn-cs"/>
        </a:defRPr>
      </a:lvl6pPr>
      <a:lvl7pPr marL="2971800" indent="-228600" algn="l" rtl="0" eaLnBrk="1" fontAlgn="base" hangingPunct="1">
        <a:spcBef>
          <a:spcPct val="20000"/>
        </a:spcBef>
        <a:spcAft>
          <a:spcPct val="0"/>
        </a:spcAft>
        <a:buChar char="»"/>
        <a:defRPr b="1">
          <a:solidFill>
            <a:srgbClr val="005FAA"/>
          </a:solidFill>
          <a:latin typeface="+mn-lt"/>
          <a:cs typeface="+mn-cs"/>
        </a:defRPr>
      </a:lvl7pPr>
      <a:lvl8pPr marL="3429000" indent="-228600" algn="l" rtl="0" eaLnBrk="1" fontAlgn="base" hangingPunct="1">
        <a:spcBef>
          <a:spcPct val="20000"/>
        </a:spcBef>
        <a:spcAft>
          <a:spcPct val="0"/>
        </a:spcAft>
        <a:buChar char="»"/>
        <a:defRPr b="1">
          <a:solidFill>
            <a:srgbClr val="005FAA"/>
          </a:solidFill>
          <a:latin typeface="+mn-lt"/>
          <a:cs typeface="+mn-cs"/>
        </a:defRPr>
      </a:lvl8pPr>
      <a:lvl9pPr marL="3886200" indent="-228600" algn="l" rtl="0" eaLnBrk="1" fontAlgn="base" hangingPunct="1">
        <a:spcBef>
          <a:spcPct val="20000"/>
        </a:spcBef>
        <a:spcAft>
          <a:spcPct val="0"/>
        </a:spcAft>
        <a:buChar char="»"/>
        <a:defRPr b="1">
          <a:solidFill>
            <a:srgbClr val="005FAA"/>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0"/>
            <a:ext cx="2540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fld id="{572ED2AC-331F-4E6C-AFFB-BF496E4E30D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2740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ransition spd="med"/>
  <p:txStyles>
    <p:titleStyle>
      <a:lvl1pPr algn="r" eaLnBrk="1" hangingPunct="1">
        <a:defRPr sz="3200">
          <a:solidFill>
            <a:srgbClr val="FFFFFF"/>
          </a:solidFill>
          <a:latin typeface="Arial Bold"/>
          <a:ea typeface="Arial Bold"/>
          <a:cs typeface="Arial Bold"/>
          <a:sym typeface="Arial Bold"/>
        </a:defRPr>
      </a:lvl1pPr>
      <a:lvl2pPr algn="r" eaLnBrk="1" hangingPunct="1">
        <a:defRPr sz="3200">
          <a:solidFill>
            <a:srgbClr val="FFFFFF"/>
          </a:solidFill>
          <a:latin typeface="Arial Bold"/>
          <a:ea typeface="Arial Bold"/>
          <a:cs typeface="Arial Bold"/>
          <a:sym typeface="Arial Bold"/>
        </a:defRPr>
      </a:lvl2pPr>
      <a:lvl3pPr algn="r" eaLnBrk="1" hangingPunct="1">
        <a:defRPr sz="3200">
          <a:solidFill>
            <a:srgbClr val="FFFFFF"/>
          </a:solidFill>
          <a:latin typeface="Arial Bold"/>
          <a:ea typeface="Arial Bold"/>
          <a:cs typeface="Arial Bold"/>
          <a:sym typeface="Arial Bold"/>
        </a:defRPr>
      </a:lvl3pPr>
      <a:lvl4pPr algn="r" eaLnBrk="1" hangingPunct="1">
        <a:defRPr sz="3200">
          <a:solidFill>
            <a:srgbClr val="FFFFFF"/>
          </a:solidFill>
          <a:latin typeface="Arial Bold"/>
          <a:ea typeface="Arial Bold"/>
          <a:cs typeface="Arial Bold"/>
          <a:sym typeface="Arial Bold"/>
        </a:defRPr>
      </a:lvl4pPr>
      <a:lvl5pPr algn="r" eaLnBrk="1" hangingPunct="1">
        <a:defRPr sz="3200">
          <a:solidFill>
            <a:srgbClr val="FFFFFF"/>
          </a:solidFill>
          <a:latin typeface="Arial Bold"/>
          <a:ea typeface="Arial Bold"/>
          <a:cs typeface="Arial Bold"/>
          <a:sym typeface="Arial Bold"/>
        </a:defRPr>
      </a:lvl5pPr>
      <a:lvl6pPr indent="457200" algn="r" eaLnBrk="1" hangingPunct="1">
        <a:defRPr sz="3200">
          <a:solidFill>
            <a:srgbClr val="FFFFFF"/>
          </a:solidFill>
          <a:latin typeface="Arial Bold"/>
          <a:ea typeface="Arial Bold"/>
          <a:cs typeface="Arial Bold"/>
          <a:sym typeface="Arial Bold"/>
        </a:defRPr>
      </a:lvl6pPr>
      <a:lvl7pPr indent="914400" algn="r" eaLnBrk="1" hangingPunct="1">
        <a:defRPr sz="3200">
          <a:solidFill>
            <a:srgbClr val="FFFFFF"/>
          </a:solidFill>
          <a:latin typeface="Arial Bold"/>
          <a:ea typeface="Arial Bold"/>
          <a:cs typeface="Arial Bold"/>
          <a:sym typeface="Arial Bold"/>
        </a:defRPr>
      </a:lvl7pPr>
      <a:lvl8pPr indent="1371600" algn="r" eaLnBrk="1" hangingPunct="1">
        <a:defRPr sz="3200">
          <a:solidFill>
            <a:srgbClr val="FFFFFF"/>
          </a:solidFill>
          <a:latin typeface="Arial Bold"/>
          <a:ea typeface="Arial Bold"/>
          <a:cs typeface="Arial Bold"/>
          <a:sym typeface="Arial Bold"/>
        </a:defRPr>
      </a:lvl8pPr>
      <a:lvl9pPr indent="1828800" algn="r" eaLnBrk="1" hangingPunct="1">
        <a:defRPr sz="3200">
          <a:solidFill>
            <a:srgbClr val="FFFFFF"/>
          </a:solidFill>
          <a:latin typeface="Arial Bold"/>
          <a:ea typeface="Arial Bold"/>
          <a:cs typeface="Arial Bold"/>
          <a:sym typeface="Arial Bold"/>
        </a:defRPr>
      </a:lvl9pPr>
    </p:titleStyle>
    <p:bodyStyle>
      <a:lvl1pPr marL="342900" indent="-342900" eaLnBrk="1" hangingPunct="1">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eaLnBrk="1" hangingPunct="1">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eaLnBrk="1" hangingPunct="1">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eaLnBrk="1" hangingPunct="1">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eaLnBrk="1" hangingPunct="1">
        <a:spcBef>
          <a:spcPts val="500"/>
        </a:spcBef>
        <a:buSzPct val="100000"/>
        <a:buFont typeface="Arial"/>
        <a:buChar char="•"/>
        <a:defRPr sz="2400">
          <a:solidFill>
            <a:srgbClr val="002569"/>
          </a:solidFill>
          <a:latin typeface="Arial Bold"/>
          <a:ea typeface="Arial Bold"/>
          <a:cs typeface="Arial Bold"/>
          <a:sym typeface="Arial Bold"/>
        </a:defRPr>
      </a:lvl5pPr>
      <a:lvl6pPr indent="2286000" eaLnBrk="1" hangingPunct="1">
        <a:spcBef>
          <a:spcPts val="500"/>
        </a:spcBef>
        <a:buFont typeface="Arial"/>
        <a:defRPr sz="2400">
          <a:solidFill>
            <a:srgbClr val="002569"/>
          </a:solidFill>
          <a:latin typeface="Arial Bold"/>
          <a:ea typeface="Arial Bold"/>
          <a:cs typeface="Arial Bold"/>
          <a:sym typeface="Arial Bold"/>
        </a:defRPr>
      </a:lvl6pPr>
      <a:lvl7pPr indent="2743200" eaLnBrk="1" hangingPunct="1">
        <a:spcBef>
          <a:spcPts val="500"/>
        </a:spcBef>
        <a:buFont typeface="Arial"/>
        <a:defRPr sz="2400">
          <a:solidFill>
            <a:srgbClr val="002569"/>
          </a:solidFill>
          <a:latin typeface="Arial Bold"/>
          <a:ea typeface="Arial Bold"/>
          <a:cs typeface="Arial Bold"/>
          <a:sym typeface="Arial Bold"/>
        </a:defRPr>
      </a:lvl7pPr>
      <a:lvl8pPr indent="3200400" eaLnBrk="1" hangingPunct="1">
        <a:spcBef>
          <a:spcPts val="500"/>
        </a:spcBef>
        <a:buFont typeface="Arial"/>
        <a:defRPr sz="2400">
          <a:solidFill>
            <a:srgbClr val="002569"/>
          </a:solidFill>
          <a:latin typeface="Arial Bold"/>
          <a:ea typeface="Arial Bold"/>
          <a:cs typeface="Arial Bold"/>
          <a:sym typeface="Arial Bold"/>
        </a:defRPr>
      </a:lvl8pPr>
      <a:lvl9pPr indent="3657600" eaLnBrk="1" hangingPunct="1">
        <a:spcBef>
          <a:spcPts val="500"/>
        </a:spcBef>
        <a:buFont typeface="Arial"/>
        <a:defRPr sz="2400">
          <a:solidFill>
            <a:srgbClr val="002569"/>
          </a:solidFill>
          <a:latin typeface="Arial Bold"/>
          <a:ea typeface="Arial Bold"/>
          <a:cs typeface="Arial Bold"/>
          <a:sym typeface="Arial Bold"/>
        </a:defRPr>
      </a:lvl9pPr>
    </p:bodyStyle>
    <p:otherStyle>
      <a:lvl1pPr algn="r" defTabSz="457200" eaLnBrk="1" hangingPunct="1">
        <a:spcBef>
          <a:spcPts val="600"/>
        </a:spcBef>
        <a:defRPr sz="1000">
          <a:solidFill>
            <a:schemeClr val="tx1"/>
          </a:solidFill>
          <a:latin typeface="+mn-lt"/>
          <a:ea typeface="+mn-ea"/>
          <a:cs typeface="+mn-cs"/>
          <a:sym typeface="Calibri"/>
        </a:defRPr>
      </a:lvl1pPr>
      <a:lvl2pPr indent="457200" algn="r" defTabSz="457200" eaLnBrk="1" hangingPunct="1">
        <a:spcBef>
          <a:spcPts val="600"/>
        </a:spcBef>
        <a:defRPr sz="1000">
          <a:solidFill>
            <a:schemeClr val="tx1"/>
          </a:solidFill>
          <a:latin typeface="+mn-lt"/>
          <a:ea typeface="+mn-ea"/>
          <a:cs typeface="+mn-cs"/>
          <a:sym typeface="Calibri"/>
        </a:defRPr>
      </a:lvl2pPr>
      <a:lvl3pPr indent="914400" algn="r" defTabSz="457200" eaLnBrk="1" hangingPunct="1">
        <a:spcBef>
          <a:spcPts val="600"/>
        </a:spcBef>
        <a:defRPr sz="1000">
          <a:solidFill>
            <a:schemeClr val="tx1"/>
          </a:solidFill>
          <a:latin typeface="+mn-lt"/>
          <a:ea typeface="+mn-ea"/>
          <a:cs typeface="+mn-cs"/>
          <a:sym typeface="Calibri"/>
        </a:defRPr>
      </a:lvl3pPr>
      <a:lvl4pPr indent="1371600" algn="r" defTabSz="457200" eaLnBrk="1" hangingPunct="1">
        <a:spcBef>
          <a:spcPts val="600"/>
        </a:spcBef>
        <a:defRPr sz="1000">
          <a:solidFill>
            <a:schemeClr val="tx1"/>
          </a:solidFill>
          <a:latin typeface="+mn-lt"/>
          <a:ea typeface="+mn-ea"/>
          <a:cs typeface="+mn-cs"/>
          <a:sym typeface="Calibri"/>
        </a:defRPr>
      </a:lvl4pPr>
      <a:lvl5pPr indent="1828800" algn="r" defTabSz="457200" eaLnBrk="1" hangingPunct="1">
        <a:spcBef>
          <a:spcPts val="600"/>
        </a:spcBef>
        <a:defRPr sz="1000">
          <a:solidFill>
            <a:schemeClr val="tx1"/>
          </a:solidFill>
          <a:latin typeface="+mn-lt"/>
          <a:ea typeface="+mn-ea"/>
          <a:cs typeface="+mn-cs"/>
          <a:sym typeface="Calibri"/>
        </a:defRPr>
      </a:lvl5pPr>
      <a:lvl6pPr indent="2286000" algn="r" defTabSz="457200" eaLnBrk="1" hangingPunct="1">
        <a:spcBef>
          <a:spcPts val="600"/>
        </a:spcBef>
        <a:defRPr sz="1000">
          <a:solidFill>
            <a:schemeClr val="tx1"/>
          </a:solidFill>
          <a:latin typeface="+mn-lt"/>
          <a:ea typeface="+mn-ea"/>
          <a:cs typeface="+mn-cs"/>
          <a:sym typeface="Calibri"/>
        </a:defRPr>
      </a:lvl6pPr>
      <a:lvl7pPr indent="2743200" algn="r" defTabSz="457200" eaLnBrk="1" hangingPunct="1">
        <a:spcBef>
          <a:spcPts val="600"/>
        </a:spcBef>
        <a:defRPr sz="1000">
          <a:solidFill>
            <a:schemeClr val="tx1"/>
          </a:solidFill>
          <a:latin typeface="+mn-lt"/>
          <a:ea typeface="+mn-ea"/>
          <a:cs typeface="+mn-cs"/>
          <a:sym typeface="Calibri"/>
        </a:defRPr>
      </a:lvl7pPr>
      <a:lvl8pPr indent="3200400" algn="r" defTabSz="457200" eaLnBrk="1" hangingPunct="1">
        <a:spcBef>
          <a:spcPts val="600"/>
        </a:spcBef>
        <a:defRPr sz="1000">
          <a:solidFill>
            <a:schemeClr val="tx1"/>
          </a:solidFill>
          <a:latin typeface="+mn-lt"/>
          <a:ea typeface="+mn-ea"/>
          <a:cs typeface="+mn-cs"/>
          <a:sym typeface="Calibri"/>
        </a:defRPr>
      </a:lvl8pPr>
      <a:lvl9pPr indent="3657600" algn="r" defTabSz="457200" eaLnBrk="1" hangingPunct="1">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kwhitcraft@GEOGLAM.org"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1.tiff"/><Relationship Id="rId5" Type="http://schemas.openxmlformats.org/officeDocument/2006/relationships/image" Target="../media/image20.emf"/><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hyperlink" Target="mailto:akwhitcraft@geoglam.org"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package" Target="../embeddings/Microsoft_Excel_Worksheet1.xlsx"/><Relationship Id="rId3" Type="http://schemas.openxmlformats.org/officeDocument/2006/relationships/notesSlide" Target="../notesSlides/notesSlide4.xml"/><Relationship Id="rId7" Type="http://schemas.openxmlformats.org/officeDocument/2006/relationships/image" Target="../media/image14.gif"/><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gif"/><Relationship Id="rId9"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smtClean="0">
                <a:solidFill>
                  <a:schemeClr val="tx2">
                    <a:lumMod val="50000"/>
                  </a:schemeClr>
                </a:solidFill>
              </a:rPr>
              <a:t>Land Imaging Requirements Assessment:</a:t>
            </a:r>
            <a:br>
              <a:rPr lang="en-US" sz="4000" dirty="0" smtClean="0">
                <a:solidFill>
                  <a:schemeClr val="tx2">
                    <a:lumMod val="50000"/>
                  </a:schemeClr>
                </a:solidFill>
              </a:rPr>
            </a:br>
            <a:r>
              <a:rPr lang="en-US" sz="4000" dirty="0" smtClean="0">
                <a:solidFill>
                  <a:schemeClr val="tx2">
                    <a:lumMod val="50000"/>
                  </a:schemeClr>
                </a:solidFill>
              </a:rPr>
              <a:t>GEOGLAM Case and </a:t>
            </a:r>
            <a:r>
              <a:rPr lang="en-US" sz="4000" dirty="0" smtClean="0">
                <a:solidFill>
                  <a:schemeClr val="tx2">
                    <a:lumMod val="50000"/>
                  </a:schemeClr>
                </a:solidFill>
              </a:rPr>
              <a:t>its </a:t>
            </a:r>
            <a:r>
              <a:rPr lang="en-US" sz="4000" dirty="0" smtClean="0">
                <a:solidFill>
                  <a:schemeClr val="tx2">
                    <a:lumMod val="50000"/>
                  </a:schemeClr>
                </a:solidFill>
              </a:rPr>
              <a:t>Applicability</a:t>
            </a:r>
            <a:endParaRPr lang="en-US" sz="4000" dirty="0">
              <a:solidFill>
                <a:schemeClr val="tx2">
                  <a:lumMod val="50000"/>
                </a:schemeClr>
              </a:solidFill>
            </a:endParaRPr>
          </a:p>
        </p:txBody>
      </p:sp>
      <p:sp>
        <p:nvSpPr>
          <p:cNvPr id="5" name="Subtitle 4"/>
          <p:cNvSpPr>
            <a:spLocks noGrp="1"/>
          </p:cNvSpPr>
          <p:nvPr>
            <p:ph type="subTitle" idx="1"/>
          </p:nvPr>
        </p:nvSpPr>
        <p:spPr>
          <a:xfrm>
            <a:off x="151038" y="4920976"/>
            <a:ext cx="4173166" cy="1752600"/>
          </a:xfrm>
        </p:spPr>
        <p:txBody>
          <a:bodyPr>
            <a:normAutofit fontScale="92500" lnSpcReduction="20000"/>
          </a:bodyPr>
          <a:lstStyle/>
          <a:p>
            <a:r>
              <a:rPr lang="en-US" dirty="0" smtClean="0"/>
              <a:t>Alyssa K. Whitcraft et al.</a:t>
            </a:r>
          </a:p>
          <a:p>
            <a:r>
              <a:rPr lang="en-US" sz="1900" dirty="0" smtClean="0"/>
              <a:t>GEOGLAM Secretariat </a:t>
            </a:r>
            <a:r>
              <a:rPr lang="en-US" sz="1900" dirty="0" smtClean="0">
                <a:hlinkClick r:id="rId3"/>
              </a:rPr>
              <a:t>akwhitcraft@GEOGLAM.org</a:t>
            </a:r>
            <a:r>
              <a:rPr lang="en-US" sz="1900" dirty="0" smtClean="0"/>
              <a:t> </a:t>
            </a:r>
          </a:p>
          <a:p>
            <a:endParaRPr lang="en-US" sz="1900" dirty="0"/>
          </a:p>
          <a:p>
            <a:r>
              <a:rPr lang="en-US" sz="1900" b="0" i="1" dirty="0" smtClean="0"/>
              <a:t>GEOGLAM/SDCG/LSI-VC Meeting</a:t>
            </a:r>
            <a:endParaRPr lang="en-US" sz="1900" b="0" i="1" dirty="0" smtClean="0"/>
          </a:p>
          <a:p>
            <a:r>
              <a:rPr lang="en-US" sz="1900" b="0" i="1" dirty="0" err="1" smtClean="0"/>
              <a:t>Frascati</a:t>
            </a:r>
            <a:r>
              <a:rPr lang="en-US" sz="1900" b="0" i="1" dirty="0" smtClean="0"/>
              <a:t>, Italy – </a:t>
            </a:r>
            <a:r>
              <a:rPr lang="en-US" sz="1900" b="0" i="1" dirty="0" smtClean="0"/>
              <a:t>7 September 2017</a:t>
            </a:r>
            <a:endParaRPr lang="en-US" sz="1900" b="0" i="1" dirty="0" smtClean="0"/>
          </a:p>
        </p:txBody>
      </p:sp>
    </p:spTree>
    <p:extLst>
      <p:ext uri="{BB962C8B-B14F-4D97-AF65-F5344CB8AC3E}">
        <p14:creationId xmlns:p14="http://schemas.microsoft.com/office/powerpoint/2010/main" val="652676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972" y="0"/>
            <a:ext cx="5145652" cy="6858000"/>
          </a:xfrm>
          <a:prstGeom prst="rect">
            <a:avLst/>
          </a:prstGeom>
        </p:spPr>
      </p:pic>
      <p:sp>
        <p:nvSpPr>
          <p:cNvPr id="5" name="TextBox 4"/>
          <p:cNvSpPr txBox="1"/>
          <p:nvPr/>
        </p:nvSpPr>
        <p:spPr>
          <a:xfrm>
            <a:off x="24802" y="1458482"/>
            <a:ext cx="6529577" cy="646331"/>
          </a:xfrm>
          <a:prstGeom prst="rect">
            <a:avLst/>
          </a:prstGeom>
          <a:noFill/>
        </p:spPr>
        <p:txBody>
          <a:bodyPr wrap="square" rtlCol="0">
            <a:spAutoFit/>
          </a:bodyPr>
          <a:lstStyle/>
          <a:p>
            <a:pPr algn="r"/>
            <a:r>
              <a:rPr lang="en-US" dirty="0">
                <a:solidFill>
                  <a:prstClr val="black"/>
                </a:solidFill>
                <a:latin typeface="Arial Narrow" panose="020B0606020202030204" pitchFamily="34" charset="0"/>
              </a:rPr>
              <a:t>Meeting the Requirement for a view </a:t>
            </a:r>
            <a:r>
              <a:rPr lang="en-US" b="1" dirty="0">
                <a:solidFill>
                  <a:srgbClr val="51C3F9">
                    <a:lumMod val="75000"/>
                  </a:srgbClr>
                </a:solidFill>
                <a:latin typeface="Arial Narrow" panose="020B0606020202030204" pitchFamily="34" charset="0"/>
              </a:rPr>
              <a:t>≥ 70% Cloud Free </a:t>
            </a:r>
            <a:r>
              <a:rPr lang="en-US" dirty="0">
                <a:solidFill>
                  <a:prstClr val="black"/>
                </a:solidFill>
                <a:latin typeface="Arial Narrow" panose="020B0606020202030204" pitchFamily="34" charset="0"/>
              </a:rPr>
              <a:t>within 8 days</a:t>
            </a:r>
          </a:p>
          <a:p>
            <a:pPr algn="r"/>
            <a:r>
              <a:rPr lang="en-US" i="1" dirty="0">
                <a:solidFill>
                  <a:prstClr val="black"/>
                </a:solidFill>
                <a:latin typeface="Arial Narrow" panose="020B0606020202030204" pitchFamily="34" charset="0"/>
              </a:rPr>
              <a:t>(over global in season croplands) </a:t>
            </a:r>
          </a:p>
        </p:txBody>
      </p:sp>
      <p:graphicFrame>
        <p:nvGraphicFramePr>
          <p:cNvPr id="9" name="Table 8"/>
          <p:cNvGraphicFramePr>
            <a:graphicFrameLocks noGrp="1"/>
          </p:cNvGraphicFramePr>
          <p:nvPr>
            <p:extLst/>
          </p:nvPr>
        </p:nvGraphicFramePr>
        <p:xfrm>
          <a:off x="457199" y="4347189"/>
          <a:ext cx="3476171" cy="2356868"/>
        </p:xfrm>
        <a:graphic>
          <a:graphicData uri="http://schemas.openxmlformats.org/drawingml/2006/table">
            <a:tbl>
              <a:tblPr>
                <a:tableStyleId>{5C22544A-7EE6-4342-B048-85BDC9FD1C3A}</a:tableStyleId>
              </a:tblPr>
              <a:tblGrid>
                <a:gridCol w="675081"/>
                <a:gridCol w="2801090"/>
              </a:tblGrid>
              <a:tr h="369953">
                <a:tc>
                  <a:txBody>
                    <a:bodyPr/>
                    <a:lstStyle/>
                    <a:p>
                      <a:pPr algn="ctr" fontAlgn="b"/>
                      <a:r>
                        <a:rPr lang="en-US" sz="1800" b="1" u="none" strike="noStrike" dirty="0" smtClean="0">
                          <a:effectLst/>
                        </a:rPr>
                        <a:t>#</a:t>
                      </a:r>
                      <a:endParaRPr lang="en-US" sz="1800" b="1"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b"/>
                      <a:r>
                        <a:rPr lang="en-US" sz="1800" b="1" u="none" strike="noStrike" dirty="0">
                          <a:effectLst/>
                        </a:rPr>
                        <a:t>Satellites </a:t>
                      </a:r>
                      <a:endParaRPr lang="en-US" sz="1800" b="1"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1</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FF0000"/>
                    </a:solidFill>
                  </a:tcPr>
                </a:tc>
                <a:tc>
                  <a:txBody>
                    <a:bodyPr/>
                    <a:lstStyle/>
                    <a:p>
                      <a:pPr algn="ctr" fontAlgn="b"/>
                      <a:r>
                        <a:rPr lang="en-US" sz="1800" b="0" u="none" strike="noStrike" dirty="0">
                          <a:effectLst/>
                        </a:rPr>
                        <a:t>L8, S2A, S2B, R2</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2</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F97B13"/>
                    </a:solidFill>
                  </a:tcPr>
                </a:tc>
                <a:tc>
                  <a:txBody>
                    <a:bodyPr/>
                    <a:lstStyle/>
                    <a:p>
                      <a:pPr algn="ctr" fontAlgn="b"/>
                      <a:r>
                        <a:rPr lang="en-US" sz="1800" b="0" u="none" strike="noStrike" dirty="0">
                          <a:effectLst/>
                        </a:rPr>
                        <a:t>L7, L8, S2A, R2</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3</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FFFF00"/>
                    </a:solidFill>
                  </a:tcPr>
                </a:tc>
                <a:tc>
                  <a:txBody>
                    <a:bodyPr/>
                    <a:lstStyle/>
                    <a:p>
                      <a:pPr algn="ctr" fontAlgn="b"/>
                      <a:r>
                        <a:rPr lang="en-US" sz="1800" b="0" u="none" strike="noStrike" dirty="0">
                          <a:effectLst/>
                        </a:rPr>
                        <a:t>L7, L8, R2</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4</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92D050"/>
                    </a:solidFill>
                  </a:tcPr>
                </a:tc>
                <a:tc>
                  <a:txBody>
                    <a:bodyPr/>
                    <a:lstStyle/>
                    <a:p>
                      <a:pPr algn="ctr" fontAlgn="b"/>
                      <a:r>
                        <a:rPr lang="en-US" sz="1800" b="0" u="none" strike="noStrike" dirty="0">
                          <a:effectLst/>
                        </a:rPr>
                        <a:t>L7, L8, S2A, S2B</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5</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A1DFED"/>
                    </a:solidFill>
                  </a:tcPr>
                </a:tc>
                <a:tc>
                  <a:txBody>
                    <a:bodyPr/>
                    <a:lstStyle/>
                    <a:p>
                      <a:pPr algn="ctr" fontAlgn="b"/>
                      <a:r>
                        <a:rPr lang="en-US" sz="1800" b="0" u="none" strike="noStrike" dirty="0">
                          <a:effectLst/>
                        </a:rPr>
                        <a:t>L8, S2A, S2B </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6</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5C89D2"/>
                    </a:solidFill>
                  </a:tcPr>
                </a:tc>
                <a:tc>
                  <a:txBody>
                    <a:bodyPr/>
                    <a:lstStyle/>
                    <a:p>
                      <a:pPr algn="ctr" fontAlgn="b"/>
                      <a:r>
                        <a:rPr lang="en-US" sz="1800" b="0" u="none" strike="noStrike" dirty="0">
                          <a:effectLst/>
                        </a:rPr>
                        <a:t>L7, L8, S2A</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r h="254371">
                <a:tc>
                  <a:txBody>
                    <a:bodyPr/>
                    <a:lstStyle/>
                    <a:p>
                      <a:pPr algn="ctr" fontAlgn="b"/>
                      <a:r>
                        <a:rPr lang="en-US" sz="1800" b="1" u="none" strike="noStrike" dirty="0">
                          <a:solidFill>
                            <a:schemeClr val="tx1">
                              <a:lumMod val="95000"/>
                              <a:lumOff val="5000"/>
                            </a:schemeClr>
                          </a:solidFill>
                          <a:effectLst/>
                        </a:rPr>
                        <a:t>7</a:t>
                      </a:r>
                      <a:endParaRPr lang="en-US" sz="1800" b="1" i="0" u="none" strike="noStrike" dirty="0">
                        <a:solidFill>
                          <a:schemeClr val="tx1">
                            <a:lumMod val="95000"/>
                            <a:lumOff val="5000"/>
                          </a:schemeClr>
                        </a:solidFill>
                        <a:effectLst/>
                        <a:latin typeface="Times New Roman" panose="02020603050405020304" pitchFamily="18" charset="0"/>
                      </a:endParaRPr>
                    </a:p>
                  </a:txBody>
                  <a:tcPr marL="9525" marR="9525" marT="9525" marB="0" anchor="b">
                    <a:solidFill>
                      <a:srgbClr val="2003CD"/>
                    </a:solidFill>
                  </a:tcPr>
                </a:tc>
                <a:tc>
                  <a:txBody>
                    <a:bodyPr/>
                    <a:lstStyle/>
                    <a:p>
                      <a:pPr algn="ctr" fontAlgn="b"/>
                      <a:r>
                        <a:rPr lang="en-US" sz="1800" b="0" u="none" strike="noStrike" dirty="0">
                          <a:effectLst/>
                        </a:rPr>
                        <a:t>L7, L8 </a:t>
                      </a:r>
                      <a:endParaRPr lang="en-US" sz="1800" b="0" i="0" u="none" strike="noStrike" dirty="0">
                        <a:solidFill>
                          <a:srgbClr val="000000"/>
                        </a:solidFill>
                        <a:effectLst/>
                        <a:latin typeface="Times New Roman" panose="02020603050405020304" pitchFamily="18" charset="0"/>
                      </a:endParaRPr>
                    </a:p>
                  </a:txBody>
                  <a:tcPr marL="9525" marR="9525" marT="9525" marB="0" anchor="b"/>
                </a:tc>
              </a:tr>
            </a:tbl>
          </a:graphicData>
        </a:graphic>
      </p:graphicFrame>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245" y="28133"/>
            <a:ext cx="5488817" cy="710317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305" b="20525"/>
          <a:stretch/>
        </p:blipFill>
        <p:spPr>
          <a:xfrm>
            <a:off x="6620668" y="74990"/>
            <a:ext cx="5997012" cy="670801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0668" y="-113143"/>
            <a:ext cx="5495672" cy="7112046"/>
          </a:xfrm>
          <a:prstGeom prst="rect">
            <a:avLst/>
          </a:prstGeom>
        </p:spPr>
      </p:pic>
      <p:sp>
        <p:nvSpPr>
          <p:cNvPr id="12" name="TextBox 11"/>
          <p:cNvSpPr txBox="1"/>
          <p:nvPr/>
        </p:nvSpPr>
        <p:spPr>
          <a:xfrm>
            <a:off x="33679" y="3156089"/>
            <a:ext cx="6529577" cy="923330"/>
          </a:xfrm>
          <a:prstGeom prst="rect">
            <a:avLst/>
          </a:prstGeom>
          <a:noFill/>
        </p:spPr>
        <p:txBody>
          <a:bodyPr wrap="square" rtlCol="0">
            <a:spAutoFit/>
          </a:bodyPr>
          <a:lstStyle/>
          <a:p>
            <a:pPr algn="r"/>
            <a:r>
              <a:rPr lang="en-US" dirty="0">
                <a:solidFill>
                  <a:prstClr val="black"/>
                </a:solidFill>
                <a:latin typeface="Arial Narrow" panose="020B0606020202030204" pitchFamily="34" charset="0"/>
              </a:rPr>
              <a:t>Meeting the Requirement for a view </a:t>
            </a:r>
            <a:r>
              <a:rPr lang="en-US" b="1" dirty="0">
                <a:solidFill>
                  <a:srgbClr val="51C3F9">
                    <a:lumMod val="75000"/>
                  </a:srgbClr>
                </a:solidFill>
                <a:latin typeface="Arial Narrow" panose="020B0606020202030204" pitchFamily="34" charset="0"/>
              </a:rPr>
              <a:t>≥ 95% Cloud Free </a:t>
            </a:r>
            <a:r>
              <a:rPr lang="en-US" dirty="0">
                <a:solidFill>
                  <a:prstClr val="black"/>
                </a:solidFill>
                <a:latin typeface="Arial Narrow" panose="020B0606020202030204" pitchFamily="34" charset="0"/>
              </a:rPr>
              <a:t>within 8 days</a:t>
            </a:r>
          </a:p>
          <a:p>
            <a:pPr algn="r"/>
            <a:r>
              <a:rPr lang="en-US" i="1" dirty="0">
                <a:solidFill>
                  <a:prstClr val="black"/>
                </a:solidFill>
                <a:latin typeface="Arial Narrow" panose="020B0606020202030204" pitchFamily="34" charset="0"/>
              </a:rPr>
              <a:t>(over global in season croplands) </a:t>
            </a:r>
          </a:p>
          <a:p>
            <a:pPr algn="r"/>
            <a:r>
              <a:rPr lang="en-US" dirty="0">
                <a:solidFill>
                  <a:prstClr val="black"/>
                </a:solidFill>
                <a:latin typeface="Arial Narrow" panose="020B0606020202030204" pitchFamily="34" charset="0"/>
              </a:rPr>
              <a:t> </a:t>
            </a:r>
          </a:p>
        </p:txBody>
      </p:sp>
      <p:sp>
        <p:nvSpPr>
          <p:cNvPr id="13" name="TextBox 12"/>
          <p:cNvSpPr txBox="1"/>
          <p:nvPr/>
        </p:nvSpPr>
        <p:spPr>
          <a:xfrm>
            <a:off x="8813260" y="6411949"/>
            <a:ext cx="4081890" cy="338554"/>
          </a:xfrm>
          <a:prstGeom prst="rect">
            <a:avLst/>
          </a:prstGeom>
          <a:noFill/>
        </p:spPr>
        <p:txBody>
          <a:bodyPr wrap="square" rtlCol="0">
            <a:spAutoFit/>
          </a:bodyPr>
          <a:lstStyle/>
          <a:p>
            <a:r>
              <a:rPr lang="en-US" sz="1600" dirty="0">
                <a:solidFill>
                  <a:prstClr val="black"/>
                </a:solidFill>
              </a:rPr>
              <a:t>Whitcraft et al., (2015b), </a:t>
            </a:r>
            <a:r>
              <a:rPr lang="en-US" sz="1600" i="1" dirty="0">
                <a:solidFill>
                  <a:prstClr val="black"/>
                </a:solidFill>
              </a:rPr>
              <a:t>Rem. Sens.</a:t>
            </a:r>
          </a:p>
        </p:txBody>
      </p:sp>
      <p:sp>
        <p:nvSpPr>
          <p:cNvPr id="11" name="TextBox 10"/>
          <p:cNvSpPr txBox="1"/>
          <p:nvPr/>
        </p:nvSpPr>
        <p:spPr>
          <a:xfrm>
            <a:off x="24802" y="1089150"/>
            <a:ext cx="2657609" cy="369332"/>
          </a:xfrm>
          <a:prstGeom prst="rect">
            <a:avLst/>
          </a:prstGeom>
          <a:noFill/>
        </p:spPr>
        <p:txBody>
          <a:bodyPr wrap="square" rtlCol="0">
            <a:spAutoFit/>
          </a:bodyPr>
          <a:lstStyle/>
          <a:p>
            <a:r>
              <a:rPr lang="en-US" b="1" dirty="0">
                <a:solidFill>
                  <a:srgbClr val="FF0000"/>
                </a:solidFill>
              </a:rPr>
              <a:t>Requirement #5</a:t>
            </a:r>
          </a:p>
        </p:txBody>
      </p:sp>
    </p:spTree>
    <p:extLst>
      <p:ext uri="{BB962C8B-B14F-4D97-AF65-F5344CB8AC3E}">
        <p14:creationId xmlns:p14="http://schemas.microsoft.com/office/powerpoint/2010/main" val="114062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Evolution of the state of the science (via R&amp;D – JECAM, Sen2Agri, Asia-</a:t>
            </a:r>
            <a:r>
              <a:rPr lang="en-US" dirty="0" err="1" smtClean="0"/>
              <a:t>RiCE</a:t>
            </a:r>
            <a:r>
              <a:rPr lang="en-US" dirty="0" smtClean="0"/>
              <a:t>, SIGMA)</a:t>
            </a:r>
          </a:p>
          <a:p>
            <a:pPr lvl="1"/>
            <a:r>
              <a:rPr lang="en-US" dirty="0" smtClean="0"/>
              <a:t>Also, new missions (e.g. SAR) and continuity concerns for existing products</a:t>
            </a:r>
          </a:p>
          <a:p>
            <a:r>
              <a:rPr lang="en-US" dirty="0" smtClean="0"/>
              <a:t>Evolution of the state of operational monitoring systems </a:t>
            </a:r>
          </a:p>
          <a:p>
            <a:pPr lvl="1"/>
            <a:r>
              <a:rPr lang="en-US" dirty="0" smtClean="0"/>
              <a:t>What decisions are they empowering? What information do they require?</a:t>
            </a:r>
          </a:p>
          <a:p>
            <a:pPr lvl="1"/>
            <a:r>
              <a:rPr lang="en-US" dirty="0" smtClean="0"/>
              <a:t>What challenges have they encountered with respect to data (access, quality, processing)? Where/when/what are the gaps? </a:t>
            </a:r>
          </a:p>
          <a:p>
            <a:r>
              <a:rPr lang="en-US" dirty="0" smtClean="0"/>
              <a:t>More holistic approach </a:t>
            </a:r>
          </a:p>
          <a:p>
            <a:pPr lvl="1"/>
            <a:r>
              <a:rPr lang="en-US" dirty="0" smtClean="0"/>
              <a:t>“end-to-end” considering data input, access capacity, analytic requirements/capacity, and ties to information delivery.</a:t>
            </a:r>
          </a:p>
          <a:p>
            <a:endParaRPr lang="en-US" dirty="0" smtClean="0"/>
          </a:p>
          <a:p>
            <a:r>
              <a:rPr lang="en-US" dirty="0" smtClean="0"/>
              <a:t>Also – in 2012, we were constrained by </a:t>
            </a:r>
            <a:r>
              <a:rPr lang="en-US" i="1" dirty="0" smtClean="0"/>
              <a:t>acquisition </a:t>
            </a:r>
            <a:r>
              <a:rPr lang="en-US" dirty="0" smtClean="0"/>
              <a:t>of data at appropriate resolutions </a:t>
            </a:r>
          </a:p>
          <a:p>
            <a:r>
              <a:rPr lang="en-US" dirty="0" smtClean="0"/>
              <a:t>Now – in 2017, we are in a “big data” world, constrained by </a:t>
            </a:r>
            <a:r>
              <a:rPr lang="en-US" i="1" dirty="0" smtClean="0"/>
              <a:t>access and use</a:t>
            </a:r>
            <a:r>
              <a:rPr lang="en-US" dirty="0" smtClean="0"/>
              <a:t> (computational environments)</a:t>
            </a:r>
          </a:p>
        </p:txBody>
      </p:sp>
      <p:sp>
        <p:nvSpPr>
          <p:cNvPr id="3" name="Content Placeholder 2"/>
          <p:cNvSpPr>
            <a:spLocks noGrp="1"/>
          </p:cNvSpPr>
          <p:nvPr>
            <p:ph sz="quarter" idx="11"/>
          </p:nvPr>
        </p:nvSpPr>
        <p:spPr/>
        <p:txBody>
          <a:bodyPr/>
          <a:lstStyle/>
          <a:p>
            <a:r>
              <a:rPr lang="en-US" dirty="0" smtClean="0"/>
              <a:t>2016-Present GEOGLAM Requirements “Refresh” – Why update?</a:t>
            </a:r>
            <a:endParaRPr lang="en-US" dirty="0"/>
          </a:p>
        </p:txBody>
      </p:sp>
    </p:spTree>
    <p:extLst>
      <p:ext uri="{BB962C8B-B14F-4D97-AF65-F5344CB8AC3E}">
        <p14:creationId xmlns:p14="http://schemas.microsoft.com/office/powerpoint/2010/main" val="15780015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09600" y="1263869"/>
            <a:ext cx="10871200" cy="5347138"/>
          </a:xfrm>
        </p:spPr>
        <p:txBody>
          <a:bodyPr/>
          <a:lstStyle/>
          <a:p>
            <a:r>
              <a:rPr lang="en-US" dirty="0" smtClean="0"/>
              <a:t>6</a:t>
            </a:r>
            <a:r>
              <a:rPr lang="en-US" baseline="30000" dirty="0" smtClean="0"/>
              <a:t>th</a:t>
            </a:r>
            <a:r>
              <a:rPr lang="en-US" dirty="0" smtClean="0"/>
              <a:t> September – reviewed progress from multiple JECAM site surveys of data used</a:t>
            </a:r>
          </a:p>
          <a:p>
            <a:r>
              <a:rPr lang="en-US" dirty="0" smtClean="0"/>
              <a:t>Take away messages from group discussions:</a:t>
            </a:r>
          </a:p>
          <a:p>
            <a:pPr lvl="1"/>
            <a:r>
              <a:rPr lang="en-US" sz="1800" dirty="0" smtClean="0"/>
              <a:t>1. Need to be crystal clear about what decisions we are trying to support – means starting with the </a:t>
            </a:r>
            <a:r>
              <a:rPr lang="en-US" sz="1800" u="sng" dirty="0" smtClean="0"/>
              <a:t>operational</a:t>
            </a:r>
            <a:r>
              <a:rPr lang="en-US" sz="1800" dirty="0" smtClean="0"/>
              <a:t> user</a:t>
            </a:r>
          </a:p>
          <a:p>
            <a:pPr lvl="1"/>
            <a:r>
              <a:rPr lang="en-US" sz="1800" dirty="0" smtClean="0"/>
              <a:t>2. This will help identify</a:t>
            </a:r>
            <a:r>
              <a:rPr lang="en-US" sz="1800" dirty="0"/>
              <a:t> </a:t>
            </a:r>
            <a:r>
              <a:rPr lang="en-US" sz="1800" u="sng" dirty="0" smtClean="0"/>
              <a:t>gaps</a:t>
            </a:r>
            <a:r>
              <a:rPr lang="en-US" sz="1800" dirty="0" smtClean="0"/>
              <a:t> in data acquisition, data provision (e.g. pre-processing), and data access/use (e.g. compute environments and methodologies)</a:t>
            </a:r>
          </a:p>
          <a:p>
            <a:pPr lvl="1"/>
            <a:r>
              <a:rPr lang="en-US" sz="1800" dirty="0" smtClean="0"/>
              <a:t>3. This will drive the </a:t>
            </a:r>
            <a:r>
              <a:rPr lang="en-US" sz="1800" u="sng" dirty="0" smtClean="0"/>
              <a:t>R&amp;D agenda</a:t>
            </a:r>
            <a:r>
              <a:rPr lang="en-US" sz="1800" dirty="0" smtClean="0"/>
              <a:t> and can help identify the true </a:t>
            </a:r>
            <a:r>
              <a:rPr lang="en-US" sz="1800" u="sng" dirty="0" smtClean="0"/>
              <a:t>holistic requirements</a:t>
            </a:r>
          </a:p>
          <a:p>
            <a:r>
              <a:rPr lang="en-US" u="sng" dirty="0" smtClean="0"/>
              <a:t>Holistic requirements:</a:t>
            </a:r>
          </a:p>
          <a:p>
            <a:pPr lvl="1"/>
            <a:r>
              <a:rPr lang="en-US" sz="1800" dirty="0" smtClean="0"/>
              <a:t>EO data characteristics: spatial, spectral, temporal, radiometric</a:t>
            </a:r>
          </a:p>
          <a:p>
            <a:pPr lvl="2"/>
            <a:r>
              <a:rPr lang="en-US" sz="1800" dirty="0" smtClean="0"/>
              <a:t>Work with agencies and related to communities on technical specifics (e.g. BRDF, SNR, scanline, co-registration accuracy, etc.)</a:t>
            </a:r>
          </a:p>
          <a:p>
            <a:pPr lvl="2"/>
            <a:r>
              <a:rPr lang="en-US" sz="1800" dirty="0" smtClean="0"/>
              <a:t>Can also divide into “minimum” and “preferred” system requirements </a:t>
            </a:r>
          </a:p>
          <a:p>
            <a:pPr lvl="1"/>
            <a:r>
              <a:rPr lang="en-US" sz="1800" dirty="0" smtClean="0"/>
              <a:t>Complementary data needed: e.g. in situ and </a:t>
            </a:r>
            <a:r>
              <a:rPr lang="en-US" sz="1800" dirty="0" err="1" smtClean="0"/>
              <a:t>agromet</a:t>
            </a:r>
            <a:endParaRPr lang="en-US" sz="1800" dirty="0" smtClean="0"/>
          </a:p>
          <a:p>
            <a:pPr lvl="1"/>
            <a:r>
              <a:rPr lang="en-US" sz="1800" dirty="0" smtClean="0"/>
              <a:t>How to get it to users to empower the data application to inform decisions</a:t>
            </a:r>
          </a:p>
          <a:p>
            <a:r>
              <a:rPr lang="en-US" dirty="0" smtClean="0">
                <a:solidFill>
                  <a:schemeClr val="accent6">
                    <a:lumMod val="75000"/>
                  </a:schemeClr>
                </a:solidFill>
              </a:rPr>
              <a:t>So… GEOGLAM ExCom will be working to plan a workshop of </a:t>
            </a:r>
            <a:r>
              <a:rPr lang="en-US" u="sng" dirty="0" smtClean="0">
                <a:solidFill>
                  <a:schemeClr val="accent6">
                    <a:lumMod val="75000"/>
                  </a:schemeClr>
                </a:solidFill>
              </a:rPr>
              <a:t>operational users</a:t>
            </a:r>
            <a:r>
              <a:rPr lang="en-US" dirty="0" smtClean="0">
                <a:solidFill>
                  <a:schemeClr val="accent6">
                    <a:lumMod val="75000"/>
                  </a:schemeClr>
                </a:solidFill>
              </a:rPr>
              <a:t> for 2018</a:t>
            </a:r>
          </a:p>
          <a:p>
            <a:pPr lvl="2"/>
            <a:endParaRPr lang="en-US" dirty="0"/>
          </a:p>
        </p:txBody>
      </p:sp>
      <p:sp>
        <p:nvSpPr>
          <p:cNvPr id="3" name="Content Placeholder 2"/>
          <p:cNvSpPr>
            <a:spLocks noGrp="1"/>
          </p:cNvSpPr>
          <p:nvPr>
            <p:ph sz="quarter" idx="11"/>
          </p:nvPr>
        </p:nvSpPr>
        <p:spPr/>
        <p:txBody>
          <a:bodyPr/>
          <a:lstStyle/>
          <a:p>
            <a:r>
              <a:rPr lang="en-US" dirty="0"/>
              <a:t>2016-Present GEOGLAM Requirements “Refresh” – </a:t>
            </a:r>
            <a:r>
              <a:rPr lang="en-US" dirty="0" smtClean="0"/>
              <a:t>Status</a:t>
            </a:r>
            <a:endParaRPr lang="en-US" dirty="0"/>
          </a:p>
          <a:p>
            <a:endParaRPr lang="en-US" dirty="0"/>
          </a:p>
        </p:txBody>
      </p:sp>
    </p:spTree>
    <p:extLst>
      <p:ext uri="{BB962C8B-B14F-4D97-AF65-F5344CB8AC3E}">
        <p14:creationId xmlns:p14="http://schemas.microsoft.com/office/powerpoint/2010/main" val="250598439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
        <p:nvSpPr>
          <p:cNvPr id="3" name="Content Placeholder 2"/>
          <p:cNvSpPr>
            <a:spLocks noGrp="1"/>
          </p:cNvSpPr>
          <p:nvPr>
            <p:ph type="subTitle" idx="1"/>
          </p:nvPr>
        </p:nvSpPr>
        <p:spPr/>
        <p:txBody>
          <a:bodyPr/>
          <a:lstStyle/>
          <a:p>
            <a:r>
              <a:rPr lang="en-US" dirty="0" smtClean="0"/>
              <a:t>So, how might LSI-VC do this for Carbon?</a:t>
            </a:r>
            <a:endParaRPr lang="en-US" dirty="0"/>
          </a:p>
        </p:txBody>
      </p:sp>
    </p:spTree>
    <p:extLst>
      <p:ext uri="{BB962C8B-B14F-4D97-AF65-F5344CB8AC3E}">
        <p14:creationId xmlns:p14="http://schemas.microsoft.com/office/powerpoint/2010/main" val="357216533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A </a:t>
            </a:r>
            <a:r>
              <a:rPr lang="en-US" u="sng" dirty="0" smtClean="0"/>
              <a:t>carbon working group</a:t>
            </a:r>
            <a:r>
              <a:rPr lang="en-US" dirty="0" smtClean="0"/>
              <a:t> decides on:</a:t>
            </a:r>
          </a:p>
          <a:p>
            <a:pPr lvl="1"/>
            <a:r>
              <a:rPr lang="en-US" dirty="0" smtClean="0"/>
              <a:t>Scope of eventual activity</a:t>
            </a:r>
          </a:p>
          <a:p>
            <a:pPr lvl="1"/>
            <a:r>
              <a:rPr lang="en-US" dirty="0" smtClean="0"/>
              <a:t>Key priority variables with which to start (e.g. Wetlands, Permafrost, Mangroves, Forest…)</a:t>
            </a:r>
          </a:p>
          <a:p>
            <a:pPr lvl="2"/>
            <a:r>
              <a:rPr lang="en-US" dirty="0" smtClean="0"/>
              <a:t>Maybe prioritized by importance to climate change</a:t>
            </a:r>
          </a:p>
          <a:p>
            <a:pPr lvl="2"/>
            <a:r>
              <a:rPr lang="en-US" dirty="0" smtClean="0"/>
              <a:t>Maybe prioritized by gaps in current understanding or observation capacity (e.g. we know that </a:t>
            </a:r>
            <a:r>
              <a:rPr lang="en-US" dirty="0" err="1" smtClean="0"/>
              <a:t>lidar</a:t>
            </a:r>
            <a:r>
              <a:rPr lang="en-US" dirty="0" smtClean="0"/>
              <a:t> is needed for forest carbon…)</a:t>
            </a:r>
          </a:p>
          <a:p>
            <a:pPr lvl="2"/>
            <a:r>
              <a:rPr lang="en-US" dirty="0" smtClean="0"/>
              <a:t>Maybe prioritized by overlap in terms of EO with GFOI and GEOGLAM</a:t>
            </a:r>
          </a:p>
          <a:p>
            <a:pPr lvl="2"/>
            <a:r>
              <a:rPr lang="en-US" dirty="0" smtClean="0"/>
              <a:t>Maybe prioritized by political mandate</a:t>
            </a:r>
          </a:p>
          <a:p>
            <a:pPr lvl="1"/>
            <a:r>
              <a:rPr lang="en-US" dirty="0" smtClean="0"/>
              <a:t>This group should be composed of EO-users who have a good understanding of </a:t>
            </a:r>
            <a:r>
              <a:rPr lang="en-US" u="sng" dirty="0" smtClean="0"/>
              <a:t>informational requirements</a:t>
            </a:r>
            <a:r>
              <a:rPr lang="en-US" dirty="0" smtClean="0"/>
              <a:t> (what decisions can be empowered through EO?)</a:t>
            </a:r>
          </a:p>
          <a:p>
            <a:pPr lvl="2"/>
            <a:r>
              <a:rPr lang="en-US" dirty="0" smtClean="0"/>
              <a:t>e.g. NASA CMS; JRC (Dowell) and others in the community  </a:t>
            </a:r>
          </a:p>
          <a:p>
            <a:endParaRPr lang="en-US" dirty="0"/>
          </a:p>
        </p:txBody>
      </p:sp>
      <p:sp>
        <p:nvSpPr>
          <p:cNvPr id="3" name="Content Placeholder 2"/>
          <p:cNvSpPr>
            <a:spLocks noGrp="1"/>
          </p:cNvSpPr>
          <p:nvPr>
            <p:ph sz="quarter" idx="11"/>
          </p:nvPr>
        </p:nvSpPr>
        <p:spPr/>
        <p:txBody>
          <a:bodyPr/>
          <a:lstStyle/>
          <a:p>
            <a:r>
              <a:rPr lang="en-US" dirty="0" smtClean="0"/>
              <a:t>Approach for Carbon</a:t>
            </a:r>
            <a:endParaRPr lang="en-US" dirty="0"/>
          </a:p>
        </p:txBody>
      </p:sp>
    </p:spTree>
    <p:extLst>
      <p:ext uri="{BB962C8B-B14F-4D97-AF65-F5344CB8AC3E}">
        <p14:creationId xmlns:p14="http://schemas.microsoft.com/office/powerpoint/2010/main" val="184847464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p:cNvCxnSpPr/>
          <p:nvPr/>
        </p:nvCxnSpPr>
        <p:spPr>
          <a:xfrm flipH="1" flipV="1">
            <a:off x="7290909" y="2783560"/>
            <a:ext cx="1286" cy="3882852"/>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flipV="1">
            <a:off x="4570294" y="2829243"/>
            <a:ext cx="1286" cy="3882852"/>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2207172" y="2171868"/>
            <a:ext cx="2151993" cy="1040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a:t>
            </a:r>
            <a:r>
              <a:rPr lang="en-US" baseline="-25000" dirty="0" smtClean="0">
                <a:solidFill>
                  <a:schemeClr val="tx1"/>
                </a:solidFill>
              </a:rPr>
              <a:t>2</a:t>
            </a:r>
            <a:r>
              <a:rPr lang="en-US" dirty="0" smtClean="0">
                <a:solidFill>
                  <a:schemeClr val="tx1"/>
                </a:solidFill>
              </a:rPr>
              <a:t> Emissions</a:t>
            </a:r>
            <a:endParaRPr lang="en-US" dirty="0">
              <a:solidFill>
                <a:schemeClr val="tx1"/>
              </a:solidFill>
            </a:endParaRPr>
          </a:p>
        </p:txBody>
      </p:sp>
      <p:sp>
        <p:nvSpPr>
          <p:cNvPr id="6" name="Rectangle 5"/>
          <p:cNvSpPr/>
          <p:nvPr/>
        </p:nvSpPr>
        <p:spPr>
          <a:xfrm>
            <a:off x="4879428" y="2171868"/>
            <a:ext cx="2151993" cy="1040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Land Cover Conversion</a:t>
            </a:r>
            <a:endParaRPr lang="en-US" dirty="0">
              <a:solidFill>
                <a:schemeClr val="tx1"/>
              </a:solidFill>
            </a:endParaRPr>
          </a:p>
        </p:txBody>
      </p:sp>
      <p:sp>
        <p:nvSpPr>
          <p:cNvPr id="7" name="Rectangle 6"/>
          <p:cNvSpPr/>
          <p:nvPr/>
        </p:nvSpPr>
        <p:spPr>
          <a:xfrm>
            <a:off x="7551684" y="2171868"/>
            <a:ext cx="2151993" cy="1040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Methane Emissions</a:t>
            </a:r>
            <a:endParaRPr lang="en-US" dirty="0">
              <a:solidFill>
                <a:schemeClr val="tx1"/>
              </a:solidFill>
            </a:endParaRPr>
          </a:p>
        </p:txBody>
      </p:sp>
      <p:sp>
        <p:nvSpPr>
          <p:cNvPr id="8" name="Oval 7"/>
          <p:cNvSpPr/>
          <p:nvPr/>
        </p:nvSpPr>
        <p:spPr>
          <a:xfrm>
            <a:off x="2207170" y="3477062"/>
            <a:ext cx="7496505" cy="3486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Type 1</a:t>
            </a:r>
            <a:endParaRPr lang="en-US" sz="1200" i="1" dirty="0">
              <a:solidFill>
                <a:schemeClr val="tx1"/>
              </a:solidFill>
            </a:endParaRPr>
          </a:p>
        </p:txBody>
      </p:sp>
      <p:sp>
        <p:nvSpPr>
          <p:cNvPr id="9" name="Oval 8"/>
          <p:cNvSpPr/>
          <p:nvPr/>
        </p:nvSpPr>
        <p:spPr>
          <a:xfrm>
            <a:off x="2207168" y="4417554"/>
            <a:ext cx="7496505" cy="3074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Type 3</a:t>
            </a:r>
            <a:endParaRPr lang="en-US" sz="1200" i="1" dirty="0">
              <a:solidFill>
                <a:schemeClr val="tx1"/>
              </a:solidFill>
            </a:endParaRPr>
          </a:p>
        </p:txBody>
      </p:sp>
      <p:sp>
        <p:nvSpPr>
          <p:cNvPr id="10" name="Oval 9"/>
          <p:cNvSpPr/>
          <p:nvPr/>
        </p:nvSpPr>
        <p:spPr>
          <a:xfrm>
            <a:off x="7898758" y="3362165"/>
            <a:ext cx="1650020" cy="7969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Type 2</a:t>
            </a:r>
            <a:endParaRPr lang="en-US" sz="1600" dirty="0">
              <a:solidFill>
                <a:schemeClr val="tx1"/>
              </a:solidFill>
            </a:endParaRPr>
          </a:p>
        </p:txBody>
      </p:sp>
      <p:sp>
        <p:nvSpPr>
          <p:cNvPr id="11" name="Oval 10"/>
          <p:cNvSpPr/>
          <p:nvPr/>
        </p:nvSpPr>
        <p:spPr>
          <a:xfrm>
            <a:off x="2207168" y="4840008"/>
            <a:ext cx="7496505" cy="2909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Type 4</a:t>
            </a:r>
            <a:endParaRPr lang="en-US" sz="1600" dirty="0">
              <a:solidFill>
                <a:schemeClr val="tx1"/>
              </a:solidFill>
            </a:endParaRPr>
          </a:p>
        </p:txBody>
      </p:sp>
      <p:sp>
        <p:nvSpPr>
          <p:cNvPr id="56" name="TextBox 55"/>
          <p:cNvSpPr txBox="1"/>
          <p:nvPr/>
        </p:nvSpPr>
        <p:spPr>
          <a:xfrm rot="16200000">
            <a:off x="-346633" y="659205"/>
            <a:ext cx="1742094" cy="423684"/>
          </a:xfrm>
          <a:prstGeom prst="hexagon">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i="1" dirty="0" smtClean="0"/>
              <a:t>Information</a:t>
            </a:r>
            <a:endParaRPr lang="en-US" sz="1600" b="1" i="1" dirty="0"/>
          </a:p>
        </p:txBody>
      </p:sp>
      <p:sp>
        <p:nvSpPr>
          <p:cNvPr id="31" name="Left Brace 30"/>
          <p:cNvSpPr/>
          <p:nvPr/>
        </p:nvSpPr>
        <p:spPr>
          <a:xfrm rot="5400000">
            <a:off x="5657850" y="-1873956"/>
            <a:ext cx="595145" cy="74965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rot="5400000">
            <a:off x="9728168" y="4774138"/>
            <a:ext cx="3468084" cy="461665"/>
          </a:xfrm>
          <a:prstGeom prst="rect">
            <a:avLst/>
          </a:prstGeom>
          <a:noFill/>
        </p:spPr>
        <p:txBody>
          <a:bodyPr wrap="square" rtlCol="0">
            <a:spAutoFit/>
          </a:bodyPr>
          <a:lstStyle/>
          <a:p>
            <a:pPr algn="ctr"/>
            <a:r>
              <a:rPr lang="en-US" sz="2400" i="1" u="sng" dirty="0" smtClean="0"/>
              <a:t>Cloud Free Frequency</a:t>
            </a:r>
            <a:endParaRPr lang="en-US" sz="2400" i="1" u="sng" dirty="0"/>
          </a:p>
        </p:txBody>
      </p:sp>
      <p:sp>
        <p:nvSpPr>
          <p:cNvPr id="37" name="TextBox 36"/>
          <p:cNvSpPr txBox="1"/>
          <p:nvPr/>
        </p:nvSpPr>
        <p:spPr>
          <a:xfrm rot="5400000">
            <a:off x="10218554" y="3669025"/>
            <a:ext cx="1168192" cy="400110"/>
          </a:xfrm>
          <a:prstGeom prst="rect">
            <a:avLst/>
          </a:prstGeom>
          <a:noFill/>
        </p:spPr>
        <p:txBody>
          <a:bodyPr wrap="square" rtlCol="0">
            <a:spAutoFit/>
          </a:bodyPr>
          <a:lstStyle/>
          <a:p>
            <a:pPr algn="ctr"/>
            <a:r>
              <a:rPr lang="en-US" sz="2000" i="1" dirty="0" smtClean="0"/>
              <a:t>Daily</a:t>
            </a:r>
            <a:endParaRPr lang="en-US" sz="2000" i="1" dirty="0"/>
          </a:p>
        </p:txBody>
      </p:sp>
      <p:sp>
        <p:nvSpPr>
          <p:cNvPr id="38" name="TextBox 37"/>
          <p:cNvSpPr txBox="1"/>
          <p:nvPr/>
        </p:nvSpPr>
        <p:spPr>
          <a:xfrm rot="5400000">
            <a:off x="10199691" y="4496805"/>
            <a:ext cx="1168192" cy="707886"/>
          </a:xfrm>
          <a:prstGeom prst="rect">
            <a:avLst/>
          </a:prstGeom>
          <a:noFill/>
        </p:spPr>
        <p:txBody>
          <a:bodyPr wrap="square" rtlCol="0">
            <a:spAutoFit/>
          </a:bodyPr>
          <a:lstStyle/>
          <a:p>
            <a:pPr algn="ctr"/>
            <a:r>
              <a:rPr lang="en-US" sz="2000" i="1" dirty="0" smtClean="0"/>
              <a:t>7-16 Days</a:t>
            </a:r>
            <a:endParaRPr lang="en-US" sz="2000" i="1" dirty="0"/>
          </a:p>
        </p:txBody>
      </p:sp>
      <p:sp>
        <p:nvSpPr>
          <p:cNvPr id="40" name="Oval 39"/>
          <p:cNvSpPr/>
          <p:nvPr/>
        </p:nvSpPr>
        <p:spPr>
          <a:xfrm>
            <a:off x="2408043" y="5316533"/>
            <a:ext cx="1563018" cy="8535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Type 5</a:t>
            </a:r>
            <a:endParaRPr lang="en-US" sz="1600" dirty="0">
              <a:solidFill>
                <a:schemeClr val="tx1"/>
              </a:solidFill>
            </a:endParaRPr>
          </a:p>
        </p:txBody>
      </p:sp>
      <p:sp>
        <p:nvSpPr>
          <p:cNvPr id="41" name="TextBox 40"/>
          <p:cNvSpPr txBox="1"/>
          <p:nvPr/>
        </p:nvSpPr>
        <p:spPr>
          <a:xfrm rot="5400000">
            <a:off x="10218554" y="5818885"/>
            <a:ext cx="1168192" cy="400110"/>
          </a:xfrm>
          <a:prstGeom prst="rect">
            <a:avLst/>
          </a:prstGeom>
          <a:noFill/>
        </p:spPr>
        <p:txBody>
          <a:bodyPr wrap="square" rtlCol="0">
            <a:spAutoFit/>
          </a:bodyPr>
          <a:lstStyle/>
          <a:p>
            <a:pPr algn="ctr"/>
            <a:r>
              <a:rPr lang="en-US" sz="2000" i="1" dirty="0" smtClean="0"/>
              <a:t>Monthly</a:t>
            </a:r>
            <a:endParaRPr lang="en-US" sz="2000" i="1" dirty="0"/>
          </a:p>
        </p:txBody>
      </p:sp>
      <p:cxnSp>
        <p:nvCxnSpPr>
          <p:cNvPr id="49" name="Straight Connector 48"/>
          <p:cNvCxnSpPr/>
          <p:nvPr/>
        </p:nvCxnSpPr>
        <p:spPr>
          <a:xfrm flipH="1">
            <a:off x="1545022" y="4266652"/>
            <a:ext cx="9782502" cy="0"/>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H="1">
            <a:off x="1545022" y="5316533"/>
            <a:ext cx="9782502" cy="0"/>
          </a:xfrm>
          <a:prstGeom prst="line">
            <a:avLst/>
          </a:prstGeom>
          <a:ln w="19050">
            <a:solidFill>
              <a:schemeClr val="tx1"/>
            </a:solidFill>
            <a:prstDash val="lgDash"/>
          </a:ln>
        </p:spPr>
        <p:style>
          <a:lnRef idx="1">
            <a:schemeClr val="dk1"/>
          </a:lnRef>
          <a:fillRef idx="0">
            <a:schemeClr val="dk1"/>
          </a:fillRef>
          <a:effectRef idx="0">
            <a:schemeClr val="dk1"/>
          </a:effectRef>
          <a:fontRef idx="minor">
            <a:schemeClr val="tx1"/>
          </a:fontRef>
        </p:style>
      </p:cxnSp>
      <p:sp>
        <p:nvSpPr>
          <p:cNvPr id="55" name="Hexagon 54"/>
          <p:cNvSpPr/>
          <p:nvPr/>
        </p:nvSpPr>
        <p:spPr>
          <a:xfrm>
            <a:off x="4000499" y="622569"/>
            <a:ext cx="3909849" cy="90882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rPr>
              <a:t>Wetland Carbon Flux</a:t>
            </a:r>
            <a:endParaRPr lang="en-US" sz="2200" b="1" dirty="0">
              <a:solidFill>
                <a:schemeClr val="tx1"/>
              </a:solidFill>
            </a:endParaRPr>
          </a:p>
        </p:txBody>
      </p:sp>
      <p:sp>
        <p:nvSpPr>
          <p:cNvPr id="57" name="TextBox 56"/>
          <p:cNvSpPr txBox="1"/>
          <p:nvPr/>
        </p:nvSpPr>
        <p:spPr>
          <a:xfrm rot="16200000">
            <a:off x="-893350" y="4980285"/>
            <a:ext cx="2840478" cy="476071"/>
          </a:xfrm>
          <a:prstGeom prst="ellips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i="1" dirty="0" smtClean="0"/>
              <a:t>Observations</a:t>
            </a:r>
            <a:endParaRPr lang="en-US" sz="1600" b="1" i="1" dirty="0"/>
          </a:p>
        </p:txBody>
      </p:sp>
      <p:cxnSp>
        <p:nvCxnSpPr>
          <p:cNvPr id="58" name="Straight Arrow Connector 57"/>
          <p:cNvCxnSpPr>
            <a:stCxn id="57" idx="6"/>
            <a:endCxn id="60" idx="1"/>
          </p:cNvCxnSpPr>
          <p:nvPr/>
        </p:nvCxnSpPr>
        <p:spPr>
          <a:xfrm flipV="1">
            <a:off x="526889" y="3357831"/>
            <a:ext cx="4793" cy="440251"/>
          </a:xfrm>
          <a:prstGeom prst="straightConnector1">
            <a:avLst/>
          </a:prstGeom>
          <a:ln w="28575">
            <a:tailEnd type="triangle"/>
          </a:ln>
        </p:spPr>
        <p:style>
          <a:lnRef idx="2">
            <a:schemeClr val="accent1"/>
          </a:lnRef>
          <a:fillRef idx="1">
            <a:schemeClr val="lt1"/>
          </a:fillRef>
          <a:effectRef idx="0">
            <a:schemeClr val="accent1"/>
          </a:effectRef>
          <a:fontRef idx="minor">
            <a:schemeClr val="dk1"/>
          </a:fontRef>
        </p:style>
      </p:cxnSp>
      <p:cxnSp>
        <p:nvCxnSpPr>
          <p:cNvPr id="59" name="Straight Arrow Connector 58"/>
          <p:cNvCxnSpPr>
            <a:stCxn id="60" idx="3"/>
            <a:endCxn id="56" idx="3"/>
          </p:cNvCxnSpPr>
          <p:nvPr/>
        </p:nvCxnSpPr>
        <p:spPr>
          <a:xfrm flipH="1" flipV="1">
            <a:off x="524414" y="1742094"/>
            <a:ext cx="7267" cy="375610"/>
          </a:xfrm>
          <a:prstGeom prst="straightConnector1">
            <a:avLst/>
          </a:prstGeom>
          <a:ln w="28575">
            <a:tailEnd type="triangle"/>
          </a:ln>
        </p:spPr>
        <p:style>
          <a:lnRef idx="2">
            <a:schemeClr val="accent1"/>
          </a:lnRef>
          <a:fillRef idx="1">
            <a:schemeClr val="lt1"/>
          </a:fillRef>
          <a:effectRef idx="0">
            <a:schemeClr val="accent1"/>
          </a:effectRef>
          <a:fontRef idx="minor">
            <a:schemeClr val="dk1"/>
          </a:fontRef>
        </p:style>
      </p:cxnSp>
      <p:sp>
        <p:nvSpPr>
          <p:cNvPr id="60" name="TextBox 59"/>
          <p:cNvSpPr txBox="1"/>
          <p:nvPr/>
        </p:nvSpPr>
        <p:spPr>
          <a:xfrm rot="16200000">
            <a:off x="-88382" y="2568490"/>
            <a:ext cx="1240127"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i="1" dirty="0" smtClean="0"/>
              <a:t>Variable</a:t>
            </a:r>
            <a:endParaRPr lang="en-US" sz="1600" b="1" i="1" dirty="0"/>
          </a:p>
        </p:txBody>
      </p:sp>
      <p:sp>
        <p:nvSpPr>
          <p:cNvPr id="2" name="Oval 1"/>
          <p:cNvSpPr/>
          <p:nvPr/>
        </p:nvSpPr>
        <p:spPr>
          <a:xfrm>
            <a:off x="3436883" y="283779"/>
            <a:ext cx="5097517" cy="1660635"/>
          </a:xfrm>
          <a:prstGeom prst="ellipse">
            <a:avLst/>
          </a:prstGeom>
          <a:noFill/>
          <a:ln w="57150" cap="flat">
            <a:solidFill>
              <a:srgbClr val="FF0000"/>
            </a:solidFill>
            <a:prstDash val="dash"/>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3" name="Down Arrow 2"/>
          <p:cNvSpPr/>
          <p:nvPr/>
        </p:nvSpPr>
        <p:spPr>
          <a:xfrm>
            <a:off x="4212974" y="1742095"/>
            <a:ext cx="3484896" cy="4996918"/>
          </a:xfrm>
          <a:prstGeom prst="downArrow">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vert"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smtClean="0">
              <a:ln>
                <a:noFill/>
              </a:ln>
              <a:solidFill>
                <a:srgbClr val="FF0000"/>
              </a:solidFill>
              <a:effectLst/>
              <a:uFillTx/>
            </a:endParaRPr>
          </a:p>
          <a:p>
            <a:pPr marL="0" marR="0" indent="0" algn="ctr" defTabSz="457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FF0000"/>
                </a:solidFill>
                <a:effectLst/>
                <a:uFillTx/>
              </a:rPr>
              <a:t>Order of operations</a:t>
            </a:r>
          </a:p>
          <a:p>
            <a:pPr marL="0" marR="0" indent="0" algn="ctr" defTabSz="457200" rtl="0" fontAlgn="auto" latinLnBrk="1"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FF0000"/>
              </a:solidFill>
              <a:effectLst/>
              <a:uFillTx/>
            </a:endParaRPr>
          </a:p>
        </p:txBody>
      </p:sp>
    </p:spTree>
    <p:extLst>
      <p:ext uri="{BB962C8B-B14F-4D97-AF65-F5344CB8AC3E}">
        <p14:creationId xmlns:p14="http://schemas.microsoft.com/office/powerpoint/2010/main" val="76662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878" y="193870"/>
            <a:ext cx="10972800" cy="556618"/>
          </a:xfrm>
        </p:spPr>
        <p:txBody>
          <a:bodyPr/>
          <a:lstStyle/>
          <a:p>
            <a:pPr algn="ctr"/>
            <a:r>
              <a:rPr lang="en-US" sz="2800" dirty="0" smtClean="0"/>
              <a:t>A Framework for Characterizing </a:t>
            </a:r>
            <a:br>
              <a:rPr lang="en-US" sz="2800" dirty="0" smtClean="0"/>
            </a:br>
            <a:r>
              <a:rPr lang="en-US" sz="2800" dirty="0" smtClean="0"/>
              <a:t>and Evaluating Requirements: CARBON </a:t>
            </a:r>
            <a:endParaRPr lang="en-US" sz="2800" dirty="0"/>
          </a:p>
        </p:txBody>
      </p:sp>
      <p:sp>
        <p:nvSpPr>
          <p:cNvPr id="3" name="Content Placeholder 2"/>
          <p:cNvSpPr>
            <a:spLocks noGrp="1"/>
          </p:cNvSpPr>
          <p:nvPr>
            <p:ph idx="1"/>
          </p:nvPr>
        </p:nvSpPr>
        <p:spPr>
          <a:xfrm>
            <a:off x="1855694" y="1344638"/>
            <a:ext cx="10336306" cy="5393831"/>
          </a:xfrm>
        </p:spPr>
        <p:txBody>
          <a:bodyPr/>
          <a:lstStyle/>
          <a:p>
            <a:r>
              <a:rPr lang="en-US" sz="2000" b="1" dirty="0" smtClean="0">
                <a:latin typeface="+mj-lt"/>
              </a:rPr>
              <a:t>WHY do we need to monitor? </a:t>
            </a:r>
            <a:r>
              <a:rPr lang="en-US" sz="2000" b="1" dirty="0" smtClean="0">
                <a:latin typeface="+mj-lt"/>
                <a:sym typeface="Wingdings" panose="05000000000000000000" pitchFamily="2" charset="2"/>
              </a:rPr>
              <a:t> </a:t>
            </a:r>
            <a:r>
              <a:rPr lang="en-US" sz="2000" b="1" dirty="0" smtClean="0">
                <a:latin typeface="+mj-lt"/>
                <a:sym typeface="Wingdings" panose="05000000000000000000" pitchFamily="2" charset="2"/>
              </a:rPr>
              <a:t>Information needs </a:t>
            </a:r>
            <a:endParaRPr lang="en-US" sz="2000" b="1" dirty="0" smtClean="0">
              <a:latin typeface="+mj-lt"/>
            </a:endParaRPr>
          </a:p>
          <a:p>
            <a:pPr lvl="1"/>
            <a:r>
              <a:rPr lang="en-US" sz="1800" b="0" dirty="0" smtClean="0">
                <a:latin typeface="+mj-lt"/>
              </a:rPr>
              <a:t>What decisions are supported? </a:t>
            </a:r>
            <a:r>
              <a:rPr lang="en-US" sz="1800" b="0" dirty="0" smtClean="0">
                <a:latin typeface="+mj-lt"/>
                <a:sym typeface="Wingdings" panose="05000000000000000000" pitchFamily="2" charset="2"/>
              </a:rPr>
              <a:t> this is the key point of departure</a:t>
            </a:r>
            <a:endParaRPr lang="en-US" sz="1800" b="0" dirty="0" smtClean="0">
              <a:latin typeface="+mj-lt"/>
            </a:endParaRPr>
          </a:p>
          <a:p>
            <a:endParaRPr lang="en-US" sz="2000" dirty="0" smtClean="0">
              <a:latin typeface="+mj-lt"/>
            </a:endParaRPr>
          </a:p>
          <a:p>
            <a:r>
              <a:rPr lang="en-US" sz="2000" dirty="0" smtClean="0">
                <a:latin typeface="+mj-lt"/>
              </a:rPr>
              <a:t>WHAT variables? </a:t>
            </a:r>
            <a:r>
              <a:rPr lang="en-US" sz="2000" dirty="0" smtClean="0">
                <a:latin typeface="+mj-lt"/>
                <a:sym typeface="Wingdings" panose="05000000000000000000" pitchFamily="2" charset="2"/>
              </a:rPr>
              <a:t> </a:t>
            </a:r>
            <a:r>
              <a:rPr lang="en-US" sz="2000" b="0" dirty="0" smtClean="0">
                <a:latin typeface="+mj-lt"/>
                <a:sym typeface="Wingdings" panose="05000000000000000000" pitchFamily="2" charset="2"/>
              </a:rPr>
              <a:t>Monitoring application’s data </a:t>
            </a:r>
            <a:r>
              <a:rPr lang="en-US" sz="2000" b="0" dirty="0" smtClean="0">
                <a:latin typeface="+mj-lt"/>
                <a:sym typeface="Wingdings" panose="05000000000000000000" pitchFamily="2" charset="2"/>
              </a:rPr>
              <a:t>needs</a:t>
            </a:r>
            <a:r>
              <a:rPr lang="en-US" sz="2000" b="0" dirty="0" smtClean="0">
                <a:latin typeface="+mj-lt"/>
                <a:sym typeface="Wingdings" panose="05000000000000000000" pitchFamily="2" charset="2"/>
              </a:rPr>
              <a:t>, to derive </a:t>
            </a:r>
            <a:r>
              <a:rPr lang="en-US" sz="2000" b="0" dirty="0" smtClean="0">
                <a:latin typeface="+mj-lt"/>
                <a:sym typeface="Wingdings" panose="05000000000000000000" pitchFamily="2" charset="2"/>
              </a:rPr>
              <a:t>Information</a:t>
            </a:r>
            <a:endParaRPr lang="en-US" sz="2000" b="0" dirty="0" smtClean="0">
              <a:latin typeface="+mj-lt"/>
              <a:sym typeface="Wingdings" panose="05000000000000000000" pitchFamily="2" charset="2"/>
            </a:endParaRPr>
          </a:p>
          <a:p>
            <a:r>
              <a:rPr lang="en-US" sz="2000" dirty="0" smtClean="0">
                <a:latin typeface="+mj-lt"/>
              </a:rPr>
              <a:t>WHAT instrument characteristics? </a:t>
            </a:r>
            <a:r>
              <a:rPr lang="en-US" sz="2000" dirty="0" smtClean="0">
                <a:latin typeface="+mj-lt"/>
                <a:sym typeface="Wingdings" panose="05000000000000000000" pitchFamily="2" charset="2"/>
              </a:rPr>
              <a:t> </a:t>
            </a:r>
            <a:r>
              <a:rPr lang="en-US" sz="2000" b="0" dirty="0" smtClean="0">
                <a:latin typeface="+mj-lt"/>
                <a:sym typeface="Wingdings" panose="05000000000000000000" pitchFamily="2" charset="2"/>
              </a:rPr>
              <a:t>Spatial, </a:t>
            </a:r>
            <a:r>
              <a:rPr lang="en-US" sz="2000" b="0" dirty="0" smtClean="0">
                <a:latin typeface="+mj-lt"/>
                <a:sym typeface="Wingdings" panose="05000000000000000000" pitchFamily="2" charset="2"/>
              </a:rPr>
              <a:t>Spectral</a:t>
            </a:r>
          </a:p>
          <a:p>
            <a:r>
              <a:rPr lang="en-US" sz="2000" dirty="0" smtClean="0">
                <a:latin typeface="+mj-lt"/>
                <a:sym typeface="Wingdings" panose="05000000000000000000" pitchFamily="2" charset="2"/>
              </a:rPr>
              <a:t>WHAT purpose?  R&amp;D agenda? Firm operational needs?</a:t>
            </a:r>
            <a:endParaRPr lang="en-US" sz="2000" b="0" dirty="0" smtClean="0">
              <a:latin typeface="+mj-lt"/>
              <a:sym typeface="Wingdings" panose="05000000000000000000" pitchFamily="2" charset="2"/>
            </a:endParaRPr>
          </a:p>
          <a:p>
            <a:endParaRPr lang="en-US" sz="2000" dirty="0" smtClean="0">
              <a:solidFill>
                <a:schemeClr val="accent2">
                  <a:lumMod val="60000"/>
                  <a:lumOff val="40000"/>
                </a:schemeClr>
              </a:solidFill>
              <a:latin typeface="+mj-lt"/>
            </a:endParaRPr>
          </a:p>
          <a:p>
            <a:r>
              <a:rPr lang="en-US" sz="2000" dirty="0">
                <a:latin typeface="+mj-lt"/>
              </a:rPr>
              <a:t>WHERE? </a:t>
            </a:r>
            <a:r>
              <a:rPr lang="en-US" sz="2000" dirty="0">
                <a:latin typeface="+mj-lt"/>
                <a:sym typeface="Wingdings" panose="05000000000000000000" pitchFamily="2" charset="2"/>
              </a:rPr>
              <a:t> </a:t>
            </a:r>
            <a:r>
              <a:rPr lang="en-US" sz="2000" b="0" dirty="0">
                <a:latin typeface="+mj-lt"/>
                <a:sym typeface="Wingdings" panose="05000000000000000000" pitchFamily="2" charset="2"/>
              </a:rPr>
              <a:t>Target features</a:t>
            </a:r>
          </a:p>
          <a:p>
            <a:r>
              <a:rPr lang="en-US" sz="2000" dirty="0" smtClean="0">
                <a:latin typeface="+mj-lt"/>
              </a:rPr>
              <a:t>WHEN</a:t>
            </a:r>
            <a:r>
              <a:rPr lang="en-US" sz="2000" dirty="0" smtClean="0">
                <a:latin typeface="+mj-lt"/>
              </a:rPr>
              <a:t>? </a:t>
            </a:r>
            <a:r>
              <a:rPr lang="en-US" sz="2000" dirty="0" smtClean="0">
                <a:latin typeface="+mj-lt"/>
                <a:sym typeface="Wingdings" panose="05000000000000000000" pitchFamily="2" charset="2"/>
              </a:rPr>
              <a:t> </a:t>
            </a:r>
            <a:r>
              <a:rPr lang="en-US" sz="2000" b="0" dirty="0" smtClean="0">
                <a:latin typeface="+mj-lt"/>
                <a:sym typeface="Wingdings" panose="05000000000000000000" pitchFamily="2" charset="2"/>
              </a:rPr>
              <a:t>Target periods </a:t>
            </a:r>
            <a:r>
              <a:rPr lang="en-US" sz="2000" dirty="0" smtClean="0">
                <a:latin typeface="+mj-lt"/>
                <a:sym typeface="Wingdings" panose="05000000000000000000" pitchFamily="2" charset="2"/>
              </a:rPr>
              <a:t> </a:t>
            </a:r>
            <a:endParaRPr lang="en-US" sz="2000" dirty="0" smtClean="0">
              <a:latin typeface="+mj-lt"/>
            </a:endParaRPr>
          </a:p>
          <a:p>
            <a:r>
              <a:rPr lang="en-US" sz="2000" dirty="0" smtClean="0">
                <a:latin typeface="+mj-lt"/>
              </a:rPr>
              <a:t>HOW OFTEN? </a:t>
            </a:r>
            <a:r>
              <a:rPr lang="en-US" sz="2000" dirty="0" smtClean="0">
                <a:latin typeface="+mj-lt"/>
                <a:sym typeface="Wingdings" panose="05000000000000000000" pitchFamily="2" charset="2"/>
              </a:rPr>
              <a:t> </a:t>
            </a:r>
            <a:r>
              <a:rPr lang="en-US" sz="2000" b="0" dirty="0" err="1" smtClean="0">
                <a:latin typeface="+mj-lt"/>
                <a:sym typeface="Wingdings" panose="05000000000000000000" pitchFamily="2" charset="2"/>
              </a:rPr>
              <a:t>inc.</a:t>
            </a:r>
            <a:r>
              <a:rPr lang="en-US" sz="2000" b="0" dirty="0" smtClean="0">
                <a:latin typeface="+mj-lt"/>
                <a:sym typeface="Wingdings" panose="05000000000000000000" pitchFamily="2" charset="2"/>
              </a:rPr>
              <a:t> Latency</a:t>
            </a:r>
            <a:endParaRPr lang="en-US" sz="2000" b="0" dirty="0" smtClean="0">
              <a:latin typeface="+mj-lt"/>
              <a:sym typeface="Wingdings" panose="05000000000000000000" pitchFamily="2" charset="2"/>
            </a:endParaRPr>
          </a:p>
          <a:p>
            <a:pPr lvl="1"/>
            <a:r>
              <a:rPr lang="en-US" sz="1800" b="0" dirty="0" smtClean="0">
                <a:latin typeface="+mj-lt"/>
              </a:rPr>
              <a:t>Every year? Every 5 years? Every decade?</a:t>
            </a:r>
          </a:p>
          <a:p>
            <a:pPr lvl="1"/>
            <a:r>
              <a:rPr lang="en-US" sz="1800" b="0" dirty="0" smtClean="0">
                <a:latin typeface="+mj-lt"/>
              </a:rPr>
              <a:t>How many times per year? </a:t>
            </a:r>
            <a:endParaRPr lang="en-US" sz="1800" b="0" dirty="0" smtClean="0">
              <a:latin typeface="+mj-lt"/>
            </a:endParaRPr>
          </a:p>
          <a:p>
            <a:r>
              <a:rPr lang="en-US" sz="2000" dirty="0" smtClean="0">
                <a:latin typeface="+mj-lt"/>
              </a:rPr>
              <a:t>PRIORITY</a:t>
            </a:r>
            <a:r>
              <a:rPr lang="en-US" sz="2000" dirty="0" smtClean="0">
                <a:latin typeface="+mj-lt"/>
              </a:rPr>
              <a:t>?</a:t>
            </a:r>
            <a:endParaRPr lang="en-US" sz="2000" dirty="0">
              <a:latin typeface="+mj-lt"/>
            </a:endParaRPr>
          </a:p>
          <a:p>
            <a:pPr lvl="1"/>
            <a:endParaRPr lang="en-US" sz="1800" b="0" dirty="0" smtClean="0">
              <a:latin typeface="+mj-lt"/>
            </a:endParaRPr>
          </a:p>
        </p:txBody>
      </p:sp>
      <p:sp>
        <p:nvSpPr>
          <p:cNvPr id="5" name="Left Brace 4"/>
          <p:cNvSpPr/>
          <p:nvPr/>
        </p:nvSpPr>
        <p:spPr>
          <a:xfrm>
            <a:off x="1443815" y="1276727"/>
            <a:ext cx="430306" cy="869577"/>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Left Brace 5"/>
          <p:cNvSpPr/>
          <p:nvPr/>
        </p:nvSpPr>
        <p:spPr>
          <a:xfrm>
            <a:off x="1425388" y="2530368"/>
            <a:ext cx="430306" cy="869577"/>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Left Brace 6"/>
          <p:cNvSpPr/>
          <p:nvPr/>
        </p:nvSpPr>
        <p:spPr>
          <a:xfrm>
            <a:off x="1425388" y="3919864"/>
            <a:ext cx="430306" cy="2463006"/>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TextBox 7"/>
          <p:cNvSpPr txBox="1"/>
          <p:nvPr/>
        </p:nvSpPr>
        <p:spPr>
          <a:xfrm>
            <a:off x="143436" y="1394230"/>
            <a:ext cx="1201270" cy="646331"/>
          </a:xfrm>
          <a:prstGeom prst="rect">
            <a:avLst/>
          </a:prstGeom>
          <a:noFill/>
        </p:spPr>
        <p:txBody>
          <a:bodyPr wrap="square" rtlCol="0">
            <a:spAutoFit/>
          </a:bodyPr>
          <a:lstStyle/>
          <a:p>
            <a:pPr algn="ctr"/>
            <a:r>
              <a:rPr lang="en-US" i="1" dirty="0" smtClean="0">
                <a:solidFill>
                  <a:schemeClr val="accent2"/>
                </a:solidFill>
              </a:rPr>
              <a:t>1. Policy Driver</a:t>
            </a:r>
            <a:endParaRPr lang="en-US" i="1" dirty="0">
              <a:solidFill>
                <a:schemeClr val="accent2"/>
              </a:solidFill>
            </a:endParaRPr>
          </a:p>
        </p:txBody>
      </p:sp>
      <p:sp>
        <p:nvSpPr>
          <p:cNvPr id="9" name="TextBox 8"/>
          <p:cNvSpPr txBox="1"/>
          <p:nvPr/>
        </p:nvSpPr>
        <p:spPr>
          <a:xfrm>
            <a:off x="62753" y="2226492"/>
            <a:ext cx="1425388" cy="1477328"/>
          </a:xfrm>
          <a:prstGeom prst="rect">
            <a:avLst/>
          </a:prstGeom>
          <a:noFill/>
        </p:spPr>
        <p:txBody>
          <a:bodyPr wrap="square" rtlCol="0">
            <a:spAutoFit/>
          </a:bodyPr>
          <a:lstStyle/>
          <a:p>
            <a:pPr algn="ctr"/>
            <a:r>
              <a:rPr lang="en-US" i="1" dirty="0" smtClean="0">
                <a:solidFill>
                  <a:schemeClr val="accent5">
                    <a:lumMod val="75000"/>
                  </a:schemeClr>
                </a:solidFill>
              </a:rPr>
              <a:t>2. Tabular Best Practices, Community Insight</a:t>
            </a:r>
            <a:endParaRPr lang="en-US" i="1" dirty="0">
              <a:solidFill>
                <a:schemeClr val="accent5">
                  <a:lumMod val="75000"/>
                </a:schemeClr>
              </a:solidFill>
            </a:endParaRPr>
          </a:p>
        </p:txBody>
      </p:sp>
      <p:sp>
        <p:nvSpPr>
          <p:cNvPr id="10" name="TextBox 9"/>
          <p:cNvSpPr txBox="1"/>
          <p:nvPr/>
        </p:nvSpPr>
        <p:spPr>
          <a:xfrm>
            <a:off x="62753" y="4391576"/>
            <a:ext cx="1362636" cy="1200329"/>
          </a:xfrm>
          <a:prstGeom prst="rect">
            <a:avLst/>
          </a:prstGeom>
          <a:noFill/>
        </p:spPr>
        <p:txBody>
          <a:bodyPr wrap="square" rtlCol="0">
            <a:spAutoFit/>
          </a:bodyPr>
          <a:lstStyle/>
          <a:p>
            <a:pPr algn="ctr"/>
            <a:r>
              <a:rPr lang="en-US" i="1" dirty="0" smtClean="0">
                <a:solidFill>
                  <a:schemeClr val="accent5">
                    <a:lumMod val="75000"/>
                  </a:schemeClr>
                </a:solidFill>
              </a:rPr>
              <a:t>3. Tabular  </a:t>
            </a:r>
          </a:p>
          <a:p>
            <a:pPr algn="ctr"/>
            <a:r>
              <a:rPr lang="en-US" i="1" dirty="0" smtClean="0">
                <a:solidFill>
                  <a:schemeClr val="accent5">
                    <a:lumMod val="75000"/>
                  </a:schemeClr>
                </a:solidFill>
              </a:rPr>
              <a:t>+</a:t>
            </a:r>
          </a:p>
          <a:p>
            <a:pPr algn="ctr"/>
            <a:r>
              <a:rPr lang="en-US" i="1" dirty="0" smtClean="0">
                <a:solidFill>
                  <a:srgbClr val="00B050"/>
                </a:solidFill>
              </a:rPr>
              <a:t>Spatial Datasets</a:t>
            </a:r>
            <a:endParaRPr lang="en-US" i="1" dirty="0">
              <a:solidFill>
                <a:srgbClr val="00B050"/>
              </a:solidFill>
            </a:endParaRPr>
          </a:p>
        </p:txBody>
      </p:sp>
      <p:sp>
        <p:nvSpPr>
          <p:cNvPr id="11" name="TextBox 10"/>
          <p:cNvSpPr txBox="1"/>
          <p:nvPr/>
        </p:nvSpPr>
        <p:spPr>
          <a:xfrm>
            <a:off x="9368117" y="3528176"/>
            <a:ext cx="2617694"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smtClean="0">
                <a:solidFill>
                  <a:srgbClr val="00B050"/>
                </a:solidFill>
                <a:latin typeface="Arial Narrow" panose="020B0606020202030204" pitchFamily="34" charset="0"/>
              </a:rPr>
              <a:t>Spatial Datasets</a:t>
            </a:r>
            <a:r>
              <a:rPr lang="en-US" sz="2000" b="1" dirty="0" smtClean="0">
                <a:solidFill>
                  <a:srgbClr val="00B050"/>
                </a:solidFill>
                <a:latin typeface="Arial Narrow" panose="020B0606020202030204" pitchFamily="34" charset="0"/>
              </a:rPr>
              <a:t>:</a:t>
            </a:r>
            <a:endParaRPr lang="en-US" sz="2000" b="1" dirty="0">
              <a:solidFill>
                <a:srgbClr val="00B050"/>
              </a:solidFill>
              <a:latin typeface="Arial Narrow" panose="020B0606020202030204" pitchFamily="34" charset="0"/>
            </a:endParaRPr>
          </a:p>
          <a:p>
            <a:r>
              <a:rPr lang="en-US" sz="2000" b="1" i="1" dirty="0" smtClean="0">
                <a:solidFill>
                  <a:srgbClr val="00B050"/>
                </a:solidFill>
                <a:latin typeface="Arial Narrow" panose="020B0606020202030204" pitchFamily="34" charset="0"/>
              </a:rPr>
              <a:t>Depends on variables chosen!</a:t>
            </a:r>
          </a:p>
        </p:txBody>
      </p:sp>
      <p:sp>
        <p:nvSpPr>
          <p:cNvPr id="13" name="TextBox 12"/>
          <p:cNvSpPr txBox="1"/>
          <p:nvPr/>
        </p:nvSpPr>
        <p:spPr>
          <a:xfrm>
            <a:off x="143436" y="6426219"/>
            <a:ext cx="5925671" cy="400110"/>
          </a:xfrm>
          <a:prstGeom prst="rect">
            <a:avLst/>
          </a:prstGeom>
          <a:noFill/>
        </p:spPr>
        <p:txBody>
          <a:bodyPr wrap="square" rtlCol="0">
            <a:spAutoFit/>
          </a:bodyPr>
          <a:lstStyle/>
          <a:p>
            <a:r>
              <a:rPr lang="en-US" sz="2000" i="1" dirty="0" smtClean="0">
                <a:solidFill>
                  <a:schemeClr val="accent6">
                    <a:lumMod val="75000"/>
                  </a:schemeClr>
                </a:solidFill>
                <a:latin typeface="+mj-lt"/>
              </a:rPr>
              <a:t>4. Mission capacity &amp; gap analyses</a:t>
            </a:r>
            <a:endParaRPr lang="en-US" sz="2000" i="1" dirty="0">
              <a:solidFill>
                <a:schemeClr val="accent6">
                  <a:lumMod val="75000"/>
                </a:schemeClr>
              </a:solidFill>
              <a:latin typeface="+mj-lt"/>
            </a:endParaRPr>
          </a:p>
        </p:txBody>
      </p:sp>
    </p:spTree>
    <p:extLst>
      <p:ext uri="{BB962C8B-B14F-4D97-AF65-F5344CB8AC3E}">
        <p14:creationId xmlns:p14="http://schemas.microsoft.com/office/powerpoint/2010/main" val="3312729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605" y="56436"/>
            <a:ext cx="10972800" cy="815135"/>
          </a:xfrm>
        </p:spPr>
        <p:txBody>
          <a:bodyPr/>
          <a:lstStyle/>
          <a:p>
            <a:pPr algn="ctr"/>
            <a:r>
              <a:rPr lang="en-US" dirty="0" smtClean="0"/>
              <a:t>Some thoughts on the value of this </a:t>
            </a:r>
            <a:r>
              <a:rPr lang="en-US" dirty="0" smtClean="0"/>
              <a:t/>
            </a:r>
            <a:br>
              <a:rPr lang="en-US" dirty="0" smtClean="0"/>
            </a:br>
            <a:r>
              <a:rPr lang="en-US" dirty="0" smtClean="0"/>
              <a:t>activity </a:t>
            </a:r>
            <a:r>
              <a:rPr lang="en-US" dirty="0" smtClean="0"/>
              <a:t>for LSI-VC &amp; agencies</a:t>
            </a:r>
            <a:endParaRPr lang="en-US" dirty="0"/>
          </a:p>
        </p:txBody>
      </p:sp>
      <p:sp>
        <p:nvSpPr>
          <p:cNvPr id="3" name="Content Placeholder 2"/>
          <p:cNvSpPr>
            <a:spLocks noGrp="1"/>
          </p:cNvSpPr>
          <p:nvPr>
            <p:ph idx="1"/>
          </p:nvPr>
        </p:nvSpPr>
        <p:spPr>
          <a:xfrm>
            <a:off x="600891" y="1290884"/>
            <a:ext cx="10972800" cy="5299101"/>
          </a:xfrm>
        </p:spPr>
        <p:txBody>
          <a:bodyPr/>
          <a:lstStyle/>
          <a:p>
            <a:pPr marL="0" indent="0">
              <a:buNone/>
            </a:pPr>
            <a:r>
              <a:rPr lang="en-US" b="0" dirty="0" smtClean="0">
                <a:latin typeface="+mj-lt"/>
              </a:rPr>
              <a:t>Result of Carbon requirements could be a similar table to GEOGLAM’s</a:t>
            </a:r>
          </a:p>
          <a:p>
            <a:pPr marL="0" indent="0">
              <a:buNone/>
            </a:pPr>
            <a:endParaRPr lang="en-US" dirty="0">
              <a:latin typeface="+mj-lt"/>
            </a:endParaRPr>
          </a:p>
          <a:p>
            <a:pPr marL="0" indent="0">
              <a:buNone/>
            </a:pPr>
            <a:endParaRPr lang="en-US" b="0" dirty="0" smtClean="0">
              <a:latin typeface="+mj-lt"/>
            </a:endParaRPr>
          </a:p>
          <a:p>
            <a:pPr marL="0" indent="0">
              <a:buNone/>
            </a:pPr>
            <a:endParaRPr lang="en-US" b="0" dirty="0" smtClean="0">
              <a:latin typeface="+mj-lt"/>
            </a:endParaRPr>
          </a:p>
          <a:p>
            <a:pPr lvl="1"/>
            <a:r>
              <a:rPr lang="en-US" b="0" dirty="0" smtClean="0">
                <a:latin typeface="+mj-lt"/>
              </a:rPr>
              <a:t>Empowers tabular </a:t>
            </a:r>
            <a:r>
              <a:rPr lang="en-US" b="0" dirty="0" smtClean="0">
                <a:latin typeface="+mj-lt"/>
              </a:rPr>
              <a:t>&amp; spatial representation of common needs </a:t>
            </a:r>
          </a:p>
          <a:p>
            <a:pPr lvl="2"/>
            <a:r>
              <a:rPr lang="en-US" sz="2000" b="0" dirty="0">
                <a:latin typeface="+mj-lt"/>
              </a:rPr>
              <a:t>Where do we have critical gaps across MULTIPLE applications?</a:t>
            </a:r>
          </a:p>
          <a:p>
            <a:pPr lvl="2"/>
            <a:r>
              <a:rPr lang="en-US" sz="2000" b="0" dirty="0">
                <a:latin typeface="+mj-lt"/>
              </a:rPr>
              <a:t>Which observations have a high bang-for-their-buck return on investment</a:t>
            </a:r>
            <a:r>
              <a:rPr lang="en-US" sz="2000" b="0" dirty="0" smtClean="0">
                <a:latin typeface="+mj-lt"/>
              </a:rPr>
              <a:t>?</a:t>
            </a:r>
          </a:p>
          <a:p>
            <a:pPr lvl="2"/>
            <a:r>
              <a:rPr lang="en-US" sz="2000" b="0" dirty="0" smtClean="0">
                <a:latin typeface="+mj-lt"/>
              </a:rPr>
              <a:t>Acquisition planning for non-systematic sensors across multiple apps </a:t>
            </a:r>
          </a:p>
          <a:p>
            <a:pPr lvl="2"/>
            <a:r>
              <a:rPr lang="en-US" sz="2000" b="0" dirty="0" smtClean="0">
                <a:latin typeface="+mj-lt"/>
              </a:rPr>
              <a:t>Future mission design &amp; justification</a:t>
            </a:r>
          </a:p>
          <a:p>
            <a:pPr marL="0" indent="0">
              <a:buNone/>
            </a:pPr>
            <a:r>
              <a:rPr lang="en-US" b="0" dirty="0" smtClean="0">
                <a:latin typeface="+mj-lt"/>
              </a:rPr>
              <a:t>Tie-ins to ARD </a:t>
            </a:r>
            <a:r>
              <a:rPr lang="en-US" b="0" dirty="0" smtClean="0">
                <a:latin typeface="+mj-lt"/>
              </a:rPr>
              <a:t>and FDA work </a:t>
            </a:r>
            <a:r>
              <a:rPr lang="en-US" b="0" dirty="0" smtClean="0">
                <a:latin typeface="+mj-lt"/>
                <a:sym typeface="Wingdings" panose="05000000000000000000" pitchFamily="2" charset="2"/>
              </a:rPr>
              <a:t> </a:t>
            </a:r>
            <a:r>
              <a:rPr lang="en-US" dirty="0" smtClean="0">
                <a:latin typeface="+mj-lt"/>
                <a:sym typeface="Wingdings" panose="05000000000000000000" pitchFamily="2" charset="2"/>
              </a:rPr>
              <a:t>common denominator of sorts</a:t>
            </a:r>
            <a:endParaRPr lang="en-US" b="0" dirty="0" smtClean="0">
              <a:latin typeface="+mj-lt"/>
              <a:sym typeface="Wingdings" panose="05000000000000000000" pitchFamily="2" charset="2"/>
            </a:endParaRPr>
          </a:p>
          <a:p>
            <a:pPr lvl="1"/>
            <a:r>
              <a:rPr lang="en-US" sz="2000" b="0" dirty="0" smtClean="0">
                <a:latin typeface="+mj-lt"/>
                <a:sym typeface="Wingdings" panose="05000000000000000000" pitchFamily="2" charset="2"/>
              </a:rPr>
              <a:t>What </a:t>
            </a:r>
            <a:r>
              <a:rPr lang="en-US" sz="2000" b="0" dirty="0" smtClean="0">
                <a:latin typeface="+mj-lt"/>
                <a:sym typeface="Wingdings" panose="05000000000000000000" pitchFamily="2" charset="2"/>
              </a:rPr>
              <a:t>standard pre-processed products have utility across multiple activities</a:t>
            </a:r>
            <a:r>
              <a:rPr lang="en-US" sz="2000" b="0" dirty="0" smtClean="0">
                <a:latin typeface="+mj-lt"/>
                <a:sym typeface="Wingdings" panose="05000000000000000000" pitchFamily="2" charset="2"/>
              </a:rPr>
              <a:t>? </a:t>
            </a:r>
          </a:p>
          <a:p>
            <a:pPr lvl="1"/>
            <a:r>
              <a:rPr lang="en-US" sz="2000" b="0" dirty="0" smtClean="0">
                <a:latin typeface="+mj-lt"/>
                <a:sym typeface="Wingdings" panose="05000000000000000000" pitchFamily="2" charset="2"/>
              </a:rPr>
              <a:t>Are multiple communities experiencing the same gaps? </a:t>
            </a:r>
          </a:p>
          <a:p>
            <a:pPr lvl="1"/>
            <a:r>
              <a:rPr lang="en-US" sz="2000" dirty="0" smtClean="0">
                <a:latin typeface="+mj-lt"/>
                <a:sym typeface="Wingdings" panose="05000000000000000000" pitchFamily="2" charset="2"/>
              </a:rPr>
              <a:t>Iterative learning from one </a:t>
            </a:r>
            <a:r>
              <a:rPr lang="en-US" sz="2000" dirty="0" err="1" smtClean="0">
                <a:latin typeface="+mj-lt"/>
                <a:sym typeface="Wingdings" panose="05000000000000000000" pitchFamily="2" charset="2"/>
              </a:rPr>
              <a:t>anothers</a:t>
            </a:r>
            <a:r>
              <a:rPr lang="en-US" sz="2000" dirty="0" smtClean="0">
                <a:latin typeface="+mj-lt"/>
                <a:sym typeface="Wingdings" panose="05000000000000000000" pitchFamily="2" charset="2"/>
              </a:rPr>
              <a:t> working groups under LSI-VC umbrella </a:t>
            </a:r>
            <a:endParaRPr lang="en-US" sz="2000" b="0" dirty="0" smtClean="0">
              <a:latin typeface="+mj-lt"/>
              <a:sym typeface="Wingdings" panose="05000000000000000000" pitchFamily="2" charset="2"/>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42" t="2034" b="86358"/>
          <a:stretch/>
        </p:blipFill>
        <p:spPr bwMode="auto">
          <a:xfrm>
            <a:off x="851338" y="1765738"/>
            <a:ext cx="9865522" cy="120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444359" y="2003013"/>
            <a:ext cx="5276193" cy="923328"/>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US" sz="1800" b="0" i="1" u="none" strike="noStrike" cap="none" spc="0" normalizeH="0" baseline="0" dirty="0" smtClean="0">
              <a:ln>
                <a:noFill/>
              </a:ln>
              <a:solidFill>
                <a:srgbClr val="002569"/>
              </a:solidFill>
              <a:effectLst/>
              <a:uFillTx/>
            </a:endParaRPr>
          </a:p>
          <a:p>
            <a:pPr marL="0" marR="0" indent="0" algn="ctr" defTabSz="457200" rtl="0" fontAlgn="auto" latinLnBrk="1" hangingPunct="0">
              <a:lnSpc>
                <a:spcPct val="100000"/>
              </a:lnSpc>
              <a:spcBef>
                <a:spcPts val="0"/>
              </a:spcBef>
              <a:spcAft>
                <a:spcPts val="0"/>
              </a:spcAft>
              <a:buClrTx/>
              <a:buSzTx/>
              <a:buFontTx/>
              <a:buNone/>
              <a:tabLst/>
            </a:pPr>
            <a:r>
              <a:rPr kumimoji="0" lang="en-US" sz="1800" b="0" i="1" u="none" strike="noStrike" cap="none" spc="0" normalizeH="0" baseline="0" dirty="0" smtClean="0">
                <a:ln>
                  <a:noFill/>
                </a:ln>
                <a:solidFill>
                  <a:srgbClr val="002569"/>
                </a:solidFill>
                <a:effectLst/>
                <a:uFillTx/>
              </a:rPr>
              <a:t>Carbon Priority Products/Variables</a:t>
            </a:r>
          </a:p>
          <a:p>
            <a:pPr marL="0" marR="0" indent="0" algn="ctr" defTabSz="457200" rtl="0" fontAlgn="auto" latinLnBrk="1" hangingPunct="0">
              <a:lnSpc>
                <a:spcPct val="100000"/>
              </a:lnSpc>
              <a:spcBef>
                <a:spcPts val="0"/>
              </a:spcBef>
              <a:spcAft>
                <a:spcPts val="0"/>
              </a:spcAft>
              <a:buClrTx/>
              <a:buSzTx/>
              <a:buFontTx/>
              <a:buNone/>
              <a:tabLst/>
            </a:pPr>
            <a:endParaRPr kumimoji="0" lang="en-US" sz="1800" b="0" i="1" u="none" strike="noStrike" cap="none" spc="0" normalizeH="0" baseline="0" dirty="0">
              <a:ln>
                <a:noFill/>
              </a:ln>
              <a:solidFill>
                <a:srgbClr val="002569"/>
              </a:solidFill>
              <a:effectLst/>
              <a:uFillTx/>
            </a:endParaRPr>
          </a:p>
        </p:txBody>
      </p:sp>
      <p:sp>
        <p:nvSpPr>
          <p:cNvPr id="6" name="Rectangle 5"/>
          <p:cNvSpPr/>
          <p:nvPr/>
        </p:nvSpPr>
        <p:spPr>
          <a:xfrm>
            <a:off x="4782208" y="2185052"/>
            <a:ext cx="851338" cy="369330"/>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Priority</a:t>
            </a: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423447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sz="2800" i="1" dirty="0" smtClean="0">
                <a:solidFill>
                  <a:schemeClr val="tx2">
                    <a:lumMod val="60000"/>
                    <a:lumOff val="40000"/>
                  </a:schemeClr>
                </a:solidFill>
                <a:latin typeface="Arial" panose="020B0604020202020204" pitchFamily="34" charset="0"/>
                <a:cs typeface="Arial" panose="020B0604020202020204" pitchFamily="34" charset="0"/>
              </a:rPr>
              <a:t>Questions? </a:t>
            </a:r>
            <a:r>
              <a:rPr lang="en-US" sz="2800" i="1" smtClean="0">
                <a:solidFill>
                  <a:schemeClr val="tx2">
                    <a:lumMod val="60000"/>
                    <a:lumOff val="40000"/>
                  </a:schemeClr>
                </a:solidFill>
                <a:latin typeface="Arial" panose="020B0604020202020204" pitchFamily="34" charset="0"/>
                <a:cs typeface="Arial" panose="020B0604020202020204" pitchFamily="34" charset="0"/>
              </a:rPr>
              <a:t>Comments? </a:t>
            </a:r>
            <a:endParaRPr lang="en-US" sz="2800" i="1" dirty="0">
              <a:latin typeface="Arial" panose="020B0604020202020204" pitchFamily="34" charset="0"/>
              <a:cs typeface="Arial" panose="020B0604020202020204" pitchFamily="34" charset="0"/>
            </a:endParaRPr>
          </a:p>
        </p:txBody>
      </p:sp>
      <p:sp>
        <p:nvSpPr>
          <p:cNvPr id="5" name="Content Placeholder 4"/>
          <p:cNvSpPr>
            <a:spLocks noGrp="1"/>
          </p:cNvSpPr>
          <p:nvPr>
            <p:ph type="subTitle" idx="1"/>
          </p:nvPr>
        </p:nvSpPr>
        <p:spPr/>
        <p:txBody>
          <a:bodyPr/>
          <a:lstStyle/>
          <a:p>
            <a:r>
              <a:rPr lang="en-US" dirty="0" smtClean="0"/>
              <a:t>Let’s Discuss!</a:t>
            </a:r>
          </a:p>
          <a:p>
            <a:endParaRPr lang="en-US" dirty="0"/>
          </a:p>
          <a:p>
            <a:r>
              <a:rPr lang="en-US" dirty="0" smtClean="0"/>
              <a:t>Feel free to contact me: </a:t>
            </a:r>
            <a:r>
              <a:rPr lang="en-US" dirty="0" smtClean="0">
                <a:hlinkClick r:id="rId2"/>
              </a:rPr>
              <a:t>akwhitcraft@geoglam.org</a:t>
            </a:r>
            <a:r>
              <a:rPr lang="en-US" dirty="0" smtClean="0"/>
              <a:t> </a:t>
            </a:r>
            <a:endParaRPr lang="en-US" dirty="0"/>
          </a:p>
        </p:txBody>
      </p:sp>
    </p:spTree>
    <p:extLst>
      <p:ext uri="{BB962C8B-B14F-4D97-AF65-F5344CB8AC3E}">
        <p14:creationId xmlns:p14="http://schemas.microsoft.com/office/powerpoint/2010/main" val="229561208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smtClean="0"/>
              <a:t>A framework for evaluating imaging requirements </a:t>
            </a:r>
          </a:p>
          <a:p>
            <a:pPr lvl="1"/>
            <a:r>
              <a:rPr lang="en-US" dirty="0" smtClean="0"/>
              <a:t>GEOGLAM example (2012-2014)</a:t>
            </a:r>
          </a:p>
          <a:p>
            <a:r>
              <a:rPr lang="en-US" dirty="0" smtClean="0"/>
              <a:t>Status of the GEOGLAM EO Data Requirements “Refresh”</a:t>
            </a:r>
          </a:p>
          <a:p>
            <a:r>
              <a:rPr lang="en-US" dirty="0" smtClean="0"/>
              <a:t>Thoughts on carbon and the role of LSI-VC</a:t>
            </a:r>
          </a:p>
          <a:p>
            <a:r>
              <a:rPr lang="en-US" dirty="0" smtClean="0"/>
              <a:t>Identifying common requirements across applications</a:t>
            </a:r>
            <a:endParaRPr lang="en-US" dirty="0"/>
          </a:p>
        </p:txBody>
      </p:sp>
      <p:sp>
        <p:nvSpPr>
          <p:cNvPr id="5" name="Content Placeholder 4"/>
          <p:cNvSpPr>
            <a:spLocks noGrp="1"/>
          </p:cNvSpPr>
          <p:nvPr>
            <p:ph sz="quarter" idx="11"/>
          </p:nvPr>
        </p:nvSpPr>
        <p:spPr/>
        <p:txBody>
          <a:bodyPr/>
          <a:lstStyle/>
          <a:p>
            <a:r>
              <a:rPr lang="en-US" dirty="0" smtClean="0"/>
              <a:t>Outline</a:t>
            </a:r>
            <a:endParaRPr lang="en-US" dirty="0"/>
          </a:p>
        </p:txBody>
      </p:sp>
    </p:spTree>
    <p:extLst>
      <p:ext uri="{BB962C8B-B14F-4D97-AF65-F5344CB8AC3E}">
        <p14:creationId xmlns:p14="http://schemas.microsoft.com/office/powerpoint/2010/main" val="171046578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878" y="193870"/>
            <a:ext cx="10972800" cy="556618"/>
          </a:xfrm>
        </p:spPr>
        <p:txBody>
          <a:bodyPr/>
          <a:lstStyle/>
          <a:p>
            <a:pPr algn="ctr"/>
            <a:r>
              <a:rPr lang="en-US" sz="2800" dirty="0" smtClean="0"/>
              <a:t>A Framework for Characterizing </a:t>
            </a:r>
            <a:br>
              <a:rPr lang="en-US" sz="2800" dirty="0" smtClean="0"/>
            </a:br>
            <a:r>
              <a:rPr lang="en-US" sz="2800" dirty="0" smtClean="0"/>
              <a:t>and Evaluating Requirements </a:t>
            </a:r>
            <a:endParaRPr lang="en-US" sz="2800" dirty="0"/>
          </a:p>
        </p:txBody>
      </p:sp>
      <p:sp>
        <p:nvSpPr>
          <p:cNvPr id="3" name="Content Placeholder 2"/>
          <p:cNvSpPr>
            <a:spLocks noGrp="1"/>
          </p:cNvSpPr>
          <p:nvPr>
            <p:ph idx="1"/>
          </p:nvPr>
        </p:nvSpPr>
        <p:spPr>
          <a:xfrm>
            <a:off x="1855694" y="1344638"/>
            <a:ext cx="10336306" cy="5393831"/>
          </a:xfrm>
        </p:spPr>
        <p:txBody>
          <a:bodyPr/>
          <a:lstStyle/>
          <a:p>
            <a:r>
              <a:rPr lang="en-US" sz="2000" dirty="0" smtClean="0">
                <a:latin typeface="+mj-lt"/>
              </a:rPr>
              <a:t>WHY do we need to monitor? </a:t>
            </a:r>
            <a:r>
              <a:rPr lang="en-US" sz="2000" dirty="0" smtClean="0">
                <a:latin typeface="+mj-lt"/>
                <a:sym typeface="Wingdings" panose="05000000000000000000" pitchFamily="2" charset="2"/>
              </a:rPr>
              <a:t> </a:t>
            </a:r>
            <a:r>
              <a:rPr lang="en-US" sz="2000" b="0" dirty="0" smtClean="0">
                <a:latin typeface="+mj-lt"/>
                <a:sym typeface="Wingdings" panose="05000000000000000000" pitchFamily="2" charset="2"/>
              </a:rPr>
              <a:t>Information needs </a:t>
            </a:r>
            <a:endParaRPr lang="en-US" sz="2000" b="0" dirty="0" smtClean="0">
              <a:latin typeface="+mj-lt"/>
            </a:endParaRPr>
          </a:p>
          <a:p>
            <a:pPr lvl="1"/>
            <a:r>
              <a:rPr lang="en-US" sz="1800" b="0" dirty="0" smtClean="0">
                <a:latin typeface="+mj-lt"/>
              </a:rPr>
              <a:t>What decisions are supported?</a:t>
            </a:r>
            <a:endParaRPr lang="en-US" sz="1800" b="0" dirty="0" smtClean="0">
              <a:latin typeface="+mj-lt"/>
            </a:endParaRPr>
          </a:p>
          <a:p>
            <a:endParaRPr lang="en-US" sz="2000" dirty="0" smtClean="0">
              <a:latin typeface="+mj-lt"/>
            </a:endParaRPr>
          </a:p>
          <a:p>
            <a:r>
              <a:rPr lang="en-US" sz="2000" dirty="0" smtClean="0">
                <a:latin typeface="+mj-lt"/>
              </a:rPr>
              <a:t>WHAT variables? </a:t>
            </a:r>
            <a:r>
              <a:rPr lang="en-US" sz="2000" dirty="0" smtClean="0">
                <a:latin typeface="+mj-lt"/>
                <a:sym typeface="Wingdings" panose="05000000000000000000" pitchFamily="2" charset="2"/>
              </a:rPr>
              <a:t> </a:t>
            </a:r>
            <a:r>
              <a:rPr lang="en-US" sz="2000" b="0" dirty="0" smtClean="0">
                <a:latin typeface="+mj-lt"/>
                <a:sym typeface="Wingdings" panose="05000000000000000000" pitchFamily="2" charset="2"/>
              </a:rPr>
              <a:t>Monitoring application’s data </a:t>
            </a:r>
            <a:r>
              <a:rPr lang="en-US" sz="2000" b="0" dirty="0" smtClean="0">
                <a:latin typeface="+mj-lt"/>
                <a:sym typeface="Wingdings" panose="05000000000000000000" pitchFamily="2" charset="2"/>
              </a:rPr>
              <a:t>needs</a:t>
            </a:r>
            <a:r>
              <a:rPr lang="en-US" sz="2000" b="0" dirty="0" smtClean="0">
                <a:latin typeface="+mj-lt"/>
                <a:sym typeface="Wingdings" panose="05000000000000000000" pitchFamily="2" charset="2"/>
              </a:rPr>
              <a:t>, to derive Information</a:t>
            </a:r>
          </a:p>
          <a:p>
            <a:r>
              <a:rPr lang="en-US" sz="2000" dirty="0" smtClean="0">
                <a:latin typeface="+mj-lt"/>
              </a:rPr>
              <a:t>WHAT instrument characteristics? </a:t>
            </a:r>
            <a:r>
              <a:rPr lang="en-US" sz="2000" dirty="0" smtClean="0">
                <a:latin typeface="+mj-lt"/>
                <a:sym typeface="Wingdings" panose="05000000000000000000" pitchFamily="2" charset="2"/>
              </a:rPr>
              <a:t> </a:t>
            </a:r>
            <a:r>
              <a:rPr lang="en-US" sz="2000" b="0" dirty="0" smtClean="0">
                <a:latin typeface="+mj-lt"/>
                <a:sym typeface="Wingdings" panose="05000000000000000000" pitchFamily="2" charset="2"/>
              </a:rPr>
              <a:t>Spatial, </a:t>
            </a:r>
            <a:r>
              <a:rPr lang="en-US" sz="2000" b="0" dirty="0" smtClean="0">
                <a:latin typeface="+mj-lt"/>
                <a:sym typeface="Wingdings" panose="05000000000000000000" pitchFamily="2" charset="2"/>
              </a:rPr>
              <a:t>Spectral</a:t>
            </a:r>
          </a:p>
          <a:p>
            <a:r>
              <a:rPr lang="en-US" sz="2000" dirty="0" smtClean="0">
                <a:latin typeface="+mj-lt"/>
                <a:sym typeface="Wingdings" panose="05000000000000000000" pitchFamily="2" charset="2"/>
              </a:rPr>
              <a:t>WHAT purpose?  R&amp;D agenda? Firm operational needs?</a:t>
            </a:r>
            <a:endParaRPr lang="en-US" sz="2000" b="0" dirty="0" smtClean="0">
              <a:latin typeface="+mj-lt"/>
              <a:sym typeface="Wingdings" panose="05000000000000000000" pitchFamily="2" charset="2"/>
            </a:endParaRPr>
          </a:p>
          <a:p>
            <a:endParaRPr lang="en-US" sz="2000" dirty="0" smtClean="0">
              <a:solidFill>
                <a:schemeClr val="accent2">
                  <a:lumMod val="60000"/>
                  <a:lumOff val="40000"/>
                </a:schemeClr>
              </a:solidFill>
              <a:latin typeface="+mj-lt"/>
            </a:endParaRPr>
          </a:p>
          <a:p>
            <a:r>
              <a:rPr lang="en-US" sz="2000" dirty="0">
                <a:latin typeface="+mj-lt"/>
              </a:rPr>
              <a:t>WHERE? </a:t>
            </a:r>
            <a:r>
              <a:rPr lang="en-US" sz="2000" dirty="0">
                <a:latin typeface="+mj-lt"/>
                <a:sym typeface="Wingdings" panose="05000000000000000000" pitchFamily="2" charset="2"/>
              </a:rPr>
              <a:t> </a:t>
            </a:r>
            <a:r>
              <a:rPr lang="en-US" sz="2000" b="0" dirty="0">
                <a:latin typeface="+mj-lt"/>
                <a:sym typeface="Wingdings" panose="05000000000000000000" pitchFamily="2" charset="2"/>
              </a:rPr>
              <a:t>Target features</a:t>
            </a:r>
          </a:p>
          <a:p>
            <a:pPr lvl="1"/>
            <a:r>
              <a:rPr lang="en-US" sz="1800" b="0" dirty="0" smtClean="0">
                <a:latin typeface="+mj-lt"/>
                <a:sym typeface="Wingdings" panose="05000000000000000000" pitchFamily="2" charset="2"/>
              </a:rPr>
              <a:t>e.g. major croplands; S/M/L fields; rangelands</a:t>
            </a:r>
            <a:endParaRPr lang="en-US" sz="1800" b="0" dirty="0" smtClean="0">
              <a:latin typeface="+mj-lt"/>
            </a:endParaRPr>
          </a:p>
          <a:p>
            <a:r>
              <a:rPr lang="en-US" sz="2000" dirty="0" smtClean="0">
                <a:latin typeface="+mj-lt"/>
              </a:rPr>
              <a:t>WHEN? </a:t>
            </a:r>
            <a:r>
              <a:rPr lang="en-US" sz="2000" dirty="0" smtClean="0">
                <a:latin typeface="+mj-lt"/>
                <a:sym typeface="Wingdings" panose="05000000000000000000" pitchFamily="2" charset="2"/>
              </a:rPr>
              <a:t> </a:t>
            </a:r>
            <a:r>
              <a:rPr lang="en-US" sz="2000" b="0" dirty="0" smtClean="0">
                <a:latin typeface="+mj-lt"/>
                <a:sym typeface="Wingdings" panose="05000000000000000000" pitchFamily="2" charset="2"/>
              </a:rPr>
              <a:t>Target periods </a:t>
            </a:r>
            <a:r>
              <a:rPr lang="en-US" sz="2000" dirty="0" smtClean="0">
                <a:latin typeface="+mj-lt"/>
                <a:sym typeface="Wingdings" panose="05000000000000000000" pitchFamily="2" charset="2"/>
              </a:rPr>
              <a:t> </a:t>
            </a:r>
            <a:endParaRPr lang="en-US" sz="2000" dirty="0" smtClean="0">
              <a:latin typeface="+mj-lt"/>
            </a:endParaRPr>
          </a:p>
          <a:p>
            <a:r>
              <a:rPr lang="en-US" sz="2000" dirty="0" smtClean="0">
                <a:latin typeface="+mj-lt"/>
              </a:rPr>
              <a:t>HOW OFTEN? </a:t>
            </a:r>
            <a:r>
              <a:rPr lang="en-US" sz="2000" dirty="0" smtClean="0">
                <a:latin typeface="+mj-lt"/>
                <a:sym typeface="Wingdings" panose="05000000000000000000" pitchFamily="2" charset="2"/>
              </a:rPr>
              <a:t> </a:t>
            </a:r>
            <a:r>
              <a:rPr lang="en-US" sz="2000" b="0" dirty="0" err="1" smtClean="0">
                <a:latin typeface="+mj-lt"/>
                <a:sym typeface="Wingdings" panose="05000000000000000000" pitchFamily="2" charset="2"/>
              </a:rPr>
              <a:t>inc.</a:t>
            </a:r>
            <a:r>
              <a:rPr lang="en-US" sz="2000" b="0" dirty="0" smtClean="0">
                <a:latin typeface="+mj-lt"/>
                <a:sym typeface="Wingdings" panose="05000000000000000000" pitchFamily="2" charset="2"/>
              </a:rPr>
              <a:t> Latency</a:t>
            </a:r>
            <a:endParaRPr lang="en-US" sz="2000" b="0" dirty="0" smtClean="0">
              <a:latin typeface="+mj-lt"/>
              <a:sym typeface="Wingdings" panose="05000000000000000000" pitchFamily="2" charset="2"/>
            </a:endParaRPr>
          </a:p>
          <a:p>
            <a:pPr lvl="1"/>
            <a:r>
              <a:rPr lang="en-US" sz="1800" b="0" dirty="0" smtClean="0">
                <a:latin typeface="+mj-lt"/>
              </a:rPr>
              <a:t>Every year? Every 5 years? Every decade?</a:t>
            </a:r>
          </a:p>
          <a:p>
            <a:pPr lvl="1"/>
            <a:r>
              <a:rPr lang="en-US" sz="1800" b="0" dirty="0" smtClean="0">
                <a:latin typeface="+mj-lt"/>
              </a:rPr>
              <a:t>How many times per year? </a:t>
            </a:r>
            <a:r>
              <a:rPr lang="en-US" sz="1800" b="0" i="1" dirty="0" smtClean="0">
                <a:latin typeface="+mj-lt"/>
              </a:rPr>
              <a:t>[more common for ag applications]</a:t>
            </a:r>
          </a:p>
          <a:p>
            <a:r>
              <a:rPr lang="en-US" sz="2000" dirty="0" smtClean="0">
                <a:latin typeface="+mj-lt"/>
              </a:rPr>
              <a:t>PRIORITY?</a:t>
            </a:r>
            <a:endParaRPr lang="en-US" sz="2000" dirty="0">
              <a:latin typeface="+mj-lt"/>
            </a:endParaRPr>
          </a:p>
          <a:p>
            <a:pPr lvl="1"/>
            <a:endParaRPr lang="en-US" sz="1800" b="0" dirty="0" smtClean="0">
              <a:latin typeface="+mj-lt"/>
            </a:endParaRPr>
          </a:p>
        </p:txBody>
      </p:sp>
      <p:sp>
        <p:nvSpPr>
          <p:cNvPr id="5" name="Left Brace 4"/>
          <p:cNvSpPr/>
          <p:nvPr/>
        </p:nvSpPr>
        <p:spPr>
          <a:xfrm>
            <a:off x="1443815" y="1276727"/>
            <a:ext cx="430306" cy="869577"/>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6" name="Left Brace 5"/>
          <p:cNvSpPr/>
          <p:nvPr/>
        </p:nvSpPr>
        <p:spPr>
          <a:xfrm>
            <a:off x="1425388" y="2530368"/>
            <a:ext cx="430306" cy="869577"/>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Left Brace 6"/>
          <p:cNvSpPr/>
          <p:nvPr/>
        </p:nvSpPr>
        <p:spPr>
          <a:xfrm>
            <a:off x="1425388" y="3919864"/>
            <a:ext cx="430306" cy="2463006"/>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TextBox 7"/>
          <p:cNvSpPr txBox="1"/>
          <p:nvPr/>
        </p:nvSpPr>
        <p:spPr>
          <a:xfrm>
            <a:off x="143436" y="1394230"/>
            <a:ext cx="1201270" cy="646331"/>
          </a:xfrm>
          <a:prstGeom prst="rect">
            <a:avLst/>
          </a:prstGeom>
          <a:noFill/>
        </p:spPr>
        <p:txBody>
          <a:bodyPr wrap="square" rtlCol="0">
            <a:spAutoFit/>
          </a:bodyPr>
          <a:lstStyle/>
          <a:p>
            <a:pPr algn="ctr"/>
            <a:r>
              <a:rPr lang="en-US" i="1" dirty="0" smtClean="0">
                <a:solidFill>
                  <a:schemeClr val="accent2"/>
                </a:solidFill>
              </a:rPr>
              <a:t>1. Policy Driver</a:t>
            </a:r>
            <a:endParaRPr lang="en-US" i="1" dirty="0">
              <a:solidFill>
                <a:schemeClr val="accent2"/>
              </a:solidFill>
            </a:endParaRPr>
          </a:p>
        </p:txBody>
      </p:sp>
      <p:sp>
        <p:nvSpPr>
          <p:cNvPr id="9" name="TextBox 8"/>
          <p:cNvSpPr txBox="1"/>
          <p:nvPr/>
        </p:nvSpPr>
        <p:spPr>
          <a:xfrm>
            <a:off x="62753" y="2226492"/>
            <a:ext cx="1425388" cy="1477328"/>
          </a:xfrm>
          <a:prstGeom prst="rect">
            <a:avLst/>
          </a:prstGeom>
          <a:noFill/>
        </p:spPr>
        <p:txBody>
          <a:bodyPr wrap="square" rtlCol="0">
            <a:spAutoFit/>
          </a:bodyPr>
          <a:lstStyle/>
          <a:p>
            <a:pPr algn="ctr"/>
            <a:r>
              <a:rPr lang="en-US" i="1" dirty="0" smtClean="0">
                <a:solidFill>
                  <a:schemeClr val="accent5">
                    <a:lumMod val="75000"/>
                  </a:schemeClr>
                </a:solidFill>
              </a:rPr>
              <a:t>2. Tabular Best Practices, Community Insight</a:t>
            </a:r>
            <a:endParaRPr lang="en-US" i="1" dirty="0">
              <a:solidFill>
                <a:schemeClr val="accent5">
                  <a:lumMod val="75000"/>
                </a:schemeClr>
              </a:solidFill>
            </a:endParaRPr>
          </a:p>
        </p:txBody>
      </p:sp>
      <p:sp>
        <p:nvSpPr>
          <p:cNvPr id="10" name="TextBox 9"/>
          <p:cNvSpPr txBox="1"/>
          <p:nvPr/>
        </p:nvSpPr>
        <p:spPr>
          <a:xfrm>
            <a:off x="62753" y="4391576"/>
            <a:ext cx="1362636" cy="1200329"/>
          </a:xfrm>
          <a:prstGeom prst="rect">
            <a:avLst/>
          </a:prstGeom>
          <a:noFill/>
        </p:spPr>
        <p:txBody>
          <a:bodyPr wrap="square" rtlCol="0">
            <a:spAutoFit/>
          </a:bodyPr>
          <a:lstStyle/>
          <a:p>
            <a:pPr algn="ctr"/>
            <a:r>
              <a:rPr lang="en-US" i="1" dirty="0" smtClean="0">
                <a:solidFill>
                  <a:schemeClr val="accent5">
                    <a:lumMod val="75000"/>
                  </a:schemeClr>
                </a:solidFill>
              </a:rPr>
              <a:t>3. Tabular  </a:t>
            </a:r>
          </a:p>
          <a:p>
            <a:pPr algn="ctr"/>
            <a:r>
              <a:rPr lang="en-US" i="1" dirty="0" smtClean="0">
                <a:solidFill>
                  <a:schemeClr val="accent5">
                    <a:lumMod val="75000"/>
                  </a:schemeClr>
                </a:solidFill>
              </a:rPr>
              <a:t>+</a:t>
            </a:r>
          </a:p>
          <a:p>
            <a:pPr algn="ctr"/>
            <a:r>
              <a:rPr lang="en-US" i="1" dirty="0" smtClean="0">
                <a:solidFill>
                  <a:srgbClr val="00B050"/>
                </a:solidFill>
              </a:rPr>
              <a:t>Spatial Datasets</a:t>
            </a:r>
            <a:endParaRPr lang="en-US" i="1" dirty="0">
              <a:solidFill>
                <a:srgbClr val="00B050"/>
              </a:solidFill>
            </a:endParaRPr>
          </a:p>
        </p:txBody>
      </p:sp>
      <p:sp>
        <p:nvSpPr>
          <p:cNvPr id="11" name="TextBox 10"/>
          <p:cNvSpPr txBox="1"/>
          <p:nvPr/>
        </p:nvSpPr>
        <p:spPr>
          <a:xfrm>
            <a:off x="9368117" y="3528176"/>
            <a:ext cx="2617694"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smtClean="0">
                <a:solidFill>
                  <a:srgbClr val="00B050"/>
                </a:solidFill>
                <a:latin typeface="Arial Narrow" panose="020B0606020202030204" pitchFamily="34" charset="0"/>
              </a:rPr>
              <a:t>Spatial Datasets:</a:t>
            </a:r>
          </a:p>
          <a:p>
            <a:pPr marL="285750" indent="-285750">
              <a:buFontTx/>
              <a:buChar char="-"/>
            </a:pPr>
            <a:r>
              <a:rPr lang="en-US" sz="2000" dirty="0" smtClean="0">
                <a:solidFill>
                  <a:srgbClr val="00B050"/>
                </a:solidFill>
                <a:latin typeface="Arial Narrow" panose="020B0606020202030204" pitchFamily="34" charset="0"/>
              </a:rPr>
              <a:t>Cropland mask</a:t>
            </a:r>
          </a:p>
          <a:p>
            <a:pPr marL="285750" indent="-285750">
              <a:buFontTx/>
              <a:buChar char="-"/>
            </a:pPr>
            <a:r>
              <a:rPr lang="en-US" sz="2000" dirty="0" smtClean="0">
                <a:solidFill>
                  <a:srgbClr val="00B050"/>
                </a:solidFill>
                <a:latin typeface="Arial Narrow" panose="020B0606020202030204" pitchFamily="34" charset="0"/>
              </a:rPr>
              <a:t>Field Size Distribution</a:t>
            </a:r>
          </a:p>
          <a:p>
            <a:pPr marL="285750" indent="-285750">
              <a:buFontTx/>
              <a:buChar char="-"/>
            </a:pPr>
            <a:endParaRPr lang="en-US" sz="2000" dirty="0" smtClean="0">
              <a:solidFill>
                <a:srgbClr val="00B050"/>
              </a:solidFill>
              <a:latin typeface="Arial Narrow" panose="020B0606020202030204" pitchFamily="34" charset="0"/>
            </a:endParaRPr>
          </a:p>
          <a:p>
            <a:pPr marL="285750" indent="-285750">
              <a:buFontTx/>
              <a:buChar char="-"/>
            </a:pPr>
            <a:r>
              <a:rPr lang="en-US" sz="2000" dirty="0" smtClean="0">
                <a:solidFill>
                  <a:srgbClr val="00B050"/>
                </a:solidFill>
                <a:latin typeface="Arial Narrow" panose="020B0606020202030204" pitchFamily="34" charset="0"/>
              </a:rPr>
              <a:t>Crop Calendars</a:t>
            </a:r>
          </a:p>
          <a:p>
            <a:pPr marL="285750" indent="-285750">
              <a:buFontTx/>
              <a:buChar char="-"/>
            </a:pPr>
            <a:r>
              <a:rPr lang="en-US" sz="2000" dirty="0" smtClean="0">
                <a:solidFill>
                  <a:srgbClr val="00B050"/>
                </a:solidFill>
                <a:latin typeface="Arial Narrow" panose="020B0606020202030204" pitchFamily="34" charset="0"/>
              </a:rPr>
              <a:t>Cloud coverage (impact on optical)</a:t>
            </a:r>
          </a:p>
          <a:p>
            <a:pPr marL="285750" indent="-285750">
              <a:buFontTx/>
              <a:buChar char="-"/>
            </a:pPr>
            <a:endParaRPr lang="en-US" sz="2000" dirty="0">
              <a:solidFill>
                <a:srgbClr val="00B050"/>
              </a:solidFill>
              <a:latin typeface="Arial Narrow" panose="020B0606020202030204" pitchFamily="34" charset="0"/>
            </a:endParaRPr>
          </a:p>
          <a:p>
            <a:pPr marL="285750" indent="-285750">
              <a:buFontTx/>
              <a:buChar char="-"/>
            </a:pPr>
            <a:r>
              <a:rPr lang="en-US" sz="2000" dirty="0" smtClean="0">
                <a:solidFill>
                  <a:srgbClr val="00B050"/>
                </a:solidFill>
                <a:latin typeface="Arial Narrow" panose="020B0606020202030204" pitchFamily="34" charset="0"/>
              </a:rPr>
              <a:t>Priority Croplands</a:t>
            </a:r>
          </a:p>
        </p:txBody>
      </p:sp>
      <p:sp>
        <p:nvSpPr>
          <p:cNvPr id="13" name="TextBox 12"/>
          <p:cNvSpPr txBox="1"/>
          <p:nvPr/>
        </p:nvSpPr>
        <p:spPr>
          <a:xfrm>
            <a:off x="143436" y="6426219"/>
            <a:ext cx="5925671" cy="400110"/>
          </a:xfrm>
          <a:prstGeom prst="rect">
            <a:avLst/>
          </a:prstGeom>
          <a:noFill/>
        </p:spPr>
        <p:txBody>
          <a:bodyPr wrap="square" rtlCol="0">
            <a:spAutoFit/>
          </a:bodyPr>
          <a:lstStyle/>
          <a:p>
            <a:r>
              <a:rPr lang="en-US" sz="2000" i="1" dirty="0" smtClean="0">
                <a:solidFill>
                  <a:schemeClr val="accent6">
                    <a:lumMod val="75000"/>
                  </a:schemeClr>
                </a:solidFill>
                <a:latin typeface="+mj-lt"/>
              </a:rPr>
              <a:t>4. Mission capacity &amp; gap analyses</a:t>
            </a:r>
            <a:endParaRPr lang="en-US" sz="2000" i="1" dirty="0">
              <a:solidFill>
                <a:schemeClr val="accent6">
                  <a:lumMod val="75000"/>
                </a:schemeClr>
              </a:solidFill>
              <a:latin typeface="+mj-lt"/>
            </a:endParaRPr>
          </a:p>
        </p:txBody>
      </p:sp>
    </p:spTree>
    <p:extLst>
      <p:ext uri="{BB962C8B-B14F-4D97-AF65-F5344CB8AC3E}">
        <p14:creationId xmlns:p14="http://schemas.microsoft.com/office/powerpoint/2010/main" val="93567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fade">
                                      <p:cBhvr>
                                        <p:cTn id="54" dur="500"/>
                                        <p:tgtEl>
                                          <p:spTgt spid="3">
                                            <p:txEl>
                                              <p:pRg st="12" end="12"/>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143001"/>
            <a:ext cx="8763000" cy="400049"/>
          </a:xfrm>
        </p:spPr>
        <p:txBody>
          <a:bodyPr>
            <a:noAutofit/>
          </a:bodyPr>
          <a:lstStyle/>
          <a:p>
            <a:pPr algn="ctr">
              <a:defRPr/>
            </a:pPr>
            <a:r>
              <a:rPr lang="en-US" sz="1600" dirty="0">
                <a:solidFill>
                  <a:schemeClr val="tx1"/>
                </a:solidFill>
              </a:rPr>
              <a:t>GEOGLAM CEOS Workshop on OBSERVATION REQUIREMENTS </a:t>
            </a:r>
            <a:br>
              <a:rPr lang="en-US" sz="1600" dirty="0">
                <a:solidFill>
                  <a:schemeClr val="tx1"/>
                </a:solidFill>
              </a:rPr>
            </a:br>
            <a:r>
              <a:rPr lang="en-US" sz="1600" dirty="0">
                <a:solidFill>
                  <a:schemeClr val="tx1"/>
                </a:solidFill>
              </a:rPr>
              <a:t>CSA, Montreal July 10-11, 2012 </a:t>
            </a:r>
          </a:p>
        </p:txBody>
      </p:sp>
      <p:pic>
        <p:nvPicPr>
          <p:cNvPr id="21507" name="Content Placeholder 3" descr="DSC01035.JPG"/>
          <p:cNvPicPr>
            <a:picLocks noGrp="1" noChangeAspect="1"/>
          </p:cNvPicPr>
          <p:nvPr>
            <p:ph idx="1"/>
          </p:nvPr>
        </p:nvPicPr>
        <p:blipFill>
          <a:blip r:embed="rId2" cstate="print"/>
          <a:srcRect l="12375" t="24001" r="9000" b="17999"/>
          <a:stretch>
            <a:fillRect/>
          </a:stretch>
        </p:blipFill>
        <p:spPr>
          <a:xfrm>
            <a:off x="2895600" y="1743075"/>
            <a:ext cx="6198092" cy="3429000"/>
          </a:xfrm>
        </p:spPr>
      </p:pic>
      <p:sp>
        <p:nvSpPr>
          <p:cNvPr id="21508" name="TextBox 4"/>
          <p:cNvSpPr txBox="1">
            <a:spLocks noChangeArrowheads="1"/>
          </p:cNvSpPr>
          <p:nvPr/>
        </p:nvSpPr>
        <p:spPr bwMode="auto">
          <a:xfrm>
            <a:off x="2895601" y="5372102"/>
            <a:ext cx="6386513" cy="1015663"/>
          </a:xfrm>
          <a:prstGeom prst="rect">
            <a:avLst/>
          </a:prstGeom>
          <a:noFill/>
          <a:ln w="9525">
            <a:noFill/>
            <a:miter lim="800000"/>
            <a:headEnd/>
            <a:tailEnd/>
          </a:ln>
        </p:spPr>
        <p:txBody>
          <a:bodyPr wrap="square">
            <a:spAutoFit/>
          </a:bodyPr>
          <a:lstStyle/>
          <a:p>
            <a:pPr fontAlgn="base">
              <a:spcBef>
                <a:spcPct val="0"/>
              </a:spcBef>
              <a:spcAft>
                <a:spcPct val="0"/>
              </a:spcAft>
            </a:pPr>
            <a:r>
              <a:rPr lang="en-US" sz="2000" dirty="0"/>
              <a:t>Tabulating the satellite observation requirements (spatial resolution, frequency, and period of coverage)  for GEOGLAM</a:t>
            </a:r>
          </a:p>
        </p:txBody>
      </p:sp>
    </p:spTree>
    <p:extLst>
      <p:ext uri="{BB962C8B-B14F-4D97-AF65-F5344CB8AC3E}">
        <p14:creationId xmlns:p14="http://schemas.microsoft.com/office/powerpoint/2010/main" val="6943376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5715" r="21571"/>
          <a:stretch/>
        </p:blipFill>
        <p:spPr>
          <a:xfrm>
            <a:off x="2401713" y="7977"/>
            <a:ext cx="7637231" cy="6850023"/>
          </a:xfrm>
          <a:prstGeom prst="rect">
            <a:avLst/>
          </a:prstGeom>
        </p:spPr>
      </p:pic>
      <p:pic>
        <p:nvPicPr>
          <p:cNvPr id="4" name="ceos_logo.png"/>
          <p:cNvPicPr>
            <a:picLocks noChangeAspect="1"/>
          </p:cNvPicPr>
          <p:nvPr/>
        </p:nvPicPr>
        <p:blipFill>
          <a:blip r:embed="rId4">
            <a:extLst/>
          </a:blip>
          <a:stretch>
            <a:fillRect/>
          </a:stretch>
        </p:blipFill>
        <p:spPr>
          <a:xfrm>
            <a:off x="552489" y="2052537"/>
            <a:ext cx="1128266" cy="446794"/>
          </a:xfrm>
          <a:prstGeom prst="rect">
            <a:avLst/>
          </a:prstGeom>
          <a:ln w="12700">
            <a:miter lim="400000"/>
          </a:ln>
        </p:spPr>
      </p:pic>
      <p:sp>
        <p:nvSpPr>
          <p:cNvPr id="5" name="Rectangle 4"/>
          <p:cNvSpPr/>
          <p:nvPr/>
        </p:nvSpPr>
        <p:spPr>
          <a:xfrm>
            <a:off x="406432" y="986678"/>
            <a:ext cx="2271776" cy="1200329"/>
          </a:xfrm>
          <a:prstGeom prst="rect">
            <a:avLst/>
          </a:prstGeom>
          <a:noFill/>
        </p:spPr>
        <p:txBody>
          <a:bodyPr wrap="none" lIns="91440" tIns="45720" rIns="91440" bIns="45720">
            <a:spAutoFit/>
          </a:bodyPr>
          <a:lstStyle/>
          <a:p>
            <a:r>
              <a:rPr lang="en-US" sz="2400" b="1" i="1" spc="50" dirty="0" smtClean="0">
                <a:ln w="0"/>
                <a:solidFill>
                  <a:schemeClr val="bg2"/>
                </a:solidFill>
                <a:effectLst>
                  <a:innerShdw blurRad="63500" dist="50800" dir="13500000">
                    <a:srgbClr val="000000">
                      <a:alpha val="50000"/>
                    </a:srgbClr>
                  </a:innerShdw>
                </a:effectLst>
              </a:rPr>
              <a:t>Observation </a:t>
            </a:r>
            <a:endParaRPr lang="en-US" sz="2400" b="1" i="1" spc="50" dirty="0">
              <a:ln w="0"/>
              <a:solidFill>
                <a:schemeClr val="bg2"/>
              </a:solidFill>
              <a:effectLst>
                <a:innerShdw blurRad="63500" dist="50800" dir="13500000">
                  <a:srgbClr val="000000">
                    <a:alpha val="50000"/>
                  </a:srgbClr>
                </a:innerShdw>
              </a:effectLst>
            </a:endParaRPr>
          </a:p>
          <a:p>
            <a:r>
              <a:rPr lang="en-US" sz="2400" i="1" spc="50" dirty="0">
                <a:ln w="0"/>
                <a:solidFill>
                  <a:schemeClr val="bg2"/>
                </a:solidFill>
                <a:effectLst>
                  <a:innerShdw blurRad="63500" dist="50800" dir="13500000">
                    <a:srgbClr val="000000">
                      <a:alpha val="50000"/>
                    </a:srgbClr>
                  </a:innerShdw>
                </a:effectLst>
              </a:rPr>
              <a:t>Requirements </a:t>
            </a:r>
          </a:p>
          <a:p>
            <a:r>
              <a:rPr lang="en-US" sz="2400" i="1" spc="50" dirty="0" smtClean="0">
                <a:ln w="0"/>
                <a:solidFill>
                  <a:schemeClr val="bg2"/>
                </a:solidFill>
                <a:effectLst>
                  <a:innerShdw blurRad="63500" dist="50800" dir="13500000">
                    <a:srgbClr val="000000">
                      <a:alpha val="50000"/>
                    </a:srgbClr>
                  </a:innerShdw>
                </a:effectLst>
              </a:rPr>
              <a:t>Table</a:t>
            </a:r>
            <a:endParaRPr lang="en-US" sz="2400" i="1" spc="50" dirty="0">
              <a:ln w="0"/>
              <a:solidFill>
                <a:schemeClr val="bg2"/>
              </a:solidFill>
              <a:effectLst>
                <a:innerShdw blurRad="63500" dist="50800" dir="13500000">
                  <a:srgbClr val="000000">
                    <a:alpha val="50000"/>
                  </a:srgbClr>
                </a:innerShdw>
              </a:effectLst>
            </a:endParaRPr>
          </a:p>
        </p:txBody>
      </p:sp>
      <p:sp>
        <p:nvSpPr>
          <p:cNvPr id="2" name="TextBox 1"/>
          <p:cNvSpPr txBox="1"/>
          <p:nvPr/>
        </p:nvSpPr>
        <p:spPr>
          <a:xfrm>
            <a:off x="10125307" y="5341434"/>
            <a:ext cx="1808557" cy="1323439"/>
          </a:xfrm>
          <a:prstGeom prst="rect">
            <a:avLst/>
          </a:prstGeom>
          <a:noFill/>
        </p:spPr>
        <p:txBody>
          <a:bodyPr wrap="square" rtlCol="0">
            <a:spAutoFit/>
          </a:bodyPr>
          <a:lstStyle/>
          <a:p>
            <a:r>
              <a:rPr lang="en-US" sz="1600" u="sng" dirty="0" smtClean="0"/>
              <a:t>Note:</a:t>
            </a:r>
          </a:p>
          <a:p>
            <a:r>
              <a:rPr lang="en-US" sz="1600" dirty="0" smtClean="0"/>
              <a:t>Optical = Reflective &amp; Emissive (Thermal)</a:t>
            </a:r>
            <a:endParaRPr lang="en-US" sz="1600" dirty="0"/>
          </a:p>
        </p:txBody>
      </p:sp>
      <p:sp>
        <p:nvSpPr>
          <p:cNvPr id="7" name="TextBox 6"/>
          <p:cNvSpPr txBox="1"/>
          <p:nvPr/>
        </p:nvSpPr>
        <p:spPr>
          <a:xfrm>
            <a:off x="475130" y="3165708"/>
            <a:ext cx="1622612"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rgbClr val="00B050"/>
                </a:solidFill>
              </a:rPr>
              <a:t>State of the Science as</a:t>
            </a:r>
          </a:p>
          <a:p>
            <a:r>
              <a:rPr lang="en-US" dirty="0" smtClean="0">
                <a:solidFill>
                  <a:srgbClr val="00B050"/>
                </a:solidFill>
              </a:rPr>
              <a:t>2012-2014</a:t>
            </a:r>
            <a:endParaRPr lang="en-US" dirty="0" smtClean="0">
              <a:solidFill>
                <a:srgbClr val="00B050"/>
              </a:solidFill>
            </a:endParaRPr>
          </a:p>
          <a:p>
            <a:endParaRPr lang="en-US" dirty="0">
              <a:solidFill>
                <a:srgbClr val="00B050"/>
              </a:solidFill>
            </a:endParaRPr>
          </a:p>
          <a:p>
            <a:r>
              <a:rPr lang="en-US" dirty="0" smtClean="0">
                <a:solidFill>
                  <a:srgbClr val="00B050"/>
                </a:solidFill>
              </a:rPr>
              <a:t>Currently </a:t>
            </a:r>
            <a:r>
              <a:rPr lang="en-US" dirty="0" smtClean="0">
                <a:solidFill>
                  <a:srgbClr val="00B050"/>
                </a:solidFill>
              </a:rPr>
              <a:t>designing a “refresh”</a:t>
            </a:r>
            <a:endParaRPr lang="en-US" dirty="0"/>
          </a:p>
        </p:txBody>
      </p:sp>
    </p:spTree>
    <p:extLst>
      <p:ext uri="{BB962C8B-B14F-4D97-AF65-F5344CB8AC3E}">
        <p14:creationId xmlns:p14="http://schemas.microsoft.com/office/powerpoint/2010/main" val="2471693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5420" y="2460207"/>
            <a:ext cx="2311519" cy="178617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035" t="11298" r="2039" b="7143"/>
          <a:stretch/>
        </p:blipFill>
        <p:spPr>
          <a:xfrm>
            <a:off x="10271624" y="1843734"/>
            <a:ext cx="1489189" cy="810823"/>
          </a:xfrm>
          <a:prstGeom prst="rect">
            <a:avLst/>
          </a:prstGeom>
        </p:spPr>
      </p:pic>
      <p:pic>
        <p:nvPicPr>
          <p:cNvPr id="6" name="Picture 2" descr="C:\Users\ireshef\Documents\GEO\GEOGLAM\ceos\maps\best_avail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60" t="16393" r="705" b="8197"/>
          <a:stretch/>
        </p:blipFill>
        <p:spPr bwMode="auto">
          <a:xfrm>
            <a:off x="9526491" y="1034369"/>
            <a:ext cx="1568062" cy="80936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2497666" y="246583"/>
            <a:ext cx="7543800" cy="579437"/>
          </a:xfrm>
          <a:prstGeom prst="rect">
            <a:avLst/>
          </a:prstGeom>
        </p:spPr>
        <p:txBody>
          <a:bodyPr>
            <a:normAutofit fontScale="90000"/>
          </a:bodyPr>
          <a:lstStyle/>
          <a:p>
            <a:pPr algn="ctr"/>
            <a:r>
              <a:rPr lang="en-US" sz="2400" dirty="0">
                <a:latin typeface="Tw Cen MT" panose="020B0602020104020603" pitchFamily="34" charset="0"/>
                <a:ea typeface="Tahoma" panose="020B0604030504040204" pitchFamily="34" charset="0"/>
                <a:cs typeface="Tahoma" panose="020B0604030504040204" pitchFamily="34" charset="0"/>
              </a:rPr>
              <a:t>Key Components of Spatially Explicit EO </a:t>
            </a:r>
            <a:r>
              <a:rPr lang="en-US" sz="2400" dirty="0" smtClean="0">
                <a:latin typeface="Tw Cen MT" panose="020B0602020104020603" pitchFamily="34" charset="0"/>
                <a:ea typeface="Tahoma" panose="020B0604030504040204" pitchFamily="34" charset="0"/>
                <a:cs typeface="Tahoma" panose="020B0604030504040204" pitchFamily="34" charset="0"/>
              </a:rPr>
              <a:t>Requirements</a:t>
            </a:r>
            <a:br>
              <a:rPr lang="en-US" sz="2400" dirty="0" smtClean="0">
                <a:latin typeface="Tw Cen MT" panose="020B0602020104020603" pitchFamily="34" charset="0"/>
                <a:ea typeface="Tahoma" panose="020B0604030504040204" pitchFamily="34" charset="0"/>
                <a:cs typeface="Tahoma" panose="020B0604030504040204" pitchFamily="34" charset="0"/>
              </a:rPr>
            </a:br>
            <a:r>
              <a:rPr lang="en-US" sz="2400" dirty="0" smtClean="0">
                <a:latin typeface="Tw Cen MT" panose="020B0602020104020603" pitchFamily="34" charset="0"/>
                <a:ea typeface="Tahoma" panose="020B0604030504040204" pitchFamily="34" charset="0"/>
                <a:cs typeface="Tahoma" panose="020B0604030504040204" pitchFamily="34" charset="0"/>
              </a:rPr>
              <a:t>GEOGLAM Example</a:t>
            </a:r>
            <a:endParaRPr lang="en-US" sz="2400" dirty="0">
              <a:latin typeface="Tw Cen MT" panose="020B0602020104020603"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4294967295"/>
          </p:nvPr>
        </p:nvSpPr>
        <p:spPr>
          <a:xfrm>
            <a:off x="1217363" y="1648711"/>
            <a:ext cx="3897313" cy="4903788"/>
          </a:xfrm>
          <a:prstGeom prst="rect">
            <a:avLst/>
          </a:prstGeom>
        </p:spPr>
        <p:txBody>
          <a:bodyPr>
            <a:normAutofit/>
          </a:bodyPr>
          <a:lstStyle/>
          <a:p>
            <a:pPr marL="0" indent="0">
              <a:spcBef>
                <a:spcPts val="0"/>
              </a:spcBef>
              <a:buNone/>
            </a:pPr>
            <a:r>
              <a:rPr lang="en-US" sz="1800" dirty="0">
                <a:solidFill>
                  <a:schemeClr val="accent1">
                    <a:lumMod val="50000"/>
                  </a:schemeClr>
                </a:solidFill>
                <a:latin typeface="Tw Cen MT" panose="020B0602020104020603" pitchFamily="34" charset="0"/>
                <a:cs typeface="Arial" panose="020B0604020202020204" pitchFamily="34" charset="0"/>
              </a:rPr>
              <a:t>Where to image?</a:t>
            </a:r>
          </a:p>
          <a:p>
            <a:pPr marL="0" indent="0">
              <a:spcBef>
                <a:spcPts val="0"/>
              </a:spcBef>
              <a:spcAft>
                <a:spcPts val="900"/>
              </a:spcAft>
              <a:buNone/>
            </a:pPr>
            <a:endParaRPr lang="en-US" sz="1800" dirty="0">
              <a:latin typeface="Tw Cen MT" panose="020B0602020104020603" pitchFamily="34" charset="0"/>
              <a:cs typeface="Arial" panose="020B0604020202020204" pitchFamily="34" charset="0"/>
            </a:endParaRPr>
          </a:p>
          <a:p>
            <a:pPr marL="0" indent="0">
              <a:spcBef>
                <a:spcPts val="0"/>
              </a:spcBef>
              <a:spcAft>
                <a:spcPts val="900"/>
              </a:spcAft>
              <a:buNone/>
            </a:pPr>
            <a:endParaRPr lang="en-US" sz="1800" dirty="0" smtClean="0">
              <a:latin typeface="Tw Cen MT" panose="020B0602020104020603" pitchFamily="34" charset="0"/>
              <a:cs typeface="Arial" panose="020B0604020202020204" pitchFamily="34" charset="0"/>
            </a:endParaRPr>
          </a:p>
          <a:p>
            <a:pPr marL="0" indent="0">
              <a:spcBef>
                <a:spcPts val="0"/>
              </a:spcBef>
              <a:spcAft>
                <a:spcPts val="900"/>
              </a:spcAft>
              <a:buNone/>
            </a:pPr>
            <a:endParaRPr lang="en-US" sz="1800" dirty="0">
              <a:latin typeface="Tw Cen MT" panose="020B0602020104020603" pitchFamily="34" charset="0"/>
              <a:cs typeface="Arial" panose="020B0604020202020204" pitchFamily="34" charset="0"/>
            </a:endParaRPr>
          </a:p>
          <a:p>
            <a:pPr marL="0" indent="0">
              <a:spcBef>
                <a:spcPts val="0"/>
              </a:spcBef>
              <a:buNone/>
            </a:pPr>
            <a:r>
              <a:rPr lang="en-US" sz="1800" dirty="0">
                <a:solidFill>
                  <a:srgbClr val="00B0F0"/>
                </a:solidFill>
                <a:latin typeface="Tw Cen MT" panose="020B0602020104020603" pitchFamily="34" charset="0"/>
                <a:cs typeface="Arial" panose="020B0604020202020204" pitchFamily="34" charset="0"/>
              </a:rPr>
              <a:t>When to image? </a:t>
            </a:r>
          </a:p>
          <a:p>
            <a:pPr marL="0" indent="0">
              <a:spcBef>
                <a:spcPts val="0"/>
              </a:spcBef>
              <a:buNone/>
            </a:pPr>
            <a:endParaRPr lang="en-US" sz="1800" dirty="0">
              <a:latin typeface="Tw Cen MT" panose="020B0602020104020603" pitchFamily="34" charset="0"/>
              <a:cs typeface="Arial" panose="020B0604020202020204" pitchFamily="34" charset="0"/>
            </a:endParaRPr>
          </a:p>
          <a:p>
            <a:pPr marL="0" indent="0">
              <a:spcBef>
                <a:spcPts val="0"/>
              </a:spcBef>
              <a:buNone/>
            </a:pPr>
            <a:endParaRPr lang="en-US" sz="1800" dirty="0">
              <a:latin typeface="Tw Cen MT" panose="020B0602020104020603" pitchFamily="34" charset="0"/>
              <a:cs typeface="Arial" panose="020B0604020202020204" pitchFamily="34" charset="0"/>
            </a:endParaRPr>
          </a:p>
          <a:p>
            <a:pPr marL="0" indent="0">
              <a:spcBef>
                <a:spcPts val="0"/>
              </a:spcBef>
              <a:buNone/>
            </a:pPr>
            <a:endParaRPr lang="en-US" sz="1800" dirty="0">
              <a:latin typeface="Tw Cen MT" panose="020B0602020104020603" pitchFamily="34" charset="0"/>
              <a:cs typeface="Arial" panose="020B0604020202020204" pitchFamily="34" charset="0"/>
            </a:endParaRPr>
          </a:p>
          <a:p>
            <a:pPr marL="0" indent="0">
              <a:spcBef>
                <a:spcPts val="0"/>
              </a:spcBef>
              <a:buNone/>
            </a:pPr>
            <a:endParaRPr lang="en-US" sz="1800" dirty="0">
              <a:latin typeface="Tw Cen MT" panose="020B0602020104020603" pitchFamily="34" charset="0"/>
              <a:cs typeface="Arial" panose="020B0604020202020204" pitchFamily="34" charset="0"/>
            </a:endParaRPr>
          </a:p>
          <a:p>
            <a:pPr marL="0" indent="0">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How frequently to image?</a:t>
            </a:r>
          </a:p>
          <a:p>
            <a:pPr>
              <a:spcBef>
                <a:spcPts val="0"/>
              </a:spcBef>
            </a:pPr>
            <a:endParaRPr lang="en-US" sz="1800" dirty="0">
              <a:solidFill>
                <a:schemeClr val="accent6">
                  <a:lumMod val="50000"/>
                </a:schemeClr>
              </a:solidFill>
              <a:latin typeface="Tw Cen MT" panose="020B0602020104020603" pitchFamily="34" charset="0"/>
              <a:cs typeface="Arial" panose="020B0604020202020204" pitchFamily="34" charset="0"/>
            </a:endParaRPr>
          </a:p>
          <a:p>
            <a:pPr marL="0" indent="0">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At what spatial &amp; spectral resolution [instrument type] to image?</a:t>
            </a:r>
          </a:p>
        </p:txBody>
      </p:sp>
      <p:sp>
        <p:nvSpPr>
          <p:cNvPr id="4" name="Content Placeholder 3"/>
          <p:cNvSpPr>
            <a:spLocks noGrp="1"/>
          </p:cNvSpPr>
          <p:nvPr>
            <p:ph sz="half" idx="4294967295"/>
          </p:nvPr>
        </p:nvSpPr>
        <p:spPr>
          <a:xfrm>
            <a:off x="5511741" y="1613806"/>
            <a:ext cx="4059237" cy="4870450"/>
          </a:xfrm>
          <a:prstGeom prst="rect">
            <a:avLst/>
          </a:prstGeom>
        </p:spPr>
        <p:txBody>
          <a:bodyPr>
            <a:noAutofit/>
          </a:bodyPr>
          <a:lstStyle/>
          <a:p>
            <a:pPr marL="0" indent="0">
              <a:buNone/>
            </a:pPr>
            <a:r>
              <a:rPr lang="en-US" sz="1800" dirty="0">
                <a:solidFill>
                  <a:schemeClr val="accent1">
                    <a:lumMod val="50000"/>
                  </a:schemeClr>
                </a:solidFill>
                <a:latin typeface="Tw Cen MT" panose="020B0602020104020603" pitchFamily="34" charset="0"/>
                <a:cs typeface="Arial" panose="020B0604020202020204" pitchFamily="34" charset="0"/>
              </a:rPr>
              <a:t>‘best-available’ cropland mask + field size distribution (e.g. Fritz et al., 2015) </a:t>
            </a:r>
            <a:endParaRPr lang="en-US" sz="1800" i="1" dirty="0">
              <a:solidFill>
                <a:schemeClr val="accent1">
                  <a:lumMod val="50000"/>
                </a:schemeClr>
              </a:solidFill>
              <a:latin typeface="Tw Cen MT" panose="020B0602020104020603" pitchFamily="34" charset="0"/>
              <a:cs typeface="Arial" panose="020B0604020202020204" pitchFamily="34" charset="0"/>
            </a:endParaRPr>
          </a:p>
          <a:p>
            <a:pPr marL="0" indent="0">
              <a:buNone/>
            </a:pPr>
            <a:endParaRPr lang="en-US" sz="1800" dirty="0" smtClean="0">
              <a:solidFill>
                <a:srgbClr val="00B0F0"/>
              </a:solidFill>
              <a:latin typeface="Tw Cen MT" panose="020B0602020104020603" pitchFamily="34" charset="0"/>
              <a:cs typeface="Arial" panose="020B0604020202020204" pitchFamily="34" charset="0"/>
            </a:endParaRPr>
          </a:p>
          <a:p>
            <a:pPr marL="0" indent="0">
              <a:buNone/>
            </a:pPr>
            <a:endParaRPr lang="en-US" sz="1800" dirty="0">
              <a:solidFill>
                <a:srgbClr val="00B0F0"/>
              </a:solidFill>
              <a:latin typeface="Tw Cen MT" panose="020B0602020104020603" pitchFamily="34" charset="0"/>
              <a:cs typeface="Arial" panose="020B0604020202020204" pitchFamily="34" charset="0"/>
            </a:endParaRPr>
          </a:p>
          <a:p>
            <a:pPr marL="0" indent="0">
              <a:buNone/>
            </a:pPr>
            <a:r>
              <a:rPr lang="en-US" sz="1800" dirty="0">
                <a:solidFill>
                  <a:srgbClr val="00B0F0"/>
                </a:solidFill>
                <a:latin typeface="Tw Cen MT" panose="020B0602020104020603" pitchFamily="34" charset="0"/>
                <a:cs typeface="Arial" panose="020B0604020202020204" pitchFamily="34" charset="0"/>
              </a:rPr>
              <a:t>Agricultural growing season calendars (e.g. Whitcraft et al., 2014)</a:t>
            </a:r>
          </a:p>
          <a:p>
            <a:pPr marL="0" indent="0">
              <a:buNone/>
            </a:pPr>
            <a:endParaRPr lang="en-US" sz="1800" dirty="0">
              <a:solidFill>
                <a:srgbClr val="00B0F0"/>
              </a:solidFill>
              <a:latin typeface="Tw Cen MT" panose="020B0602020104020603" pitchFamily="34" charset="0"/>
              <a:cs typeface="Arial" panose="020B0604020202020204" pitchFamily="34" charset="0"/>
            </a:endParaRPr>
          </a:p>
          <a:p>
            <a:pPr marL="0" indent="0">
              <a:buNone/>
            </a:pPr>
            <a:endParaRPr lang="en-US" sz="1800" dirty="0" smtClean="0">
              <a:latin typeface="Tw Cen MT" panose="020B0602020104020603" pitchFamily="34" charset="0"/>
              <a:cs typeface="Arial" panose="020B0604020202020204" pitchFamily="34" charset="0"/>
            </a:endParaRPr>
          </a:p>
          <a:p>
            <a:pPr marL="0" indent="0">
              <a:buNone/>
            </a:pPr>
            <a:endParaRPr lang="en-US" sz="1800" dirty="0">
              <a:latin typeface="Tw Cen MT" panose="020B0602020104020603" pitchFamily="34" charset="0"/>
              <a:cs typeface="Arial" panose="020B0604020202020204" pitchFamily="34" charset="0"/>
            </a:endParaRPr>
          </a:p>
          <a:p>
            <a:pPr marL="0" indent="0">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Cloud cover info (e.g. Whitcraft et al., 2015a)  </a:t>
            </a:r>
          </a:p>
          <a:p>
            <a:pPr marL="0" indent="0" algn="ctr">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a:t>
            </a:r>
          </a:p>
          <a:p>
            <a:pPr marL="0" indent="0">
              <a:spcBef>
                <a:spcPts val="0"/>
              </a:spcBef>
              <a:buNone/>
            </a:pPr>
            <a:r>
              <a:rPr lang="en-US" sz="1800" dirty="0">
                <a:solidFill>
                  <a:schemeClr val="accent6">
                    <a:lumMod val="50000"/>
                  </a:schemeClr>
                </a:solidFill>
                <a:latin typeface="Tw Cen MT" panose="020B0602020104020603" pitchFamily="34" charset="0"/>
                <a:cs typeface="Arial" panose="020B0604020202020204" pitchFamily="34" charset="0"/>
              </a:rPr>
              <a:t>GEOGLAM Requirements Table</a:t>
            </a:r>
            <a:endParaRPr lang="en-US" sz="1800" dirty="0">
              <a:latin typeface="Tw Cen MT" panose="020B0602020104020603" pitchFamily="34" charset="0"/>
              <a:cs typeface="Arial" panose="020B0604020202020204" pitchFamily="34" charset="0"/>
            </a:endParaRPr>
          </a:p>
        </p:txBody>
      </p:sp>
      <p:sp>
        <p:nvSpPr>
          <p:cNvPr id="10" name="Title 1"/>
          <p:cNvSpPr txBox="1">
            <a:spLocks/>
          </p:cNvSpPr>
          <p:nvPr/>
        </p:nvSpPr>
        <p:spPr bwMode="auto">
          <a:xfrm>
            <a:off x="3074458" y="109710"/>
            <a:ext cx="622194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endParaRPr lang="en-US" sz="2800" i="1" kern="0" dirty="0">
              <a:latin typeface="Arial Narrow" panose="020B0606020202030204" pitchFamily="34" charset="0"/>
              <a:cs typeface="Tahoma" pitchFamily="-106"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6550" y="4230128"/>
            <a:ext cx="2227692" cy="1369960"/>
          </a:xfrm>
          <a:prstGeom prst="rect">
            <a:avLst/>
          </a:prstGeom>
        </p:spPr>
      </p:pic>
      <p:graphicFrame>
        <p:nvGraphicFramePr>
          <p:cNvPr id="28" name="Object 27"/>
          <p:cNvGraphicFramePr>
            <a:graphicFrameLocks noChangeAspect="1"/>
          </p:cNvGraphicFramePr>
          <p:nvPr>
            <p:extLst/>
          </p:nvPr>
        </p:nvGraphicFramePr>
        <p:xfrm>
          <a:off x="9526491" y="5414864"/>
          <a:ext cx="1247062" cy="1237395"/>
        </p:xfrm>
        <a:graphic>
          <a:graphicData uri="http://schemas.openxmlformats.org/presentationml/2006/ole">
            <mc:AlternateContent xmlns:mc="http://schemas.openxmlformats.org/markup-compatibility/2006">
              <mc:Choice xmlns:v="urn:schemas-microsoft-com:vml" Requires="v">
                <p:oleObj spid="_x0000_s1068" name="Worksheet" r:id="rId8" imgW="10067985" imgH="9991591" progId="Excel.Sheet.12">
                  <p:embed/>
                </p:oleObj>
              </mc:Choice>
              <mc:Fallback>
                <p:oleObj name="Worksheet" r:id="rId8" imgW="10067985" imgH="9991591" progId="Excel.Sheet.12">
                  <p:embed/>
                  <p:pic>
                    <p:nvPicPr>
                      <p:cNvPr id="0" name=""/>
                      <p:cNvPicPr/>
                      <p:nvPr/>
                    </p:nvPicPr>
                    <p:blipFill>
                      <a:blip r:embed="rId9"/>
                      <a:stretch>
                        <a:fillRect/>
                      </a:stretch>
                    </p:blipFill>
                    <p:spPr>
                      <a:xfrm>
                        <a:off x="9526491" y="5414864"/>
                        <a:ext cx="1247062" cy="1237395"/>
                      </a:xfrm>
                      <a:prstGeom prst="rect">
                        <a:avLst/>
                      </a:prstGeom>
                    </p:spPr>
                  </p:pic>
                </p:oleObj>
              </mc:Fallback>
            </mc:AlternateContent>
          </a:graphicData>
        </a:graphic>
      </p:graphicFrame>
      <p:sp>
        <p:nvSpPr>
          <p:cNvPr id="12" name="TextBox 11"/>
          <p:cNvSpPr txBox="1"/>
          <p:nvPr/>
        </p:nvSpPr>
        <p:spPr>
          <a:xfrm>
            <a:off x="992220" y="5821262"/>
            <a:ext cx="8093414" cy="830997"/>
          </a:xfrm>
          <a:prstGeom prst="rect">
            <a:avLst/>
          </a:prstGeom>
          <a:noFill/>
        </p:spPr>
        <p:txBody>
          <a:bodyPr wrap="square" rtlCol="0">
            <a:spAutoFit/>
          </a:bodyPr>
          <a:lstStyle/>
          <a:p>
            <a:r>
              <a:rPr lang="en-US" sz="2800" i="1" dirty="0">
                <a:solidFill>
                  <a:srgbClr val="00B050"/>
                </a:solidFill>
                <a:latin typeface="Tw Cen MT" panose="020B0602020104020603" pitchFamily="34" charset="0"/>
              </a:rPr>
              <a:t> (How) can we meet these requirements?</a:t>
            </a:r>
          </a:p>
          <a:p>
            <a:pPr algn="r"/>
            <a:r>
              <a:rPr lang="en-US" sz="2000" dirty="0">
                <a:solidFill>
                  <a:srgbClr val="00B050"/>
                </a:solidFill>
                <a:latin typeface="Tw Cen MT" panose="020B0602020104020603" pitchFamily="34" charset="0"/>
              </a:rPr>
              <a:t>(Whitcraft et al., 2015c)</a:t>
            </a:r>
          </a:p>
        </p:txBody>
      </p:sp>
    </p:spTree>
    <p:extLst>
      <p:ext uri="{BB962C8B-B14F-4D97-AF65-F5344CB8AC3E}">
        <p14:creationId xmlns:p14="http://schemas.microsoft.com/office/powerpoint/2010/main" val="260402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990600" y="1143000"/>
            <a:ext cx="10871200" cy="2610674"/>
          </a:xfrm>
          <a:prstGeom prst="rect">
            <a:avLst/>
          </a:prstGeom>
        </p:spPr>
        <p:txBody>
          <a:bodyPr>
            <a:normAutofit/>
          </a:bodyPr>
          <a:lstStyle/>
          <a:p>
            <a:pPr marL="0" indent="0" algn="ctr">
              <a:spcBef>
                <a:spcPts val="0"/>
              </a:spcBef>
              <a:buNone/>
            </a:pPr>
            <a:r>
              <a:rPr lang="en-US" sz="2400" i="1" dirty="0" smtClean="0"/>
              <a:t>What is the revisit frequency required (RFR) to probabilistically return </a:t>
            </a:r>
          </a:p>
          <a:p>
            <a:pPr marL="0" indent="0" algn="ctr">
              <a:spcBef>
                <a:spcPts val="0"/>
              </a:spcBef>
              <a:buNone/>
            </a:pPr>
            <a:r>
              <a:rPr lang="en-US" sz="2400" i="1" dirty="0" smtClean="0"/>
              <a:t>a reasonably cloud free clear view within</a:t>
            </a:r>
            <a:r>
              <a:rPr lang="en-US" sz="2400" i="1" dirty="0"/>
              <a:t> </a:t>
            </a:r>
            <a:r>
              <a:rPr lang="en-US" sz="2400" i="1" dirty="0" smtClean="0"/>
              <a:t>8 days over croplands of all sizes? </a:t>
            </a:r>
            <a:r>
              <a:rPr lang="en-US" sz="2400" i="1" dirty="0" smtClean="0">
                <a:solidFill>
                  <a:srgbClr val="FF0000"/>
                </a:solidFill>
              </a:rPr>
              <a:t>(</a:t>
            </a:r>
            <a:r>
              <a:rPr lang="en-US" sz="2400" i="1" dirty="0" err="1" smtClean="0">
                <a:solidFill>
                  <a:srgbClr val="FF0000"/>
                </a:solidFill>
              </a:rPr>
              <a:t>Req</a:t>
            </a:r>
            <a:r>
              <a:rPr lang="en-US" sz="2400" i="1" dirty="0" smtClean="0">
                <a:solidFill>
                  <a:srgbClr val="FF0000"/>
                </a:solidFill>
              </a:rPr>
              <a:t> #5)</a:t>
            </a:r>
          </a:p>
          <a:p>
            <a:pPr marL="0" indent="0" algn="ctr">
              <a:buNone/>
            </a:pPr>
            <a:endParaRPr lang="en-US" sz="2400" i="1" dirty="0" smtClean="0"/>
          </a:p>
          <a:p>
            <a:pPr marL="0" indent="0" algn="ctr">
              <a:buNone/>
            </a:pPr>
            <a:endParaRPr lang="en-US" sz="2400" dirty="0" smtClean="0">
              <a:sym typeface="Wingdings" panose="05000000000000000000" pitchFamily="2" charset="2"/>
            </a:endParaRPr>
          </a:p>
          <a:p>
            <a:pPr marL="0" indent="0" algn="ctr">
              <a:buNone/>
            </a:pPr>
            <a:r>
              <a:rPr lang="en-US" sz="2400" dirty="0" smtClean="0">
                <a:sym typeface="Wingdings" panose="05000000000000000000" pitchFamily="2" charset="2"/>
              </a:rPr>
              <a:t>[GSCs] + [crop mask + field size] + [cloud cover impacts + req table]</a:t>
            </a:r>
            <a:endParaRPr lang="en-US" dirty="0" smtClean="0"/>
          </a:p>
          <a:p>
            <a:pPr lvl="1"/>
            <a:endParaRPr lang="en-US" dirty="0" smtClean="0"/>
          </a:p>
        </p:txBody>
      </p:sp>
      <p:sp>
        <p:nvSpPr>
          <p:cNvPr id="14" name="TextBox 13"/>
          <p:cNvSpPr txBox="1"/>
          <p:nvPr/>
        </p:nvSpPr>
        <p:spPr>
          <a:xfrm>
            <a:off x="3723304" y="3801761"/>
            <a:ext cx="6895390" cy="400110"/>
          </a:xfrm>
          <a:prstGeom prst="rect">
            <a:avLst/>
          </a:prstGeom>
          <a:noFill/>
        </p:spPr>
        <p:txBody>
          <a:bodyPr wrap="square" rtlCol="0">
            <a:spAutoFit/>
          </a:bodyPr>
          <a:lstStyle/>
          <a:p>
            <a:pPr algn="ctr"/>
            <a:r>
              <a:rPr lang="en-US" sz="2000" b="1" dirty="0" smtClean="0">
                <a:solidFill>
                  <a:prstClr val="black"/>
                </a:solidFill>
              </a:rPr>
              <a:t>Two thresholds of acceptable clarity: ≥ 70% or ≥ 95</a:t>
            </a:r>
            <a:r>
              <a:rPr lang="en-US" sz="2000" b="1" dirty="0">
                <a:solidFill>
                  <a:prstClr val="black"/>
                </a:solidFill>
              </a:rPr>
              <a:t>%   </a:t>
            </a:r>
          </a:p>
        </p:txBody>
      </p:sp>
      <p:sp>
        <p:nvSpPr>
          <p:cNvPr id="3" name="TextBox 2"/>
          <p:cNvSpPr txBox="1"/>
          <p:nvPr/>
        </p:nvSpPr>
        <p:spPr>
          <a:xfrm>
            <a:off x="1576707" y="2700167"/>
            <a:ext cx="1160093" cy="400110"/>
          </a:xfrm>
          <a:prstGeom prst="rect">
            <a:avLst/>
          </a:prstGeom>
          <a:noFill/>
        </p:spPr>
        <p:txBody>
          <a:bodyPr wrap="square" rtlCol="0">
            <a:spAutoFit/>
          </a:bodyPr>
          <a:lstStyle/>
          <a:p>
            <a:r>
              <a:rPr lang="en-US" sz="2000" i="1" dirty="0">
                <a:solidFill>
                  <a:srgbClr val="00B050"/>
                </a:solidFill>
              </a:rPr>
              <a:t>When?</a:t>
            </a:r>
          </a:p>
        </p:txBody>
      </p:sp>
      <p:sp>
        <p:nvSpPr>
          <p:cNvPr id="17" name="TextBox 16"/>
          <p:cNvSpPr txBox="1"/>
          <p:nvPr/>
        </p:nvSpPr>
        <p:spPr>
          <a:xfrm>
            <a:off x="4068453" y="2700167"/>
            <a:ext cx="1160093" cy="400110"/>
          </a:xfrm>
          <a:prstGeom prst="rect">
            <a:avLst/>
          </a:prstGeom>
          <a:noFill/>
        </p:spPr>
        <p:txBody>
          <a:bodyPr wrap="square" rtlCol="0">
            <a:spAutoFit/>
          </a:bodyPr>
          <a:lstStyle/>
          <a:p>
            <a:r>
              <a:rPr lang="en-US" sz="2000" i="1" dirty="0">
                <a:solidFill>
                  <a:srgbClr val="00B050"/>
                </a:solidFill>
              </a:rPr>
              <a:t>Where?</a:t>
            </a:r>
          </a:p>
        </p:txBody>
      </p:sp>
      <p:sp>
        <p:nvSpPr>
          <p:cNvPr id="19" name="TextBox 18"/>
          <p:cNvSpPr txBox="1"/>
          <p:nvPr/>
        </p:nvSpPr>
        <p:spPr>
          <a:xfrm>
            <a:off x="7236133" y="2700167"/>
            <a:ext cx="3727532" cy="400110"/>
          </a:xfrm>
          <a:prstGeom prst="rect">
            <a:avLst/>
          </a:prstGeom>
          <a:noFill/>
        </p:spPr>
        <p:txBody>
          <a:bodyPr wrap="square" rtlCol="0">
            <a:spAutoFit/>
          </a:bodyPr>
          <a:lstStyle/>
          <a:p>
            <a:r>
              <a:rPr lang="en-US" sz="2000" i="1" dirty="0">
                <a:solidFill>
                  <a:srgbClr val="00B050"/>
                </a:solidFill>
              </a:rPr>
              <a:t>Revisit Frequency Required?</a:t>
            </a:r>
          </a:p>
        </p:txBody>
      </p:sp>
      <p:cxnSp>
        <p:nvCxnSpPr>
          <p:cNvPr id="4" name="Straight Arrow Connector 3"/>
          <p:cNvCxnSpPr/>
          <p:nvPr/>
        </p:nvCxnSpPr>
        <p:spPr>
          <a:xfrm flipV="1">
            <a:off x="7934312" y="3108993"/>
            <a:ext cx="122663" cy="63391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pic>
        <p:nvPicPr>
          <p:cNvPr id="8" name="Picture 7"/>
          <p:cNvPicPr>
            <a:picLocks noChangeAspect="1"/>
          </p:cNvPicPr>
          <p:nvPr/>
        </p:nvPicPr>
        <p:blipFill rotWithShape="1">
          <a:blip r:embed="rId3"/>
          <a:srcRect l="32621" t="51368" r="21571" b="42233"/>
          <a:stretch/>
        </p:blipFill>
        <p:spPr>
          <a:xfrm>
            <a:off x="609601" y="5720499"/>
            <a:ext cx="11600329" cy="904973"/>
          </a:xfrm>
          <a:prstGeom prst="rect">
            <a:avLst/>
          </a:prstGeom>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6358"/>
          <a:stretch/>
        </p:blipFill>
        <p:spPr bwMode="auto">
          <a:xfrm>
            <a:off x="674333" y="4160603"/>
            <a:ext cx="11357131" cy="156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321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922" y="42185"/>
            <a:ext cx="5169078" cy="6689395"/>
          </a:xfrm>
          <a:prstGeom prst="rect">
            <a:avLst/>
          </a:prstGeom>
        </p:spPr>
      </p:pic>
      <p:graphicFrame>
        <p:nvGraphicFramePr>
          <p:cNvPr id="9" name="Chart 8"/>
          <p:cNvGraphicFramePr>
            <a:graphicFrameLocks/>
          </p:cNvGraphicFramePr>
          <p:nvPr>
            <p:extLst/>
          </p:nvPr>
        </p:nvGraphicFramePr>
        <p:xfrm>
          <a:off x="201706" y="938372"/>
          <a:ext cx="5368686" cy="257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nvPr>
        </p:nvGraphicFramePr>
        <p:xfrm>
          <a:off x="441835" y="3419822"/>
          <a:ext cx="5765797" cy="3311464"/>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4062506" y="1213650"/>
            <a:ext cx="1451429"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 70% Clear</a:t>
            </a:r>
          </a:p>
        </p:txBody>
      </p:sp>
      <p:sp>
        <p:nvSpPr>
          <p:cNvPr id="13" name="TextBox 12"/>
          <p:cNvSpPr txBox="1"/>
          <p:nvPr/>
        </p:nvSpPr>
        <p:spPr>
          <a:xfrm>
            <a:off x="4004449" y="3804449"/>
            <a:ext cx="1451429" cy="338554"/>
          </a:xfrm>
          <a:prstGeom prst="rect">
            <a:avLst/>
          </a:prstGeom>
          <a:noFill/>
        </p:spPr>
        <p:txBody>
          <a:bodyPr wrap="square" rtlCol="0">
            <a:spAutoFit/>
          </a:bodyPr>
          <a:lstStyle/>
          <a:p>
            <a:r>
              <a:rPr lang="en-US" sz="1600" b="1" dirty="0">
                <a:solidFill>
                  <a:prstClr val="black"/>
                </a:solidFill>
                <a:latin typeface="Arial" panose="020B0604020202020204" pitchFamily="34" charset="0"/>
                <a:cs typeface="Arial" panose="020B0604020202020204" pitchFamily="34" charset="0"/>
              </a:rPr>
              <a:t>≥ 95% Clear</a:t>
            </a:r>
          </a:p>
        </p:txBody>
      </p:sp>
      <p:sp>
        <p:nvSpPr>
          <p:cNvPr id="15" name="TextBox 14"/>
          <p:cNvSpPr txBox="1"/>
          <p:nvPr/>
        </p:nvSpPr>
        <p:spPr>
          <a:xfrm>
            <a:off x="7120983" y="6292641"/>
            <a:ext cx="5205135" cy="461665"/>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What is the revisit frequency required (RFR) for a view at least 70% or 95% cloud-free within 8 days over in-season global croplands?</a:t>
            </a:r>
            <a:endParaRPr lang="en-US" sz="1100" i="1" dirty="0">
              <a:solidFill>
                <a:prstClr val="black"/>
              </a:solidFill>
              <a:latin typeface="Arial" panose="020B0604020202020204" pitchFamily="34" charset="0"/>
              <a:cs typeface="Arial" panose="020B0604020202020204" pitchFamily="34" charset="0"/>
            </a:endParaRPr>
          </a:p>
        </p:txBody>
      </p:sp>
      <p:sp>
        <p:nvSpPr>
          <p:cNvPr id="16" name="TextBox 15"/>
          <p:cNvSpPr txBox="1"/>
          <p:nvPr/>
        </p:nvSpPr>
        <p:spPr>
          <a:xfrm>
            <a:off x="124666" y="6488668"/>
            <a:ext cx="4503090" cy="369332"/>
          </a:xfrm>
          <a:prstGeom prst="rect">
            <a:avLst/>
          </a:prstGeom>
          <a:noFill/>
        </p:spPr>
        <p:txBody>
          <a:bodyPr wrap="square" rtlCol="0">
            <a:spAutoFit/>
          </a:bodyPr>
          <a:lstStyle/>
          <a:p>
            <a:r>
              <a:rPr lang="en-US" dirty="0">
                <a:solidFill>
                  <a:prstClr val="black"/>
                </a:solidFill>
              </a:rPr>
              <a:t>Whitcraft et al., (2015a), </a:t>
            </a:r>
            <a:r>
              <a:rPr lang="en-US" i="1" dirty="0">
                <a:solidFill>
                  <a:prstClr val="black"/>
                </a:solidFill>
              </a:rPr>
              <a:t>Rem. Sens</a:t>
            </a:r>
            <a:r>
              <a:rPr lang="en-US" dirty="0">
                <a:solidFill>
                  <a:prstClr val="black"/>
                </a:solidFill>
              </a:rPr>
              <a:t>.</a:t>
            </a:r>
            <a:endParaRPr lang="en-US" i="1" dirty="0">
              <a:solidFill>
                <a:prstClr val="black"/>
              </a:solidFill>
            </a:endParaRPr>
          </a:p>
        </p:txBody>
      </p:sp>
      <p:sp>
        <p:nvSpPr>
          <p:cNvPr id="2" name="TextBox 1"/>
          <p:cNvSpPr txBox="1"/>
          <p:nvPr/>
        </p:nvSpPr>
        <p:spPr>
          <a:xfrm>
            <a:off x="7120983" y="5922154"/>
            <a:ext cx="2657609" cy="369332"/>
          </a:xfrm>
          <a:prstGeom prst="rect">
            <a:avLst/>
          </a:prstGeom>
          <a:noFill/>
        </p:spPr>
        <p:txBody>
          <a:bodyPr wrap="square" rtlCol="0">
            <a:spAutoFit/>
          </a:bodyPr>
          <a:lstStyle/>
          <a:p>
            <a:r>
              <a:rPr lang="en-US" b="1" dirty="0">
                <a:solidFill>
                  <a:srgbClr val="FF0000"/>
                </a:solidFill>
              </a:rPr>
              <a:t>Requirement #5</a:t>
            </a:r>
          </a:p>
        </p:txBody>
      </p:sp>
    </p:spTree>
    <p:extLst>
      <p:ext uri="{BB962C8B-B14F-4D97-AF65-F5344CB8AC3E}">
        <p14:creationId xmlns:p14="http://schemas.microsoft.com/office/powerpoint/2010/main" val="485151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70543" y="2393767"/>
          <a:ext cx="5552045" cy="2372360"/>
        </p:xfrm>
        <a:graphic>
          <a:graphicData uri="http://schemas.openxmlformats.org/drawingml/2006/table">
            <a:tbl>
              <a:tblPr firstRow="1" bandRow="1">
                <a:tableStyleId>{5C22544A-7EE6-4342-B048-85BDC9FD1C3A}</a:tableStyleId>
              </a:tblPr>
              <a:tblGrid>
                <a:gridCol w="543737"/>
                <a:gridCol w="2874884"/>
                <a:gridCol w="925340"/>
                <a:gridCol w="1208084"/>
              </a:tblGrid>
              <a:tr h="370840">
                <a:tc>
                  <a:txBody>
                    <a:bodyPr/>
                    <a:lstStyle/>
                    <a:p>
                      <a:endParaRPr lang="en-US" sz="1400" dirty="0"/>
                    </a:p>
                  </a:txBody>
                  <a:tcPr/>
                </a:tc>
                <a:tc>
                  <a:txBody>
                    <a:bodyPr/>
                    <a:lstStyle/>
                    <a:p>
                      <a:r>
                        <a:rPr lang="en-US" sz="1400" dirty="0" smtClean="0"/>
                        <a:t>Agency,</a:t>
                      </a:r>
                      <a:r>
                        <a:rPr lang="en-US" sz="1400" baseline="0" dirty="0" smtClean="0"/>
                        <a:t> </a:t>
                      </a:r>
                      <a:r>
                        <a:rPr lang="en-US" sz="1400" dirty="0" smtClean="0"/>
                        <a:t>Satellite,</a:t>
                      </a:r>
                      <a:r>
                        <a:rPr lang="en-US" sz="1400" baseline="0" dirty="0" smtClean="0"/>
                        <a:t> </a:t>
                      </a:r>
                      <a:r>
                        <a:rPr lang="en-US" sz="1400" dirty="0" smtClean="0"/>
                        <a:t>Sensor</a:t>
                      </a:r>
                      <a:endParaRPr lang="en-US" sz="1400" dirty="0"/>
                    </a:p>
                  </a:txBody>
                  <a:tcPr/>
                </a:tc>
                <a:tc>
                  <a:txBody>
                    <a:bodyPr/>
                    <a:lstStyle/>
                    <a:p>
                      <a:r>
                        <a:rPr lang="en-US" sz="1400" dirty="0" smtClean="0"/>
                        <a:t>Revisit</a:t>
                      </a:r>
                      <a:endParaRPr lang="en-US" sz="1400" dirty="0"/>
                    </a:p>
                  </a:txBody>
                  <a:tcPr/>
                </a:tc>
                <a:tc>
                  <a:txBody>
                    <a:bodyPr/>
                    <a:lstStyle/>
                    <a:p>
                      <a:r>
                        <a:rPr lang="en-US" sz="1400" dirty="0" smtClean="0"/>
                        <a:t>Spatial Res</a:t>
                      </a:r>
                      <a:endParaRPr lang="en-US" sz="1400" dirty="0"/>
                    </a:p>
                  </a:txBody>
                  <a:tcPr/>
                </a:tc>
              </a:tr>
              <a:tr h="370840">
                <a:tc>
                  <a:txBody>
                    <a:bodyPr/>
                    <a:lstStyle/>
                    <a:p>
                      <a:r>
                        <a:rPr lang="en-US" sz="1400" b="1" dirty="0" smtClean="0"/>
                        <a:t>L7</a:t>
                      </a:r>
                    </a:p>
                  </a:txBody>
                  <a:tcPr/>
                </a:tc>
                <a:tc>
                  <a:txBody>
                    <a:bodyPr/>
                    <a:lstStyle/>
                    <a:p>
                      <a:r>
                        <a:rPr lang="en-US" sz="1400" dirty="0" smtClean="0"/>
                        <a:t>NASA/USGS</a:t>
                      </a:r>
                      <a:r>
                        <a:rPr lang="en-US" sz="1400" baseline="0" dirty="0" smtClean="0"/>
                        <a:t> Landsat 7 ETM+</a:t>
                      </a:r>
                      <a:endParaRPr lang="en-US" sz="1400" dirty="0"/>
                    </a:p>
                  </a:txBody>
                  <a:tcPr/>
                </a:tc>
                <a:tc>
                  <a:txBody>
                    <a:bodyPr/>
                    <a:lstStyle/>
                    <a:p>
                      <a:r>
                        <a:rPr lang="en-US" sz="1400" dirty="0" smtClean="0"/>
                        <a:t>16 Days</a:t>
                      </a:r>
                      <a:endParaRPr lang="en-US" sz="1400" dirty="0"/>
                    </a:p>
                  </a:txBody>
                  <a:tcPr/>
                </a:tc>
                <a:tc>
                  <a:txBody>
                    <a:bodyPr/>
                    <a:lstStyle/>
                    <a:p>
                      <a:r>
                        <a:rPr lang="en-US" sz="1400" dirty="0" smtClean="0"/>
                        <a:t>30</a:t>
                      </a:r>
                      <a:r>
                        <a:rPr lang="en-US" sz="1400" baseline="0" dirty="0" smtClean="0"/>
                        <a:t>-60 m</a:t>
                      </a:r>
                      <a:endParaRPr lang="en-US" sz="1400" dirty="0"/>
                    </a:p>
                  </a:txBody>
                  <a:tcPr/>
                </a:tc>
              </a:tr>
              <a:tr h="370840">
                <a:tc>
                  <a:txBody>
                    <a:bodyPr/>
                    <a:lstStyle/>
                    <a:p>
                      <a:r>
                        <a:rPr lang="en-US" sz="1400" b="1" dirty="0" smtClean="0"/>
                        <a:t>L8</a:t>
                      </a:r>
                      <a:endParaRPr lang="en-US" sz="1400" b="1" dirty="0"/>
                    </a:p>
                  </a:txBody>
                  <a:tcPr/>
                </a:tc>
                <a:tc>
                  <a:txBody>
                    <a:bodyPr/>
                    <a:lstStyle/>
                    <a:p>
                      <a:r>
                        <a:rPr lang="en-US" sz="1400" dirty="0" smtClean="0"/>
                        <a:t>NASA/USGS</a:t>
                      </a:r>
                      <a:r>
                        <a:rPr lang="en-US" sz="1400" baseline="0" dirty="0" smtClean="0"/>
                        <a:t> Landsat 8 OLI, TIRS</a:t>
                      </a:r>
                      <a:endParaRPr lang="en-US" sz="1400" dirty="0"/>
                    </a:p>
                  </a:txBody>
                  <a:tcPr/>
                </a:tc>
                <a:tc>
                  <a:txBody>
                    <a:bodyPr/>
                    <a:lstStyle/>
                    <a:p>
                      <a:r>
                        <a:rPr lang="en-US" sz="1400" dirty="0" smtClean="0"/>
                        <a:t>16 Day</a:t>
                      </a:r>
                      <a:endParaRPr lang="en-US" sz="1400" dirty="0"/>
                    </a:p>
                  </a:txBody>
                  <a:tcPr/>
                </a:tc>
                <a:tc>
                  <a:txBody>
                    <a:bodyPr/>
                    <a:lstStyle/>
                    <a:p>
                      <a:r>
                        <a:rPr lang="en-US" sz="1400" dirty="0" smtClean="0"/>
                        <a:t>30-100 m</a:t>
                      </a:r>
                      <a:endParaRPr lang="en-US" sz="1400" dirty="0"/>
                    </a:p>
                  </a:txBody>
                  <a:tcPr/>
                </a:tc>
              </a:tr>
              <a:tr h="370840">
                <a:tc>
                  <a:txBody>
                    <a:bodyPr/>
                    <a:lstStyle/>
                    <a:p>
                      <a:r>
                        <a:rPr lang="en-US" sz="1400" b="1" dirty="0" smtClean="0"/>
                        <a:t>S2A</a:t>
                      </a:r>
                      <a:endParaRPr lang="en-US" sz="1400" b="1" dirty="0"/>
                    </a:p>
                  </a:txBody>
                  <a:tcPr/>
                </a:tc>
                <a:tc>
                  <a:txBody>
                    <a:bodyPr/>
                    <a:lstStyle/>
                    <a:p>
                      <a:r>
                        <a:rPr lang="en-US" sz="1400" dirty="0" smtClean="0"/>
                        <a:t>ESA Sentinel-2</a:t>
                      </a:r>
                      <a:r>
                        <a:rPr lang="en-US" sz="1400" baseline="0" dirty="0" smtClean="0"/>
                        <a:t>A MSI</a:t>
                      </a:r>
                      <a:endParaRPr lang="en-US" sz="1400" dirty="0"/>
                    </a:p>
                  </a:txBody>
                  <a:tcPr/>
                </a:tc>
                <a:tc>
                  <a:txBody>
                    <a:bodyPr/>
                    <a:lstStyle/>
                    <a:p>
                      <a:r>
                        <a:rPr lang="en-US" sz="1400" dirty="0" smtClean="0"/>
                        <a:t>10 Days</a:t>
                      </a:r>
                      <a:endParaRPr lang="en-US" sz="1400" dirty="0"/>
                    </a:p>
                  </a:txBody>
                  <a:tcPr/>
                </a:tc>
                <a:tc>
                  <a:txBody>
                    <a:bodyPr/>
                    <a:lstStyle/>
                    <a:p>
                      <a:r>
                        <a:rPr lang="en-US" sz="1400" dirty="0" smtClean="0"/>
                        <a:t>10-20</a:t>
                      </a:r>
                      <a:r>
                        <a:rPr lang="en-US" sz="1400" baseline="0" dirty="0" smtClean="0"/>
                        <a:t> m</a:t>
                      </a:r>
                      <a:endParaRPr lang="en-US" sz="1400" dirty="0"/>
                    </a:p>
                  </a:txBody>
                  <a:tcPr/>
                </a:tc>
              </a:tr>
              <a:tr h="370840">
                <a:tc>
                  <a:txBody>
                    <a:bodyPr/>
                    <a:lstStyle/>
                    <a:p>
                      <a:r>
                        <a:rPr lang="en-US" sz="1400" b="1" dirty="0" smtClean="0"/>
                        <a:t>S2B</a:t>
                      </a:r>
                      <a:endParaRPr lang="en-US" sz="1400" b="1" dirty="0"/>
                    </a:p>
                  </a:txBody>
                  <a:tcPr/>
                </a:tc>
                <a:tc>
                  <a:txBody>
                    <a:bodyPr/>
                    <a:lstStyle/>
                    <a:p>
                      <a:r>
                        <a:rPr lang="en-US" sz="1400" dirty="0" smtClean="0"/>
                        <a:t>ESA Sentinel-2B MSI</a:t>
                      </a:r>
                      <a:endParaRPr lang="en-US" sz="1400" dirty="0"/>
                    </a:p>
                  </a:txBody>
                  <a:tcPr/>
                </a:tc>
                <a:tc>
                  <a:txBody>
                    <a:bodyPr/>
                    <a:lstStyle/>
                    <a:p>
                      <a:r>
                        <a:rPr lang="en-US" sz="1400" dirty="0" smtClean="0"/>
                        <a:t>10 Days</a:t>
                      </a:r>
                      <a:endParaRPr lang="en-US" sz="1400" dirty="0"/>
                    </a:p>
                  </a:txBody>
                  <a:tcPr/>
                </a:tc>
                <a:tc>
                  <a:txBody>
                    <a:bodyPr/>
                    <a:lstStyle/>
                    <a:p>
                      <a:r>
                        <a:rPr lang="en-US" sz="1400" dirty="0" smtClean="0"/>
                        <a:t>10-20</a:t>
                      </a:r>
                      <a:r>
                        <a:rPr lang="en-US" sz="1400" baseline="0" dirty="0" smtClean="0"/>
                        <a:t> m</a:t>
                      </a:r>
                      <a:endParaRPr lang="en-US" sz="1400" dirty="0"/>
                    </a:p>
                  </a:txBody>
                  <a:tcPr/>
                </a:tc>
              </a:tr>
              <a:tr h="370840">
                <a:tc>
                  <a:txBody>
                    <a:bodyPr/>
                    <a:lstStyle/>
                    <a:p>
                      <a:r>
                        <a:rPr lang="en-US" sz="1400" b="1" dirty="0" smtClean="0"/>
                        <a:t>R2</a:t>
                      </a:r>
                      <a:endParaRPr lang="en-US" sz="1400" b="1" dirty="0"/>
                    </a:p>
                  </a:txBody>
                  <a:tcPr/>
                </a:tc>
                <a:tc>
                  <a:txBody>
                    <a:bodyPr/>
                    <a:lstStyle/>
                    <a:p>
                      <a:r>
                        <a:rPr lang="en-US" sz="1400" dirty="0" smtClean="0"/>
                        <a:t>ISRO</a:t>
                      </a:r>
                      <a:r>
                        <a:rPr lang="en-US" sz="1400" baseline="0" dirty="0" smtClean="0"/>
                        <a:t> Resourcesat-2 </a:t>
                      </a:r>
                      <a:r>
                        <a:rPr lang="en-US" sz="1400" baseline="0" dirty="0" err="1" smtClean="0"/>
                        <a:t>AWiFS</a:t>
                      </a:r>
                      <a:endParaRPr lang="en-US" sz="1400" dirty="0"/>
                    </a:p>
                  </a:txBody>
                  <a:tcPr/>
                </a:tc>
                <a:tc>
                  <a:txBody>
                    <a:bodyPr/>
                    <a:lstStyle/>
                    <a:p>
                      <a:r>
                        <a:rPr lang="en-US" sz="1400" dirty="0" smtClean="0"/>
                        <a:t>5 Days</a:t>
                      </a:r>
                      <a:endParaRPr lang="en-US" sz="1400" dirty="0"/>
                    </a:p>
                  </a:txBody>
                  <a:tcPr/>
                </a:tc>
                <a:tc>
                  <a:txBody>
                    <a:bodyPr/>
                    <a:lstStyle/>
                    <a:p>
                      <a:r>
                        <a:rPr lang="en-US" sz="1400" dirty="0" smtClean="0"/>
                        <a:t>56 m</a:t>
                      </a:r>
                      <a:endParaRPr lang="en-US" sz="1400" dirty="0"/>
                    </a:p>
                  </a:txBody>
                  <a:tcP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341" y="0"/>
            <a:ext cx="6281952" cy="6858000"/>
          </a:xfrm>
          <a:prstGeom prst="rect">
            <a:avLst/>
          </a:prstGeom>
        </p:spPr>
      </p:pic>
      <p:sp>
        <p:nvSpPr>
          <p:cNvPr id="11" name="TextBox 10"/>
          <p:cNvSpPr txBox="1"/>
          <p:nvPr/>
        </p:nvSpPr>
        <p:spPr>
          <a:xfrm>
            <a:off x="66841" y="5710428"/>
            <a:ext cx="2500917" cy="861774"/>
          </a:xfrm>
          <a:prstGeom prst="rect">
            <a:avLst/>
          </a:prstGeom>
          <a:noFill/>
        </p:spPr>
        <p:txBody>
          <a:bodyPr wrap="square" rtlCol="0">
            <a:spAutoFit/>
          </a:bodyPr>
          <a:lstStyle/>
          <a:p>
            <a:r>
              <a:rPr lang="en-US" sz="1600" dirty="0">
                <a:solidFill>
                  <a:prstClr val="black"/>
                </a:solidFill>
              </a:rPr>
              <a:t>Overpass Analysis: </a:t>
            </a:r>
          </a:p>
          <a:p>
            <a:r>
              <a:rPr lang="en-US" sz="1600" dirty="0">
                <a:solidFill>
                  <a:prstClr val="black"/>
                </a:solidFill>
              </a:rPr>
              <a:t>CEOS SEO </a:t>
            </a:r>
          </a:p>
          <a:p>
            <a:endParaRPr lang="en-US" sz="1600" dirty="0">
              <a:solidFill>
                <a:prstClr val="black"/>
              </a:solidFill>
            </a:endParaRPr>
          </a:p>
        </p:txBody>
      </p:sp>
      <p:sp>
        <p:nvSpPr>
          <p:cNvPr id="15" name="Rectangle 14"/>
          <p:cNvSpPr/>
          <p:nvPr/>
        </p:nvSpPr>
        <p:spPr>
          <a:xfrm>
            <a:off x="542088" y="1124188"/>
            <a:ext cx="4608954" cy="1200329"/>
          </a:xfrm>
          <a:prstGeom prst="rect">
            <a:avLst/>
          </a:prstGeom>
          <a:noFill/>
        </p:spPr>
        <p:txBody>
          <a:bodyPr wrap="none" lIns="91440" tIns="45720" rIns="91440" bIns="45720">
            <a:spAutoFit/>
          </a:bodyPr>
          <a:lstStyle/>
          <a:p>
            <a:pPr algn="ctr"/>
            <a:r>
              <a:rPr lang="en-US" i="1" dirty="0" smtClean="0">
                <a:ln w="0"/>
                <a:solidFill>
                  <a:prstClr val="black"/>
                </a:solidFill>
                <a:effectLst>
                  <a:outerShdw blurRad="38100" dist="19050" dir="2700000" algn="tl" rotWithShape="0">
                    <a:prstClr val="black">
                      <a:alpha val="40000"/>
                    </a:prstClr>
                  </a:outerShdw>
                </a:effectLst>
              </a:rPr>
              <a:t>(How) can </a:t>
            </a:r>
            <a:r>
              <a:rPr lang="en-US" i="1" dirty="0">
                <a:ln w="0"/>
                <a:solidFill>
                  <a:prstClr val="black"/>
                </a:solidFill>
                <a:effectLst>
                  <a:outerShdw blurRad="38100" dist="19050" dir="2700000" algn="tl" rotWithShape="0">
                    <a:prstClr val="black">
                      <a:alpha val="40000"/>
                    </a:prstClr>
                  </a:outerShdw>
                </a:effectLst>
              </a:rPr>
              <a:t>we meet these requirements for </a:t>
            </a:r>
          </a:p>
          <a:p>
            <a:pPr algn="ctr"/>
            <a:r>
              <a:rPr lang="en-US" i="1" dirty="0">
                <a:ln w="0"/>
                <a:solidFill>
                  <a:prstClr val="black"/>
                </a:solidFill>
                <a:effectLst>
                  <a:outerShdw blurRad="38100" dist="19050" dir="2700000" algn="tl" rotWithShape="0">
                    <a:prstClr val="black">
                      <a:alpha val="40000"/>
                    </a:prstClr>
                  </a:outerShdw>
                </a:effectLst>
              </a:rPr>
              <a:t>optical, moderate resolution (10-70m)</a:t>
            </a:r>
          </a:p>
          <a:p>
            <a:pPr algn="ctr"/>
            <a:r>
              <a:rPr lang="en-US" i="1" dirty="0">
                <a:ln w="0"/>
                <a:solidFill>
                  <a:prstClr val="black"/>
                </a:solidFill>
                <a:effectLst>
                  <a:outerShdw blurRad="38100" dist="19050" dir="2700000" algn="tl" rotWithShape="0">
                    <a:prstClr val="black">
                      <a:alpha val="40000"/>
                    </a:prstClr>
                  </a:outerShdw>
                </a:effectLst>
              </a:rPr>
              <a:t>data within 8 days during the growing</a:t>
            </a:r>
          </a:p>
          <a:p>
            <a:pPr algn="ctr"/>
            <a:r>
              <a:rPr lang="en-US" i="1" dirty="0">
                <a:ln w="0"/>
                <a:solidFill>
                  <a:prstClr val="black"/>
                </a:solidFill>
                <a:effectLst>
                  <a:outerShdw blurRad="38100" dist="19050" dir="2700000" algn="tl" rotWithShape="0">
                    <a:prstClr val="black">
                      <a:alpha val="40000"/>
                    </a:prstClr>
                  </a:outerShdw>
                </a:effectLst>
              </a:rPr>
              <a:t>season with current &amp; planned missions?</a:t>
            </a:r>
          </a:p>
        </p:txBody>
      </p:sp>
      <p:sp>
        <p:nvSpPr>
          <p:cNvPr id="4" name="Rectangle 3"/>
          <p:cNvSpPr/>
          <p:nvPr/>
        </p:nvSpPr>
        <p:spPr>
          <a:xfrm>
            <a:off x="2776431" y="5017931"/>
            <a:ext cx="3090910" cy="1384995"/>
          </a:xfrm>
          <a:prstGeom prst="rect">
            <a:avLst/>
          </a:prstGeom>
        </p:spPr>
        <p:txBody>
          <a:bodyPr wrap="none">
            <a:spAutoFit/>
          </a:bodyPr>
          <a:lstStyle/>
          <a:p>
            <a:pPr algn="ctr"/>
            <a:r>
              <a:rPr lang="en-US" sz="2400" b="1"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Revisit Capabilities </a:t>
            </a:r>
          </a:p>
          <a:p>
            <a:pPr algn="ctr"/>
            <a:r>
              <a:rPr lang="en-US" sz="2000"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of the </a:t>
            </a:r>
          </a:p>
          <a:p>
            <a:pPr algn="ctr"/>
            <a:r>
              <a:rPr lang="en-US" sz="2000"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7 Hypothetical </a:t>
            </a:r>
          </a:p>
          <a:p>
            <a:pPr algn="ctr"/>
            <a:r>
              <a:rPr lang="en-US" sz="2000"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Constellations </a:t>
            </a:r>
            <a:endParaRPr lang="en-US" dirty="0">
              <a:ln w="0"/>
              <a:solidFill>
                <a:srgbClr val="51C3F9">
                  <a:lumMod val="25000"/>
                </a:srgb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3" name="Left Brace 2"/>
          <p:cNvSpPr/>
          <p:nvPr/>
        </p:nvSpPr>
        <p:spPr>
          <a:xfrm>
            <a:off x="5449996" y="85806"/>
            <a:ext cx="653143" cy="6640286"/>
          </a:xfrm>
          <a:prstGeom prst="leftBrace">
            <a:avLst>
              <a:gd name="adj1" fmla="val 8333"/>
              <a:gd name="adj2" fmla="val 8819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solidFill>
                <a:prstClr val="black"/>
              </a:solidFill>
            </a:endParaRPr>
          </a:p>
        </p:txBody>
      </p:sp>
      <p:sp>
        <p:nvSpPr>
          <p:cNvPr id="10" name="TextBox 9"/>
          <p:cNvSpPr txBox="1"/>
          <p:nvPr/>
        </p:nvSpPr>
        <p:spPr>
          <a:xfrm>
            <a:off x="31324" y="6356760"/>
            <a:ext cx="4081890" cy="338554"/>
          </a:xfrm>
          <a:prstGeom prst="rect">
            <a:avLst/>
          </a:prstGeom>
          <a:noFill/>
        </p:spPr>
        <p:txBody>
          <a:bodyPr wrap="square" rtlCol="0">
            <a:spAutoFit/>
          </a:bodyPr>
          <a:lstStyle/>
          <a:p>
            <a:r>
              <a:rPr lang="en-US" sz="1600" dirty="0">
                <a:solidFill>
                  <a:prstClr val="black"/>
                </a:solidFill>
              </a:rPr>
              <a:t>Whitcraft et al., (2015b), </a:t>
            </a:r>
            <a:r>
              <a:rPr lang="en-US" sz="1600" i="1" dirty="0">
                <a:solidFill>
                  <a:prstClr val="black"/>
                </a:solidFill>
              </a:rPr>
              <a:t>Rem. Sens.</a:t>
            </a:r>
          </a:p>
        </p:txBody>
      </p:sp>
    </p:spTree>
    <p:extLst>
      <p:ext uri="{BB962C8B-B14F-4D97-AF65-F5344CB8AC3E}">
        <p14:creationId xmlns:p14="http://schemas.microsoft.com/office/powerpoint/2010/main" val="275508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9" presetClass="emph" presetSubtype="0" nodeType="withEffect">
                                  <p:stCondLst>
                                    <p:cond delay="0"/>
                                  </p:stCondLst>
                                  <p:childTnLst>
                                    <p:set>
                                      <p:cBhvr rctx="PPT">
                                        <p:cTn id="18" dur="indefinite"/>
                                        <p:tgtEl>
                                          <p:spTgt spid="9"/>
                                        </p:tgtEl>
                                        <p:attrNameLst>
                                          <p:attrName>style.opacity</p:attrName>
                                        </p:attrNameLst>
                                      </p:cBhvr>
                                      <p:to>
                                        <p:strVal val="0.25"/>
                                      </p:to>
                                    </p:set>
                                    <p:animEffect filter="image" prLst="opacity: 0.25">
                                      <p:cBhvr rctx="IE">
                                        <p:cTn id="19"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3" grpId="0" animBg="1"/>
    </p:bldLst>
  </p:timing>
</p:sld>
</file>

<file path=ppt/theme/theme1.xml><?xml version="1.0" encoding="utf-8"?>
<a:theme xmlns:a="http://schemas.openxmlformats.org/drawingml/2006/main" name="1_GEOGLAM_ppt_Template">
  <a:themeElements>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OPowerpointPresentation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OPowerpointPresentatio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OPowerpointPresentatio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OPowerpointPresentatio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OPowerpointPresentatio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OPowerpointPresentatio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OPowerpointPresentatio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OPowerpointPresentation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OPowerpointPresentatio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OPowerpointPresentatio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OPowerpointPresentatio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OPowerpointPresentatio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OPowerpointPresentatio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2332</Words>
  <Application>Microsoft Office PowerPoint</Application>
  <PresentationFormat>Widescreen</PresentationFormat>
  <Paragraphs>283</Paragraphs>
  <Slides>18</Slides>
  <Notes>9</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34" baseType="lpstr">
      <vt:lpstr>MS PGothic</vt:lpstr>
      <vt:lpstr>Arial</vt:lpstr>
      <vt:lpstr>Arial Bold</vt:lpstr>
      <vt:lpstr>Arial Narrow</vt:lpstr>
      <vt:lpstr>Avenir Roman</vt:lpstr>
      <vt:lpstr>Calibri</vt:lpstr>
      <vt:lpstr>Courier New</vt:lpstr>
      <vt:lpstr>Helvetica</vt:lpstr>
      <vt:lpstr>Proxima Nova Regular</vt:lpstr>
      <vt:lpstr>Tahoma</vt:lpstr>
      <vt:lpstr>Times New Roman</vt:lpstr>
      <vt:lpstr>Tw Cen MT</vt:lpstr>
      <vt:lpstr>Wingdings</vt:lpstr>
      <vt:lpstr>1_GEOGLAM_ppt_Template</vt:lpstr>
      <vt:lpstr>Default</vt:lpstr>
      <vt:lpstr>Worksheet</vt:lpstr>
      <vt:lpstr>Land Imaging Requirements Assessment: GEOGLAM Case and its Applicability</vt:lpstr>
      <vt:lpstr>PowerPoint Presentation</vt:lpstr>
      <vt:lpstr>A Framework for Characterizing  and Evaluating Requirements </vt:lpstr>
      <vt:lpstr>GEOGLAM CEOS Workshop on OBSERVATION REQUIREMENTS  CSA, Montreal July 10-11, 2012 </vt:lpstr>
      <vt:lpstr>PowerPoint Presentation</vt:lpstr>
      <vt:lpstr>Key Components of Spatially Explicit EO Requirements GEOGLAM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Framework for Characterizing  and Evaluating Requirements: CARBON </vt:lpstr>
      <vt:lpstr>Some thoughts on the value of this  activity for LSI-VC &amp; agencies</vt:lpstr>
      <vt:lpstr>Questions? Comments?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&amp; Evaluating  Space-Based  Earth Observation Data Requirements  for  GEOGLAM</dc:title>
  <dc:creator>Alyssa Whitcraft</dc:creator>
  <cp:lastModifiedBy>Alyssa Whitcraft</cp:lastModifiedBy>
  <cp:revision>41</cp:revision>
  <dcterms:created xsi:type="dcterms:W3CDTF">2017-03-20T19:10:10Z</dcterms:created>
  <dcterms:modified xsi:type="dcterms:W3CDTF">2017-09-06T17:55:04Z</dcterms:modified>
</cp:coreProperties>
</file>