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1" r:id="rId4"/>
    <p:sldId id="261" r:id="rId5"/>
    <p:sldId id="264" r:id="rId6"/>
    <p:sldId id="265" r:id="rId7"/>
    <p:sldId id="266" r:id="rId8"/>
    <p:sldId id="269" r:id="rId9"/>
    <p:sldId id="272" r:id="rId10"/>
    <p:sldId id="268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tt S" initials="MS [7]" lastIdx="1" clrIdx="6">
    <p:extLst/>
  </p:cmAuthor>
  <p:cmAuthor id="1" name="Matt S" initials="MS" lastIdx="1" clrIdx="0">
    <p:extLst/>
  </p:cmAuthor>
  <p:cmAuthor id="8" name="Matt S" initials="MS [8]" lastIdx="1" clrIdx="7">
    <p:extLst/>
  </p:cmAuthor>
  <p:cmAuthor id="2" name="Matt S" initials="MS [2]" lastIdx="1" clrIdx="1">
    <p:extLst/>
  </p:cmAuthor>
  <p:cmAuthor id="9" name="Matt S" initials="MS [9]" lastIdx="1" clrIdx="8">
    <p:extLst/>
  </p:cmAuthor>
  <p:cmAuthor id="3" name="Matt S" initials="MS [3]" lastIdx="1" clrIdx="2">
    <p:extLst/>
  </p:cmAuthor>
  <p:cmAuthor id="10" name="Matt S" initials="MS [10]" lastIdx="1" clrIdx="9">
    <p:extLst/>
  </p:cmAuthor>
  <p:cmAuthor id="4" name="Matt S" initials="MS [4]" lastIdx="1" clrIdx="3">
    <p:extLst/>
  </p:cmAuthor>
  <p:cmAuthor id="5" name="Matt S" initials="MS [5]" lastIdx="1" clrIdx="4">
    <p:extLst/>
  </p:cmAuthor>
  <p:cmAuthor id="6" name="Matt S" initials="MS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0" autoAdjust="0"/>
    <p:restoredTop sz="94740"/>
  </p:normalViewPr>
  <p:slideViewPr>
    <p:cSldViewPr>
      <p:cViewPr varScale="1">
        <p:scale>
          <a:sx n="124" d="100"/>
          <a:sy n="124" d="100"/>
        </p:scale>
        <p:origin x="4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dirty="0" smtClean="0">
                <a:solidFill>
                  <a:srgbClr val="FFFFFF"/>
                </a:solidFill>
                <a:latin typeface="+mj-lt"/>
              </a:rPr>
              <a:t>FDA </a:t>
            </a:r>
            <a:r>
              <a:rPr lang="en-US" sz="2800" b="1" dirty="0" smtClean="0">
                <a:solidFill>
                  <a:srgbClr val="FFFFFF"/>
                </a:solidFill>
                <a:latin typeface="+mj-lt"/>
              </a:rPr>
              <a:t>Update &amp; Implications</a:t>
            </a:r>
            <a:endParaRPr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Stephen Ward</a:t>
            </a:r>
            <a:endParaRPr sz="1400" i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LSI-VC-4</a:t>
            </a:r>
            <a:endParaRPr sz="1400" i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Frascati,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6-8 September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686800" cy="5105400"/>
          </a:xfrm>
        </p:spPr>
        <p:txBody>
          <a:bodyPr/>
          <a:lstStyle/>
          <a:p>
            <a:pPr defTabSz="914400"/>
            <a:r>
              <a:rPr lang="en-US" b="1" dirty="0" smtClean="0"/>
              <a:t>Incoming CEOS Chair identifies FDA as an ongoing priority</a:t>
            </a:r>
          </a:p>
          <a:p>
            <a:pPr lvl="1"/>
            <a:r>
              <a:rPr lang="en-US" dirty="0" smtClean="0"/>
              <a:t>DIAS Workshop</a:t>
            </a:r>
          </a:p>
          <a:p>
            <a:pPr lvl="1"/>
            <a:r>
              <a:rPr lang="en-US" dirty="0" smtClean="0"/>
              <a:t>User Needs Workshop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Do we still have a strategy? Or is it now a series of WP activities across CEOS groups (but 3 of the 5 initiatives are in WGISS)?</a:t>
            </a:r>
          </a:p>
          <a:p>
            <a:endParaRPr lang="en-US" b="1" dirty="0"/>
          </a:p>
          <a:p>
            <a:r>
              <a:rPr lang="en-US" b="1" dirty="0" smtClean="0"/>
              <a:t>Can we secure necessary Principal attention this way?</a:t>
            </a:r>
          </a:p>
          <a:p>
            <a:endParaRPr lang="en-US" b="1" dirty="0"/>
          </a:p>
          <a:p>
            <a:r>
              <a:rPr lang="en-US" b="1" dirty="0" smtClean="0"/>
              <a:t>Tasks most relevant to this group?</a:t>
            </a:r>
          </a:p>
          <a:p>
            <a:pPr lvl="1"/>
            <a:r>
              <a:rPr lang="en-US" dirty="0" smtClean="0"/>
              <a:t>Comprehensive ARD Strategy</a:t>
            </a:r>
          </a:p>
          <a:p>
            <a:pPr lvl="1"/>
            <a:r>
              <a:rPr lang="en-US" dirty="0" smtClean="0"/>
              <a:t>Interoperable Open Source Tools (</a:t>
            </a:r>
            <a:r>
              <a:rPr lang="en-US" dirty="0" err="1" smtClean="0"/>
              <a:t>inc</a:t>
            </a:r>
            <a:r>
              <a:rPr lang="en-US" dirty="0" smtClean="0"/>
              <a:t> CDC)</a:t>
            </a:r>
            <a:endParaRPr lang="en-US" dirty="0" smtClean="0"/>
          </a:p>
          <a:p>
            <a:pPr lvl="1"/>
            <a:endParaRPr lang="en-US" b="1" dirty="0" smtClean="0"/>
          </a:p>
          <a:p>
            <a:pPr defTabSz="914400"/>
            <a:endParaRPr lang="en-US" sz="1600" b="1" dirty="0"/>
          </a:p>
          <a:p>
            <a:pPr defTabSz="914400"/>
            <a:endParaRPr lang="en-US" sz="1600" dirty="0"/>
          </a:p>
          <a:p>
            <a:pPr lvl="2"/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Going forward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803389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6206450" cy="5257800"/>
          </a:xfrm>
        </p:spPr>
        <p:txBody>
          <a:bodyPr/>
          <a:lstStyle/>
          <a:p>
            <a:r>
              <a:rPr lang="en-US" sz="1600" dirty="0"/>
              <a:t>CEOS FDA AHT was initiated at the 2015 CEOS Plenary meeting and was tasked with developing a </a:t>
            </a:r>
            <a:r>
              <a:rPr lang="en-US" sz="1600" b="1" i="1" dirty="0"/>
              <a:t>report</a:t>
            </a:r>
            <a:r>
              <a:rPr lang="en-US" sz="1600" dirty="0"/>
              <a:t> on the current status of data supply, access, processing, and delivery to provide guidance to CEOS on the potential that new high-performance, cloud-computing technologies can provide.</a:t>
            </a:r>
          </a:p>
          <a:p>
            <a:pPr marL="0" indent="0">
              <a:buNone/>
            </a:pPr>
            <a:endParaRPr lang="en-US" sz="1000" dirty="0">
              <a:latin typeface="+mj-lt"/>
            </a:endParaRPr>
          </a:p>
          <a:p>
            <a:r>
              <a:rPr lang="en-US" sz="1600" dirty="0"/>
              <a:t>2016 FDA AHT assessed the </a:t>
            </a:r>
            <a:r>
              <a:rPr lang="en-US" sz="1600" b="1" i="1" dirty="0"/>
              <a:t>potential of new technologies</a:t>
            </a:r>
            <a:r>
              <a:rPr lang="en-US" sz="1600" dirty="0"/>
              <a:t> and approaches to </a:t>
            </a:r>
            <a:r>
              <a:rPr lang="en-US" sz="1600" b="1" i="1" dirty="0"/>
              <a:t>bridge the gap between the enormous volumes of Earth Observation (EO) data and the users</a:t>
            </a:r>
            <a:r>
              <a:rPr lang="en-US" sz="1600" dirty="0"/>
              <a:t> developing applications to tackle key environmental, economic, and social challenges.</a:t>
            </a:r>
          </a:p>
          <a:p>
            <a:endParaRPr lang="en-US" sz="1000" dirty="0" smtClean="0"/>
          </a:p>
          <a:p>
            <a:r>
              <a:rPr lang="en-US" sz="1600" dirty="0"/>
              <a:t>2017 FDA AHT continuing the excellent work from 2016 by pursuing </a:t>
            </a:r>
            <a:r>
              <a:rPr lang="en-US" sz="1600" b="1" i="1" dirty="0"/>
              <a:t>pilot architectures</a:t>
            </a:r>
            <a:r>
              <a:rPr lang="en-US" sz="1600" dirty="0"/>
              <a:t>, obtaining </a:t>
            </a:r>
            <a:r>
              <a:rPr lang="en-US" sz="1600" b="1" i="1" dirty="0"/>
              <a:t>end user feedback / best practices / lessons learned</a:t>
            </a:r>
            <a:r>
              <a:rPr lang="en-US" sz="1600" dirty="0"/>
              <a:t>, generating </a:t>
            </a:r>
            <a:r>
              <a:rPr lang="en-US" sz="1600" b="1" i="1" dirty="0"/>
              <a:t>CARD4L products</a:t>
            </a:r>
            <a:r>
              <a:rPr lang="en-US" sz="1600" dirty="0"/>
              <a:t>, and addressing </a:t>
            </a:r>
            <a:r>
              <a:rPr lang="en-US" sz="1600" b="1" i="1" dirty="0"/>
              <a:t>strategic questions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/>
              <a:t>What should CEOS agencies do </a:t>
            </a:r>
            <a:r>
              <a:rPr lang="en-US" sz="1400" i="1" dirty="0"/>
              <a:t>together</a:t>
            </a:r>
            <a:r>
              <a:rPr lang="en-US" sz="1400" dirty="0"/>
              <a:t>?</a:t>
            </a:r>
          </a:p>
          <a:p>
            <a:pPr lvl="1"/>
            <a:r>
              <a:rPr lang="en-US" sz="1400" dirty="0"/>
              <a:t>When should CEOS focus on supporting agencies to do their own things better (e.g., best practices)?</a:t>
            </a:r>
          </a:p>
          <a:p>
            <a:pPr lvl="1"/>
            <a:r>
              <a:rPr lang="en-US" sz="1400" dirty="0"/>
              <a:t>What should be ‘outside scope</a:t>
            </a:r>
            <a:r>
              <a:rPr lang="en-US" sz="1400" dirty="0" smtClean="0"/>
              <a:t>’?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3650" y="2068244"/>
            <a:ext cx="2278363" cy="33169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FDA AHT Objectives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98890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65242"/>
            <a:ext cx="8077200" cy="5257800"/>
          </a:xfrm>
        </p:spPr>
        <p:txBody>
          <a:bodyPr/>
          <a:lstStyle/>
          <a:p>
            <a:r>
              <a:rPr lang="en-US" sz="1600" dirty="0" smtClean="0"/>
              <a:t>SDCG Global Data Flows study was a pre-FDA, forest-specific attempt to attack the same issues: complexity in accessing and using data and user obstacles</a:t>
            </a:r>
          </a:p>
          <a:p>
            <a:endParaRPr lang="en-US" sz="1000" dirty="0">
              <a:latin typeface="+mj-lt"/>
            </a:endParaRPr>
          </a:p>
          <a:p>
            <a:endParaRPr lang="en-US" sz="1000" dirty="0" smtClean="0"/>
          </a:p>
          <a:p>
            <a:r>
              <a:rPr lang="en-US" sz="1600" dirty="0"/>
              <a:t>2017 FDA AHT </a:t>
            </a:r>
            <a:r>
              <a:rPr lang="en-US" sz="1600" dirty="0" smtClean="0"/>
              <a:t>continuity to agree WHAT TO DO </a:t>
            </a:r>
          </a:p>
          <a:p>
            <a:endParaRPr lang="en-US" sz="1600" dirty="0"/>
          </a:p>
          <a:p>
            <a:r>
              <a:rPr lang="en-US" sz="1600" dirty="0" smtClean="0"/>
              <a:t>Draft Vision Paper in prep for SIT TW and subsequently</a:t>
            </a:r>
            <a:br>
              <a:rPr lang="en-US" sz="1600" dirty="0" smtClean="0"/>
            </a:br>
            <a:r>
              <a:rPr lang="en-US" sz="1600" dirty="0" smtClean="0"/>
              <a:t>for Plenary endorsement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638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FDA AHT Objectives</a:t>
            </a:r>
            <a:endParaRPr lang="en-US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4637" y="3200400"/>
            <a:ext cx="2278363" cy="331692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3902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 numCol="2"/>
          <a:lstStyle/>
          <a:p>
            <a:r>
              <a:rPr lang="en-US" sz="1800" b="1" dirty="0" smtClean="0"/>
              <a:t>Co-Leads</a:t>
            </a:r>
          </a:p>
          <a:p>
            <a:pPr lvl="1"/>
            <a:r>
              <a:rPr lang="en-US" sz="1400" dirty="0" smtClean="0"/>
              <a:t>Steve Labahn, USGS</a:t>
            </a:r>
          </a:p>
          <a:p>
            <a:pPr lvl="1"/>
            <a:r>
              <a:rPr lang="en-US" sz="1400" dirty="0" smtClean="0"/>
              <a:t>Nick Hanowski, ESA</a:t>
            </a:r>
          </a:p>
          <a:p>
            <a:pPr lvl="1"/>
            <a:r>
              <a:rPr lang="en-US" sz="1400" dirty="0" smtClean="0"/>
              <a:t>Alex Held, CSIRO</a:t>
            </a:r>
          </a:p>
          <a:p>
            <a:endParaRPr lang="en-US" sz="1000" b="1" dirty="0" smtClean="0"/>
          </a:p>
          <a:p>
            <a:r>
              <a:rPr lang="en-US" sz="1800" b="1" dirty="0" smtClean="0"/>
              <a:t>Team Members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Darren Janzen, CCMEO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Steven Hosford, CNES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Richard Moreno, CNES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Rob Woodcock, CSIRO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Martin Ditter,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COM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Peter Strobl, COM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Mirko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Albani, ESA</a:t>
            </a:r>
          </a:p>
          <a:p>
            <a:pPr lvl="1"/>
            <a:r>
              <a:rPr lang="en-US" sz="1400" dirty="0"/>
              <a:t>Pier Bargellini, ESA</a:t>
            </a:r>
          </a:p>
          <a:p>
            <a:pPr lvl="1"/>
            <a:r>
              <a:rPr lang="en-US" sz="1400" dirty="0" smtClean="0"/>
              <a:t>Adam Lewis, GA</a:t>
            </a:r>
          </a:p>
          <a:p>
            <a:pPr lvl="1"/>
            <a:r>
              <a:rPr lang="en-US" sz="1400" dirty="0" smtClean="0"/>
              <a:t>Jonathon Ross, GA</a:t>
            </a:r>
          </a:p>
          <a:p>
            <a:pPr lvl="1"/>
            <a:r>
              <a:rPr lang="en-US" sz="1400" dirty="0"/>
              <a:t>Debjyoti Dhar, ISRO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Koji </a:t>
            </a:r>
            <a:r>
              <a:rPr lang="en-US" sz="1400" dirty="0" smtClean="0"/>
              <a:t>Ak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iyama</a:t>
            </a:r>
            <a:r>
              <a:rPr lang="en-US" sz="1400" dirty="0"/>
              <a:t>, JAXA</a:t>
            </a:r>
          </a:p>
          <a:p>
            <a:pPr lvl="1"/>
            <a:r>
              <a:rPr lang="en-US" sz="1400" dirty="0" smtClean="0"/>
              <a:t>Andy Mitchell, NASA</a:t>
            </a:r>
          </a:p>
          <a:p>
            <a:pPr lvl="1"/>
            <a:r>
              <a:rPr lang="en-US" sz="1400" dirty="0" smtClean="0"/>
              <a:t>Brian Killough, NASA</a:t>
            </a:r>
          </a:p>
          <a:p>
            <a:pPr lvl="1"/>
            <a:r>
              <a:rPr lang="en-US" sz="1400" dirty="0"/>
              <a:t>Willard Mapurisa, SANSA</a:t>
            </a:r>
            <a:endParaRPr lang="en-US" sz="1600" dirty="0"/>
          </a:p>
          <a:p>
            <a:pPr lvl="1"/>
            <a:r>
              <a:rPr lang="en-US" sz="1400" dirty="0" smtClean="0"/>
              <a:t>George </a:t>
            </a:r>
            <a:r>
              <a:rPr lang="en-US" sz="1400" dirty="0"/>
              <a:t>Dyke, </a:t>
            </a:r>
            <a:r>
              <a:rPr lang="en-US" sz="1400" dirty="0" err="1" smtClean="0"/>
              <a:t>Symbios</a:t>
            </a:r>
            <a:r>
              <a:rPr lang="en-US" sz="1400" dirty="0" smtClean="0"/>
              <a:t> (USGS)</a:t>
            </a:r>
            <a:endParaRPr lang="en-US" sz="1400" dirty="0"/>
          </a:p>
          <a:p>
            <a:pPr lvl="1"/>
            <a:r>
              <a:rPr lang="en-US" sz="1400" dirty="0"/>
              <a:t>Matt Steventon, </a:t>
            </a:r>
            <a:r>
              <a:rPr lang="en-US" sz="1400" dirty="0" err="1" smtClean="0"/>
              <a:t>Symbios</a:t>
            </a:r>
            <a:r>
              <a:rPr lang="en-US" sz="1400" dirty="0" smtClean="0"/>
              <a:t> (USGS)</a:t>
            </a:r>
            <a:endParaRPr lang="en-US" sz="1400" dirty="0"/>
          </a:p>
          <a:p>
            <a:pPr lvl="1"/>
            <a:r>
              <a:rPr lang="en-US" sz="1400" dirty="0"/>
              <a:t>Stephen Ward, </a:t>
            </a:r>
            <a:r>
              <a:rPr lang="en-US" sz="1400" dirty="0" err="1" smtClean="0"/>
              <a:t>Symbios</a:t>
            </a:r>
            <a:r>
              <a:rPr lang="en-US" sz="1400" dirty="0" smtClean="0"/>
              <a:t> (USGS)</a:t>
            </a:r>
            <a:endParaRPr lang="en-US" sz="1400" dirty="0"/>
          </a:p>
          <a:p>
            <a:pPr lvl="1"/>
            <a:r>
              <a:rPr lang="en-US" sz="1400" dirty="0" smtClean="0"/>
              <a:t>Beth </a:t>
            </a:r>
            <a:r>
              <a:rPr lang="en-US" sz="1400" dirty="0"/>
              <a:t>Greenaway, UKSA</a:t>
            </a:r>
          </a:p>
          <a:p>
            <a:pPr lvl="1"/>
            <a:r>
              <a:rPr lang="en-US" sz="1400" dirty="0"/>
              <a:t>Chris Hall, UKSA</a:t>
            </a:r>
          </a:p>
          <a:p>
            <a:pPr lvl="1"/>
            <a:r>
              <a:rPr lang="en-US" sz="1400" dirty="0" smtClean="0"/>
              <a:t>Brian Sauer, USGS</a:t>
            </a:r>
          </a:p>
          <a:p>
            <a:pPr lvl="1"/>
            <a:r>
              <a:rPr lang="en-US" sz="1400" dirty="0" smtClean="0"/>
              <a:t>Eric Wood, USGS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FDA Team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58807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0"/>
            <a:ext cx="5638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Significant Change…</a:t>
            </a:r>
          </a:p>
          <a:p>
            <a:pPr marL="0" indent="0">
              <a:buNone/>
            </a:pPr>
            <a:r>
              <a:rPr lang="en-US" sz="3200" b="1" dirty="0"/>
              <a:t>Significant Opportunities</a:t>
            </a:r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6552141" y="1846052"/>
            <a:ext cx="2402671" cy="1524165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 indent="0" defTabSz="914400"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1600" dirty="0" smtClean="0"/>
              <a:t>Step change in EO satellite capability leading to new applications</a:t>
            </a:r>
            <a:endParaRPr lang="en-AU" sz="1600" dirty="0"/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3626060" y="1846053"/>
            <a:ext cx="2408978" cy="1524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 indent="0" defTabSz="914400"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1600" dirty="0" smtClean="0"/>
              <a:t>Substantial growth expectation in the EO based digital economy across Industry and Government</a:t>
            </a:r>
            <a:endParaRPr lang="en-AU" sz="1600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146789" y="3718561"/>
            <a:ext cx="2848829" cy="215053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/>
            <a:r>
              <a:rPr lang="en-AU" sz="1200" dirty="0" smtClean="0"/>
              <a:t>Freely available data and Cloud computing combine to create new industries</a:t>
            </a:r>
          </a:p>
          <a:p>
            <a:pPr lvl="1"/>
            <a:r>
              <a:rPr lang="en-AU" sz="1200" dirty="0" smtClean="0"/>
              <a:t>New applications from new capabilities in EO</a:t>
            </a:r>
          </a:p>
          <a:p>
            <a:pPr lvl="1"/>
            <a:r>
              <a:rPr lang="en-AU" sz="1200" dirty="0" smtClean="0"/>
              <a:t>Increased awareness leads to more (non-EO expert) users</a:t>
            </a:r>
          </a:p>
          <a:p>
            <a:pPr lvl="1"/>
            <a:r>
              <a:rPr lang="en-AU" sz="1200" dirty="0" smtClean="0"/>
              <a:t>Users expect near real-time, locally relevant EO derived information</a:t>
            </a:r>
          </a:p>
        </p:txBody>
      </p:sp>
      <p:sp>
        <p:nvSpPr>
          <p:cNvPr id="12" name="Text Placeholder 8"/>
          <p:cNvSpPr txBox="1">
            <a:spLocks/>
          </p:cNvSpPr>
          <p:nvPr/>
        </p:nvSpPr>
        <p:spPr>
          <a:xfrm>
            <a:off x="291657" y="1846054"/>
            <a:ext cx="2626531" cy="4402346"/>
          </a:xfrm>
          <a:prstGeom prst="rect">
            <a:avLst/>
          </a:prstGeom>
          <a:solidFill>
            <a:srgbClr val="FFFF00"/>
          </a:solidFill>
        </p:spPr>
        <p:txBody>
          <a:bodyPr lIns="91440" rIns="91440" anchor="ctr">
            <a:noAutofit/>
          </a:bodyPr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000" b="0" cap="all" baseline="0">
                <a:solidFill>
                  <a:schemeClr val="tx2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457200" indent="0">
              <a:spcBef>
                <a:spcPts val="500"/>
              </a:spcBef>
              <a:buSzPct val="100000"/>
              <a:buFont typeface="Arial"/>
              <a:buNone/>
              <a:defRPr sz="20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914400" indent="0">
              <a:spcBef>
                <a:spcPts val="500"/>
              </a:spcBef>
              <a:buSzPct val="100000"/>
              <a:buFont typeface="Arial"/>
              <a:buNone/>
              <a:defRPr sz="18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371600" indent="0">
              <a:spcBef>
                <a:spcPts val="500"/>
              </a:spcBef>
              <a:buSzPct val="100000"/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1828800" indent="0">
              <a:spcBef>
                <a:spcPts val="500"/>
              </a:spcBef>
              <a:buSzPct val="100000"/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marL="22860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marL="27432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marL="32004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marL="36576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>
              <a:spcBef>
                <a:spcPts val="1200"/>
              </a:spcBef>
              <a:spcAft>
                <a:spcPts val="200"/>
              </a:spcAft>
            </a:pPr>
            <a:r>
              <a:rPr lang="en-AU" sz="1600" dirty="0" smtClean="0"/>
              <a:t>FDA Driving Themes: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Satellite data volumes and variety are increasing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Satellite data demand and expectations of EO value are increasing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Users want data systems and analysis tools that allow easy access and use of satellite data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Many users desire ARD to minimize data preparation time and knowledge </a:t>
            </a:r>
            <a:r>
              <a:rPr lang="en-US" sz="1400" b="0" dirty="0" smtClean="0"/>
              <a:t>requirements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3038001" y="2133484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034571" y="2780979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2717" y="3358614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042717" y="4578420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038001" y="5059305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034571" y="5591900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030406" y="3979217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107836" y="3718560"/>
            <a:ext cx="2848829" cy="252984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100" dirty="0"/>
              <a:t>Higher spatial resolution</a:t>
            </a:r>
          </a:p>
          <a:p>
            <a:pPr lvl="1"/>
            <a:r>
              <a:rPr lang="en-US" sz="1100" dirty="0"/>
              <a:t>Greater diagnostic capability through increased spectral resolution (hyperspectral) and new modalities (active and passive radar)</a:t>
            </a:r>
          </a:p>
          <a:p>
            <a:pPr lvl="1"/>
            <a:r>
              <a:rPr lang="en-US" sz="1100" dirty="0"/>
              <a:t>New capabilities in monitoring through increased acquisition </a:t>
            </a:r>
            <a:r>
              <a:rPr lang="en-US" sz="1100" dirty="0" smtClean="0"/>
              <a:t>rate and through new payloads (e.g. altimetry, atmosphere) 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47545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6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pPr defTabSz="914400"/>
            <a:r>
              <a:rPr lang="en-US" sz="1800" b="1" dirty="0"/>
              <a:t>CEOS </a:t>
            </a:r>
            <a:r>
              <a:rPr lang="en-US" sz="1800" b="1" dirty="0" smtClean="0"/>
              <a:t>Analysis Ready </a:t>
            </a:r>
            <a:r>
              <a:rPr lang="en-US" sz="1800" b="1" dirty="0"/>
              <a:t>Data </a:t>
            </a:r>
            <a:r>
              <a:rPr lang="en-US" sz="1800" b="1" dirty="0" smtClean="0"/>
              <a:t>(ARD</a:t>
            </a:r>
            <a:r>
              <a:rPr lang="en-US" sz="1800" b="1" dirty="0"/>
              <a:t>)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  <a:p>
            <a:pPr lvl="1" defTabSz="914400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CEOS Analysis Ready Data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for Land (CARD4L) implementation</a:t>
            </a:r>
          </a:p>
          <a:p>
            <a:pPr lvl="1" defTabSz="914400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Potential for expansion into marine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and atmosphere domains</a:t>
            </a:r>
          </a:p>
          <a:p>
            <a:pPr defTabSz="914400"/>
            <a:endParaRPr lang="en-US" sz="5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defTabSz="914400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Interoperable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Open Source Tools</a:t>
            </a:r>
          </a:p>
          <a:p>
            <a:pPr lvl="1" defTabSz="914400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CEOS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Data Cube (CDC)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initiative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lvl="1" defTabSz="914400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Ongoing program of ‘pilot projects’ for new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technologies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500" b="1" dirty="0">
              <a:solidFill>
                <a:schemeClr val="tx2">
                  <a:lumMod val="75000"/>
                </a:schemeClr>
              </a:solidFill>
            </a:endParaRPr>
          </a:p>
          <a:p>
            <a:pPr defTabSz="914400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Data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, Processing, and Architecture Interface Standards</a:t>
            </a:r>
          </a:p>
          <a:p>
            <a:pPr lvl="1" defTabSz="914400"/>
            <a:r>
              <a:rPr lang="en-US" sz="1400" dirty="0"/>
              <a:t>Standards for </a:t>
            </a:r>
            <a:r>
              <a:rPr lang="en-US" sz="1400" dirty="0" smtClean="0"/>
              <a:t>algorithm portability, exploiting </a:t>
            </a:r>
            <a:r>
              <a:rPr lang="en-US" sz="1400" dirty="0"/>
              <a:t>satellite EO data between different exploitation </a:t>
            </a:r>
            <a:r>
              <a:rPr lang="en-US" sz="1400" dirty="0" smtClean="0"/>
              <a:t>platforms</a:t>
            </a:r>
            <a:endParaRPr lang="en-US" sz="1600" dirty="0" smtClean="0"/>
          </a:p>
          <a:p>
            <a:endParaRPr lang="en-US" sz="500" b="1" dirty="0"/>
          </a:p>
          <a:p>
            <a:pPr defTabSz="914400"/>
            <a:r>
              <a:rPr lang="en-US" sz="1800" b="1" dirty="0" smtClean="0"/>
              <a:t>Analytical Processing Capabilities</a:t>
            </a:r>
          </a:p>
          <a:p>
            <a:pPr lvl="1" defTabSz="914400"/>
            <a:r>
              <a:rPr lang="en-US" sz="1400" dirty="0" smtClean="0"/>
              <a:t>Implementation </a:t>
            </a:r>
            <a:r>
              <a:rPr lang="en-US" sz="1400" dirty="0"/>
              <a:t>of modular and easy-to-use analytical processing capabilities in full computing environments for time series and other analysis</a:t>
            </a:r>
          </a:p>
          <a:p>
            <a:endParaRPr lang="en-US" sz="500" b="1" dirty="0"/>
          </a:p>
          <a:p>
            <a:pPr defTabSz="914400"/>
            <a:r>
              <a:rPr lang="en-US" sz="1800" b="1" dirty="0" smtClean="0"/>
              <a:t>User </a:t>
            </a:r>
            <a:r>
              <a:rPr lang="en-US" sz="1800" b="1" dirty="0"/>
              <a:t>Metrics</a:t>
            </a:r>
          </a:p>
          <a:p>
            <a:pPr lvl="1" defTabSz="914400"/>
            <a:r>
              <a:rPr lang="en-US" sz="1400" dirty="0"/>
              <a:t>A data use metrics framework through which agencies can contribute to a ‘sector wide’ view of how EO data is actually being used, not just how much is being </a:t>
            </a:r>
            <a:r>
              <a:rPr lang="en-US" sz="1400" dirty="0" smtClean="0"/>
              <a:t>downloaded</a:t>
            </a:r>
            <a:endParaRPr lang="en-US" sz="140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r>
              <a:rPr lang="en-US" sz="3200" b="1" dirty="0" smtClean="0"/>
              <a:t>FDA Initiatives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7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CEOS Analysis Ready Data (ARD)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Produce ARD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data and/or provide ARD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production tools 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Advance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ARD for the ocean and atmosphere domains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Participate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in standard setting and review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process via LSI-VC(?)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(including user feedback loops for evolution)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Engage through WGCV to define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QA protocols and perhaps cross-validation projects across ARD products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Reach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out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to commercial providers to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get their participation in ARD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(at their cost)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Promote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and enable discoverability of ARD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datasets</a:t>
            </a:r>
          </a:p>
          <a:p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defTabSz="914400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Interoperable Open Source Tools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Promote the use of interoperable open source tools and application algorithms to enhance the use and impact of CEOS satellite data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Continue to support the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Open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Data Cube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(ODC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) initiative and progress the development of core components and supporting documentation and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training materials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Support the initial deployment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of the CEOS Data Cube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architecture by providing training and capacity building to interested international users</a:t>
            </a:r>
          </a:p>
          <a:p>
            <a:pPr lvl="1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Contribute application algorithms to the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ODC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repository along with documentation and case studies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CEOS Agency Contributions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7381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sz="1800" b="1" dirty="0"/>
              <a:t>Data, Processing, and Architecture Interface Standards</a:t>
            </a:r>
          </a:p>
          <a:p>
            <a:pPr lvl="1"/>
            <a:r>
              <a:rPr lang="en-US" sz="1400" dirty="0" smtClean="0"/>
              <a:t>Identify </a:t>
            </a:r>
            <a:r>
              <a:rPr lang="en-US" sz="1400" dirty="0"/>
              <a:t>key data and metadata standards experts to join WGISS</a:t>
            </a:r>
          </a:p>
          <a:p>
            <a:pPr lvl="1"/>
            <a:r>
              <a:rPr lang="en-US" sz="1400" dirty="0" smtClean="0"/>
              <a:t>Support </a:t>
            </a:r>
            <a:r>
              <a:rPr lang="en-US" sz="1400" dirty="0"/>
              <a:t>WGISS in the development of standards that ensure interoperability among one or more FDA platforms</a:t>
            </a:r>
          </a:p>
          <a:p>
            <a:pPr lvl="1"/>
            <a:r>
              <a:rPr lang="en-US" sz="1400" dirty="0" smtClean="0"/>
              <a:t>Support </a:t>
            </a:r>
            <a:r>
              <a:rPr lang="en-US" sz="1400" dirty="0"/>
              <a:t>prototype testing of data and application standards to ensure successful implementation</a:t>
            </a:r>
          </a:p>
          <a:p>
            <a:pPr lvl="1"/>
            <a:r>
              <a:rPr lang="en-US" sz="1400" dirty="0" smtClean="0"/>
              <a:t>Identify </a:t>
            </a:r>
            <a:r>
              <a:rPr lang="en-US" sz="1400" dirty="0"/>
              <a:t>specialists to join WGISS with expertise in their data holdings to provide guidance on how their holdings are changing to accommodate pixel level access</a:t>
            </a:r>
          </a:p>
          <a:p>
            <a:pPr lvl="1"/>
            <a:r>
              <a:rPr lang="en-US" sz="1400" dirty="0" smtClean="0"/>
              <a:t>Identify </a:t>
            </a:r>
            <a:r>
              <a:rPr lang="en-US" sz="1400" dirty="0"/>
              <a:t>key </a:t>
            </a:r>
            <a:r>
              <a:rPr lang="en-US" sz="1400" dirty="0" smtClean="0"/>
              <a:t>System </a:t>
            </a:r>
            <a:r>
              <a:rPr lang="en-US" sz="1400" dirty="0"/>
              <a:t>Engineers, Applications Liaisons, and Communication/Outreach Liaisons to engage with WGCapD in developing strategies to promote FDA paradigms and </a:t>
            </a:r>
            <a:r>
              <a:rPr lang="en-US" sz="1400" dirty="0" smtClean="0"/>
              <a:t>systems</a:t>
            </a:r>
          </a:p>
          <a:p>
            <a:pPr defTabSz="914400"/>
            <a:r>
              <a:rPr lang="en-US" sz="1800" b="1" dirty="0" smtClean="0"/>
              <a:t>Analytical </a:t>
            </a:r>
            <a:r>
              <a:rPr lang="en-US" sz="1800" b="1" dirty="0"/>
              <a:t>Processing Capabilities</a:t>
            </a:r>
          </a:p>
          <a:p>
            <a:pPr lvl="1"/>
            <a:r>
              <a:rPr lang="en-US" sz="1400" dirty="0" smtClean="0"/>
              <a:t>Identify </a:t>
            </a:r>
            <a:r>
              <a:rPr lang="en-US" sz="1400" dirty="0"/>
              <a:t>Data Analysts, System Engineers, and System Architects to join WGISS</a:t>
            </a:r>
          </a:p>
          <a:p>
            <a:pPr lvl="1"/>
            <a:r>
              <a:rPr lang="en-US" sz="1400" dirty="0" smtClean="0"/>
              <a:t>Provide </a:t>
            </a:r>
            <a:r>
              <a:rPr lang="en-US" sz="1400" dirty="0"/>
              <a:t>agency computing resources for prototype testing of application algorithms to take advantage of locally stored data or to utilize web-based protocols (e.g., WCS, APIs) for data interaction</a:t>
            </a:r>
          </a:p>
          <a:p>
            <a:pPr lvl="1"/>
            <a:r>
              <a:rPr lang="en-US" sz="1400" dirty="0" smtClean="0"/>
              <a:t>Engagement </a:t>
            </a:r>
            <a:r>
              <a:rPr lang="en-US" sz="1400" dirty="0"/>
              <a:t>of CEOS agencies who have implemented authentication systems to provide their lessons learned and best </a:t>
            </a:r>
            <a:r>
              <a:rPr lang="en-US" sz="1400" dirty="0" smtClean="0"/>
              <a:t>practices</a:t>
            </a:r>
            <a:endParaRPr lang="en-US" sz="1600" dirty="0"/>
          </a:p>
          <a:p>
            <a:pPr defTabSz="914400"/>
            <a:r>
              <a:rPr lang="en-US" sz="1800" b="1" dirty="0" smtClean="0"/>
              <a:t>User </a:t>
            </a:r>
            <a:r>
              <a:rPr lang="en-US" sz="1800" b="1" dirty="0"/>
              <a:t>Metrics</a:t>
            </a:r>
          </a:p>
          <a:p>
            <a:pPr lvl="1"/>
            <a:r>
              <a:rPr lang="en-US" sz="1400" dirty="0" smtClean="0"/>
              <a:t>Engagement </a:t>
            </a:r>
            <a:r>
              <a:rPr lang="en-US" sz="1400" dirty="0"/>
              <a:t>from CEOS representatives familiar with user needs analysis and metric reporting</a:t>
            </a:r>
          </a:p>
          <a:p>
            <a:pPr lvl="1"/>
            <a:r>
              <a:rPr lang="en-US" sz="1400" dirty="0" smtClean="0"/>
              <a:t>CEOS </a:t>
            </a:r>
            <a:r>
              <a:rPr lang="en-US" sz="1400" dirty="0"/>
              <a:t>agency support in the development of universal metric capturing</a:t>
            </a:r>
          </a:p>
          <a:p>
            <a:pPr lvl="1"/>
            <a:r>
              <a:rPr lang="en-US" sz="1400" dirty="0" smtClean="0"/>
              <a:t>Open </a:t>
            </a:r>
            <a:r>
              <a:rPr lang="en-US" sz="1400" dirty="0"/>
              <a:t>venues for discussion of abstract CEOS projects (webinars, conferences, meetings, etc</a:t>
            </a:r>
            <a:r>
              <a:rPr lang="en-US" sz="1400" dirty="0" smtClean="0"/>
              <a:t>.)</a:t>
            </a:r>
            <a:endParaRPr lang="en-US" sz="18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CEOS Agency Contributions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62996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9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pPr defTabSz="914400">
              <a:buFont typeface="+mj-lt"/>
              <a:buAutoNum type="arabicPeriod"/>
            </a:pPr>
            <a:r>
              <a:rPr lang="en-US" sz="1800" b="1" dirty="0" smtClean="0"/>
              <a:t>Comprehensive CEOS Strategy for ARD suggested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  <a:p>
            <a:pPr lvl="1" defTabSz="914400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Encourage production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defTabSz="914400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Expand focus beyond CARD4L: SAR; Oceans; Atmosphere</a:t>
            </a:r>
          </a:p>
          <a:p>
            <a:pPr lvl="1" defTabSz="914400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Develop evidence of cost-benefit for business case for agencies</a:t>
            </a:r>
          </a:p>
          <a:p>
            <a:pPr lvl="1" defTabSz="914400"/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defTabSz="914400"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Interoperable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Open Source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Tools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CEOS Data Cube first out the gate</a:t>
            </a:r>
            <a:r>
              <a:rPr lang="mr-IN" sz="14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en-A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A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defTabSz="914400"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Standards: data, processing, architecture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AU" sz="1400" dirty="0" smtClean="0">
                <a:solidFill>
                  <a:schemeClr val="tx2">
                    <a:lumMod val="75000"/>
                  </a:schemeClr>
                </a:solidFill>
              </a:rPr>
              <a:t>Tasks for WGISS to review/update/promote</a:t>
            </a:r>
          </a:p>
          <a:p>
            <a:pPr lvl="1"/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defTabSz="914400"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Analytical processing 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AU" sz="1400" dirty="0">
                <a:solidFill>
                  <a:schemeClr val="tx2">
                    <a:lumMod val="75000"/>
                  </a:schemeClr>
                </a:solidFill>
              </a:rPr>
              <a:t>Tasks for WGISS </a:t>
            </a:r>
            <a:r>
              <a:rPr lang="en-AU" sz="1400" dirty="0" smtClean="0">
                <a:solidFill>
                  <a:schemeClr val="tx2">
                    <a:lumMod val="75000"/>
                  </a:schemeClr>
                </a:solidFill>
              </a:rPr>
              <a:t>on best practices</a:t>
            </a:r>
          </a:p>
          <a:p>
            <a:pPr lvl="1"/>
            <a:endParaRPr lang="en-A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defTabSz="914400"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User metrics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AU" sz="1400" dirty="0">
                <a:solidFill>
                  <a:schemeClr val="tx2">
                    <a:lumMod val="75000"/>
                  </a:schemeClr>
                </a:solidFill>
              </a:rPr>
              <a:t>Tasks for WGISS </a:t>
            </a:r>
            <a:r>
              <a:rPr lang="en-AU" sz="1400" dirty="0" smtClean="0">
                <a:solidFill>
                  <a:schemeClr val="tx2">
                    <a:lumMod val="75000"/>
                  </a:schemeClr>
                </a:solidFill>
              </a:rPr>
              <a:t>on user surveys, feedback processes, 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+mj-lt"/>
              <a:buAutoNum type="arabicPeriod"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r>
              <a:rPr lang="en-US" sz="3200" b="1" dirty="0" smtClean="0"/>
              <a:t>Issues for Attention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03253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14638</TotalTime>
  <Words>1147</Words>
  <Application>Microsoft Macintosh PowerPoint</Application>
  <PresentationFormat>On-screen Show (4:3)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FDA Update &amp; Implications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164</cp:revision>
  <dcterms:modified xsi:type="dcterms:W3CDTF">2017-08-28T03:48:15Z</dcterms:modified>
</cp:coreProperties>
</file>