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2"/>
  </p:notesMasterIdLst>
  <p:handoutMasterIdLst>
    <p:handoutMasterId r:id="rId13"/>
  </p:handoutMasterIdLst>
  <p:sldIdLst>
    <p:sldId id="425" r:id="rId3"/>
    <p:sldId id="429" r:id="rId4"/>
    <p:sldId id="448" r:id="rId5"/>
    <p:sldId id="433" r:id="rId6"/>
    <p:sldId id="435" r:id="rId7"/>
    <p:sldId id="434" r:id="rId8"/>
    <p:sldId id="452" r:id="rId9"/>
    <p:sldId id="453" r:id="rId10"/>
    <p:sldId id="454" r:id="rId11"/>
  </p:sldIdLst>
  <p:sldSz cx="9144000" cy="6858000" type="screen4x3"/>
  <p:notesSz cx="6797675" cy="9926638"/>
  <p:custDataLst>
    <p:tags r:id="rId1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951"/>
    <p:restoredTop sz="93317"/>
  </p:normalViewPr>
  <p:slideViewPr>
    <p:cSldViewPr snapToGrid="0" snapToObjects="1">
      <p:cViewPr varScale="1">
        <p:scale>
          <a:sx n="101" d="100"/>
          <a:sy n="101" d="100"/>
        </p:scale>
        <p:origin x="12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tags" Target="tags/tag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9/7/17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9/7/17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SDCG-6</a:t>
            </a:r>
          </a:p>
          <a:p>
            <a:pPr>
              <a:defRPr/>
            </a:pPr>
            <a:r>
              <a:rPr lang="en-US" dirty="0" smtClean="0"/>
              <a:t>Oslo, Norway</a:t>
            </a:r>
          </a:p>
          <a:p>
            <a:pPr>
              <a:defRPr/>
            </a:pPr>
            <a:r>
              <a:rPr lang="en-US" dirty="0" smtClean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 smtClean="0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 smtClean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Sydney</a:t>
            </a:r>
            <a:r>
              <a:rPr lang="en-US" sz="1000" b="1" dirty="0" smtClean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2015</a:t>
            </a:r>
            <a:endParaRPr lang="en-US" sz="1000" dirty="0" smtClean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0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hyperlink" Target="http://kk.org/thetechnium/better-than-fr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Joint LSI / SDCG / GEOGLAM</a:t>
            </a:r>
            <a:b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Review of Global Data Flows Study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1" y="2672159"/>
            <a:ext cx="7643664" cy="755090"/>
          </a:xfrm>
          <a:solidFill>
            <a:srgbClr val="2A5E34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ESRIN, 6 September, </a:t>
            </a:r>
            <a:r>
              <a:rPr lang="en-US" sz="16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2017</a:t>
            </a:r>
          </a:p>
          <a:p>
            <a:endParaRPr lang="en-US" sz="16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66" y="6307731"/>
            <a:ext cx="1803890" cy="2652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9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7194" y="1244472"/>
            <a:ext cx="8229600" cy="4525963"/>
          </a:xfrm>
        </p:spPr>
        <p:txBody>
          <a:bodyPr/>
          <a:lstStyle/>
          <a:p>
            <a:r>
              <a:rPr lang="en-US" dirty="0" smtClean="0"/>
              <a:t>GDF study initiated 2015; completed 2016</a:t>
            </a:r>
          </a:p>
          <a:p>
            <a:r>
              <a:rPr lang="en-US" dirty="0" smtClean="0"/>
              <a:t>Basic Premise:</a:t>
            </a:r>
          </a:p>
          <a:p>
            <a:pPr lvl="1"/>
            <a:r>
              <a:rPr lang="en-US" dirty="0" smtClean="0"/>
              <a:t>With data supply strong, data flow is arguably now the top priority role for SDCG</a:t>
            </a:r>
          </a:p>
          <a:p>
            <a:r>
              <a:rPr lang="en-US" dirty="0" smtClean="0"/>
              <a:t>GDF study pre-empted the broader FDA strategy which continues to evolve</a:t>
            </a:r>
          </a:p>
          <a:p>
            <a:r>
              <a:rPr lang="en-US" dirty="0" smtClean="0"/>
              <a:t>Brief review of conclusions and recommendations of relevance to joint meetings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5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938060" cy="698785"/>
          </a:xfrm>
        </p:spPr>
        <p:txBody>
          <a:bodyPr/>
          <a:lstStyle/>
          <a:p>
            <a:r>
              <a:rPr lang="en-US" dirty="0" smtClean="0"/>
              <a:t>Study Provenance and Trajectory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SDCG 2016-2018 Work Plan – Outcome 2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623588"/>
              </p:ext>
            </p:extLst>
          </p:nvPr>
        </p:nvGraphicFramePr>
        <p:xfrm>
          <a:off x="89757" y="2351313"/>
          <a:ext cx="9001991" cy="2164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978"/>
                <a:gridCol w="1525190"/>
                <a:gridCol w="2560320"/>
                <a:gridCol w="2542392"/>
                <a:gridCol w="2134111"/>
              </a:tblGrid>
              <a:tr h="336169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536700" algn="l"/>
                        </a:tabLst>
                      </a:pPr>
                      <a:r>
                        <a:rPr lang="en-AU" sz="2000">
                          <a:effectLst/>
                        </a:rPr>
                        <a:t>#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59249" marR="5924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dirty="0">
                          <a:effectLst/>
                        </a:rPr>
                        <a:t>Outcome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59249" marR="5924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dirty="0">
                          <a:effectLst/>
                        </a:rPr>
                        <a:t>2016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59249" marR="5924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>
                          <a:effectLst/>
                        </a:rPr>
                        <a:t>2017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59249" marR="5924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>
                          <a:effectLst/>
                        </a:rPr>
                        <a:t>2018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59249" marR="59249" marT="0" marB="0"/>
                </a:tc>
              </a:tr>
              <a:tr h="93092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dirty="0"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59249" marR="59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536700" algn="l"/>
                        </a:tabLst>
                      </a:pPr>
                      <a:endParaRPr lang="en-AU" sz="2000" dirty="0" smtClean="0"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536700" algn="l"/>
                        </a:tabLst>
                      </a:pPr>
                      <a:r>
                        <a:rPr lang="en-AU" sz="2000" dirty="0" smtClean="0">
                          <a:effectLst/>
                        </a:rPr>
                        <a:t>Efficient </a:t>
                      </a:r>
                      <a:r>
                        <a:rPr lang="en-AU" sz="2000" dirty="0">
                          <a:effectLst/>
                        </a:rPr>
                        <a:t>and effective global flows of data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59249" marR="5924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b="1" i="1" dirty="0">
                          <a:effectLst/>
                        </a:rPr>
                        <a:t>Complete global data flow study </a:t>
                      </a:r>
                      <a:r>
                        <a:rPr lang="en-AU" sz="2000" dirty="0">
                          <a:effectLst/>
                        </a:rPr>
                        <a:t>in cooperation with USGS, ESA/EC and SDCG Exec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59249" marR="5924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b="1" i="1" dirty="0">
                          <a:effectLst/>
                        </a:rPr>
                        <a:t>Implement</a:t>
                      </a:r>
                      <a:r>
                        <a:rPr lang="en-AU" sz="2000" dirty="0">
                          <a:effectLst/>
                        </a:rPr>
                        <a:t> processes and tools for efficient and effective global flows of data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59249" marR="5924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b="1" i="1" dirty="0">
                          <a:effectLst/>
                        </a:rPr>
                        <a:t>Efficient and effective global flows of data </a:t>
                      </a:r>
                      <a:r>
                        <a:rPr lang="en-AU" sz="2000" dirty="0">
                          <a:effectLst/>
                        </a:rPr>
                        <a:t>for development of GFOI standard products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59249" marR="59249" marT="0" marB="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662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Highlights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Increase </a:t>
            </a:r>
            <a:r>
              <a:rPr lang="en-US" b="1" dirty="0"/>
              <a:t>in satellite data volumes </a:t>
            </a:r>
            <a:r>
              <a:rPr lang="en-US" dirty="0"/>
              <a:t>resulting from new capacity </a:t>
            </a:r>
            <a:r>
              <a:rPr lang="en-US" dirty="0" smtClean="0"/>
              <a:t>is </a:t>
            </a:r>
            <a:r>
              <a:rPr lang="en-US" b="1" dirty="0"/>
              <a:t>outstripping the capacity of the national data handing infrastructure </a:t>
            </a:r>
            <a:r>
              <a:rPr lang="en-US" dirty="0"/>
              <a:t>of GFOI </a:t>
            </a:r>
            <a:r>
              <a:rPr lang="en-US" dirty="0" smtClean="0"/>
              <a:t>many countries</a:t>
            </a:r>
            <a:r>
              <a:rPr lang="en-US" dirty="0"/>
              <a:t>.</a:t>
            </a:r>
          </a:p>
          <a:p>
            <a:pPr lvl="0"/>
            <a:r>
              <a:rPr lang="en-US" b="1" dirty="0" smtClean="0"/>
              <a:t>BAU </a:t>
            </a:r>
            <a:r>
              <a:rPr lang="en-US" b="1" dirty="0"/>
              <a:t>approach </a:t>
            </a:r>
            <a:r>
              <a:rPr lang="en-US" b="1" dirty="0" smtClean="0"/>
              <a:t>is </a:t>
            </a:r>
            <a:r>
              <a:rPr lang="en-US" b="1" dirty="0"/>
              <a:t>considered unsustainable</a:t>
            </a:r>
            <a:r>
              <a:rPr lang="en-US" dirty="0"/>
              <a:t>, and in general a </a:t>
            </a:r>
            <a:r>
              <a:rPr lang="en-US" b="1" dirty="0"/>
              <a:t>move towards </a:t>
            </a:r>
            <a:r>
              <a:rPr lang="en-US" b="1" dirty="0" smtClean="0"/>
              <a:t>centralized </a:t>
            </a:r>
            <a:r>
              <a:rPr lang="en-US" b="1" dirty="0"/>
              <a:t>data handling </a:t>
            </a:r>
            <a:r>
              <a:rPr lang="en-US" dirty="0" smtClean="0"/>
              <a:t>is viewed as a potential solution to </a:t>
            </a:r>
            <a:r>
              <a:rPr lang="en-US" dirty="0"/>
              <a:t>make satellite-data support </a:t>
            </a:r>
            <a:r>
              <a:rPr lang="en-US" dirty="0" smtClean="0"/>
              <a:t>sustainable.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6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Highlights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Increased volumes and number </a:t>
            </a:r>
            <a:r>
              <a:rPr lang="en-US" b="1" dirty="0"/>
              <a:t>of data sources </a:t>
            </a:r>
            <a:r>
              <a:rPr lang="en-US" dirty="0" smtClean="0"/>
              <a:t>require </a:t>
            </a:r>
            <a:r>
              <a:rPr lang="en-US" dirty="0"/>
              <a:t>more </a:t>
            </a:r>
            <a:r>
              <a:rPr lang="en-US" dirty="0" smtClean="0"/>
              <a:t>effective </a:t>
            </a:r>
            <a:r>
              <a:rPr lang="en-US" dirty="0"/>
              <a:t>data </a:t>
            </a:r>
            <a:r>
              <a:rPr lang="en-US" b="1" dirty="0"/>
              <a:t>discovery and access </a:t>
            </a:r>
            <a:r>
              <a:rPr lang="en-US" dirty="0"/>
              <a:t>tools.</a:t>
            </a:r>
          </a:p>
          <a:p>
            <a:pPr lvl="0"/>
            <a:r>
              <a:rPr lang="en-US" dirty="0" smtClean="0"/>
              <a:t>Cost/burden </a:t>
            </a:r>
            <a:r>
              <a:rPr lang="en-US" dirty="0"/>
              <a:t>of </a:t>
            </a:r>
            <a:r>
              <a:rPr lang="en-US" dirty="0" smtClean="0"/>
              <a:t>preprocessing data </a:t>
            </a:r>
            <a:r>
              <a:rPr lang="en-US" dirty="0"/>
              <a:t>needs to be minimized to </a:t>
            </a:r>
            <a:r>
              <a:rPr lang="en-US" dirty="0" smtClean="0"/>
              <a:t>foster uptake. Agency-backed </a:t>
            </a:r>
            <a:r>
              <a:rPr lang="en-US" b="1" dirty="0" smtClean="0"/>
              <a:t>ARD products and tools </a:t>
            </a:r>
            <a:r>
              <a:rPr lang="en-US" dirty="0" smtClean="0"/>
              <a:t>are steps </a:t>
            </a:r>
            <a:r>
              <a:rPr lang="en-US" dirty="0"/>
              <a:t>in that </a:t>
            </a:r>
            <a:r>
              <a:rPr lang="en-US" dirty="0" smtClean="0"/>
              <a:t>direction.</a:t>
            </a:r>
          </a:p>
          <a:p>
            <a:pPr lvl="0"/>
            <a:r>
              <a:rPr lang="en-US" dirty="0" smtClean="0"/>
              <a:t>Mechanisms will </a:t>
            </a:r>
            <a:r>
              <a:rPr lang="en-US" dirty="0"/>
              <a:t>vary, but </a:t>
            </a:r>
            <a:r>
              <a:rPr lang="en-US" b="1" dirty="0" smtClean="0"/>
              <a:t>quality of ARD </a:t>
            </a:r>
            <a:r>
              <a:rPr lang="en-US" b="1" dirty="0"/>
              <a:t>products needs to be </a:t>
            </a:r>
            <a:r>
              <a:rPr lang="en-US" b="1" dirty="0" smtClean="0"/>
              <a:t>assured by agencies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9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groupings</a:t>
            </a:r>
          </a:p>
          <a:p>
            <a:pPr lvl="1"/>
            <a:r>
              <a:rPr lang="en-US" dirty="0" smtClean="0"/>
              <a:t>Space Data Providers </a:t>
            </a:r>
            <a:r>
              <a:rPr lang="en-US" dirty="0" smtClean="0">
                <a:sym typeface="Wingdings"/>
              </a:rPr>
              <a:t> </a:t>
            </a:r>
            <a:r>
              <a:rPr lang="en-US" b="1" i="1" dirty="0" smtClean="0">
                <a:sym typeface="Wingdings"/>
              </a:rPr>
              <a:t>most overlap here</a:t>
            </a:r>
            <a:endParaRPr lang="en-US" b="1" i="1" dirty="0" smtClean="0"/>
          </a:p>
          <a:p>
            <a:pPr lvl="1"/>
            <a:r>
              <a:rPr lang="en-US" dirty="0" smtClean="0"/>
              <a:t>Capacity Building Partners</a:t>
            </a:r>
          </a:p>
          <a:p>
            <a:pPr lvl="1"/>
            <a:r>
              <a:rPr lang="en-US" dirty="0" smtClean="0"/>
              <a:t>Users and Countries</a:t>
            </a:r>
          </a:p>
          <a:p>
            <a:pPr lvl="1"/>
            <a:endParaRPr lang="en-US" dirty="0"/>
          </a:p>
          <a:p>
            <a:r>
              <a:rPr lang="en-US" dirty="0"/>
              <a:t>J</a:t>
            </a:r>
            <a:r>
              <a:rPr lang="en-US" dirty="0" smtClean="0"/>
              <a:t>oint meeting topic overlap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4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ARD, Interop, Pilots,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Widely accepted </a:t>
            </a:r>
            <a:r>
              <a:rPr lang="en-US" b="1" u="sng" dirty="0" smtClean="0"/>
              <a:t>ARD</a:t>
            </a:r>
            <a:r>
              <a:rPr lang="en-US" dirty="0" smtClean="0"/>
              <a:t> </a:t>
            </a:r>
            <a:r>
              <a:rPr lang="en-US" dirty="0" err="1" smtClean="0"/>
              <a:t>defn’s</a:t>
            </a:r>
            <a:r>
              <a:rPr lang="en-US" dirty="0" smtClean="0"/>
              <a:t> and specs</a:t>
            </a:r>
          </a:p>
          <a:p>
            <a:r>
              <a:rPr lang="en-US" dirty="0" smtClean="0"/>
              <a:t>Promote community uptake of </a:t>
            </a:r>
            <a:r>
              <a:rPr lang="en-US" b="1" u="sng" dirty="0" smtClean="0"/>
              <a:t>ARD</a:t>
            </a:r>
          </a:p>
          <a:p>
            <a:r>
              <a:rPr lang="en-US" dirty="0" smtClean="0"/>
              <a:t>LS-8 and S-2 </a:t>
            </a:r>
            <a:r>
              <a:rPr lang="en-US" b="1" u="sng" dirty="0" smtClean="0"/>
              <a:t>interoperability</a:t>
            </a:r>
          </a:p>
          <a:p>
            <a:r>
              <a:rPr lang="en-US" b="1" u="sng" dirty="0" smtClean="0"/>
              <a:t>Pilots</a:t>
            </a:r>
            <a:r>
              <a:rPr lang="en-US" dirty="0" smtClean="0"/>
              <a:t> to exercise enabling elements</a:t>
            </a:r>
          </a:p>
          <a:p>
            <a:r>
              <a:rPr lang="en-US" dirty="0" smtClean="0"/>
              <a:t>Support </a:t>
            </a:r>
            <a:r>
              <a:rPr lang="en-US" b="1" u="sng" dirty="0" smtClean="0"/>
              <a:t>ARD</a:t>
            </a:r>
            <a:r>
              <a:rPr lang="en-US" dirty="0" smtClean="0"/>
              <a:t> for CB and tech partners</a:t>
            </a:r>
          </a:p>
          <a:p>
            <a:r>
              <a:rPr lang="en-US" dirty="0" smtClean="0"/>
              <a:t>Support to ongoing </a:t>
            </a:r>
            <a:r>
              <a:rPr lang="en-US" b="1" u="sng" dirty="0" smtClean="0"/>
              <a:t>pilots</a:t>
            </a:r>
          </a:p>
          <a:p>
            <a:r>
              <a:rPr lang="en-US" dirty="0" smtClean="0"/>
              <a:t>Role of tech giants i.e. </a:t>
            </a:r>
            <a:r>
              <a:rPr lang="en-US" b="1" u="sng" dirty="0" smtClean="0"/>
              <a:t>cloud </a:t>
            </a:r>
            <a:r>
              <a:rPr lang="en-US" dirty="0" smtClean="0"/>
              <a:t>store, compute</a:t>
            </a:r>
          </a:p>
          <a:p>
            <a:r>
              <a:rPr lang="en-US" dirty="0"/>
              <a:t>Promotion and communication of </a:t>
            </a:r>
            <a:r>
              <a:rPr lang="en-US" b="1" u="sng" dirty="0" smtClean="0"/>
              <a:t>ARD</a:t>
            </a:r>
            <a:endParaRPr lang="en-US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62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Reading!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794"/>
            <a:ext cx="5702300" cy="5160835"/>
          </a:xfrm>
        </p:spPr>
      </p:pic>
      <p:sp>
        <p:nvSpPr>
          <p:cNvPr id="5" name="TextBox 4"/>
          <p:cNvSpPr txBox="1"/>
          <p:nvPr/>
        </p:nvSpPr>
        <p:spPr>
          <a:xfrm>
            <a:off x="5816600" y="914794"/>
            <a:ext cx="3200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“Seminal” Jan 2008 article on how ”the internet” started to come to terms with “free”</a:t>
            </a:r>
          </a:p>
          <a:p>
            <a:pPr marL="342900" indent="-342900">
              <a:buFont typeface="Arial" charset="0"/>
              <a:buChar char="•"/>
            </a:pPr>
            <a:endParaRPr lang="en-US" sz="1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“</a:t>
            </a:r>
            <a:r>
              <a:rPr lang="en-US" sz="1800" dirty="0"/>
              <a:t>When copies are free, you need to sell things which can not be copied</a:t>
            </a:r>
            <a:r>
              <a:rPr lang="en-US" sz="1800" dirty="0" smtClean="0"/>
              <a:t>.”</a:t>
            </a:r>
          </a:p>
          <a:p>
            <a:pPr marL="342900" indent="-342900">
              <a:buFont typeface="Arial" charset="0"/>
              <a:buChar char="•"/>
            </a:pPr>
            <a:endParaRPr lang="en-US" sz="1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Eight</a:t>
            </a:r>
            <a:r>
              <a:rPr lang="en-US" sz="1800" dirty="0"/>
              <a:t> </a:t>
            </a:r>
            <a:r>
              <a:rPr lang="en-US" sz="1800" dirty="0" err="1"/>
              <a:t>Generatives</a:t>
            </a:r>
            <a:r>
              <a:rPr lang="en-US" sz="1800" dirty="0"/>
              <a:t> Better Than Free: </a:t>
            </a:r>
            <a:r>
              <a:rPr lang="en-US" sz="1800" b="1" i="1" dirty="0"/>
              <a:t>Immediacy, Personalization, Interpretation, Authenticity, Accessibility, Embodiment, Patronage, </a:t>
            </a:r>
            <a:r>
              <a:rPr lang="en-US" sz="1800" b="1" i="1" dirty="0" smtClean="0"/>
              <a:t>Findability</a:t>
            </a:r>
            <a:endParaRPr lang="en-US" sz="1800" b="1" i="1" dirty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err="1">
                <a:hlinkClick r:id="rId3"/>
              </a:rPr>
              <a:t>kk.org</a:t>
            </a:r>
            <a:r>
              <a:rPr lang="en-US" sz="1200" dirty="0">
                <a:hlinkClick r:id="rId3"/>
              </a:rPr>
              <a:t>/</a:t>
            </a:r>
            <a:r>
              <a:rPr lang="en-US" sz="1200" dirty="0" err="1">
                <a:hlinkClick r:id="rId3"/>
              </a:rPr>
              <a:t>thetechnium</a:t>
            </a:r>
            <a:r>
              <a:rPr lang="en-US" sz="1200" dirty="0">
                <a:hlinkClick r:id="rId3"/>
              </a:rPr>
              <a:t>/better-than-</a:t>
            </a:r>
            <a:r>
              <a:rPr lang="en-US" sz="1200" dirty="0" err="1">
                <a:hlinkClick r:id="rId3"/>
              </a:rPr>
              <a:t>fre</a:t>
            </a:r>
            <a:r>
              <a:rPr lang="en-US" sz="1200" dirty="0">
                <a:hlinkClick r:id="rId3"/>
              </a:rPr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153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27709"/>
            <a:ext cx="6959600" cy="52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381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df7c0ece-6708-439b-b884-914a77ff2236.mdb"/>
  <p:tag name="ARS_RESPONSE_PERSONNUM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23215</TotalTime>
  <Words>352</Words>
  <Application>Microsoft Macintosh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Book Antiqua</vt:lpstr>
      <vt:lpstr>Calibri</vt:lpstr>
      <vt:lpstr>MS Mincho</vt:lpstr>
      <vt:lpstr>ＭＳ Ｐゴシック</vt:lpstr>
      <vt:lpstr>Times New Roman</vt:lpstr>
      <vt:lpstr>Wingdings</vt:lpstr>
      <vt:lpstr>Arial</vt:lpstr>
      <vt:lpstr>Office Theme</vt:lpstr>
      <vt:lpstr>1_Office Theme</vt:lpstr>
      <vt:lpstr>Joint LSI / SDCG / GEOGLAM Review of Global Data Flows Study</vt:lpstr>
      <vt:lpstr>History</vt:lpstr>
      <vt:lpstr>Study Provenance and Trajectory</vt:lpstr>
      <vt:lpstr>Conclusions Highlights (1/2)</vt:lpstr>
      <vt:lpstr>Conclusions Highlights (2/2)</vt:lpstr>
      <vt:lpstr>Recommendations</vt:lpstr>
      <vt:lpstr>ARD, Interop, Pilots, Cloud</vt:lpstr>
      <vt:lpstr>Recommended Reading!</vt:lpstr>
      <vt:lpstr>Questions?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George Dyke</cp:lastModifiedBy>
  <cp:revision>607</cp:revision>
  <dcterms:created xsi:type="dcterms:W3CDTF">2013-01-29T13:10:08Z</dcterms:created>
  <dcterms:modified xsi:type="dcterms:W3CDTF">2017-09-07T08:19:26Z</dcterms:modified>
</cp:coreProperties>
</file>