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10"/>
  </p:notesMasterIdLst>
  <p:handoutMasterIdLst>
    <p:handoutMasterId r:id="rId11"/>
  </p:handoutMasterIdLst>
  <p:sldIdLst>
    <p:sldId id="425" r:id="rId3"/>
    <p:sldId id="429" r:id="rId4"/>
    <p:sldId id="448" r:id="rId5"/>
    <p:sldId id="433" r:id="rId6"/>
    <p:sldId id="435" r:id="rId7"/>
    <p:sldId id="434" r:id="rId8"/>
    <p:sldId id="452" r:id="rId9"/>
  </p:sldIdLst>
  <p:sldSz cx="9144000" cy="6858000" type="screen4x3"/>
  <p:notesSz cx="6797675" cy="9926638"/>
  <p:custDataLst>
    <p:tags r:id="rId1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951"/>
    <p:restoredTop sz="93317"/>
  </p:normalViewPr>
  <p:slideViewPr>
    <p:cSldViewPr snapToGrid="0" snapToObjects="1">
      <p:cViewPr varScale="1">
        <p:scale>
          <a:sx n="101" d="100"/>
          <a:sy n="101" d="100"/>
        </p:scale>
        <p:origin x="122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5" d="100"/>
          <a:sy n="55" d="100"/>
        </p:scale>
        <p:origin x="-2856" y="-10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tags" Target="tags/tag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1091E6A-672D-AE46-AC53-375A09660271}" type="datetime1">
              <a:rPr lang="en-US"/>
              <a:pPr>
                <a:defRPr/>
              </a:pPr>
              <a:t>9/4/17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F739E499-1CB6-4F4C-882A-1AFF65B2A0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207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EED3E77B-B435-2542-A3DE-7067FFA574A5}" type="datetime1">
              <a:rPr lang="en-US"/>
              <a:pPr>
                <a:defRPr/>
              </a:pPr>
              <a:t>9/4/17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6F5A7900-DBD2-8C40-B940-6C0CEBC9C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009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125545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150" y="1249892"/>
            <a:ext cx="7772400" cy="1470025"/>
          </a:xfrm>
        </p:spPr>
        <p:txBody>
          <a:bodyPr/>
          <a:lstStyle>
            <a:lvl1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8561" y="2857500"/>
            <a:ext cx="6400800" cy="11980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999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4763" y="6196013"/>
            <a:ext cx="9148763" cy="661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charset="0"/>
              <a:cs typeface="ＭＳ Ｐゴシック" charset="0"/>
            </a:endParaRPr>
          </a:p>
        </p:txBody>
      </p:sp>
      <p:pic>
        <p:nvPicPr>
          <p:cNvPr id="5" name="Picture 8" descr="GEO_Header_Presentation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6303963"/>
            <a:ext cx="2290763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6329363"/>
            <a:ext cx="94297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6291263"/>
            <a:ext cx="118745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194425"/>
            <a:ext cx="9144000" cy="1588"/>
          </a:xfrm>
          <a:prstGeom prst="line">
            <a:avLst/>
          </a:prstGeom>
          <a:ln w="635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5359400" y="6245128"/>
            <a:ext cx="2070100" cy="646331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1200" dirty="0" smtClean="0"/>
              <a:t>SDCG-6</a:t>
            </a:r>
          </a:p>
          <a:p>
            <a:pPr algn="ctr">
              <a:defRPr/>
            </a:pPr>
            <a:r>
              <a:rPr lang="en-US" sz="1200" dirty="0" smtClean="0"/>
              <a:t>Oslo, Norway</a:t>
            </a:r>
          </a:p>
          <a:p>
            <a:pPr algn="ctr">
              <a:defRPr/>
            </a:pPr>
            <a:r>
              <a:rPr lang="en-US" sz="1200" dirty="0" smtClean="0"/>
              <a:t>October 22-24, 2014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170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19237"/>
            <a:ext cx="6400800" cy="66749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edit Master subtitle 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77329" y="2501911"/>
            <a:ext cx="6860028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000" b="1">
                <a:solidFill>
                  <a:schemeClr val="tx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pic>
        <p:nvPicPr>
          <p:cNvPr id="10" name="Picture 9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1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004205" cy="69878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009" y="134989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en-US" b="1" dirty="0" smtClean="0"/>
              <a:t>SDCG-7</a:t>
            </a:r>
          </a:p>
          <a:p>
            <a:pPr>
              <a:defRPr/>
            </a:pPr>
            <a:r>
              <a:rPr lang="en-US" b="1" dirty="0" smtClean="0"/>
              <a:t>Sydney</a:t>
            </a:r>
            <a:r>
              <a:rPr lang="en-US" sz="1000" b="1" dirty="0" smtClean="0"/>
              <a:t>, Australia</a:t>
            </a:r>
          </a:p>
          <a:p>
            <a:pPr>
              <a:defRPr/>
            </a:pPr>
            <a:r>
              <a:rPr lang="en-US" sz="1000" b="1" dirty="0" smtClean="0"/>
              <a:t>March 5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– 6</a:t>
            </a:r>
            <a:r>
              <a:rPr lang="en-US" sz="1000" b="1" baseline="30000" dirty="0" smtClean="0"/>
              <a:t>th</a:t>
            </a:r>
            <a:r>
              <a:rPr lang="en-US" sz="1000" b="1" dirty="0" smtClean="0"/>
              <a:t> 2015</a:t>
            </a:r>
            <a:endParaRPr lang="en-US" sz="1000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/>
            <a:fld id="{82D36AB3-2316-484A-8EF9-67EFC1B9B32B}" type="slidenum">
              <a:rPr lang="en-US" smtClean="0"/>
              <a:pPr algn="ctr"/>
              <a:t>‹#›</a:t>
            </a:fld>
            <a:endParaRPr lang="en-US" dirty="0"/>
          </a:p>
        </p:txBody>
      </p:sp>
      <p:pic>
        <p:nvPicPr>
          <p:cNvPr id="7" name="Picture 6" descr="geo_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423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5.jp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D5F3CE56-6FB0-AE4F-91CB-BBB4C2C895F5}" type="datetime1">
              <a:rPr lang="en-US"/>
              <a:pPr>
                <a:defRPr/>
              </a:pPr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4BACC6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 smtClean="0"/>
              <a:t>SDCG-6</a:t>
            </a:r>
          </a:p>
          <a:p>
            <a:pPr>
              <a:defRPr/>
            </a:pPr>
            <a:r>
              <a:rPr lang="en-US" dirty="0" smtClean="0"/>
              <a:t>Oslo, Norway</a:t>
            </a:r>
          </a:p>
          <a:p>
            <a:pPr>
              <a:defRPr/>
            </a:pPr>
            <a:r>
              <a:rPr lang="en-US" dirty="0" smtClean="0"/>
              <a:t>October 22-24, 2014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fld id="{B4A6B069-877E-1348-9BF8-1DB9290FDB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0"/>
            <a:ext cx="1893888" cy="2619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smtClean="0">
                <a:solidFill>
                  <a:schemeClr val="accent1"/>
                </a:solidFill>
                <a:latin typeface="Calibri" charset="0"/>
              </a:rPr>
              <a:t>www.earthobservations.org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985125" y="22225"/>
            <a:ext cx="1147763" cy="2540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1000" dirty="0" err="1" smtClean="0">
                <a:solidFill>
                  <a:srgbClr val="4F81BD"/>
                </a:solidFill>
                <a:latin typeface="Calibri" charset="0"/>
              </a:rPr>
              <a:t>www.gfoi.org</a:t>
            </a:r>
            <a:endParaRPr lang="en-US" sz="1000" dirty="0" smtClean="0">
              <a:solidFill>
                <a:srgbClr val="4F81BD"/>
              </a:solidFill>
              <a:latin typeface="Calibri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eo_logo.pn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152"/>
          <a:stretch/>
        </p:blipFill>
        <p:spPr>
          <a:xfrm>
            <a:off x="157593" y="6322870"/>
            <a:ext cx="889949" cy="398431"/>
          </a:xfrm>
          <a:prstGeom prst="rect">
            <a:avLst/>
          </a:prstGeom>
        </p:spPr>
      </p:pic>
      <p:pic>
        <p:nvPicPr>
          <p:cNvPr id="12" name="Picture 11" descr="ceos_logo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487" y="6267408"/>
            <a:ext cx="1263253" cy="500248"/>
          </a:xfrm>
          <a:prstGeom prst="rect">
            <a:avLst/>
          </a:prstGeom>
        </p:spPr>
      </p:pic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21447" y="6226899"/>
            <a:ext cx="1307007" cy="569336"/>
          </a:xfrm>
          <a:prstGeom prst="rect">
            <a:avLst/>
          </a:prstGeom>
        </p:spPr>
        <p:txBody>
          <a:bodyPr/>
          <a:lstStyle>
            <a:lvl1pPr algn="ctr">
              <a:defRPr sz="1050">
                <a:solidFill>
                  <a:srgbClr val="FFFF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SDCG-7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latin typeface="Calibri"/>
                <a:ea typeface=""/>
                <a:cs typeface=""/>
              </a:rPr>
              <a:t>Sydney</a:t>
            </a:r>
            <a:r>
              <a:rPr lang="en-US" sz="1000" b="1" dirty="0" smtClean="0">
                <a:latin typeface="Calibri"/>
                <a:ea typeface=""/>
                <a:cs typeface=""/>
              </a:rPr>
              <a:t>, Australia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 smtClean="0">
                <a:latin typeface="Calibri"/>
                <a:ea typeface=""/>
                <a:cs typeface=""/>
              </a:rPr>
              <a:t>March 5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– 6</a:t>
            </a:r>
            <a:r>
              <a:rPr lang="en-US" sz="1000" b="1" baseline="30000" dirty="0" smtClean="0">
                <a:latin typeface="Calibri"/>
                <a:ea typeface=""/>
                <a:cs typeface=""/>
              </a:rPr>
              <a:t>th</a:t>
            </a:r>
            <a:r>
              <a:rPr lang="en-US" sz="1000" b="1" dirty="0" smtClean="0">
                <a:latin typeface="Calibri"/>
                <a:ea typeface=""/>
                <a:cs typeface=""/>
              </a:rPr>
              <a:t> 2015</a:t>
            </a:r>
            <a:endParaRPr lang="en-US" sz="1000" dirty="0" smtClean="0">
              <a:latin typeface="Calibri"/>
              <a:ea typeface=""/>
              <a:cs typeface="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/>
              <a:ea typeface=""/>
              <a:cs typeface="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91601" y="6322870"/>
            <a:ext cx="5103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FFFFFF"/>
                </a:solidFill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fld id="{82D36AB3-2316-484A-8EF9-67EFC1B9B32B}" type="slidenum">
              <a:rPr lang="en-US" smtClean="0">
                <a:latin typeface="Calibri"/>
                <a:ea typeface=""/>
                <a:cs typeface=""/>
              </a:rPr>
              <a:pPr algn="ct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1980426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6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tags" Target="../tags/tag3.xml"/><Relationship Id="rId2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tags" Target="../tags/tag4.xml"/><Relationship Id="rId2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tags" Target="../tags/tag5.xml"/><Relationship Id="rId2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tags" Target="../tags/tag6.xml"/><Relationship Id="rId2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tags" Target="../tags/tag7.xml"/><Relationship Id="rId2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079"/>
            <a:ext cx="947286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120626"/>
            <a:ext cx="7647624" cy="1355422"/>
          </a:xfrm>
          <a:solidFill>
            <a:schemeClr val="bg1">
              <a:alpha val="70000"/>
            </a:schemeClr>
          </a:solidFill>
        </p:spPr>
        <p:txBody>
          <a:bodyPr>
            <a:noAutofit/>
          </a:bodyPr>
          <a:lstStyle/>
          <a:p>
            <a:pPr>
              <a:defRPr/>
            </a:pP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Joint LSI / SDCG / GEOGLAM</a:t>
            </a:r>
            <a:b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3200" b="1" dirty="0" smtClean="0">
                <a:solidFill>
                  <a:srgbClr val="2A5E34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 of Global Data Flows Study</a:t>
            </a:r>
            <a:endParaRPr lang="en-US" sz="2800" dirty="0">
              <a:solidFill>
                <a:srgbClr val="2A5E34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3961" y="2672159"/>
            <a:ext cx="7643664" cy="755090"/>
          </a:xfrm>
          <a:solidFill>
            <a:srgbClr val="2A5E34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/>
            </a:r>
            <a:b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1600" b="1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ESRIN, 6 September, </a:t>
            </a:r>
            <a:r>
              <a:rPr lang="en-US" sz="1600" b="1" dirty="0">
                <a:solidFill>
                  <a:schemeClr val="bg1"/>
                </a:solidFill>
                <a:latin typeface="Calibri" charset="0"/>
                <a:ea typeface="ＭＳ Ｐゴシック" charset="0"/>
                <a:cs typeface="ＭＳ Ｐゴシック" charset="0"/>
              </a:rPr>
              <a:t>2017</a:t>
            </a:r>
          </a:p>
          <a:p>
            <a:endParaRPr lang="en-US" sz="1600" b="1" dirty="0">
              <a:solidFill>
                <a:schemeClr val="bg1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5621808"/>
            <a:ext cx="9472864" cy="1236191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gfoi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264" y="5901967"/>
            <a:ext cx="1937293" cy="814225"/>
          </a:xfrm>
          <a:prstGeom prst="rect">
            <a:avLst/>
          </a:prstGeom>
        </p:spPr>
      </p:pic>
      <p:pic>
        <p:nvPicPr>
          <p:cNvPr id="10" name="Picture 9" descr="CEOS_logo-[Converted]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426" y="5829029"/>
            <a:ext cx="1642738" cy="887163"/>
          </a:xfrm>
          <a:prstGeom prst="rect">
            <a:avLst/>
          </a:prstGeom>
        </p:spPr>
      </p:pic>
      <p:pic>
        <p:nvPicPr>
          <p:cNvPr id="11" name="Picture 10" descr="geo_logo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1066" y="6307731"/>
            <a:ext cx="1803890" cy="26527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5198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2D36AB3-2316-484A-8EF9-67EFC1B9B32B}" type="slidenum">
              <a:rPr lang="en-US" smtClean="0"/>
              <a:pPr algn="ctr"/>
              <a:t>2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17194" y="1244472"/>
            <a:ext cx="8229600" cy="4525963"/>
          </a:xfrm>
        </p:spPr>
        <p:txBody>
          <a:bodyPr/>
          <a:lstStyle/>
          <a:p>
            <a:r>
              <a:rPr lang="en-US" dirty="0" smtClean="0"/>
              <a:t>GDF study initiated 2015; completed 2016</a:t>
            </a:r>
          </a:p>
          <a:p>
            <a:r>
              <a:rPr lang="en-US" dirty="0" smtClean="0"/>
              <a:t>Basic Premise:</a:t>
            </a:r>
          </a:p>
          <a:p>
            <a:pPr lvl="1"/>
            <a:r>
              <a:rPr lang="en-US" dirty="0" smtClean="0"/>
              <a:t>With data supply strong, data </a:t>
            </a:r>
            <a:r>
              <a:rPr lang="en-US" dirty="0" smtClean="0"/>
              <a:t>flow is arguably now </a:t>
            </a:r>
            <a:r>
              <a:rPr lang="en-US" dirty="0" smtClean="0"/>
              <a:t>the top </a:t>
            </a:r>
            <a:r>
              <a:rPr lang="en-US" dirty="0" smtClean="0"/>
              <a:t>priority role </a:t>
            </a:r>
            <a:r>
              <a:rPr lang="en-US" dirty="0" smtClean="0"/>
              <a:t>for SDCG</a:t>
            </a:r>
          </a:p>
          <a:p>
            <a:r>
              <a:rPr lang="en-US" dirty="0" smtClean="0"/>
              <a:t>GDF </a:t>
            </a:r>
            <a:r>
              <a:rPr lang="en-US" dirty="0" smtClean="0"/>
              <a:t>study </a:t>
            </a:r>
            <a:r>
              <a:rPr lang="en-US" dirty="0" smtClean="0"/>
              <a:t>pre-empted </a:t>
            </a:r>
            <a:r>
              <a:rPr lang="en-US" dirty="0" smtClean="0"/>
              <a:t>the broader FDA strategy which continues to </a:t>
            </a:r>
            <a:r>
              <a:rPr lang="en-US" dirty="0" smtClean="0"/>
              <a:t>evolve</a:t>
            </a:r>
          </a:p>
          <a:p>
            <a:r>
              <a:rPr lang="en-US" dirty="0" smtClean="0"/>
              <a:t>Brief review of conclusions and recommendations of relevance to joint meetings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65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009" y="89224"/>
            <a:ext cx="6938060" cy="698785"/>
          </a:xfrm>
        </p:spPr>
        <p:txBody>
          <a:bodyPr/>
          <a:lstStyle/>
          <a:p>
            <a:r>
              <a:rPr lang="en-US" dirty="0" smtClean="0"/>
              <a:t>Study Provenance and Trajectory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SDCG 2016-2018 Work Plan – Outcome 2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1623588"/>
              </p:ext>
            </p:extLst>
          </p:nvPr>
        </p:nvGraphicFramePr>
        <p:xfrm>
          <a:off x="89757" y="2351313"/>
          <a:ext cx="9001991" cy="21649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9978"/>
                <a:gridCol w="1525190"/>
                <a:gridCol w="2560320"/>
                <a:gridCol w="2542392"/>
                <a:gridCol w="2134111"/>
              </a:tblGrid>
              <a:tr h="336169"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536700" algn="l"/>
                        </a:tabLst>
                      </a:pPr>
                      <a:r>
                        <a:rPr lang="en-AU" sz="2000">
                          <a:effectLst/>
                        </a:rPr>
                        <a:t>#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dirty="0">
                          <a:effectLst/>
                        </a:rPr>
                        <a:t>Outcome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dirty="0">
                          <a:effectLst/>
                        </a:rPr>
                        <a:t>2016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>
                          <a:effectLst/>
                        </a:rPr>
                        <a:t>2017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>
                          <a:effectLst/>
                        </a:rPr>
                        <a:t>2018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</a:tr>
              <a:tr h="930928"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dirty="0">
                          <a:effectLst/>
                        </a:rPr>
                        <a:t>2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536700" algn="l"/>
                        </a:tabLst>
                      </a:pPr>
                      <a:endParaRPr lang="en-AU" sz="2000" dirty="0" smtClean="0">
                        <a:effectLst/>
                      </a:endParaRPr>
                    </a:p>
                    <a:p>
                      <a:pPr algn="just">
                        <a:lnSpc>
                          <a:spcPts val="13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1536700" algn="l"/>
                        </a:tabLst>
                      </a:pPr>
                      <a:r>
                        <a:rPr lang="en-AU" sz="2000" dirty="0" smtClean="0">
                          <a:effectLst/>
                        </a:rPr>
                        <a:t>Efficient </a:t>
                      </a:r>
                      <a:r>
                        <a:rPr lang="en-AU" sz="2000" dirty="0">
                          <a:effectLst/>
                        </a:rPr>
                        <a:t>and effective global flows of data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1" i="1" dirty="0">
                          <a:effectLst/>
                        </a:rPr>
                        <a:t>Complete global data flow study </a:t>
                      </a:r>
                      <a:r>
                        <a:rPr lang="en-AU" sz="2000" dirty="0">
                          <a:effectLst/>
                        </a:rPr>
                        <a:t>in cooperation with USGS, ESA/EC and SDCG Exec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1" i="1" dirty="0">
                          <a:effectLst/>
                        </a:rPr>
                        <a:t>Implement</a:t>
                      </a:r>
                      <a:r>
                        <a:rPr lang="en-AU" sz="2000" dirty="0">
                          <a:effectLst/>
                        </a:rPr>
                        <a:t> processes and tools for efficient and effective global flows of data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AU" sz="2000" b="1" i="1" dirty="0">
                          <a:effectLst/>
                        </a:rPr>
                        <a:t>Efficient and effective global flows of data </a:t>
                      </a:r>
                      <a:r>
                        <a:rPr lang="en-AU" sz="2000" dirty="0">
                          <a:effectLst/>
                        </a:rPr>
                        <a:t>for development of GFOI standard products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Book Antiqua" charset="0"/>
                        <a:ea typeface="MS Mincho" charset="-128"/>
                        <a:cs typeface="Times New Roman" charset="0"/>
                      </a:endParaRPr>
                    </a:p>
                  </a:txBody>
                  <a:tcPr marL="59249" marR="59249" marT="0" marB="0"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6626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Highlights 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Increase </a:t>
            </a:r>
            <a:r>
              <a:rPr lang="en-US" b="1" dirty="0"/>
              <a:t>in satellite data volumes </a:t>
            </a:r>
            <a:r>
              <a:rPr lang="en-US" dirty="0"/>
              <a:t>resulting from new capacity </a:t>
            </a:r>
            <a:r>
              <a:rPr lang="en-US" dirty="0" smtClean="0"/>
              <a:t>is </a:t>
            </a:r>
            <a:r>
              <a:rPr lang="en-US" b="1" dirty="0"/>
              <a:t>outstripping the capacity of the national data handing infrastructure </a:t>
            </a:r>
            <a:r>
              <a:rPr lang="en-US" dirty="0"/>
              <a:t>of GFOI </a:t>
            </a:r>
            <a:r>
              <a:rPr lang="en-US" dirty="0" smtClean="0"/>
              <a:t>many countries</a:t>
            </a:r>
            <a:r>
              <a:rPr lang="en-US" dirty="0"/>
              <a:t>.</a:t>
            </a:r>
          </a:p>
          <a:p>
            <a:pPr lvl="0"/>
            <a:r>
              <a:rPr lang="en-US" b="1" dirty="0" smtClean="0"/>
              <a:t>BAU </a:t>
            </a:r>
            <a:r>
              <a:rPr lang="en-US" b="1" dirty="0"/>
              <a:t>approach </a:t>
            </a:r>
            <a:r>
              <a:rPr lang="en-US" b="1" dirty="0" smtClean="0"/>
              <a:t>is </a:t>
            </a:r>
            <a:r>
              <a:rPr lang="en-US" b="1" dirty="0"/>
              <a:t>considered unsustainable</a:t>
            </a:r>
            <a:r>
              <a:rPr lang="en-US" dirty="0"/>
              <a:t>, and in general a </a:t>
            </a:r>
            <a:r>
              <a:rPr lang="en-US" b="1" dirty="0"/>
              <a:t>move towards </a:t>
            </a:r>
            <a:r>
              <a:rPr lang="en-US" b="1" dirty="0" smtClean="0"/>
              <a:t>centralized </a:t>
            </a:r>
            <a:r>
              <a:rPr lang="en-US" b="1" dirty="0"/>
              <a:t>data handling </a:t>
            </a:r>
            <a:r>
              <a:rPr lang="en-US" dirty="0" smtClean="0"/>
              <a:t>is viewed as a potential solution to </a:t>
            </a:r>
            <a:r>
              <a:rPr lang="en-US" dirty="0"/>
              <a:t>make satellite-data support </a:t>
            </a:r>
            <a:r>
              <a:rPr lang="en-US" dirty="0" smtClean="0"/>
              <a:t>sustainable.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654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Highlights 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 smtClean="0"/>
              <a:t>Increased volumes and number </a:t>
            </a:r>
            <a:r>
              <a:rPr lang="en-US" b="1" dirty="0"/>
              <a:t>of data sources </a:t>
            </a:r>
            <a:r>
              <a:rPr lang="en-US" dirty="0" smtClean="0"/>
              <a:t>require </a:t>
            </a:r>
            <a:r>
              <a:rPr lang="en-US" dirty="0"/>
              <a:t>more </a:t>
            </a:r>
            <a:r>
              <a:rPr lang="en-US" dirty="0" smtClean="0"/>
              <a:t>effective </a:t>
            </a:r>
            <a:r>
              <a:rPr lang="en-US" dirty="0"/>
              <a:t>data </a:t>
            </a:r>
            <a:r>
              <a:rPr lang="en-US" b="1" dirty="0"/>
              <a:t>discovery and access </a:t>
            </a:r>
            <a:r>
              <a:rPr lang="en-US" dirty="0"/>
              <a:t>tools.</a:t>
            </a:r>
          </a:p>
          <a:p>
            <a:pPr lvl="0"/>
            <a:r>
              <a:rPr lang="en-US" dirty="0" smtClean="0"/>
              <a:t>Cost/burden </a:t>
            </a:r>
            <a:r>
              <a:rPr lang="en-US" dirty="0"/>
              <a:t>of </a:t>
            </a:r>
            <a:r>
              <a:rPr lang="en-US" dirty="0" smtClean="0"/>
              <a:t>preprocessing data </a:t>
            </a:r>
            <a:r>
              <a:rPr lang="en-US" dirty="0"/>
              <a:t>needs to be minimized to </a:t>
            </a:r>
            <a:r>
              <a:rPr lang="en-US" dirty="0" smtClean="0"/>
              <a:t>foster uptake. Agency-backed </a:t>
            </a:r>
            <a:r>
              <a:rPr lang="en-US" b="1" dirty="0" smtClean="0"/>
              <a:t>ARD products and tools </a:t>
            </a:r>
            <a:r>
              <a:rPr lang="en-US" dirty="0" smtClean="0"/>
              <a:t>are steps </a:t>
            </a:r>
            <a:r>
              <a:rPr lang="en-US" dirty="0"/>
              <a:t>in that </a:t>
            </a:r>
            <a:r>
              <a:rPr lang="en-US" dirty="0" smtClean="0"/>
              <a:t>direction.</a:t>
            </a:r>
          </a:p>
          <a:p>
            <a:pPr lvl="0"/>
            <a:r>
              <a:rPr lang="en-US" dirty="0" smtClean="0"/>
              <a:t>Mechanisms will </a:t>
            </a:r>
            <a:r>
              <a:rPr lang="en-US" dirty="0"/>
              <a:t>vary, but </a:t>
            </a:r>
            <a:r>
              <a:rPr lang="en-US" b="1" dirty="0" smtClean="0"/>
              <a:t>quality of ARD </a:t>
            </a:r>
            <a:r>
              <a:rPr lang="en-US" b="1" dirty="0"/>
              <a:t>products needs to be </a:t>
            </a:r>
            <a:r>
              <a:rPr lang="en-US" b="1" dirty="0" smtClean="0"/>
              <a:t>assured by agencies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397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groupings</a:t>
            </a:r>
          </a:p>
          <a:p>
            <a:pPr lvl="1"/>
            <a:r>
              <a:rPr lang="en-US" dirty="0" smtClean="0"/>
              <a:t>Space Data </a:t>
            </a:r>
            <a:r>
              <a:rPr lang="en-US" dirty="0" smtClean="0"/>
              <a:t>Providers </a:t>
            </a:r>
            <a:r>
              <a:rPr lang="en-US" dirty="0" smtClean="0">
                <a:sym typeface="Wingdings"/>
              </a:rPr>
              <a:t> </a:t>
            </a:r>
            <a:r>
              <a:rPr lang="en-US" b="1" i="1" dirty="0" smtClean="0">
                <a:sym typeface="Wingdings"/>
              </a:rPr>
              <a:t>most overlap here</a:t>
            </a:r>
            <a:endParaRPr lang="en-US" b="1" i="1" dirty="0" smtClean="0"/>
          </a:p>
          <a:p>
            <a:pPr lvl="1"/>
            <a:r>
              <a:rPr lang="en-US" dirty="0" smtClean="0"/>
              <a:t>Capacity Building Partners</a:t>
            </a:r>
          </a:p>
          <a:p>
            <a:pPr lvl="1"/>
            <a:r>
              <a:rPr lang="en-US" dirty="0" smtClean="0"/>
              <a:t>Users and </a:t>
            </a:r>
            <a:r>
              <a:rPr lang="en-US" dirty="0" smtClean="0"/>
              <a:t>Countries</a:t>
            </a:r>
          </a:p>
          <a:p>
            <a:pPr lvl="1"/>
            <a:endParaRPr lang="en-US" dirty="0"/>
          </a:p>
          <a:p>
            <a:r>
              <a:rPr lang="en-US" dirty="0"/>
              <a:t>J</a:t>
            </a:r>
            <a:r>
              <a:rPr lang="en-US" dirty="0" smtClean="0"/>
              <a:t>oint meeting topic overlap</a:t>
            </a:r>
            <a:endParaRPr lang="en-US" dirty="0" smtClean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043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ARD, Interop, Pilots, Cloud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Widely accepted </a:t>
            </a:r>
            <a:r>
              <a:rPr lang="en-US" b="1" u="sng" dirty="0" smtClean="0"/>
              <a:t>ARD</a:t>
            </a:r>
            <a:r>
              <a:rPr lang="en-US" dirty="0" smtClean="0"/>
              <a:t> </a:t>
            </a:r>
            <a:r>
              <a:rPr lang="en-US" dirty="0" err="1" smtClean="0"/>
              <a:t>defn’s</a:t>
            </a:r>
            <a:r>
              <a:rPr lang="en-US" dirty="0" smtClean="0"/>
              <a:t> and specs</a:t>
            </a:r>
          </a:p>
          <a:p>
            <a:r>
              <a:rPr lang="en-US" dirty="0" smtClean="0"/>
              <a:t>Promote community uptake of </a:t>
            </a:r>
            <a:r>
              <a:rPr lang="en-US" b="1" u="sng" dirty="0" smtClean="0"/>
              <a:t>ARD</a:t>
            </a:r>
          </a:p>
          <a:p>
            <a:r>
              <a:rPr lang="en-US" dirty="0" smtClean="0"/>
              <a:t>LS-8 and S-2 </a:t>
            </a:r>
            <a:r>
              <a:rPr lang="en-US" b="1" u="sng" dirty="0" smtClean="0"/>
              <a:t>interoperability</a:t>
            </a:r>
          </a:p>
          <a:p>
            <a:r>
              <a:rPr lang="en-US" b="1" u="sng" dirty="0" smtClean="0"/>
              <a:t>Pilots</a:t>
            </a:r>
            <a:r>
              <a:rPr lang="en-US" dirty="0" smtClean="0"/>
              <a:t> to exercise enabling elements</a:t>
            </a:r>
          </a:p>
          <a:p>
            <a:r>
              <a:rPr lang="en-US" dirty="0" smtClean="0"/>
              <a:t>Support </a:t>
            </a:r>
            <a:r>
              <a:rPr lang="en-US" b="1" u="sng" dirty="0" smtClean="0"/>
              <a:t>ARD</a:t>
            </a:r>
            <a:r>
              <a:rPr lang="en-US" dirty="0" smtClean="0"/>
              <a:t> for CB and tech partners</a:t>
            </a:r>
          </a:p>
          <a:p>
            <a:r>
              <a:rPr lang="en-US" dirty="0" smtClean="0"/>
              <a:t>Support to ongoing </a:t>
            </a:r>
            <a:r>
              <a:rPr lang="en-US" b="1" u="sng" dirty="0" smtClean="0"/>
              <a:t>pilots</a:t>
            </a:r>
          </a:p>
          <a:p>
            <a:r>
              <a:rPr lang="en-US" dirty="0" smtClean="0"/>
              <a:t>Role of tech giants i.e. </a:t>
            </a:r>
            <a:r>
              <a:rPr lang="en-US" b="1" u="sng" dirty="0" smtClean="0"/>
              <a:t>cloud </a:t>
            </a:r>
            <a:r>
              <a:rPr lang="en-US" dirty="0" smtClean="0"/>
              <a:t>store, compute</a:t>
            </a:r>
          </a:p>
          <a:p>
            <a:r>
              <a:rPr lang="en-US" dirty="0"/>
              <a:t>Promotion and communication of </a:t>
            </a:r>
            <a:r>
              <a:rPr lang="en-US" b="1" u="sng" dirty="0" smtClean="0"/>
              <a:t>ARD</a:t>
            </a:r>
            <a:endParaRPr lang="en-US" b="1" u="sng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621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df7c0ece-6708-439b-b884-914a77ff2236.mdb"/>
  <p:tag name="ARS_RESPONSE_PERSONNUM" val="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DATAPERCENTBASE" val="crParticipant"/>
  <p:tag name="ARS_CHARTPARA_NUMBERDEC" val="0"/>
  <p:tag name="ARS_CHARTPARA_PERCENTDEC" val="1"/>
  <p:tag name="ARS_CHARTPARA_SHOW3D" val="0"/>
  <p:tag name="ARS_CHARTPOINTWIDTH" val="0.5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_ISRESPONSED" val="1"/>
  <p:tag name="ARS_SLIDE_DUENO" val="30"/>
  <p:tag name="ARS_SLIDE_PARTICIPANTNUM" val="30"/>
  <p:tag name="ARS_SLIDE_SUBMITNUM" val="0"/>
  <p:tag name="ARS_SLIDE_CORRECTNUM" val="0"/>
  <p:tag name="ARS_SLIDE_VOTEMEAN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RESPONSETYPE" val="Slid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23202</TotalTime>
  <Words>308</Words>
  <Application>Microsoft Macintosh PowerPoint</Application>
  <PresentationFormat>On-screen Show (4:3)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Book Antiqua</vt:lpstr>
      <vt:lpstr>Calibri</vt:lpstr>
      <vt:lpstr>MS Mincho</vt:lpstr>
      <vt:lpstr>ＭＳ Ｐゴシック</vt:lpstr>
      <vt:lpstr>Times New Roman</vt:lpstr>
      <vt:lpstr>Wingdings</vt:lpstr>
      <vt:lpstr>Arial</vt:lpstr>
      <vt:lpstr>Office Theme</vt:lpstr>
      <vt:lpstr>1_Office Theme</vt:lpstr>
      <vt:lpstr>Joint LSI / SDCG / GEOGLAM Review of Global Data Flows Study</vt:lpstr>
      <vt:lpstr>History</vt:lpstr>
      <vt:lpstr>Study Provenance and Trajectory</vt:lpstr>
      <vt:lpstr>Conclusions Highlights (1/2)</vt:lpstr>
      <vt:lpstr>Conclusions Highlights (2/2)</vt:lpstr>
      <vt:lpstr>Recommendations</vt:lpstr>
      <vt:lpstr>ARD, Interop, Pilots, Cloud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 Dyke</dc:creator>
  <cp:lastModifiedBy>George Dyke</cp:lastModifiedBy>
  <cp:revision>602</cp:revision>
  <dcterms:created xsi:type="dcterms:W3CDTF">2013-01-29T13:10:08Z</dcterms:created>
  <dcterms:modified xsi:type="dcterms:W3CDTF">2017-09-04T17:56:02Z</dcterms:modified>
</cp:coreProperties>
</file>