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95" r:id="rId3"/>
    <p:sldId id="349" r:id="rId4"/>
    <p:sldId id="358" r:id="rId5"/>
    <p:sldId id="374" r:id="rId6"/>
    <p:sldId id="366" r:id="rId7"/>
    <p:sldId id="335" r:id="rId8"/>
    <p:sldId id="348" r:id="rId9"/>
    <p:sldId id="343" r:id="rId10"/>
    <p:sldId id="359" r:id="rId11"/>
    <p:sldId id="360" r:id="rId12"/>
    <p:sldId id="372" r:id="rId13"/>
    <p:sldId id="361" r:id="rId14"/>
    <p:sldId id="365" r:id="rId15"/>
    <p:sldId id="378" r:id="rId16"/>
    <p:sldId id="375" r:id="rId17"/>
    <p:sldId id="376" r:id="rId18"/>
    <p:sldId id="363" r:id="rId19"/>
    <p:sldId id="300" r:id="rId20"/>
    <p:sldId id="367" r:id="rId21"/>
    <p:sldId id="346" r:id="rId22"/>
    <p:sldId id="321" r:id="rId23"/>
    <p:sldId id="297" r:id="rId24"/>
    <p:sldId id="371" r:id="rId25"/>
    <p:sldId id="351" r:id="rId26"/>
    <p:sldId id="368" r:id="rId27"/>
    <p:sldId id="369" r:id="rId28"/>
    <p:sldId id="344" r:id="rId29"/>
    <p:sldId id="377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0603"/>
    <a:srgbClr val="52D1FF"/>
    <a:srgbClr val="31D1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00" autoAdjust="0"/>
    <p:restoredTop sz="95390" autoAdjust="0"/>
  </p:normalViewPr>
  <p:slideViewPr>
    <p:cSldViewPr snapToGrid="0" snapToObjects="1">
      <p:cViewPr>
        <p:scale>
          <a:sx n="75" d="100"/>
          <a:sy n="75" d="100"/>
        </p:scale>
        <p:origin x="-1000" y="-2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3D9B2-7A09-9B4C-9A93-D80FE30F70E8}" type="datetimeFigureOut">
              <a:rPr lang="en-US" smtClean="0"/>
              <a:t>9/6/17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5DCDAA-0103-3548-A415-A9595B155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686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A07C42-BE82-3746-B6F0-6A2D2B39FB59}" type="datetimeFigureOut">
              <a:rPr lang="en-US" smtClean="0"/>
              <a:t>9/6/17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316D1-B833-AD42-A36C-8AC232557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228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3D641-A3BC-754C-9997-7D50A43CAA6D}" type="datetime1">
              <a:rPr lang="en-US" smtClean="0"/>
              <a:t>9/6/17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08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C1260-A38E-B046-9B6F-3A7266183FA1}" type="datetime1">
              <a:rPr lang="en-US" smtClean="0"/>
              <a:t>9/6/17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78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E44BF-B6DA-564D-99A9-1064545EB459}" type="datetime1">
              <a:rPr lang="en-US" smtClean="0"/>
              <a:t>9/6/17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24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831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F4590-32F9-5E47-B0C2-B3B96738C09E}" type="datetime1">
              <a:rPr lang="en-US" smtClean="0"/>
              <a:t>9/6/17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47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CDC9-1B9A-8847-83B5-A732FD936962}" type="datetime1">
              <a:rPr lang="en-US" smtClean="0"/>
              <a:t>9/6/17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114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87EA-44C9-A34B-A9DA-26BF49986A58}" type="datetime1">
              <a:rPr lang="en-US" smtClean="0"/>
              <a:t>9/6/17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16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FAE4C-722A-CE4E-B8C8-FF9F14DA9B85}" type="datetime1">
              <a:rPr lang="en-US" smtClean="0"/>
              <a:t>9/6/17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390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0FA61-2A93-1D4F-A0C8-F7352127C2E1}" type="datetime1">
              <a:rPr lang="en-US" smtClean="0"/>
              <a:t>9/6/17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53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C6573-0170-3749-85C0-1A63AC849233}" type="datetime1">
              <a:rPr lang="en-US" smtClean="0"/>
              <a:t>9/6/17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7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069DF-F945-EA41-8321-1B97E85963DD}" type="datetime1">
              <a:rPr lang="en-US" smtClean="0"/>
              <a:t>9/6/17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0EA65-6978-9945-A7AD-C89F992E822A}" type="datetime1">
              <a:rPr lang="en-US" smtClean="0"/>
              <a:t>9/6/17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80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159EA-2A56-8C40-AB44-FE753EB9665E}" type="datetime1">
              <a:rPr lang="en-US" smtClean="0"/>
              <a:t>9/6/17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-7429" y="876300"/>
            <a:ext cx="9144000" cy="114300"/>
            <a:chOff x="0" y="1447800"/>
            <a:chExt cx="9144000" cy="228600"/>
          </a:xfrm>
        </p:grpSpPr>
        <p:sp>
          <p:nvSpPr>
            <p:cNvPr id="10" name="Rectangle 9"/>
            <p:cNvSpPr/>
            <p:nvPr/>
          </p:nvSpPr>
          <p:spPr>
            <a:xfrm>
              <a:off x="0" y="1447800"/>
              <a:ext cx="1143000" cy="228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295400" y="1447800"/>
              <a:ext cx="7848600" cy="2286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76200"/>
            <a:ext cx="913171" cy="75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62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package" Target="../embeddings/Microsoft_Word_Document2.docx"/><Relationship Id="rId5" Type="http://schemas.openxmlformats.org/officeDocument/2006/relationships/image" Target="../media/image3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package" Target="../embeddings/Microsoft_Word_Document3.docx"/><Relationship Id="rId5" Type="http://schemas.openxmlformats.org/officeDocument/2006/relationships/image" Target="../media/image35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hyperlink" Target="https://hls.gsfc.nasa.gov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/>
          <p:cNvSpPr txBox="1">
            <a:spLocks/>
          </p:cNvSpPr>
          <p:nvPr/>
        </p:nvSpPr>
        <p:spPr>
          <a:xfrm>
            <a:off x="88900" y="168901"/>
            <a:ext cx="6781800" cy="13620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80000"/>
              </a:lnSpc>
            </a:pPr>
            <a:r>
              <a:rPr lang="en-US" sz="3600" smtClean="0">
                <a:solidFill>
                  <a:schemeClr val="bg1"/>
                </a:solidFill>
              </a:rPr>
              <a:t>Future US Land Imaging</a:t>
            </a:r>
            <a:br>
              <a:rPr lang="en-US" sz="3600" smtClean="0">
                <a:solidFill>
                  <a:schemeClr val="bg1"/>
                </a:solidFill>
              </a:rPr>
            </a:br>
            <a:r>
              <a:rPr lang="en-US" sz="3600" smtClean="0">
                <a:solidFill>
                  <a:schemeClr val="bg1"/>
                </a:solidFill>
              </a:rPr>
              <a:t> </a:t>
            </a:r>
            <a:br>
              <a:rPr lang="en-US" sz="36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Jeffrey Masek, NASA GSFC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	</a:t>
            </a:r>
            <a:r>
              <a:rPr lang="en-US" sz="3200" smtClean="0">
                <a:solidFill>
                  <a:schemeClr val="bg1"/>
                </a:solidFill>
              </a:rPr>
              <a:t/>
            </a:r>
            <a:br>
              <a:rPr lang="en-US" sz="3200" smtClean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1" name="Picture 10" descr="Earth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4639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06400" y="5593834"/>
            <a:ext cx="37249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NASA Agency Update – CEOS LSI-VC-2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July 20-22, 2016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Dave Jarrett, NASA HQ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Jeff Masek, NASA GSFC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639733"/>
            <a:ext cx="9144000" cy="22182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798" y="4532742"/>
            <a:ext cx="88392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Harmonized Landsat/Sentinel-2 (HLS) Project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Jeff Masek, </a:t>
            </a:r>
            <a:r>
              <a:rPr lang="en-US" dirty="0" err="1" smtClean="0">
                <a:solidFill>
                  <a:schemeClr val="bg1"/>
                </a:solidFill>
              </a:rPr>
              <a:t>Junchang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Ju</a:t>
            </a:r>
            <a:r>
              <a:rPr lang="en-US" dirty="0" smtClean="0">
                <a:solidFill>
                  <a:schemeClr val="bg1"/>
                </a:solidFill>
              </a:rPr>
              <a:t>, Eric </a:t>
            </a:r>
            <a:r>
              <a:rPr lang="en-US" dirty="0" err="1" smtClean="0">
                <a:solidFill>
                  <a:schemeClr val="bg1"/>
                </a:solidFill>
              </a:rPr>
              <a:t>Vermote</a:t>
            </a:r>
            <a:r>
              <a:rPr lang="en-US" dirty="0" smtClean="0">
                <a:solidFill>
                  <a:schemeClr val="bg1"/>
                </a:solidFill>
              </a:rPr>
              <a:t>, NASA GSFC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Martin </a:t>
            </a:r>
            <a:r>
              <a:rPr lang="en-US" dirty="0" err="1" smtClean="0">
                <a:solidFill>
                  <a:schemeClr val="bg1"/>
                </a:solidFill>
              </a:rPr>
              <a:t>Claverie</a:t>
            </a:r>
            <a:r>
              <a:rPr lang="en-US" dirty="0" smtClean="0">
                <a:solidFill>
                  <a:schemeClr val="bg1"/>
                </a:solidFill>
              </a:rPr>
              <a:t>, Jean-Claude Roger, </a:t>
            </a:r>
            <a:r>
              <a:rPr lang="en-US" dirty="0" err="1" smtClean="0">
                <a:solidFill>
                  <a:schemeClr val="bg1"/>
                </a:solidFill>
              </a:rPr>
              <a:t>Sergii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Skakun</a:t>
            </a:r>
            <a:r>
              <a:rPr lang="en-US" dirty="0" smtClean="0">
                <a:solidFill>
                  <a:schemeClr val="bg1"/>
                </a:solidFill>
              </a:rPr>
              <a:t>, University of Maryland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Jennifer </a:t>
            </a:r>
            <a:r>
              <a:rPr lang="en-US" dirty="0" err="1" smtClean="0">
                <a:solidFill>
                  <a:schemeClr val="bg1"/>
                </a:solidFill>
              </a:rPr>
              <a:t>Dungan</a:t>
            </a:r>
            <a:r>
              <a:rPr lang="en-US" dirty="0" smtClean="0">
                <a:solidFill>
                  <a:schemeClr val="bg1"/>
                </a:solidFill>
              </a:rPr>
              <a:t>, NASA ARC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CEOS Joint Meeting, </a:t>
            </a:r>
            <a:r>
              <a:rPr lang="en-US" dirty="0" err="1" smtClean="0">
                <a:solidFill>
                  <a:schemeClr val="bg1"/>
                </a:solidFill>
              </a:rPr>
              <a:t>Frascati</a:t>
            </a:r>
            <a:r>
              <a:rPr lang="en-US" dirty="0" smtClean="0">
                <a:solidFill>
                  <a:schemeClr val="bg1"/>
                </a:solidFill>
              </a:rPr>
              <a:t>, September 2017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028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61" y="1800893"/>
            <a:ext cx="8755238" cy="372855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8761" y="187328"/>
            <a:ext cx="7886700" cy="74965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Crop NDVI Phenology</a:t>
            </a:r>
            <a:endParaRPr lang="en-US" sz="4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81620" y="5521690"/>
            <a:ext cx="1252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DOY (2016)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56353" y="3345045"/>
            <a:ext cx="664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NDVI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8761" y="1170001"/>
            <a:ext cx="835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Delaware, USA  - crop type examples from USDA Cropland Data Layer (CDL)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HLS data interpolated and smoothed (10-day window)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731934" y="5844855"/>
            <a:ext cx="984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Corn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Soybean</a:t>
            </a:r>
          </a:p>
        </p:txBody>
      </p:sp>
      <p:sp>
        <p:nvSpPr>
          <p:cNvPr id="2" name="Rectangle 1"/>
          <p:cNvSpPr/>
          <p:nvPr/>
        </p:nvSpPr>
        <p:spPr>
          <a:xfrm>
            <a:off x="6832600" y="5844855"/>
            <a:ext cx="2120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Double (Wheat/Soy)</a:t>
            </a:r>
          </a:p>
          <a:p>
            <a:r>
              <a:rPr lang="en-US" dirty="0">
                <a:solidFill>
                  <a:srgbClr val="FF00FF"/>
                </a:solidFill>
              </a:rPr>
              <a:t>Deciduous Forest</a:t>
            </a:r>
          </a:p>
        </p:txBody>
      </p:sp>
    </p:spTree>
    <p:extLst>
      <p:ext uri="{BB962C8B-B14F-4D97-AF65-F5344CB8AC3E}">
        <p14:creationId xmlns:p14="http://schemas.microsoft.com/office/powerpoint/2010/main" val="1052804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su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59" y="2108848"/>
            <a:ext cx="2615428" cy="3763206"/>
          </a:xfrm>
          <a:prstGeom prst="rect">
            <a:avLst/>
          </a:prstGeom>
        </p:spPr>
      </p:pic>
      <p:pic>
        <p:nvPicPr>
          <p:cNvPr id="5" name="Picture 4" descr="hlsSV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221" y="2108848"/>
            <a:ext cx="2615428" cy="3763206"/>
          </a:xfrm>
          <a:prstGeom prst="rect">
            <a:avLst/>
          </a:prstGeom>
        </p:spPr>
      </p:pic>
      <p:pic>
        <p:nvPicPr>
          <p:cNvPr id="6" name="Picture 5" descr="CD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440" y="2108848"/>
            <a:ext cx="2615428" cy="37632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flipV="1">
            <a:off x="357660" y="5959229"/>
            <a:ext cx="1229251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7698" y="5959229"/>
            <a:ext cx="5458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4km</a:t>
            </a:r>
            <a:endParaRPr lang="en-US" sz="16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88761" y="187328"/>
            <a:ext cx="7886700" cy="74965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Crop Classification</a:t>
            </a:r>
            <a:endParaRPr lang="en-US" sz="4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4594" y="1045629"/>
            <a:ext cx="6720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Supervised classification (SVM) of HLS NDVI trajectories in Delaware, using USDA CDL as training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984504" y="1739516"/>
            <a:ext cx="1204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RGB image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59971" y="170725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USDA CDL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35438" y="1724361"/>
            <a:ext cx="1805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HLS Classification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555960" y="6109663"/>
            <a:ext cx="310599" cy="27093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904119" y="6485467"/>
            <a:ext cx="310599" cy="270933"/>
          </a:xfrm>
          <a:prstGeom prst="rect">
            <a:avLst/>
          </a:prstGeom>
          <a:solidFill>
            <a:srgbClr val="FECC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422902" y="6105131"/>
            <a:ext cx="310599" cy="270933"/>
          </a:xfrm>
          <a:prstGeom prst="rect">
            <a:avLst/>
          </a:prstGeom>
          <a:solidFill>
            <a:srgbClr val="1F60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424468" y="6485467"/>
            <a:ext cx="310599" cy="270933"/>
          </a:xfrm>
          <a:prstGeom prst="rect">
            <a:avLst/>
          </a:prstGeom>
          <a:solidFill>
            <a:srgbClr val="5D60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923669" y="6101213"/>
            <a:ext cx="310599" cy="270933"/>
          </a:xfrm>
          <a:prstGeom prst="rect">
            <a:avLst/>
          </a:prstGeom>
          <a:solidFill>
            <a:srgbClr val="5986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923669" y="6485467"/>
            <a:ext cx="310599" cy="270933"/>
          </a:xfrm>
          <a:prstGeom prst="rect">
            <a:avLst/>
          </a:prstGeom>
          <a:solidFill>
            <a:srgbClr val="89CD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904119" y="6105131"/>
            <a:ext cx="310599" cy="270933"/>
          </a:xfrm>
          <a:prstGeom prst="rect">
            <a:avLst/>
          </a:prstGeom>
          <a:solidFill>
            <a:srgbClr val="2865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214718" y="6025782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214718" y="6406782"/>
            <a:ext cx="605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corn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733501" y="6419114"/>
            <a:ext cx="1179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wheat/soy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732312" y="6049782"/>
            <a:ext cx="96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soybean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226412" y="6045864"/>
            <a:ext cx="947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wetland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234268" y="6429296"/>
            <a:ext cx="739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forest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866559" y="6054314"/>
            <a:ext cx="1172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developed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803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636" y="156104"/>
            <a:ext cx="8229600" cy="1143000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chemeClr val="accent1"/>
                </a:solidFill>
              </a:rPr>
              <a:t>Crop Type Map for Germany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285" y="1048808"/>
            <a:ext cx="4198364" cy="56726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6070" y="1467301"/>
            <a:ext cx="42879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Crop type map derived from analysis of HLS imagery by Humboldt University/P. Griffiths (ESA Living Planet Research Fellow)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/>
              <a:t>Based on data from Oct 2015-Dec 2016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21 land cover classes, 15 crop types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Overall accuracy 76%, several crop types &gt;90% accuracy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166070" y="6094740"/>
            <a:ext cx="40803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4F81BD"/>
                </a:solidFill>
              </a:rPr>
              <a:t>http://</a:t>
            </a:r>
            <a:r>
              <a:rPr lang="en-US" sz="1400" dirty="0" err="1">
                <a:solidFill>
                  <a:srgbClr val="4F81BD"/>
                </a:solidFill>
              </a:rPr>
              <a:t>www.esa.int</a:t>
            </a:r>
            <a:r>
              <a:rPr lang="en-US" sz="1400" dirty="0">
                <a:solidFill>
                  <a:srgbClr val="4F81BD"/>
                </a:solidFill>
              </a:rPr>
              <a:t>/</a:t>
            </a:r>
            <a:r>
              <a:rPr lang="en-US" sz="1400" dirty="0" err="1">
                <a:solidFill>
                  <a:srgbClr val="4F81BD"/>
                </a:solidFill>
              </a:rPr>
              <a:t>spaceinimages</a:t>
            </a:r>
            <a:r>
              <a:rPr lang="en-US" sz="1400" dirty="0">
                <a:solidFill>
                  <a:srgbClr val="4F81BD"/>
                </a:solidFill>
              </a:rPr>
              <a:t>/Images/2017/08/</a:t>
            </a:r>
            <a:r>
              <a:rPr lang="en-US" sz="1400" dirty="0" err="1">
                <a:solidFill>
                  <a:srgbClr val="4F81BD"/>
                </a:solidFill>
              </a:rPr>
              <a:t>Mapping_Germany_s_agricultural_landscape</a:t>
            </a:r>
            <a:endParaRPr lang="en-US" sz="14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155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13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0948" y="189973"/>
            <a:ext cx="8229600" cy="908313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rgbClr val="4F81BD"/>
                </a:solidFill>
              </a:rPr>
              <a:t>QA/QC &amp; Validation</a:t>
            </a:r>
            <a:endParaRPr lang="en-US" sz="4000" dirty="0">
              <a:solidFill>
                <a:srgbClr val="4F81B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000" y="1337732"/>
            <a:ext cx="758613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 distinguish between:</a:t>
            </a:r>
          </a:p>
          <a:p>
            <a:pPr marL="285750" indent="-285750">
              <a:buFont typeface="Arial"/>
              <a:buChar char="•"/>
            </a:pPr>
            <a:r>
              <a:rPr lang="en-US" sz="2000" b="1" i="1" dirty="0" smtClean="0"/>
              <a:t>Product QA/QC </a:t>
            </a:r>
            <a:r>
              <a:rPr lang="en-US" sz="2000" dirty="0" smtClean="0"/>
              <a:t>– should the granule (or pixel) be flagged as of low or questionable quality?</a:t>
            </a:r>
          </a:p>
          <a:p>
            <a:pPr marL="285750" indent="-285750">
              <a:buFont typeface="Arial"/>
              <a:buChar char="•"/>
            </a:pPr>
            <a:r>
              <a:rPr lang="en-US" sz="2000" b="1" i="1" dirty="0" smtClean="0"/>
              <a:t>Validation or Uncertainty Estimation </a:t>
            </a:r>
            <a:r>
              <a:rPr lang="en-US" sz="2000" dirty="0" smtClean="0"/>
              <a:t>– what is the uncertainty (bias, precision) of any observation relative to a standard?</a:t>
            </a:r>
          </a:p>
          <a:p>
            <a:endParaRPr lang="en-US" sz="2000" dirty="0" smtClean="0"/>
          </a:p>
          <a:p>
            <a:r>
              <a:rPr lang="en-US" sz="2400" dirty="0" smtClean="0"/>
              <a:t>HLS currently implements Product QA via three methods: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Comparison with daily MODIS CMG NBAR products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Dataset </a:t>
            </a:r>
            <a:r>
              <a:rPr lang="en-US" sz="2000" dirty="0"/>
              <a:t>&amp; granule level </a:t>
            </a:r>
            <a:r>
              <a:rPr lang="en-US" sz="2000" dirty="0" smtClean="0"/>
              <a:t>metric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Used to eliminate </a:t>
            </a:r>
            <a:r>
              <a:rPr lang="en-US" sz="2000" dirty="0"/>
              <a:t>HLS granules with high number of discrepant 0.05° CMG reflectance values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Per-pixel time series smoothness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Other per-pixel attributes (cloud mask, shadow mask)</a:t>
            </a:r>
          </a:p>
          <a:p>
            <a:pPr marL="285750" indent="-285750">
              <a:buFontTx/>
              <a:buChar char="-"/>
            </a:pPr>
            <a:endParaRPr lang="en-US" sz="2000" dirty="0" smtClean="0"/>
          </a:p>
          <a:p>
            <a:pPr marL="285750" indent="-285750">
              <a:buFontTx/>
              <a:buChar char="-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78590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14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7536" y="186270"/>
            <a:ext cx="8289263" cy="70555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2E75B6"/>
                </a:solidFill>
              </a:rPr>
              <a:t>QA:  HLS v1.3 MODIS CMG Comparison</a:t>
            </a:r>
            <a:endParaRPr lang="en-US" sz="3600" dirty="0">
              <a:solidFill>
                <a:srgbClr val="2E75B6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1614"/>
            <a:ext cx="9144000" cy="27435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12175" y="5106258"/>
            <a:ext cx="5306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accent3">
                    <a:lumMod val="75000"/>
                  </a:schemeClr>
                </a:solidFill>
              </a:rPr>
              <a:t>~1% S2a tiles rejected due to cloud mask</a:t>
            </a:r>
            <a:endParaRPr lang="en-US" sz="2400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151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15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0948" y="240772"/>
            <a:ext cx="8229600" cy="908313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4F81BD"/>
                </a:solidFill>
              </a:rPr>
              <a:t>HLS Uncertainty Estimation</a:t>
            </a:r>
            <a:endParaRPr lang="en-US" sz="3200" dirty="0">
              <a:solidFill>
                <a:srgbClr val="4F81BD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5816" y="1185704"/>
            <a:ext cx="726898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Component “roll up” uncertainty budget based on: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err="1" smtClean="0"/>
              <a:t>LaSRC</a:t>
            </a:r>
            <a:r>
              <a:rPr lang="en-US" sz="1600" dirty="0" smtClean="0"/>
              <a:t>/6S atmospheric correction results (</a:t>
            </a:r>
            <a:r>
              <a:rPr lang="en-US" sz="1600" dirty="0" err="1" smtClean="0"/>
              <a:t>Vermote</a:t>
            </a:r>
            <a:r>
              <a:rPr lang="en-US" sz="1600" dirty="0" smtClean="0"/>
              <a:t> et al., 2016)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Roy et al (2016) BRDF error relative to MODIS MOD43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Calibration uncertainties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Spectral band regression tree errors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endParaRPr lang="en-US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948" y="2624665"/>
            <a:ext cx="6908800" cy="2819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5816" y="5467349"/>
            <a:ext cx="6760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4F81BD"/>
              </a:solidFill>
            </a:endParaRPr>
          </a:p>
          <a:p>
            <a:r>
              <a:rPr lang="en-US" dirty="0" smtClean="0">
                <a:solidFill>
                  <a:srgbClr val="4F81BD"/>
                </a:solidFill>
              </a:rPr>
              <a:t>Note:  BRDF uncertainty includes errors due to atmospheric correction as well, and thus could be overestimated. </a:t>
            </a:r>
            <a:endParaRPr lang="en-US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213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16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7537" y="186270"/>
            <a:ext cx="7886700" cy="70555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2E75B6"/>
                </a:solidFill>
              </a:rPr>
              <a:t>HLS Crosswalk to MRI Framework</a:t>
            </a:r>
            <a:endParaRPr lang="en-US" sz="3600" dirty="0">
              <a:solidFill>
                <a:srgbClr val="2E75B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333" y="1482366"/>
            <a:ext cx="6655431" cy="51216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201" y="1114437"/>
            <a:ext cx="6146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Included as Appendix to Draft MRI Framework Document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77054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004" y="1165891"/>
            <a:ext cx="8526330" cy="4151176"/>
          </a:xfrm>
        </p:spPr>
        <p:txBody>
          <a:bodyPr>
            <a:noAutofit/>
          </a:bodyPr>
          <a:lstStyle/>
          <a:p>
            <a:r>
              <a:rPr lang="en-US" sz="2000" dirty="0" smtClean="0"/>
              <a:t>NASA/USGS/ESA collaboration on Landsat &amp; Sentinel-2 radiometric calibration extremely valuable</a:t>
            </a:r>
          </a:p>
          <a:p>
            <a:endParaRPr lang="en-US" sz="2000" dirty="0" smtClean="0"/>
          </a:p>
          <a:p>
            <a:r>
              <a:rPr lang="en-US" sz="2000" dirty="0" err="1" smtClean="0"/>
              <a:t>Geolocation</a:t>
            </a:r>
            <a:r>
              <a:rPr lang="en-US" sz="2000" dirty="0" smtClean="0"/>
              <a:t> errors</a:t>
            </a:r>
          </a:p>
          <a:p>
            <a:pPr lvl="1"/>
            <a:r>
              <a:rPr lang="en-US" sz="1800" dirty="0" smtClean="0"/>
              <a:t>Landsat GLS Errors</a:t>
            </a:r>
          </a:p>
          <a:p>
            <a:pPr lvl="1"/>
            <a:r>
              <a:rPr lang="en-US" sz="1800" dirty="0" smtClean="0"/>
              <a:t>S2 yaw problem (pre-2.04 processing)</a:t>
            </a:r>
          </a:p>
          <a:p>
            <a:pPr lvl="1"/>
            <a:r>
              <a:rPr lang="en-US" sz="1800" dirty="0" smtClean="0"/>
              <a:t>HLS co-registers all data to a “reference” MSI image (~GRI)</a:t>
            </a:r>
          </a:p>
          <a:p>
            <a:pPr lvl="1"/>
            <a:endParaRPr lang="en-US" sz="1800" dirty="0" smtClean="0"/>
          </a:p>
          <a:p>
            <a:r>
              <a:rPr lang="en-US" sz="2000" dirty="0" smtClean="0"/>
              <a:t>S2 cloud masking problematic without thermal IR</a:t>
            </a:r>
          </a:p>
          <a:p>
            <a:pPr lvl="1"/>
            <a:r>
              <a:rPr lang="en-US" sz="1800" dirty="0" smtClean="0"/>
              <a:t>ACIX extension to cloud masks will be useful</a:t>
            </a:r>
          </a:p>
          <a:p>
            <a:pPr lvl="1"/>
            <a:endParaRPr lang="en-US" sz="1800" dirty="0" smtClean="0"/>
          </a:p>
          <a:p>
            <a:pPr marL="400050"/>
            <a:r>
              <a:rPr lang="en-US" sz="2400" dirty="0"/>
              <a:t>Validation framework for surface reflectance products is </a:t>
            </a:r>
            <a:r>
              <a:rPr lang="en-US" sz="2400" dirty="0" smtClean="0"/>
              <a:t>weak</a:t>
            </a:r>
          </a:p>
          <a:p>
            <a:pPr marL="800100" lvl="1"/>
            <a:r>
              <a:rPr lang="en-US" sz="1800" dirty="0" smtClean="0"/>
              <a:t>In</a:t>
            </a:r>
            <a:r>
              <a:rPr lang="en-US" sz="1800" dirty="0"/>
              <a:t>-situ data lacking </a:t>
            </a:r>
            <a:endParaRPr lang="en-US" sz="1800" dirty="0" smtClean="0"/>
          </a:p>
          <a:p>
            <a:pPr marL="800100" lvl="1"/>
            <a:r>
              <a:rPr lang="en-US" sz="1800" dirty="0" smtClean="0"/>
              <a:t>BRDF</a:t>
            </a:r>
            <a:r>
              <a:rPr lang="en-US" sz="1800" dirty="0"/>
              <a:t>-adjustments to NBAR may confound problem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17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7537" y="186270"/>
            <a:ext cx="7886700" cy="70555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2E75B6"/>
                </a:solidFill>
              </a:rPr>
              <a:t>Lessons Learned / Issues</a:t>
            </a:r>
            <a:endParaRPr lang="en-US" sz="3600" dirty="0">
              <a:solidFill>
                <a:srgbClr val="2E75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728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Version 1.3 released July 2017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Paper submitted to RSE special issue on Sentinel-2 Applications (</a:t>
            </a:r>
            <a:r>
              <a:rPr lang="en-US" sz="2000" dirty="0" err="1" smtClean="0"/>
              <a:t>Claverie</a:t>
            </a:r>
            <a:r>
              <a:rPr lang="en-US" sz="2000" dirty="0" smtClean="0"/>
              <a:t> et al, in review)</a:t>
            </a:r>
          </a:p>
          <a:p>
            <a:pPr lvl="1">
              <a:lnSpc>
                <a:spcPct val="90000"/>
              </a:lnSpc>
            </a:pPr>
            <a:endParaRPr lang="en-US" sz="18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Version 1.4 to be released end-2017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Wall-to-Wall North America + global test sites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Incorporates Collection 1 Landsat and S2b data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&lt; 7 day latency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Processing &amp; data access via Amazon Web Services (AWS)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400" dirty="0" smtClean="0"/>
              <a:t>2018:  global processing?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18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7537" y="186270"/>
            <a:ext cx="7886700" cy="70555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2E75B6"/>
                </a:solidFill>
              </a:rPr>
              <a:t>Status and Future Directions</a:t>
            </a:r>
            <a:endParaRPr lang="en-US" sz="3600" dirty="0">
              <a:solidFill>
                <a:srgbClr val="2E75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989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6" y="146932"/>
            <a:ext cx="6504736" cy="972785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rgbClr val="4F81BD"/>
                </a:solidFill>
              </a:rPr>
              <a:t>Websites and Public Interface</a:t>
            </a:r>
            <a:endParaRPr lang="en-US" sz="4000" dirty="0">
              <a:solidFill>
                <a:srgbClr val="4F81BD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04046" y="903926"/>
            <a:ext cx="4043503" cy="579305"/>
          </a:xfrm>
        </p:spPr>
        <p:txBody>
          <a:bodyPr/>
          <a:lstStyle/>
          <a:p>
            <a:pPr algn="ctr"/>
            <a:r>
              <a:rPr lang="en-US" dirty="0" smtClean="0"/>
              <a:t>HLS website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32268" y="1553788"/>
            <a:ext cx="4043503" cy="3684588"/>
          </a:xfrm>
        </p:spPr>
        <p:txBody>
          <a:bodyPr lIns="0" rIns="0">
            <a:normAutofit/>
          </a:bodyPr>
          <a:lstStyle/>
          <a:p>
            <a:r>
              <a:rPr lang="en-US" sz="1800" u="sng" dirty="0" smtClean="0">
                <a:solidFill>
                  <a:schemeClr val="accent1">
                    <a:lumMod val="75000"/>
                  </a:schemeClr>
                </a:solidFill>
              </a:rPr>
              <a:t>https:</a:t>
            </a:r>
            <a:r>
              <a:rPr lang="en-US" sz="1800" u="sng" dirty="0">
                <a:solidFill>
                  <a:schemeClr val="accent1">
                    <a:lumMod val="75000"/>
                  </a:schemeClr>
                </a:solidFill>
              </a:rPr>
              <a:t>//</a:t>
            </a:r>
            <a:r>
              <a:rPr lang="en-US" sz="1800" u="sng" dirty="0" smtClean="0">
                <a:solidFill>
                  <a:schemeClr val="accent1">
                    <a:lumMod val="75000"/>
                  </a:schemeClr>
                </a:solidFill>
              </a:rPr>
              <a:t>hls.gsfc.nasa.gov</a:t>
            </a:r>
          </a:p>
          <a:p>
            <a:r>
              <a:rPr lang="en-US" sz="1800" dirty="0" smtClean="0"/>
              <a:t>Public access</a:t>
            </a:r>
          </a:p>
          <a:p>
            <a:r>
              <a:rPr lang="en-US" sz="1800" dirty="0" smtClean="0"/>
              <a:t>Sample data available (via FTP)</a:t>
            </a:r>
          </a:p>
          <a:p>
            <a:r>
              <a:rPr lang="en-US" sz="1800" dirty="0" smtClean="0"/>
              <a:t>Algorithm &amp; Product descriptions</a:t>
            </a:r>
          </a:p>
          <a:p>
            <a:r>
              <a:rPr lang="en-US" sz="1800" b="1" u="sng" dirty="0" smtClean="0"/>
              <a:t>Request new sites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8808" y="916754"/>
            <a:ext cx="4062326" cy="579305"/>
          </a:xfrm>
        </p:spPr>
        <p:txBody>
          <a:bodyPr/>
          <a:lstStyle/>
          <a:p>
            <a:pPr algn="ctr"/>
            <a:r>
              <a:rPr lang="en-US" dirty="0" smtClean="0"/>
              <a:t>NEX project page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8808" y="1553787"/>
            <a:ext cx="4062327" cy="3684588"/>
          </a:xfrm>
        </p:spPr>
        <p:txBody>
          <a:bodyPr lIns="0" rIns="0">
            <a:normAutofit/>
          </a:bodyPr>
          <a:lstStyle/>
          <a:p>
            <a:r>
              <a:rPr lang="en-US" sz="1800" u="sng" dirty="0">
                <a:solidFill>
                  <a:schemeClr val="accent1">
                    <a:lumMod val="75000"/>
                  </a:schemeClr>
                </a:solidFill>
              </a:rPr>
              <a:t>https://</a:t>
            </a:r>
            <a:r>
              <a:rPr lang="en-US" sz="1800" u="sng" dirty="0" smtClean="0">
                <a:solidFill>
                  <a:schemeClr val="accent1">
                    <a:lumMod val="75000"/>
                  </a:schemeClr>
                </a:solidFill>
              </a:rPr>
              <a:t>nex.nasa.gov/nex/projects/1371</a:t>
            </a:r>
            <a:endParaRPr lang="en-US" sz="1800" u="sng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800" dirty="0" smtClean="0"/>
              <a:t>Registered user access</a:t>
            </a:r>
          </a:p>
          <a:p>
            <a:r>
              <a:rPr lang="en-US" sz="1800" dirty="0" smtClean="0"/>
              <a:t>All HLS data available</a:t>
            </a:r>
          </a:p>
          <a:p>
            <a:r>
              <a:rPr lang="en-US" sz="1800" dirty="0" smtClean="0"/>
              <a:t>Documents (slides, user guides)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920" y="3553252"/>
            <a:ext cx="3614327" cy="2297244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30381"/>
          <a:stretch/>
        </p:blipFill>
        <p:spPr>
          <a:xfrm>
            <a:off x="4883786" y="3561878"/>
            <a:ext cx="3644045" cy="2305401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6601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85807" y="1346202"/>
            <a:ext cx="8596190" cy="1515532"/>
          </a:xfrm>
          <a:solidFill>
            <a:schemeClr val="bg1"/>
          </a:solidFill>
          <a:ln w="19050">
            <a:solidFill>
              <a:schemeClr val="tx2"/>
            </a:solidFill>
          </a:ln>
          <a:effectLst>
            <a:outerShdw blurRad="2032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_tradnl" sz="1800" dirty="0" err="1" smtClean="0"/>
              <a:t>Merging</a:t>
            </a:r>
            <a:r>
              <a:rPr lang="es-ES_tradnl" sz="1800" dirty="0" smtClean="0"/>
              <a:t> Sentinel-2 </a:t>
            </a:r>
            <a:r>
              <a:rPr lang="es-ES_tradnl" sz="1800" dirty="0"/>
              <a:t>and </a:t>
            </a:r>
            <a:r>
              <a:rPr lang="es-ES_tradnl" sz="1800" dirty="0" err="1"/>
              <a:t>Landsat</a:t>
            </a:r>
            <a:r>
              <a:rPr lang="es-ES_tradnl" sz="1800" dirty="0"/>
              <a:t> data </a:t>
            </a:r>
            <a:r>
              <a:rPr lang="es-ES_tradnl" sz="1800" dirty="0" err="1"/>
              <a:t>streams</a:t>
            </a:r>
            <a:r>
              <a:rPr lang="es-ES_tradnl" sz="1800" dirty="0"/>
              <a:t> </a:t>
            </a:r>
            <a:r>
              <a:rPr lang="es-ES_tradnl" sz="1800" dirty="0" smtClean="0"/>
              <a:t>can </a:t>
            </a:r>
            <a:r>
              <a:rPr lang="es-ES_tradnl" sz="1800" dirty="0" err="1" smtClean="0"/>
              <a:t>provide</a:t>
            </a:r>
            <a:r>
              <a:rPr lang="es-ES_tradnl" sz="1800" b="1" dirty="0" smtClean="0"/>
              <a:t> 2-3 </a:t>
            </a:r>
            <a:r>
              <a:rPr lang="es-ES_tradnl" sz="1800" b="1" dirty="0" err="1" smtClean="0"/>
              <a:t>day</a:t>
            </a:r>
            <a:r>
              <a:rPr lang="es-ES_tradnl" sz="1800" b="1" dirty="0" smtClean="0"/>
              <a:t> global </a:t>
            </a:r>
            <a:r>
              <a:rPr lang="es-ES_tradnl" sz="1800" b="1" dirty="0" err="1" smtClean="0"/>
              <a:t>coverage</a:t>
            </a:r>
            <a:r>
              <a:rPr lang="es-ES_tradnl" sz="1800" b="1" dirty="0" smtClean="0"/>
              <a:t> </a:t>
            </a:r>
          </a:p>
          <a:p>
            <a:r>
              <a:rPr lang="en-US" sz="1800" dirty="0" smtClean="0"/>
              <a:t>Goal </a:t>
            </a:r>
            <a:r>
              <a:rPr lang="en-US" sz="1800" dirty="0"/>
              <a:t>is “seamless” near-daily 30m surface reflectance </a:t>
            </a:r>
            <a:r>
              <a:rPr lang="en-US" sz="1800" dirty="0" smtClean="0"/>
              <a:t>record including atmospheric corrections, spectral and BRDF adjustments, </a:t>
            </a:r>
            <a:r>
              <a:rPr lang="en-US" sz="1800" dirty="0" err="1" smtClean="0"/>
              <a:t>regridding</a:t>
            </a:r>
            <a:endParaRPr lang="en-US" sz="1800" dirty="0" smtClean="0"/>
          </a:p>
          <a:p>
            <a:r>
              <a:rPr lang="en-US" sz="1800" dirty="0" smtClean="0"/>
              <a:t>Project initiated as collaboration among GSFC, UMD, NASA Ames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807" y="3328032"/>
            <a:ext cx="3930593" cy="2969846"/>
          </a:xfrm>
          <a:prstGeom prst="rect">
            <a:avLst/>
          </a:prstGeom>
          <a:ln w="19050"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48" y="240772"/>
            <a:ext cx="8229600" cy="908313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4F81BD"/>
                </a:solidFill>
              </a:rPr>
              <a:t>Harmonized Landsat Sentinel-2 (HLS) Project</a:t>
            </a:r>
            <a:endParaRPr lang="en-US" sz="3200" dirty="0">
              <a:solidFill>
                <a:srgbClr val="4F81BD"/>
              </a:solidFill>
            </a:endParaRPr>
          </a:p>
        </p:txBody>
      </p:sp>
      <p:pic>
        <p:nvPicPr>
          <p:cNvPr id="8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5748" y="3328032"/>
            <a:ext cx="4466250" cy="2969846"/>
          </a:xfrm>
          <a:prstGeom prst="rect">
            <a:avLst/>
          </a:prstGeom>
          <a:ln w="19050"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33900" y="3351379"/>
            <a:ext cx="4348097" cy="29464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4864330" y="3667263"/>
            <a:ext cx="3865378" cy="2225666"/>
            <a:chOff x="1373187" y="4066823"/>
            <a:chExt cx="6740525" cy="2517362"/>
          </a:xfrm>
        </p:grpSpPr>
        <p:grpSp>
          <p:nvGrpSpPr>
            <p:cNvPr id="31" name="Group 30"/>
            <p:cNvGrpSpPr/>
            <p:nvPr/>
          </p:nvGrpSpPr>
          <p:grpSpPr>
            <a:xfrm>
              <a:off x="1373187" y="4066823"/>
              <a:ext cx="6740525" cy="1181100"/>
              <a:chOff x="1143000" y="4229100"/>
              <a:chExt cx="6740525" cy="1181100"/>
            </a:xfrm>
          </p:grpSpPr>
          <p:grpSp>
            <p:nvGrpSpPr>
              <p:cNvPr id="68" name="Group 67"/>
              <p:cNvGrpSpPr/>
              <p:nvPr/>
            </p:nvGrpSpPr>
            <p:grpSpPr>
              <a:xfrm>
                <a:off x="1530350" y="4229100"/>
                <a:ext cx="5778500" cy="1181100"/>
                <a:chOff x="1790700" y="2705100"/>
                <a:chExt cx="5778500" cy="1181100"/>
              </a:xfrm>
            </p:grpSpPr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7907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2" name="Picture 71"/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20828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3749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6670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9591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32512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7" name="Picture 7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5433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8" name="Picture 77"/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38354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9" name="Picture 78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1275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0" name="Picture 79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4196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1" name="Picture 80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7117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2" name="Picture 8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0038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3" name="Picture 8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2959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4" name="Picture 83"/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55880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5" name="Picture 84"/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58801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6" name="Picture 85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1722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7" name="Picture 8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4643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</p:grpSp>
          <p:cxnSp>
            <p:nvCxnSpPr>
              <p:cNvPr id="69" name="Straight Arrow Connector 68"/>
              <p:cNvCxnSpPr/>
              <p:nvPr/>
            </p:nvCxnSpPr>
            <p:spPr>
              <a:xfrm flipV="1">
                <a:off x="6734175" y="4851400"/>
                <a:ext cx="1149350" cy="254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/>
              <p:cNvCxnSpPr/>
              <p:nvPr/>
            </p:nvCxnSpPr>
            <p:spPr>
              <a:xfrm flipV="1">
                <a:off x="1143000" y="4889500"/>
                <a:ext cx="679450" cy="12700"/>
              </a:xfrm>
              <a:prstGeom prst="straightConnector1">
                <a:avLst/>
              </a:prstGeom>
              <a:ln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Straight Connector 31"/>
            <p:cNvCxnSpPr/>
            <p:nvPr/>
          </p:nvCxnSpPr>
          <p:spPr>
            <a:xfrm>
              <a:off x="1663700" y="5616224"/>
              <a:ext cx="0" cy="95567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910342" y="6403625"/>
              <a:ext cx="0" cy="168274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578656" y="6415911"/>
              <a:ext cx="0" cy="168274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5659437" y="6162324"/>
              <a:ext cx="0" cy="40957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785924" y="5908737"/>
              <a:ext cx="0" cy="66316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5075237" y="5915410"/>
              <a:ext cx="0" cy="66316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5408316" y="5913202"/>
              <a:ext cx="0" cy="66316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4505430" y="5820589"/>
              <a:ext cx="0" cy="75131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3868667" y="5732441"/>
              <a:ext cx="0" cy="83945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367132" y="5996182"/>
              <a:ext cx="0" cy="57571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3095669" y="6196191"/>
              <a:ext cx="0" cy="37570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782932" y="6236180"/>
              <a:ext cx="0" cy="34800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2110466" y="6389268"/>
              <a:ext cx="0" cy="183319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494039" y="6389268"/>
              <a:ext cx="0" cy="183319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614737" y="5821542"/>
              <a:ext cx="0" cy="750357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198937" y="5828623"/>
              <a:ext cx="0" cy="750357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5993031" y="6285091"/>
              <a:ext cx="0" cy="286808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6243637" y="6398149"/>
              <a:ext cx="0" cy="155988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663700" y="6571899"/>
              <a:ext cx="574675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/>
            <p:cNvSpPr/>
            <p:nvPr/>
          </p:nvSpPr>
          <p:spPr>
            <a:xfrm>
              <a:off x="2065337" y="6335892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446337" y="6316842"/>
              <a:ext cx="88900" cy="889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738437" y="6196191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051174" y="6162324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322637" y="5923141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570287" y="5736874"/>
              <a:ext cx="88900" cy="88900"/>
            </a:xfrm>
            <a:prstGeom prst="rect">
              <a:avLst/>
            </a:prstGeom>
            <a:solidFill>
              <a:srgbClr val="77933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815291" y="5692424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154487" y="5747457"/>
              <a:ext cx="88900" cy="88900"/>
            </a:xfrm>
            <a:prstGeom prst="rect">
              <a:avLst/>
            </a:prstGeom>
            <a:solidFill>
              <a:srgbClr val="77933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462991" y="5747457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741861" y="5855407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030787" y="5878691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367337" y="5853291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5612341" y="6094591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5951537" y="6246991"/>
              <a:ext cx="88900" cy="88900"/>
            </a:xfrm>
            <a:prstGeom prst="rect">
              <a:avLst/>
            </a:prstGeom>
            <a:solidFill>
              <a:srgbClr val="77933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6199187" y="6314725"/>
              <a:ext cx="88900" cy="88900"/>
            </a:xfrm>
            <a:prstGeom prst="rect">
              <a:avLst/>
            </a:prstGeom>
            <a:solidFill>
              <a:srgbClr val="77933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535737" y="6352824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6865937" y="6316842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1976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56933" y="5113867"/>
            <a:ext cx="4284134" cy="124248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89866" y="5367869"/>
            <a:ext cx="2309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chemeClr val="bg1"/>
                </a:solidFill>
              </a:rPr>
              <a:t>Thank You</a:t>
            </a:r>
            <a:endParaRPr lang="en-US" sz="3600" b="1" i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7825" y="6356350"/>
            <a:ext cx="2444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Delaware / New Jersey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937106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21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670300" y="3276600"/>
            <a:ext cx="13957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Backup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33464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761" y="187328"/>
            <a:ext cx="7886700" cy="749652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HLS Products Specification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6396" y="2930709"/>
            <a:ext cx="2243434" cy="15762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txBody>
          <a:bodyPr wrap="square" anchor="b">
            <a:noAutofit/>
          </a:bodyPr>
          <a:lstStyle/>
          <a:p>
            <a:pPr lvl="0"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onstantia" panose="02030602050306030303" pitchFamily="18" charset="0"/>
              </a:rPr>
              <a:t>S10</a:t>
            </a:r>
          </a:p>
          <a:p>
            <a:r>
              <a:rPr lang="en-US" sz="1400" b="1" u="sng" dirty="0" smtClean="0">
                <a:solidFill>
                  <a:schemeClr val="tx2">
                    <a:lumMod val="50000"/>
                  </a:schemeClr>
                </a:solidFill>
              </a:rPr>
              <a:t>Spatial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: 10m, 20m, 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60m</a:t>
            </a:r>
          </a:p>
          <a:p>
            <a:r>
              <a:rPr lang="en-US" sz="1400" b="1" u="sng" dirty="0" smtClean="0">
                <a:solidFill>
                  <a:schemeClr val="tx2">
                    <a:lumMod val="50000"/>
                  </a:schemeClr>
                </a:solidFill>
              </a:rPr>
              <a:t>Spectral Bands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: All MSI</a:t>
            </a:r>
          </a:p>
          <a:p>
            <a:r>
              <a:rPr lang="en-US" sz="1400" b="1" u="sng" dirty="0" smtClean="0">
                <a:solidFill>
                  <a:schemeClr val="tx2">
                    <a:lumMod val="50000"/>
                  </a:schemeClr>
                </a:solidFill>
              </a:rPr>
              <a:t>Temporal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: All  Sentinel-2 L1C 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granules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400" b="1" u="sng" dirty="0" smtClean="0">
                <a:solidFill>
                  <a:schemeClr val="tx2">
                    <a:lumMod val="50000"/>
                  </a:schemeClr>
                </a:solidFill>
              </a:rPr>
              <a:t>NBAR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: No</a:t>
            </a:r>
          </a:p>
        </p:txBody>
      </p:sp>
      <p:sp>
        <p:nvSpPr>
          <p:cNvPr id="5" name="Rectangle 4"/>
          <p:cNvSpPr/>
          <p:nvPr/>
        </p:nvSpPr>
        <p:spPr>
          <a:xfrm>
            <a:off x="156396" y="4680435"/>
            <a:ext cx="2243434" cy="18271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txBody>
          <a:bodyPr wrap="square" anchor="b">
            <a:noAutofit/>
          </a:bodyPr>
          <a:lstStyle/>
          <a:p>
            <a:pPr lvl="0"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onstantia" panose="02030602050306030303" pitchFamily="18" charset="0"/>
              </a:rPr>
              <a:t>S30</a:t>
            </a:r>
          </a:p>
          <a:p>
            <a:r>
              <a:rPr lang="en-US" sz="1400" b="1" u="sng" dirty="0" smtClean="0">
                <a:solidFill>
                  <a:schemeClr val="tx2">
                    <a:lumMod val="50000"/>
                  </a:schemeClr>
                </a:solidFill>
              </a:rPr>
              <a:t>Spatial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30m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400" b="1" u="sng" dirty="0" smtClean="0">
                <a:solidFill>
                  <a:schemeClr val="tx2">
                    <a:lumMod val="50000"/>
                  </a:schemeClr>
                </a:solidFill>
              </a:rPr>
              <a:t>Spectral</a:t>
            </a:r>
            <a:r>
              <a:rPr lang="en-US" sz="1400" b="1" u="sng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b="1" u="sng" dirty="0" smtClean="0">
                <a:solidFill>
                  <a:schemeClr val="tx2">
                    <a:lumMod val="50000"/>
                  </a:schemeClr>
                </a:solidFill>
              </a:rPr>
              <a:t>Bands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OLI-like +  MSI Red 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Edge</a:t>
            </a:r>
          </a:p>
          <a:p>
            <a:r>
              <a:rPr lang="en-US" sz="1400" b="1" u="sng" dirty="0" smtClean="0">
                <a:solidFill>
                  <a:schemeClr val="tx2">
                    <a:lumMod val="50000"/>
                  </a:schemeClr>
                </a:solidFill>
              </a:rPr>
              <a:t>Temporal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: All  Sentinel-2 L1C 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granules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400" b="1" u="sng" dirty="0" smtClean="0">
                <a:solidFill>
                  <a:schemeClr val="tx2">
                    <a:lumMod val="50000"/>
                  </a:schemeClr>
                </a:solidFill>
              </a:rPr>
              <a:t>NBAR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: Yes</a:t>
            </a:r>
          </a:p>
        </p:txBody>
      </p:sp>
      <p:sp>
        <p:nvSpPr>
          <p:cNvPr id="6" name="Rectangle 5"/>
          <p:cNvSpPr/>
          <p:nvPr/>
        </p:nvSpPr>
        <p:spPr>
          <a:xfrm>
            <a:off x="2598105" y="2938079"/>
            <a:ext cx="2250077" cy="15801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onstantia" panose="02030602050306030303" pitchFamily="18" charset="0"/>
              </a:rPr>
              <a:t>L30</a:t>
            </a:r>
          </a:p>
          <a:p>
            <a:r>
              <a:rPr lang="en-US" sz="1400" b="1" u="sng" dirty="0" smtClean="0">
                <a:solidFill>
                  <a:schemeClr val="tx2">
                    <a:lumMod val="50000"/>
                  </a:schemeClr>
                </a:solidFill>
              </a:rPr>
              <a:t>Spatial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30m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400" b="1" u="sng" dirty="0">
                <a:solidFill>
                  <a:schemeClr val="tx2">
                    <a:lumMod val="50000"/>
                  </a:schemeClr>
                </a:solidFill>
              </a:rPr>
              <a:t>Spectral </a:t>
            </a:r>
            <a:r>
              <a:rPr lang="en-US" sz="1400" b="1" u="sng" dirty="0" smtClean="0">
                <a:solidFill>
                  <a:schemeClr val="tx2">
                    <a:lumMod val="50000"/>
                  </a:schemeClr>
                </a:solidFill>
              </a:rPr>
              <a:t>Bands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: All OLI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400" b="1" u="sng" dirty="0" smtClean="0">
                <a:solidFill>
                  <a:schemeClr val="tx2">
                    <a:lumMod val="50000"/>
                  </a:schemeClr>
                </a:solidFill>
              </a:rPr>
              <a:t>Temporal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: All  Landsat-8 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L1T granules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400" b="1" u="sng" dirty="0" smtClean="0">
                <a:solidFill>
                  <a:schemeClr val="tx2">
                    <a:lumMod val="50000"/>
                  </a:schemeClr>
                </a:solidFill>
              </a:rPr>
              <a:t>NBAR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Yes</a:t>
            </a:r>
          </a:p>
        </p:txBody>
      </p:sp>
      <p:sp>
        <p:nvSpPr>
          <p:cNvPr id="7" name="Rectangle 6"/>
          <p:cNvSpPr/>
          <p:nvPr/>
        </p:nvSpPr>
        <p:spPr>
          <a:xfrm>
            <a:off x="2598106" y="4680434"/>
            <a:ext cx="2250077" cy="18271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onstantia" panose="02030602050306030303" pitchFamily="18" charset="0"/>
              </a:rPr>
              <a:t>M30</a:t>
            </a:r>
          </a:p>
          <a:p>
            <a:r>
              <a:rPr lang="en-US" sz="1400" b="1" u="sng" dirty="0" smtClean="0">
                <a:solidFill>
                  <a:schemeClr val="tx2">
                    <a:lumMod val="50000"/>
                  </a:schemeClr>
                </a:solidFill>
              </a:rPr>
              <a:t>Spatial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30m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400" b="1" u="sng" dirty="0">
                <a:solidFill>
                  <a:schemeClr val="tx2">
                    <a:lumMod val="50000"/>
                  </a:schemeClr>
                </a:solidFill>
              </a:rPr>
              <a:t>Spectral </a:t>
            </a:r>
            <a:r>
              <a:rPr lang="en-US" sz="1400" b="1" u="sng" dirty="0" smtClean="0">
                <a:solidFill>
                  <a:schemeClr val="tx2">
                    <a:lumMod val="50000"/>
                  </a:schemeClr>
                </a:solidFill>
              </a:rPr>
              <a:t>Bands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: OLI-like + MSI Red Edge + 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TIRS 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TOA</a:t>
            </a:r>
          </a:p>
          <a:p>
            <a:r>
              <a:rPr lang="en-US" sz="1400" b="1" u="sng" dirty="0" smtClean="0">
                <a:solidFill>
                  <a:schemeClr val="tx2">
                    <a:lumMod val="50000"/>
                  </a:schemeClr>
                </a:solidFill>
              </a:rPr>
              <a:t>Temporal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5-day “best pixel” based on min AOT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400" b="1" u="sng" dirty="0" smtClean="0">
                <a:solidFill>
                  <a:schemeClr val="tx2">
                    <a:lumMod val="50000"/>
                  </a:schemeClr>
                </a:solidFill>
              </a:rPr>
              <a:t>NBAR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: Yes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Content Placeholder 11"/>
          <p:cNvSpPr txBox="1">
            <a:spLocks/>
          </p:cNvSpPr>
          <p:nvPr/>
        </p:nvSpPr>
        <p:spPr>
          <a:xfrm>
            <a:off x="462437" y="1242730"/>
            <a:ext cx="7541443" cy="1611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800" dirty="0" smtClean="0"/>
              <a:t>All 4 products are aligned on the S2 Tiling system </a:t>
            </a:r>
            <a:r>
              <a:rPr lang="en-US" sz="1800" dirty="0"/>
              <a:t>(Military Grid Reference </a:t>
            </a:r>
            <a:r>
              <a:rPr lang="en-US" sz="1800" dirty="0" smtClean="0"/>
              <a:t>System), following UTM zones + 3 letters defining a grid</a:t>
            </a:r>
          </a:p>
          <a:p>
            <a:pPr>
              <a:lnSpc>
                <a:spcPct val="110000"/>
              </a:lnSpc>
            </a:pPr>
            <a:r>
              <a:rPr lang="en-US" sz="1800" dirty="0" smtClean="0"/>
              <a:t>Tiles are 110km square with 10km overlap for same UTM zone adjacent tiles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7583" y="2938079"/>
            <a:ext cx="3807530" cy="3569492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8" name="Straight Arrow Connector 17"/>
          <p:cNvCxnSpPr/>
          <p:nvPr/>
        </p:nvCxnSpPr>
        <p:spPr>
          <a:xfrm>
            <a:off x="6675448" y="4172772"/>
            <a:ext cx="11430" cy="1261110"/>
          </a:xfrm>
          <a:prstGeom prst="straightConnector1">
            <a:avLst/>
          </a:prstGeom>
          <a:ln w="127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626085" y="4358662"/>
            <a:ext cx="716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C00000"/>
                </a:solidFill>
              </a:rPr>
              <a:t>109,080m</a:t>
            </a:r>
            <a:endParaRPr lang="en-US" sz="1000" b="1" dirty="0">
              <a:solidFill>
                <a:srgbClr val="C0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6431889" y="4322839"/>
            <a:ext cx="1401799" cy="16949"/>
          </a:xfrm>
          <a:prstGeom prst="straightConnector1">
            <a:avLst/>
          </a:prstGeom>
          <a:ln w="127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21540000">
            <a:off x="5982280" y="6189778"/>
            <a:ext cx="1150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UTM zone 35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60000">
            <a:off x="7795160" y="6189779"/>
            <a:ext cx="1150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UTM zone 36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7547124" y="6109395"/>
            <a:ext cx="351334" cy="584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331476" y="5863174"/>
            <a:ext cx="8675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accent1">
                    <a:lumMod val="50000"/>
                  </a:schemeClr>
                </a:solidFill>
              </a:rPr>
              <a:t>Overlap area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54905" y="3052550"/>
            <a:ext cx="1155765" cy="215444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b="1" dirty="0"/>
              <a:t>S2 Tiles system </a:t>
            </a:r>
          </a:p>
        </p:txBody>
      </p:sp>
    </p:spTree>
    <p:extLst>
      <p:ext uri="{BB962C8B-B14F-4D97-AF65-F5344CB8AC3E}">
        <p14:creationId xmlns:p14="http://schemas.microsoft.com/office/powerpoint/2010/main" val="4124215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537" y="186270"/>
            <a:ext cx="7886700" cy="70555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2E75B6"/>
                </a:solidFill>
              </a:rPr>
              <a:t>HLS Algorithm Flow</a:t>
            </a:r>
            <a:endParaRPr lang="en-US" sz="3600" dirty="0">
              <a:solidFill>
                <a:srgbClr val="2E75B6"/>
              </a:solidFill>
            </a:endParaRPr>
          </a:p>
        </p:txBody>
      </p:sp>
      <p:cxnSp>
        <p:nvCxnSpPr>
          <p:cNvPr id="24" name="Straight Arrow Connector 23"/>
          <p:cNvCxnSpPr>
            <a:stCxn id="11" idx="2"/>
            <a:endCxn id="5" idx="0"/>
          </p:cNvCxnSpPr>
          <p:nvPr/>
        </p:nvCxnSpPr>
        <p:spPr>
          <a:xfrm>
            <a:off x="2503833" y="1739597"/>
            <a:ext cx="0" cy="192684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5" idx="2"/>
            <a:endCxn id="15" idx="0"/>
          </p:cNvCxnSpPr>
          <p:nvPr/>
        </p:nvCxnSpPr>
        <p:spPr>
          <a:xfrm>
            <a:off x="2503833" y="2215745"/>
            <a:ext cx="0" cy="177295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5" idx="2"/>
            <a:endCxn id="6" idx="0"/>
          </p:cNvCxnSpPr>
          <p:nvPr/>
        </p:nvCxnSpPr>
        <p:spPr>
          <a:xfrm>
            <a:off x="2503833" y="2676504"/>
            <a:ext cx="0" cy="177295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6" idx="1"/>
            <a:endCxn id="9" idx="3"/>
          </p:cNvCxnSpPr>
          <p:nvPr/>
        </p:nvCxnSpPr>
        <p:spPr>
          <a:xfrm flipH="1">
            <a:off x="1388877" y="2995531"/>
            <a:ext cx="196429" cy="0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6" idx="2"/>
            <a:endCxn id="13" idx="1"/>
          </p:cNvCxnSpPr>
          <p:nvPr/>
        </p:nvCxnSpPr>
        <p:spPr>
          <a:xfrm rot="16200000" flipH="1">
            <a:off x="2803583" y="2837512"/>
            <a:ext cx="319027" cy="918527"/>
          </a:xfrm>
          <a:prstGeom prst="bentConnector2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2" idx="1"/>
            <a:endCxn id="13" idx="3"/>
          </p:cNvCxnSpPr>
          <p:nvPr/>
        </p:nvCxnSpPr>
        <p:spPr>
          <a:xfrm flipH="1" flipV="1">
            <a:off x="5259414" y="3456290"/>
            <a:ext cx="248352" cy="302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3" idx="2"/>
            <a:endCxn id="10" idx="0"/>
          </p:cNvCxnSpPr>
          <p:nvPr/>
        </p:nvCxnSpPr>
        <p:spPr>
          <a:xfrm>
            <a:off x="4340887" y="3598022"/>
            <a:ext cx="0" cy="177597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0" idx="2"/>
            <a:endCxn id="22" idx="0"/>
          </p:cNvCxnSpPr>
          <p:nvPr/>
        </p:nvCxnSpPr>
        <p:spPr>
          <a:xfrm>
            <a:off x="6426293" y="3137263"/>
            <a:ext cx="0" cy="177597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1" idx="2"/>
            <a:endCxn id="20" idx="0"/>
          </p:cNvCxnSpPr>
          <p:nvPr/>
        </p:nvCxnSpPr>
        <p:spPr>
          <a:xfrm>
            <a:off x="6426293" y="2676200"/>
            <a:ext cx="0" cy="177599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19" idx="2"/>
            <a:endCxn id="21" idx="0"/>
          </p:cNvCxnSpPr>
          <p:nvPr/>
        </p:nvCxnSpPr>
        <p:spPr>
          <a:xfrm>
            <a:off x="6426293" y="2215137"/>
            <a:ext cx="0" cy="177599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2" idx="2"/>
            <a:endCxn id="19" idx="0"/>
          </p:cNvCxnSpPr>
          <p:nvPr/>
        </p:nvCxnSpPr>
        <p:spPr>
          <a:xfrm>
            <a:off x="6426293" y="1738685"/>
            <a:ext cx="0" cy="192988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9" idx="3"/>
            <a:endCxn id="7" idx="1"/>
          </p:cNvCxnSpPr>
          <p:nvPr/>
        </p:nvCxnSpPr>
        <p:spPr>
          <a:xfrm>
            <a:off x="7344820" y="2073405"/>
            <a:ext cx="192148" cy="5712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22" idx="3"/>
            <a:endCxn id="8" idx="1"/>
          </p:cNvCxnSpPr>
          <p:nvPr/>
        </p:nvCxnSpPr>
        <p:spPr>
          <a:xfrm flipV="1">
            <a:off x="7344820" y="3456289"/>
            <a:ext cx="192148" cy="303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11" idx="3"/>
            <a:endCxn id="14" idx="1"/>
          </p:cNvCxnSpPr>
          <p:nvPr/>
        </p:nvCxnSpPr>
        <p:spPr>
          <a:xfrm flipV="1">
            <a:off x="3422360" y="1600185"/>
            <a:ext cx="337800" cy="913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12" idx="1"/>
            <a:endCxn id="14" idx="3"/>
          </p:cNvCxnSpPr>
          <p:nvPr/>
        </p:nvCxnSpPr>
        <p:spPr>
          <a:xfrm flipH="1" flipV="1">
            <a:off x="4730792" y="1600185"/>
            <a:ext cx="776974" cy="1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14" idx="2"/>
            <a:endCxn id="16" idx="0"/>
          </p:cNvCxnSpPr>
          <p:nvPr/>
        </p:nvCxnSpPr>
        <p:spPr>
          <a:xfrm>
            <a:off x="4245476" y="1741917"/>
            <a:ext cx="0" cy="652472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16" idx="1"/>
            <a:endCxn id="15" idx="3"/>
          </p:cNvCxnSpPr>
          <p:nvPr/>
        </p:nvCxnSpPr>
        <p:spPr>
          <a:xfrm flipH="1" flipV="1">
            <a:off x="3422360" y="2534772"/>
            <a:ext cx="337800" cy="523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585306" y="1932281"/>
            <a:ext cx="1837054" cy="2834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nstantia" panose="02030602050306030303" pitchFamily="18" charset="0"/>
              </a:rPr>
              <a:t>Atmospheric Correction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585306" y="2853799"/>
            <a:ext cx="1837054" cy="2834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nstantia" panose="02030602050306030303" pitchFamily="18" charset="0"/>
              </a:rPr>
              <a:t>BRDF Adjustment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7536968" y="1856196"/>
            <a:ext cx="1332324" cy="4458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Constantia" panose="02030602050306030303" pitchFamily="18" charset="0"/>
              </a:rPr>
              <a:t>S10</a:t>
            </a:r>
            <a:br>
              <a:rPr lang="en-US" sz="1200" b="1" dirty="0">
                <a:solidFill>
                  <a:schemeClr val="tx2">
                    <a:lumMod val="50000"/>
                  </a:schemeClr>
                </a:solidFill>
                <a:latin typeface="Constantia" panose="02030602050306030303" pitchFamily="18" charset="0"/>
              </a:rPr>
            </a:b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Constantia" panose="02030602050306030303" pitchFamily="18" charset="0"/>
              </a:rPr>
              <a:t>(MSI SR 10m)</a:t>
            </a:r>
          </a:p>
        </p:txBody>
      </p:sp>
      <p:sp>
        <p:nvSpPr>
          <p:cNvPr id="8" name="Rectangle 7"/>
          <p:cNvSpPr/>
          <p:nvPr/>
        </p:nvSpPr>
        <p:spPr>
          <a:xfrm>
            <a:off x="7536968" y="3232261"/>
            <a:ext cx="1332324" cy="448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Constantia" panose="02030602050306030303" pitchFamily="18" charset="0"/>
              </a:rPr>
              <a:t>S30</a:t>
            </a:r>
          </a:p>
          <a:p>
            <a:pPr algn="ctr"/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Constantia" panose="02030602050306030303" pitchFamily="18" charset="0"/>
              </a:rPr>
              <a:t>(MSI NBAR 30m)</a:t>
            </a:r>
          </a:p>
        </p:txBody>
      </p:sp>
      <p:sp>
        <p:nvSpPr>
          <p:cNvPr id="9" name="Rectangle 8"/>
          <p:cNvSpPr/>
          <p:nvPr/>
        </p:nvSpPr>
        <p:spPr>
          <a:xfrm>
            <a:off x="262508" y="2771503"/>
            <a:ext cx="1126369" cy="448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Constantia" panose="02030602050306030303" pitchFamily="18" charset="0"/>
              </a:rPr>
              <a:t>L30</a:t>
            </a:r>
          </a:p>
          <a:p>
            <a:pPr algn="ctr"/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Constantia" panose="02030602050306030303" pitchFamily="18" charset="0"/>
              </a:rPr>
              <a:t>(OLI SR 30m)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22360" y="3775619"/>
            <a:ext cx="1837054" cy="448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Constantia" panose="02030602050306030303" pitchFamily="18" charset="0"/>
              </a:rPr>
              <a:t>M30</a:t>
            </a:r>
          </a:p>
          <a:p>
            <a:pPr algn="ctr"/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Constantia" panose="02030602050306030303" pitchFamily="18" charset="0"/>
              </a:rPr>
              <a:t>(5-day composite NBAR)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85306" y="1462598"/>
            <a:ext cx="1837054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algn="ctr">
              <a:defRPr sz="1200" b="1">
                <a:solidFill>
                  <a:schemeClr val="tx2">
                    <a:lumMod val="50000"/>
                  </a:schemeClr>
                </a:solidFill>
                <a:latin typeface="Constantia" panose="02030602050306030303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Landsat-8 (L1T)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422360" y="3314558"/>
            <a:ext cx="1837054" cy="2834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nstantia" panose="02030602050306030303" pitchFamily="18" charset="0"/>
              </a:rPr>
              <a:t>Temporal Compositing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60160" y="1458453"/>
            <a:ext cx="970632" cy="2834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nstantia" panose="02030602050306030303" pitchFamily="18" charset="0"/>
              </a:rPr>
              <a:t>Geographic registration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85306" y="2393040"/>
            <a:ext cx="1837054" cy="2834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nstantia" panose="02030602050306030303" pitchFamily="18" charset="0"/>
              </a:rPr>
              <a:t>Geometric Resampling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07766" y="1461686"/>
            <a:ext cx="1837054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algn="ctr">
              <a:defRPr sz="1200" b="1">
                <a:solidFill>
                  <a:schemeClr val="accent6">
                    <a:lumMod val="50000"/>
                  </a:schemeClr>
                </a:solidFill>
                <a:latin typeface="Constantia" panose="02030602050306030303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smtClean="0"/>
              <a:t>Sentinel-2 </a:t>
            </a:r>
            <a:r>
              <a:rPr lang="en-US" dirty="0"/>
              <a:t>(L1C)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760160" y="2394389"/>
            <a:ext cx="970632" cy="28181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nstantia" panose="02030602050306030303" pitchFamily="18" charset="0"/>
              </a:rPr>
              <a:t>Offset</a:t>
            </a:r>
          </a:p>
          <a:p>
            <a:pPr algn="ctr"/>
            <a:r>
              <a:rPr lang="en-US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nstantia" panose="02030602050306030303" pitchFamily="18" charset="0"/>
              </a:rPr>
              <a:t>coefficients</a:t>
            </a:r>
            <a:endParaRPr lang="en-US" sz="900" b="1" dirty="0">
              <a:solidFill>
                <a:schemeClr val="tx1">
                  <a:lumMod val="75000"/>
                  <a:lumOff val="25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07766" y="2853799"/>
            <a:ext cx="1837054" cy="2834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nstantia" panose="02030602050306030303" pitchFamily="18" charset="0"/>
              </a:rPr>
              <a:t>BRDF Adjustment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07766" y="2392736"/>
            <a:ext cx="1837054" cy="2834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nstantia" panose="02030602050306030303" pitchFamily="18" charset="0"/>
              </a:rPr>
              <a:t>Geometric Resampling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07766" y="3314860"/>
            <a:ext cx="1837054" cy="2834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nstantia" panose="02030602050306030303" pitchFamily="18" charset="0"/>
              </a:rPr>
              <a:t>Band Pass Adjustment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507766" y="1931673"/>
            <a:ext cx="1837054" cy="2834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nstantia" panose="02030602050306030303" pitchFamily="18" charset="0"/>
              </a:rPr>
              <a:t>Atmospheric Correction</a:t>
            </a:r>
          </a:p>
        </p:txBody>
      </p:sp>
      <p:graphicFrame>
        <p:nvGraphicFramePr>
          <p:cNvPr id="89" name="Table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939399"/>
              </p:ext>
            </p:extLst>
          </p:nvPr>
        </p:nvGraphicFramePr>
        <p:xfrm>
          <a:off x="262508" y="4372704"/>
          <a:ext cx="7832866" cy="2192870"/>
        </p:xfrm>
        <a:graphic>
          <a:graphicData uri="http://schemas.openxmlformats.org/drawingml/2006/table">
            <a:tbl>
              <a:tblPr/>
              <a:tblGrid>
                <a:gridCol w="1795862"/>
                <a:gridCol w="3224830"/>
                <a:gridCol w="2812174"/>
              </a:tblGrid>
              <a:tr h="16652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Algorithm</a:t>
                      </a:r>
                    </a:p>
                  </a:txBody>
                  <a:tcPr marR="12700" marT="127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Current (V1.2)</a:t>
                      </a:r>
                      <a:endParaRPr lang="en-US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R="12700" marT="127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Other Options</a:t>
                      </a:r>
                    </a:p>
                  </a:txBody>
                  <a:tcPr marR="12700" marT="127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</a:tr>
              <a:tr h="29794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Geographic</a:t>
                      </a:r>
                      <a:r>
                        <a:rPr lang="en-US" sz="1200" b="1" i="0" u="none" strike="noStrik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 registration</a:t>
                      </a:r>
                      <a:endParaRPr lang="en-US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R="12700" marT="127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AROP (Gao</a:t>
                      </a:r>
                      <a:r>
                        <a:rPr lang="en-US" sz="1200" b="1" i="0" u="none" strike="noStrik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 et al. 2009, JARS</a:t>
                      </a:r>
                      <a:r>
                        <a:rPr lang="en-US" sz="1200" b="1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R="12700" marT="127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US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R="12700" marT="127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2224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Atmospheric Correction </a:t>
                      </a:r>
                    </a:p>
                  </a:txBody>
                  <a:tcPr marR="12700" marT="127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OLI</a:t>
                      </a:r>
                      <a:r>
                        <a:rPr lang="en-US" sz="1200" b="1" i="0" u="none" strike="noStrik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 and MSI: </a:t>
                      </a:r>
                      <a:r>
                        <a:rPr lang="en-US" sz="1200" b="1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Landsat-8</a:t>
                      </a:r>
                      <a:r>
                        <a:rPr lang="en-US" sz="1200" b="1" i="0" u="none" strike="noStrik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  6S algorithm</a:t>
                      </a:r>
                      <a:endParaRPr lang="en-US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R="12700" marT="127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CNES </a:t>
                      </a:r>
                      <a:r>
                        <a:rPr lang="en-US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MACCS</a:t>
                      </a:r>
                    </a:p>
                  </a:txBody>
                  <a:tcPr marR="12700" marT="127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2224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Cloud/Shadow Mask</a:t>
                      </a:r>
                    </a:p>
                  </a:txBody>
                  <a:tcPr marR="12700" marT="127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OLI</a:t>
                      </a:r>
                      <a:r>
                        <a:rPr lang="en-US" sz="1200" b="1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: </a:t>
                      </a:r>
                      <a:r>
                        <a:rPr lang="en-US" sz="1200" b="1" i="0" u="none" strike="noStrik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1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Landsat-8 6S algorithm output</a:t>
                      </a:r>
                      <a:r>
                        <a:rPr lang="en-US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en-US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</a:br>
                      <a:r>
                        <a:rPr lang="en-US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MSI: </a:t>
                      </a:r>
                      <a:r>
                        <a:rPr lang="en-US" sz="1200" b="1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BU MSI Fmask</a:t>
                      </a:r>
                      <a:endParaRPr lang="en-US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R="12700" marT="127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CNES MACCS</a:t>
                      </a:r>
                    </a:p>
                  </a:txBody>
                  <a:tcPr marR="12700" marT="127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2224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BRDF </a:t>
                      </a: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Adjustment</a:t>
                      </a:r>
                      <a:endParaRPr lang="en-US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R="12700" marT="127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FontTx/>
                        <a:buNone/>
                      </a:pPr>
                      <a:r>
                        <a:rPr lang="en-US" sz="1200" b="1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Fixed </a:t>
                      </a:r>
                      <a:r>
                        <a:rPr lang="en-US" sz="1200" b="1" i="0" u="none" strike="noStrik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BRDF (Roy et al. 2016, RSE)</a:t>
                      </a:r>
                    </a:p>
                  </a:txBody>
                  <a:tcPr marR="12700" marT="127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Downscaling </a:t>
                      </a:r>
                      <a:r>
                        <a:rPr lang="en-US" sz="1200" b="1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MODIS 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BRDF</a:t>
                      </a:r>
                    </a:p>
                    <a:p>
                      <a:pPr algn="l" fontAlgn="b"/>
                      <a:r>
                        <a:rPr lang="en-US" sz="1200" b="1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</a:t>
                      </a:r>
                      <a:r>
                        <a:rPr lang="en-US" sz="1200" b="1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Fixed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BRDF as Backup</a:t>
                      </a:r>
                      <a:endParaRPr lang="en-US" sz="1200" b="1" i="0" u="none" strike="noStrike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12700" marT="127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2224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Band Pass </a:t>
                      </a:r>
                      <a:r>
                        <a:rPr lang="en-US" sz="1200" b="1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Adjustment</a:t>
                      </a:r>
                    </a:p>
                  </a:txBody>
                  <a:tcPr marR="12700" marT="127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Fixed, per-band linear regression</a:t>
                      </a:r>
                      <a:endParaRPr lang="en-US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R="12700" marT="127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Regression-tree (based on spectral shape)</a:t>
                      </a:r>
                    </a:p>
                  </a:txBody>
                  <a:tcPr marR="12700" marT="127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794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Temporal Compositing </a:t>
                      </a:r>
                    </a:p>
                  </a:txBody>
                  <a:tcPr marR="12700" marT="127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TBD</a:t>
                      </a:r>
                      <a:endParaRPr lang="en-US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R="12700" marT="127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R="12700" marT="127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725106" y="3151742"/>
            <a:ext cx="3782660" cy="115455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37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Atmospheric Correction</a:t>
            </a:r>
          </a:p>
          <a:p>
            <a:pPr lvl="1"/>
            <a:r>
              <a:rPr lang="en-US" dirty="0" smtClean="0"/>
              <a:t>Uses operational Landsat </a:t>
            </a:r>
            <a:r>
              <a:rPr lang="en-US" dirty="0" err="1" smtClean="0"/>
              <a:t>LaSRC</a:t>
            </a:r>
            <a:r>
              <a:rPr lang="en-US" dirty="0" smtClean="0"/>
              <a:t> approach (</a:t>
            </a:r>
            <a:r>
              <a:rPr lang="en-US" dirty="0" err="1" smtClean="0"/>
              <a:t>Vermote</a:t>
            </a:r>
            <a:r>
              <a:rPr lang="en-US" dirty="0" smtClean="0"/>
              <a:t> et al., 2016)</a:t>
            </a:r>
          </a:p>
          <a:p>
            <a:pPr lvl="1"/>
            <a:r>
              <a:rPr lang="en-US" dirty="0" smtClean="0"/>
              <a:t>Based on 6S </a:t>
            </a:r>
            <a:r>
              <a:rPr lang="en-US" dirty="0" err="1" smtClean="0"/>
              <a:t>radiative</a:t>
            </a:r>
            <a:r>
              <a:rPr lang="en-US" dirty="0" smtClean="0"/>
              <a:t> transfer model w/image-based aerosol retrieval</a:t>
            </a:r>
          </a:p>
          <a:p>
            <a:r>
              <a:rPr lang="en-US" dirty="0" smtClean="0"/>
              <a:t>BRDF (view/solar angle) adjustment</a:t>
            </a:r>
          </a:p>
          <a:p>
            <a:pPr lvl="1"/>
            <a:r>
              <a:rPr lang="en-US" dirty="0" smtClean="0"/>
              <a:t>Uses Roy et al (2016) fixed BRDF shape</a:t>
            </a:r>
          </a:p>
          <a:p>
            <a:pPr lvl="1"/>
            <a:r>
              <a:rPr lang="en-US" dirty="0" smtClean="0"/>
              <a:t>Adjusted to nadir view and fixed, latitude-dependent solar angle (aka NBAR)</a:t>
            </a:r>
          </a:p>
          <a:p>
            <a:r>
              <a:rPr lang="en-US" dirty="0" smtClean="0"/>
              <a:t>Spectral adjustment uses linear regression based on Hyperion </a:t>
            </a:r>
            <a:r>
              <a:rPr lang="en-US" dirty="0" err="1" smtClean="0"/>
              <a:t>hyperspectral</a:t>
            </a:r>
            <a:r>
              <a:rPr lang="en-US" dirty="0" smtClean="0"/>
              <a:t> images</a:t>
            </a:r>
          </a:p>
          <a:p>
            <a:r>
              <a:rPr lang="en-US" dirty="0" smtClean="0"/>
              <a:t>Cloud mask</a:t>
            </a:r>
          </a:p>
          <a:p>
            <a:pPr lvl="1"/>
            <a:r>
              <a:rPr lang="en-US" dirty="0" smtClean="0"/>
              <a:t>Landsat:  output from </a:t>
            </a:r>
            <a:r>
              <a:rPr lang="en-US" dirty="0" err="1" smtClean="0"/>
              <a:t>LaSRC</a:t>
            </a:r>
            <a:r>
              <a:rPr lang="en-US" dirty="0" smtClean="0"/>
              <a:t> atmospheric correction</a:t>
            </a:r>
          </a:p>
          <a:p>
            <a:pPr lvl="1"/>
            <a:r>
              <a:rPr lang="en-US" dirty="0" smtClean="0"/>
              <a:t>Sentinel-2:  Boston University </a:t>
            </a:r>
            <a:r>
              <a:rPr lang="en-US" dirty="0" err="1" smtClean="0"/>
              <a:t>Fmask</a:t>
            </a:r>
            <a:r>
              <a:rPr lang="en-US" dirty="0" smtClean="0"/>
              <a:t> (non-TIR)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24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7537" y="152404"/>
            <a:ext cx="4546996" cy="705556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rgbClr val="2E75B6"/>
                </a:solidFill>
              </a:rPr>
              <a:t>HLS Algorithms</a:t>
            </a:r>
            <a:endParaRPr lang="en-US" sz="4000" dirty="0">
              <a:solidFill>
                <a:srgbClr val="2E75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901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750" y="1081616"/>
            <a:ext cx="8528050" cy="51212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 err="1" smtClean="0"/>
              <a:t>Mis</a:t>
            </a:r>
            <a:r>
              <a:rPr lang="en-US" sz="2200" dirty="0" smtClean="0"/>
              <a:t>-registration between Landsat and Sentinel-2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Up to </a:t>
            </a:r>
            <a:r>
              <a:rPr lang="en-US" sz="1600" dirty="0"/>
              <a:t>35m mismatch due to some areas of </a:t>
            </a:r>
            <a:r>
              <a:rPr lang="en-US" sz="1600" dirty="0" smtClean="0"/>
              <a:t>relatively poor </a:t>
            </a:r>
            <a:r>
              <a:rPr lang="en-US" sz="1600" dirty="0"/>
              <a:t>Landsat ground </a:t>
            </a:r>
            <a:r>
              <a:rPr lang="en-US" sz="1600" dirty="0" smtClean="0"/>
              <a:t>control (</a:t>
            </a:r>
            <a:r>
              <a:rPr lang="en-US" sz="1600" dirty="0" err="1" smtClean="0"/>
              <a:t>Storey</a:t>
            </a:r>
            <a:r>
              <a:rPr lang="en-US" sz="1600" dirty="0" smtClean="0"/>
              <a:t> et al, 2016, RSE)</a:t>
            </a:r>
            <a:endParaRPr lang="en-US" sz="1600" dirty="0"/>
          </a:p>
          <a:p>
            <a:pPr lvl="1">
              <a:lnSpc>
                <a:spcPct val="90000"/>
              </a:lnSpc>
            </a:pPr>
            <a:r>
              <a:rPr lang="en-US" sz="1600" dirty="0" smtClean="0"/>
              <a:t>USGS </a:t>
            </a:r>
            <a:r>
              <a:rPr lang="en-US" sz="1600" dirty="0"/>
              <a:t>will improve Landsat ground control in ~2018-</a:t>
            </a:r>
            <a:r>
              <a:rPr lang="en-US" sz="1600" dirty="0" smtClean="0"/>
              <a:t>19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For now, users can use automated cross-correlation algorithms to co-register and/or resample L8 to S2.</a:t>
            </a: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2200" dirty="0" err="1" smtClean="0"/>
              <a:t>Mis</a:t>
            </a:r>
            <a:r>
              <a:rPr lang="en-US" sz="2200" dirty="0" smtClean="0"/>
              <a:t>-registration among early Sentinel-2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S2a data (processed before June 2016) showed relative </a:t>
            </a:r>
            <a:r>
              <a:rPr lang="en-US" sz="1600" dirty="0" err="1" smtClean="0"/>
              <a:t>misregistration</a:t>
            </a:r>
            <a:r>
              <a:rPr lang="en-US" sz="1600" dirty="0" smtClean="0"/>
              <a:t> between adjacent orbits due to error in yaw processing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Corrected with Sentinel-2 v2.04 processing</a:t>
            </a:r>
          </a:p>
          <a:p>
            <a:pPr>
              <a:lnSpc>
                <a:spcPct val="90000"/>
              </a:lnSpc>
            </a:pPr>
            <a:r>
              <a:rPr lang="en-US" sz="2200" dirty="0" smtClean="0"/>
              <a:t>HLS uses a single Sentinel-2 image as reference for each time series &amp; AROP to co-register</a:t>
            </a:r>
            <a:endParaRPr lang="en-US" sz="1800" dirty="0"/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25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98450" y="160865"/>
            <a:ext cx="7886700" cy="688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2E75B6"/>
                </a:solidFill>
              </a:rPr>
              <a:t>S2 / L8 Registration Issues</a:t>
            </a:r>
            <a:endParaRPr lang="en-US" sz="3600" dirty="0">
              <a:solidFill>
                <a:srgbClr val="2E75B6"/>
              </a:solidFill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8" b="51887"/>
          <a:stretch/>
        </p:blipFill>
        <p:spPr>
          <a:xfrm>
            <a:off x="1145540" y="4741337"/>
            <a:ext cx="7541260" cy="18965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8750" y="5402243"/>
            <a:ext cx="16150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accent1"/>
                </a:solidFill>
              </a:rPr>
              <a:t>Improvement in Landsat L30 registration after referencing to MSI</a:t>
            </a:r>
            <a:endParaRPr lang="en-US" sz="14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45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133" y="3990912"/>
            <a:ext cx="5926667" cy="286708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98450" y="160865"/>
            <a:ext cx="7886700" cy="688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err="1" smtClean="0">
                <a:solidFill>
                  <a:srgbClr val="2E75B6"/>
                </a:solidFill>
              </a:rPr>
              <a:t>LaSRC</a:t>
            </a:r>
            <a:r>
              <a:rPr lang="en-US" sz="3600" dirty="0" smtClean="0">
                <a:solidFill>
                  <a:srgbClr val="2E75B6"/>
                </a:solidFill>
              </a:rPr>
              <a:t> Atmospheric Correction</a:t>
            </a:r>
            <a:endParaRPr lang="en-US" sz="3600" dirty="0">
              <a:solidFill>
                <a:srgbClr val="2E75B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267" y="1236132"/>
            <a:ext cx="787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Similar to MODIS Collection 6 approach &amp; previous LEDAPS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Uses 6S </a:t>
            </a:r>
            <a:r>
              <a:rPr lang="en-US" sz="2400" dirty="0" err="1" smtClean="0"/>
              <a:t>radiative</a:t>
            </a:r>
            <a:r>
              <a:rPr lang="en-US" sz="2400" dirty="0" smtClean="0"/>
              <a:t> transfer model to correct for scattering (Rayleigh, Mie) and gaseous absorption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MODIS water vapor 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NCEP GDAS ozone and surface pressure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Aerosol optical thickness derived via fixed red/blue ratio observed in MODIS SR for every land location 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98451" y="4460410"/>
            <a:ext cx="2317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Red/Blue ratio derived from MODIS (</a:t>
            </a:r>
            <a:r>
              <a:rPr lang="en-US" i="1" dirty="0" err="1" smtClean="0"/>
              <a:t>Vermote</a:t>
            </a:r>
            <a:r>
              <a:rPr lang="en-US" i="1" dirty="0" smtClean="0"/>
              <a:t> et al., 2016, RSE)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00732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27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3179501"/>
              </p:ext>
            </p:extLst>
          </p:nvPr>
        </p:nvGraphicFramePr>
        <p:xfrm>
          <a:off x="1600200" y="3289300"/>
          <a:ext cx="5943600" cy="356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Document" r:id="rId4" imgW="5943600" imgH="3568700" progId="Word.Document.12">
                  <p:embed/>
                </p:oleObj>
              </mc:Choice>
              <mc:Fallback>
                <p:oleObj name="Document" r:id="rId4" imgW="5943600" imgH="3568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00200" y="3289300"/>
                        <a:ext cx="5943600" cy="3568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7537" y="186270"/>
            <a:ext cx="7886700" cy="70555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2E75B6"/>
                </a:solidFill>
              </a:rPr>
              <a:t>BRDF Correction</a:t>
            </a:r>
            <a:endParaRPr lang="en-US" sz="3600" dirty="0">
              <a:solidFill>
                <a:srgbClr val="2E75B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9533" y="1151468"/>
            <a:ext cx="86444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Uses “fixed” coefficients of Roy et al (2016)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Over narrow view angles, little improvement with using local or </a:t>
            </a:r>
            <a:r>
              <a:rPr lang="en-US" sz="2000" dirty="0" err="1" smtClean="0"/>
              <a:t>landcover</a:t>
            </a:r>
            <a:r>
              <a:rPr lang="en-US" sz="2000" dirty="0"/>
              <a:t>-</a:t>
            </a:r>
            <a:r>
              <a:rPr lang="en-US" sz="2000" dirty="0" smtClean="0"/>
              <a:t>dependent kernel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Corrects to a fixed view (nadir) and solar (latitude-dependent) solar elevation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Similar to MODIS NBAR but variable solar elevation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55944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>
            <a:off x="1657801" y="2318201"/>
            <a:ext cx="0" cy="475799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5" idx="3"/>
            <a:endCxn id="17" idx="3"/>
          </p:cNvCxnSpPr>
          <p:nvPr/>
        </p:nvCxnSpPr>
        <p:spPr>
          <a:xfrm flipV="1">
            <a:off x="1034599" y="2597601"/>
            <a:ext cx="1422400" cy="38100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 descr="D:\UMD\Data\HLS\SRcube\TSOutliersexampl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1" y="4140200"/>
            <a:ext cx="7988299" cy="2448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200" y="2279650"/>
            <a:ext cx="4838700" cy="12319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774700" y="2032000"/>
            <a:ext cx="0" cy="154940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74700" y="3581400"/>
            <a:ext cx="19558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1016000" y="2870200"/>
            <a:ext cx="127000" cy="127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587500" y="2197100"/>
            <a:ext cx="127000" cy="127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438400" y="2489200"/>
            <a:ext cx="127000" cy="127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454002" y="3606800"/>
            <a:ext cx="52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254809" y="2609333"/>
            <a:ext cx="67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 (y)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124200" y="2781235"/>
            <a:ext cx="71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Noise</a:t>
            </a:r>
            <a:endParaRPr lang="en-US" dirty="0"/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397537" y="186270"/>
            <a:ext cx="7886700" cy="70555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2E75B6"/>
                </a:solidFill>
              </a:rPr>
              <a:t>HLS QC:  Temporal Smoothness</a:t>
            </a:r>
            <a:endParaRPr lang="en-US" sz="3600" dirty="0">
              <a:solidFill>
                <a:srgbClr val="2E75B6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7537" y="1148834"/>
            <a:ext cx="84615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Approach based on variance among cloud-free VI triplets (</a:t>
            </a:r>
            <a:r>
              <a:rPr lang="en-US" sz="2000" dirty="0" err="1" smtClean="0"/>
              <a:t>Vermote</a:t>
            </a:r>
            <a:r>
              <a:rPr lang="en-US" sz="2000" dirty="0" smtClean="0"/>
              <a:t> et al., 2009)  </a:t>
            </a:r>
          </a:p>
          <a:p>
            <a:r>
              <a:rPr lang="en-US" sz="2000" dirty="0" smtClean="0"/>
              <a:t>Per-pixel metric calculated from median of all triplets (N&gt;6) in time series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23568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571"/>
            <a:ext cx="8229600" cy="1143000"/>
          </a:xfrm>
        </p:spPr>
        <p:txBody>
          <a:bodyPr/>
          <a:lstStyle/>
          <a:p>
            <a:r>
              <a:rPr lang="en-US" dirty="0" smtClean="0"/>
              <a:t>Why 30m HLS?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603999" y="6356350"/>
            <a:ext cx="2133600" cy="365125"/>
          </a:xfrm>
        </p:spPr>
        <p:txBody>
          <a:bodyPr/>
          <a:lstStyle/>
          <a:p>
            <a:fld id="{DFF6B465-19AF-AD42-A723-9197DBC9AFA8}" type="slidenum">
              <a:rPr lang="en-US" smtClean="0"/>
              <a:t>29</a:t>
            </a:fld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4320178"/>
              </p:ext>
            </p:extLst>
          </p:nvPr>
        </p:nvGraphicFramePr>
        <p:xfrm>
          <a:off x="1557866" y="1597117"/>
          <a:ext cx="6870819" cy="340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Document" r:id="rId4" imgW="5486400" imgH="2717800" progId="Word.Document.12">
                  <p:embed/>
                </p:oleObj>
              </mc:Choice>
              <mc:Fallback>
                <p:oleObj name="Document" r:id="rId4" imgW="5486400" imgH="2717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57866" y="1597117"/>
                        <a:ext cx="6870819" cy="340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1642533" y="5039346"/>
            <a:ext cx="56896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Example of reflectance time series from fine-resolution sensor (Sensor A) and coarser-resolution sensor (Sensor B).  Over heterogeneous areas, the native-resolution time series shows temporal variability for pixels 1 and 2 even though the landscape is not changing, simply due to the fact that Sensor B averages the spatial response.   Instead, HLS elected to average Sentinel-2 MSI data to the coarser, 30m resolution of Landsat-8 OLI.</a:t>
            </a:r>
            <a:endParaRPr lang="en-US" sz="1400" dirty="0"/>
          </a:p>
          <a:p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926052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9" r="8679"/>
          <a:stretch/>
        </p:blipFill>
        <p:spPr>
          <a:xfrm>
            <a:off x="-670" y="2606649"/>
            <a:ext cx="9144669" cy="3756052"/>
          </a:xfrm>
          <a:prstGeom prst="rect">
            <a:avLst/>
          </a:prstGeom>
        </p:spPr>
      </p:pic>
      <p:sp>
        <p:nvSpPr>
          <p:cNvPr id="5" name="AutoShape 2" descr="https://mail.google.com/mail/u/0/?ui=2&amp;ik=9b17e047ce&amp;view=fimg&amp;th=15b5d926ee83e6fe&amp;attid=0.1&amp;disp=emb&amp;attbid=ANGjdJ-GQ0OBmikAAZ3Q9xYTsFmT6QVHI3QbX6G9YUAnq8N1hiQCie9bLeoykzbvnXk7AzJ5Fm2PooSvIWsXB-Ccq83ToBXAFFWVzXYqaISrd4m8ReRYV3ihK7ewbd8&amp;sz=s0-l75-ft&amp;ats=1491940826222&amp;rm=15b5d926ee83e6fe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392830" y="3293912"/>
            <a:ext cx="1376249" cy="889690"/>
          </a:xfrm>
          <a:prstGeom prst="ellipse">
            <a:avLst/>
          </a:prstGeom>
          <a:noFill/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sp>
        <p:nvSpPr>
          <p:cNvPr id="8" name="TextBox 7"/>
          <p:cNvSpPr txBox="1"/>
          <p:nvPr/>
        </p:nvSpPr>
        <p:spPr>
          <a:xfrm>
            <a:off x="704448" y="4099030"/>
            <a:ext cx="12586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7030A0"/>
                </a:solidFill>
              </a:rPr>
              <a:t>North America: 95</a:t>
            </a:r>
            <a:endParaRPr lang="en-US" sz="1100" b="1" dirty="0">
              <a:solidFill>
                <a:srgbClr val="7030A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60269" y="2827397"/>
            <a:ext cx="1518248" cy="591119"/>
          </a:xfrm>
          <a:prstGeom prst="ellipse">
            <a:avLst/>
          </a:prstGeom>
          <a:noFill/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3235" y="2583432"/>
            <a:ext cx="16323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7030A0"/>
                </a:solidFill>
              </a:rPr>
              <a:t>Alaska / N</a:t>
            </a:r>
            <a:r>
              <a:rPr lang="en-US" sz="1100" b="1" dirty="0">
                <a:solidFill>
                  <a:srgbClr val="7030A0"/>
                </a:solidFill>
              </a:rPr>
              <a:t>W</a:t>
            </a:r>
            <a:r>
              <a:rPr lang="en-US" sz="1100" b="1" dirty="0" smtClean="0">
                <a:solidFill>
                  <a:srgbClr val="7030A0"/>
                </a:solidFill>
              </a:rPr>
              <a:t> Canada: 16</a:t>
            </a:r>
            <a:endParaRPr lang="en-US" sz="1100" b="1" dirty="0">
              <a:solidFill>
                <a:srgbClr val="7030A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rot="2148855">
            <a:off x="2739741" y="4765533"/>
            <a:ext cx="611094" cy="1023255"/>
          </a:xfrm>
          <a:prstGeom prst="ellipse">
            <a:avLst/>
          </a:prstGeom>
          <a:noFill/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507825" y="5034953"/>
            <a:ext cx="12972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7030A0"/>
                </a:solidFill>
              </a:rPr>
              <a:t>South America: 28</a:t>
            </a:r>
            <a:endParaRPr lang="en-US" sz="1100" b="1" dirty="0">
              <a:solidFill>
                <a:srgbClr val="7030A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 rot="20580686">
            <a:off x="4742648" y="5160095"/>
            <a:ext cx="644105" cy="464719"/>
          </a:xfrm>
          <a:prstGeom prst="ellipse">
            <a:avLst/>
          </a:prstGeom>
          <a:noFill/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592446" y="5320678"/>
            <a:ext cx="15325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7030A0"/>
                </a:solidFill>
              </a:rPr>
              <a:t>South-Africa: 166</a:t>
            </a:r>
            <a:endParaRPr lang="en-US" sz="1100" b="1" dirty="0">
              <a:solidFill>
                <a:srgbClr val="7030A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40591" y="4660330"/>
            <a:ext cx="9855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7030A0"/>
                </a:solidFill>
              </a:rPr>
              <a:t>Tanzania: 121</a:t>
            </a:r>
            <a:endParaRPr lang="en-US" sz="1100" b="1" dirty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01248" y="3276658"/>
            <a:ext cx="965745" cy="264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7030A0"/>
                </a:solidFill>
              </a:rPr>
              <a:t>Germany: 62</a:t>
            </a:r>
            <a:endParaRPr lang="en-US" sz="1100" b="1" dirty="0">
              <a:solidFill>
                <a:srgbClr val="7030A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15160" y="3188440"/>
            <a:ext cx="10412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7030A0"/>
                </a:solidFill>
              </a:rPr>
              <a:t>Europe: 15</a:t>
            </a:r>
          </a:p>
          <a:p>
            <a:r>
              <a:rPr lang="en-US" sz="1100" b="1" dirty="0" smtClean="0">
                <a:solidFill>
                  <a:srgbClr val="7030A0"/>
                </a:solidFill>
              </a:rPr>
              <a:t>(w/o Germ.)</a:t>
            </a:r>
            <a:endParaRPr lang="en-US" sz="1100" b="1" dirty="0">
              <a:solidFill>
                <a:srgbClr val="7030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72346" y="3880560"/>
            <a:ext cx="15325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7030A0"/>
                </a:solidFill>
              </a:rPr>
              <a:t>Africa: 6</a:t>
            </a:r>
            <a:br>
              <a:rPr lang="en-US" sz="1100" b="1" dirty="0" smtClean="0">
                <a:solidFill>
                  <a:srgbClr val="7030A0"/>
                </a:solidFill>
              </a:rPr>
            </a:br>
            <a:r>
              <a:rPr lang="en-US" sz="1100" b="1" dirty="0" smtClean="0">
                <a:solidFill>
                  <a:srgbClr val="7030A0"/>
                </a:solidFill>
              </a:rPr>
              <a:t>(w/o SA and TZ)</a:t>
            </a:r>
            <a:endParaRPr lang="en-US" sz="1100" b="1" dirty="0">
              <a:solidFill>
                <a:srgbClr val="7030A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17980" y="3603409"/>
            <a:ext cx="998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7030A0"/>
                </a:solidFill>
              </a:rPr>
              <a:t>S Asia: 122</a:t>
            </a:r>
            <a:endParaRPr lang="en-US" sz="1100" b="1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95615" y="2974224"/>
            <a:ext cx="9162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7030A0"/>
                </a:solidFill>
              </a:rPr>
              <a:t>NE Asia: 11</a:t>
            </a:r>
            <a:endParaRPr lang="en-US" sz="1100" b="1" dirty="0">
              <a:solidFill>
                <a:srgbClr val="7030A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33399" y="5582781"/>
            <a:ext cx="12668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7030A0"/>
                </a:solidFill>
              </a:rPr>
              <a:t>SE Australia: 141</a:t>
            </a:r>
            <a:endParaRPr lang="en-US" sz="1100" b="1" dirty="0">
              <a:solidFill>
                <a:srgbClr val="7030A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0934" y="1185354"/>
            <a:ext cx="4417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69 Test sites (45 from NASA </a:t>
            </a:r>
            <a:r>
              <a:rPr lang="en-US" dirty="0" err="1" smtClean="0"/>
              <a:t>MuSLI</a:t>
            </a:r>
            <a:r>
              <a:rPr lang="en-US" dirty="0" smtClean="0"/>
              <a:t> team)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783 MGRS tiles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&gt;7.5 million sq. km2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88810" y="1144184"/>
            <a:ext cx="3797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Landsat-8 data </a:t>
            </a:r>
            <a:r>
              <a:rPr lang="en-US" dirty="0"/>
              <a:t>set: 147k </a:t>
            </a:r>
            <a:r>
              <a:rPr lang="en-US" dirty="0" smtClean="0"/>
              <a:t>products From Mar-2013 to  </a:t>
            </a:r>
            <a:r>
              <a:rPr lang="en-US" dirty="0" smtClean="0"/>
              <a:t>Dec-2016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Sentinel-2 </a:t>
            </a:r>
            <a:r>
              <a:rPr lang="en-US" dirty="0"/>
              <a:t>data set</a:t>
            </a:r>
            <a:r>
              <a:rPr lang="en-US" dirty="0" smtClean="0"/>
              <a:t>: 47k products</a:t>
            </a:r>
            <a:r>
              <a:rPr lang="en-US" dirty="0"/>
              <a:t> </a:t>
            </a:r>
            <a:r>
              <a:rPr lang="en-US" dirty="0" smtClean="0"/>
              <a:t>From Jun-2015 to  Dec-2016 </a:t>
            </a:r>
          </a:p>
        </p:txBody>
      </p:sp>
      <p:sp>
        <p:nvSpPr>
          <p:cNvPr id="24" name="Oval 23"/>
          <p:cNvSpPr/>
          <p:nvPr/>
        </p:nvSpPr>
        <p:spPr>
          <a:xfrm rot="20580686">
            <a:off x="7700031" y="5213328"/>
            <a:ext cx="644105" cy="464719"/>
          </a:xfrm>
          <a:prstGeom prst="ellipse">
            <a:avLst/>
          </a:prstGeom>
          <a:noFill/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624424" y="3873645"/>
            <a:ext cx="1742382" cy="646059"/>
          </a:xfrm>
          <a:prstGeom prst="ellipse">
            <a:avLst/>
          </a:prstGeom>
          <a:noFill/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177179" y="3009555"/>
            <a:ext cx="675332" cy="976790"/>
          </a:xfrm>
          <a:prstGeom prst="ellipse">
            <a:avLst/>
          </a:prstGeom>
          <a:noFill/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523795" y="3244805"/>
            <a:ext cx="330029" cy="331412"/>
          </a:xfrm>
          <a:prstGeom prst="ellipse">
            <a:avLst/>
          </a:prstGeom>
          <a:noFill/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rot="16480453">
            <a:off x="5058373" y="4635954"/>
            <a:ext cx="451496" cy="409546"/>
          </a:xfrm>
          <a:prstGeom prst="ellipse">
            <a:avLst/>
          </a:prstGeom>
          <a:noFill/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3"/>
          <p:cNvSpPr>
            <a:spLocks noGrp="1"/>
          </p:cNvSpPr>
          <p:nvPr>
            <p:ph type="title"/>
          </p:nvPr>
        </p:nvSpPr>
        <p:spPr>
          <a:xfrm>
            <a:off x="270933" y="188217"/>
            <a:ext cx="4530315" cy="908313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HLS Test Sites</a:t>
            </a:r>
            <a:endParaRPr lang="en-US" sz="4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76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603999" y="6356350"/>
            <a:ext cx="2133600" cy="365125"/>
          </a:xfrm>
        </p:spPr>
        <p:txBody>
          <a:bodyPr/>
          <a:lstStyle/>
          <a:p>
            <a:fld id="{DFF6B465-19AF-AD42-A723-9197DBC9AFA8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9409675"/>
              </p:ext>
            </p:extLst>
          </p:nvPr>
        </p:nvGraphicFramePr>
        <p:xfrm>
          <a:off x="485717" y="2089149"/>
          <a:ext cx="8509893" cy="3109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Document" r:id="rId4" imgW="5943600" imgH="2171700" progId="Word.Document.12">
                  <p:embed/>
                </p:oleObj>
              </mc:Choice>
              <mc:Fallback>
                <p:oleObj name="Document" r:id="rId4" imgW="5943600" imgH="2171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5717" y="2089149"/>
                        <a:ext cx="8509893" cy="31093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6390" y="3793067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36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6390" y="2963334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18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2625" y="4213198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72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704705" y="3830136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Observations/</a:t>
            </a:r>
            <a:r>
              <a:rPr lang="en-US" dirty="0" err="1" smtClean="0">
                <a:solidFill>
                  <a:srgbClr val="0000FF"/>
                </a:solidFill>
              </a:rPr>
              <a:t>yr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270932" y="188217"/>
            <a:ext cx="7298267" cy="908313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rgbClr val="4F81BD"/>
                </a:solidFill>
              </a:rPr>
              <a:t>Expected Cloud-Free Observations</a:t>
            </a:r>
            <a:br>
              <a:rPr lang="en-US" sz="4000" dirty="0" smtClean="0">
                <a:solidFill>
                  <a:srgbClr val="4F81BD"/>
                </a:solidFill>
              </a:rPr>
            </a:br>
            <a:endParaRPr lang="en-US" sz="4000" dirty="0">
              <a:solidFill>
                <a:srgbClr val="4F81B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717" y="1320800"/>
            <a:ext cx="8183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Sentinel-2a + Landsat-8 revisit w/ cloud cover from MODIS CMG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34439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767628" y="1182951"/>
            <a:ext cx="5716905" cy="324284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590376"/>
              </p:ext>
            </p:extLst>
          </p:nvPr>
        </p:nvGraphicFramePr>
        <p:xfrm>
          <a:off x="897466" y="4618407"/>
          <a:ext cx="7518402" cy="1831339"/>
        </p:xfrm>
        <a:graphic>
          <a:graphicData uri="http://schemas.openxmlformats.org/drawingml/2006/table">
            <a:tbl>
              <a:tblPr/>
              <a:tblGrid>
                <a:gridCol w="2115105"/>
                <a:gridCol w="3286629"/>
                <a:gridCol w="2116668"/>
              </a:tblGrid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Atmospheric Correction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LaSRC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/6S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approach (image-based aerosol)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Vermote et al. (2016)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BRDF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corrected to nadir view /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latitude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-dependent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solar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angles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using fixed coefficients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Roy et al. (2016)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Spectral bandpass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Linear regression using global training set from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EO-1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Hyperion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Claverie et al., (in review)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Cloud/shadow mask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Landsat:  output from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LaSRC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;  S2:  Boston University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Fmask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algorithm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Zhu et al. (2015)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7537" y="169337"/>
            <a:ext cx="7886700" cy="705556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rgbClr val="2E75B6"/>
                </a:solidFill>
              </a:rPr>
              <a:t>HLS Algorithm Flow</a:t>
            </a:r>
            <a:endParaRPr lang="en-US" sz="4000" dirty="0">
              <a:solidFill>
                <a:srgbClr val="2E75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459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2665943"/>
            <a:ext cx="8229600" cy="908313"/>
          </a:xfrm>
        </p:spPr>
        <p:txBody>
          <a:bodyPr/>
          <a:lstStyle/>
          <a:p>
            <a:r>
              <a:rPr lang="en-US" b="1" i="1" dirty="0" smtClean="0">
                <a:solidFill>
                  <a:schemeClr val="accent1"/>
                </a:solidFill>
              </a:rPr>
              <a:t>Results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54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dvi_cube_sort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63" y="1334413"/>
            <a:ext cx="1587513" cy="1587513"/>
          </a:xfrm>
          <a:prstGeom prst="rect">
            <a:avLst/>
          </a:prstGeom>
          <a:ln w="19050" cmpd="sng"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 descr="ndvi_cube_sort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8689" y="1334413"/>
            <a:ext cx="1587513" cy="1587513"/>
          </a:xfrm>
          <a:prstGeom prst="rect">
            <a:avLst/>
          </a:prstGeom>
          <a:ln w="19050" cmpd="sng">
            <a:solidFill>
              <a:schemeClr val="bg1">
                <a:lumMod val="75000"/>
              </a:schemeClr>
            </a:solidFill>
          </a:ln>
        </p:spPr>
      </p:pic>
      <p:pic>
        <p:nvPicPr>
          <p:cNvPr id="6" name="Picture 5" descr="ndvi_cube_sort4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6202" y="1334413"/>
            <a:ext cx="1587513" cy="1587513"/>
          </a:xfrm>
          <a:prstGeom prst="rect">
            <a:avLst/>
          </a:prstGeom>
          <a:ln w="19050" cmpd="sng">
            <a:solidFill>
              <a:schemeClr val="bg1">
                <a:lumMod val="75000"/>
              </a:schemeClr>
            </a:solidFill>
          </a:ln>
        </p:spPr>
      </p:pic>
      <p:pic>
        <p:nvPicPr>
          <p:cNvPr id="8" name="Picture 7" descr="ndvi_cube_sort5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3715" y="1334413"/>
            <a:ext cx="1587513" cy="1587513"/>
          </a:xfrm>
          <a:prstGeom prst="rect">
            <a:avLst/>
          </a:prstGeom>
          <a:ln w="19050" cmpd="sng">
            <a:solidFill>
              <a:schemeClr val="bg1">
                <a:lumMod val="75000"/>
              </a:schemeClr>
            </a:solidFill>
          </a:ln>
        </p:spPr>
      </p:pic>
      <p:pic>
        <p:nvPicPr>
          <p:cNvPr id="9" name="Picture 8" descr="ndvi_cube_sort4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1175" y="1334413"/>
            <a:ext cx="1587513" cy="1587513"/>
          </a:xfrm>
          <a:prstGeom prst="rect">
            <a:avLst/>
          </a:prstGeom>
          <a:ln w="19050" cmpd="sng"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Picture 10" descr="ndvi-plot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368" y="3556524"/>
            <a:ext cx="6205694" cy="3129312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1932731" y="4779115"/>
            <a:ext cx="4692650" cy="1220344"/>
          </a:xfrm>
          <a:custGeom>
            <a:avLst/>
            <a:gdLst>
              <a:gd name="connsiteX0" fmla="*/ 0 w 4692650"/>
              <a:gd name="connsiteY0" fmla="*/ 1218979 h 1218979"/>
              <a:gd name="connsiteX1" fmla="*/ 311150 w 4692650"/>
              <a:gd name="connsiteY1" fmla="*/ 1041179 h 1218979"/>
              <a:gd name="connsiteX2" fmla="*/ 692150 w 4692650"/>
              <a:gd name="connsiteY2" fmla="*/ 730029 h 1218979"/>
              <a:gd name="connsiteX3" fmla="*/ 971550 w 4692650"/>
              <a:gd name="connsiteY3" fmla="*/ 647479 h 1218979"/>
              <a:gd name="connsiteX4" fmla="*/ 1358900 w 4692650"/>
              <a:gd name="connsiteY4" fmla="*/ 495079 h 1218979"/>
              <a:gd name="connsiteX5" fmla="*/ 1460500 w 4692650"/>
              <a:gd name="connsiteY5" fmla="*/ 412529 h 1218979"/>
              <a:gd name="connsiteX6" fmla="*/ 1708150 w 4692650"/>
              <a:gd name="connsiteY6" fmla="*/ 145829 h 1218979"/>
              <a:gd name="connsiteX7" fmla="*/ 1866900 w 4692650"/>
              <a:gd name="connsiteY7" fmla="*/ 44229 h 1218979"/>
              <a:gd name="connsiteX8" fmla="*/ 2057400 w 4692650"/>
              <a:gd name="connsiteY8" fmla="*/ 12479 h 1218979"/>
              <a:gd name="connsiteX9" fmla="*/ 2330450 w 4692650"/>
              <a:gd name="connsiteY9" fmla="*/ 247429 h 1218979"/>
              <a:gd name="connsiteX10" fmla="*/ 2559050 w 4692650"/>
              <a:gd name="connsiteY10" fmla="*/ 387129 h 1218979"/>
              <a:gd name="connsiteX11" fmla="*/ 2794000 w 4692650"/>
              <a:gd name="connsiteY11" fmla="*/ 431579 h 1218979"/>
              <a:gd name="connsiteX12" fmla="*/ 3009900 w 4692650"/>
              <a:gd name="connsiteY12" fmla="*/ 437929 h 1218979"/>
              <a:gd name="connsiteX13" fmla="*/ 3314700 w 4692650"/>
              <a:gd name="connsiteY13" fmla="*/ 520479 h 1218979"/>
              <a:gd name="connsiteX14" fmla="*/ 3949700 w 4692650"/>
              <a:gd name="connsiteY14" fmla="*/ 704629 h 1218979"/>
              <a:gd name="connsiteX15" fmla="*/ 4692650 w 4692650"/>
              <a:gd name="connsiteY15" fmla="*/ 774479 h 1218979"/>
              <a:gd name="connsiteX0" fmla="*/ 0 w 4692650"/>
              <a:gd name="connsiteY0" fmla="*/ 1218979 h 1218979"/>
              <a:gd name="connsiteX1" fmla="*/ 311150 w 4692650"/>
              <a:gd name="connsiteY1" fmla="*/ 1041179 h 1218979"/>
              <a:gd name="connsiteX2" fmla="*/ 692150 w 4692650"/>
              <a:gd name="connsiteY2" fmla="*/ 730029 h 1218979"/>
              <a:gd name="connsiteX3" fmla="*/ 1028700 w 4692650"/>
              <a:gd name="connsiteY3" fmla="*/ 609379 h 1218979"/>
              <a:gd name="connsiteX4" fmla="*/ 1358900 w 4692650"/>
              <a:gd name="connsiteY4" fmla="*/ 495079 h 1218979"/>
              <a:gd name="connsiteX5" fmla="*/ 1460500 w 4692650"/>
              <a:gd name="connsiteY5" fmla="*/ 412529 h 1218979"/>
              <a:gd name="connsiteX6" fmla="*/ 1708150 w 4692650"/>
              <a:gd name="connsiteY6" fmla="*/ 145829 h 1218979"/>
              <a:gd name="connsiteX7" fmla="*/ 1866900 w 4692650"/>
              <a:gd name="connsiteY7" fmla="*/ 44229 h 1218979"/>
              <a:gd name="connsiteX8" fmla="*/ 2057400 w 4692650"/>
              <a:gd name="connsiteY8" fmla="*/ 12479 h 1218979"/>
              <a:gd name="connsiteX9" fmla="*/ 2330450 w 4692650"/>
              <a:gd name="connsiteY9" fmla="*/ 247429 h 1218979"/>
              <a:gd name="connsiteX10" fmla="*/ 2559050 w 4692650"/>
              <a:gd name="connsiteY10" fmla="*/ 387129 h 1218979"/>
              <a:gd name="connsiteX11" fmla="*/ 2794000 w 4692650"/>
              <a:gd name="connsiteY11" fmla="*/ 431579 h 1218979"/>
              <a:gd name="connsiteX12" fmla="*/ 3009900 w 4692650"/>
              <a:gd name="connsiteY12" fmla="*/ 437929 h 1218979"/>
              <a:gd name="connsiteX13" fmla="*/ 3314700 w 4692650"/>
              <a:gd name="connsiteY13" fmla="*/ 520479 h 1218979"/>
              <a:gd name="connsiteX14" fmla="*/ 3949700 w 4692650"/>
              <a:gd name="connsiteY14" fmla="*/ 704629 h 1218979"/>
              <a:gd name="connsiteX15" fmla="*/ 4692650 w 4692650"/>
              <a:gd name="connsiteY15" fmla="*/ 774479 h 1218979"/>
              <a:gd name="connsiteX0" fmla="*/ 0 w 4692650"/>
              <a:gd name="connsiteY0" fmla="*/ 1218979 h 1218979"/>
              <a:gd name="connsiteX1" fmla="*/ 311150 w 4692650"/>
              <a:gd name="connsiteY1" fmla="*/ 1041179 h 1218979"/>
              <a:gd name="connsiteX2" fmla="*/ 692150 w 4692650"/>
              <a:gd name="connsiteY2" fmla="*/ 730029 h 1218979"/>
              <a:gd name="connsiteX3" fmla="*/ 1028700 w 4692650"/>
              <a:gd name="connsiteY3" fmla="*/ 609379 h 1218979"/>
              <a:gd name="connsiteX4" fmla="*/ 1327150 w 4692650"/>
              <a:gd name="connsiteY4" fmla="*/ 495079 h 1218979"/>
              <a:gd name="connsiteX5" fmla="*/ 1460500 w 4692650"/>
              <a:gd name="connsiteY5" fmla="*/ 412529 h 1218979"/>
              <a:gd name="connsiteX6" fmla="*/ 1708150 w 4692650"/>
              <a:gd name="connsiteY6" fmla="*/ 145829 h 1218979"/>
              <a:gd name="connsiteX7" fmla="*/ 1866900 w 4692650"/>
              <a:gd name="connsiteY7" fmla="*/ 44229 h 1218979"/>
              <a:gd name="connsiteX8" fmla="*/ 2057400 w 4692650"/>
              <a:gd name="connsiteY8" fmla="*/ 12479 h 1218979"/>
              <a:gd name="connsiteX9" fmla="*/ 2330450 w 4692650"/>
              <a:gd name="connsiteY9" fmla="*/ 247429 h 1218979"/>
              <a:gd name="connsiteX10" fmla="*/ 2559050 w 4692650"/>
              <a:gd name="connsiteY10" fmla="*/ 387129 h 1218979"/>
              <a:gd name="connsiteX11" fmla="*/ 2794000 w 4692650"/>
              <a:gd name="connsiteY11" fmla="*/ 431579 h 1218979"/>
              <a:gd name="connsiteX12" fmla="*/ 3009900 w 4692650"/>
              <a:gd name="connsiteY12" fmla="*/ 437929 h 1218979"/>
              <a:gd name="connsiteX13" fmla="*/ 3314700 w 4692650"/>
              <a:gd name="connsiteY13" fmla="*/ 520479 h 1218979"/>
              <a:gd name="connsiteX14" fmla="*/ 3949700 w 4692650"/>
              <a:gd name="connsiteY14" fmla="*/ 704629 h 1218979"/>
              <a:gd name="connsiteX15" fmla="*/ 4692650 w 4692650"/>
              <a:gd name="connsiteY15" fmla="*/ 774479 h 1218979"/>
              <a:gd name="connsiteX0" fmla="*/ 0 w 4692650"/>
              <a:gd name="connsiteY0" fmla="*/ 1218979 h 1218979"/>
              <a:gd name="connsiteX1" fmla="*/ 311150 w 4692650"/>
              <a:gd name="connsiteY1" fmla="*/ 1041179 h 1218979"/>
              <a:gd name="connsiteX2" fmla="*/ 692150 w 4692650"/>
              <a:gd name="connsiteY2" fmla="*/ 730029 h 1218979"/>
              <a:gd name="connsiteX3" fmla="*/ 1028700 w 4692650"/>
              <a:gd name="connsiteY3" fmla="*/ 609379 h 1218979"/>
              <a:gd name="connsiteX4" fmla="*/ 1327150 w 4692650"/>
              <a:gd name="connsiteY4" fmla="*/ 495079 h 1218979"/>
              <a:gd name="connsiteX5" fmla="*/ 1708150 w 4692650"/>
              <a:gd name="connsiteY5" fmla="*/ 145829 h 1218979"/>
              <a:gd name="connsiteX6" fmla="*/ 1866900 w 4692650"/>
              <a:gd name="connsiteY6" fmla="*/ 44229 h 1218979"/>
              <a:gd name="connsiteX7" fmla="*/ 2057400 w 4692650"/>
              <a:gd name="connsiteY7" fmla="*/ 12479 h 1218979"/>
              <a:gd name="connsiteX8" fmla="*/ 2330450 w 4692650"/>
              <a:gd name="connsiteY8" fmla="*/ 247429 h 1218979"/>
              <a:gd name="connsiteX9" fmla="*/ 2559050 w 4692650"/>
              <a:gd name="connsiteY9" fmla="*/ 387129 h 1218979"/>
              <a:gd name="connsiteX10" fmla="*/ 2794000 w 4692650"/>
              <a:gd name="connsiteY10" fmla="*/ 431579 h 1218979"/>
              <a:gd name="connsiteX11" fmla="*/ 3009900 w 4692650"/>
              <a:gd name="connsiteY11" fmla="*/ 437929 h 1218979"/>
              <a:gd name="connsiteX12" fmla="*/ 3314700 w 4692650"/>
              <a:gd name="connsiteY12" fmla="*/ 520479 h 1218979"/>
              <a:gd name="connsiteX13" fmla="*/ 3949700 w 4692650"/>
              <a:gd name="connsiteY13" fmla="*/ 704629 h 1218979"/>
              <a:gd name="connsiteX14" fmla="*/ 4692650 w 4692650"/>
              <a:gd name="connsiteY14" fmla="*/ 774479 h 1218979"/>
              <a:gd name="connsiteX0" fmla="*/ 0 w 4692650"/>
              <a:gd name="connsiteY0" fmla="*/ 1220344 h 1220344"/>
              <a:gd name="connsiteX1" fmla="*/ 311150 w 4692650"/>
              <a:gd name="connsiteY1" fmla="*/ 1042544 h 1220344"/>
              <a:gd name="connsiteX2" fmla="*/ 692150 w 4692650"/>
              <a:gd name="connsiteY2" fmla="*/ 731394 h 1220344"/>
              <a:gd name="connsiteX3" fmla="*/ 1028700 w 4692650"/>
              <a:gd name="connsiteY3" fmla="*/ 610744 h 1220344"/>
              <a:gd name="connsiteX4" fmla="*/ 1327150 w 4692650"/>
              <a:gd name="connsiteY4" fmla="*/ 496444 h 1220344"/>
              <a:gd name="connsiteX5" fmla="*/ 1708150 w 4692650"/>
              <a:gd name="connsiteY5" fmla="*/ 147194 h 1220344"/>
              <a:gd name="connsiteX6" fmla="*/ 1866900 w 4692650"/>
              <a:gd name="connsiteY6" fmla="*/ 45594 h 1220344"/>
              <a:gd name="connsiteX7" fmla="*/ 2057400 w 4692650"/>
              <a:gd name="connsiteY7" fmla="*/ 13844 h 1220344"/>
              <a:gd name="connsiteX8" fmla="*/ 2311400 w 4692650"/>
              <a:gd name="connsiteY8" fmla="*/ 267844 h 1220344"/>
              <a:gd name="connsiteX9" fmla="*/ 2559050 w 4692650"/>
              <a:gd name="connsiteY9" fmla="*/ 388494 h 1220344"/>
              <a:gd name="connsiteX10" fmla="*/ 2794000 w 4692650"/>
              <a:gd name="connsiteY10" fmla="*/ 432944 h 1220344"/>
              <a:gd name="connsiteX11" fmla="*/ 3009900 w 4692650"/>
              <a:gd name="connsiteY11" fmla="*/ 439294 h 1220344"/>
              <a:gd name="connsiteX12" fmla="*/ 3314700 w 4692650"/>
              <a:gd name="connsiteY12" fmla="*/ 521844 h 1220344"/>
              <a:gd name="connsiteX13" fmla="*/ 3949700 w 4692650"/>
              <a:gd name="connsiteY13" fmla="*/ 705994 h 1220344"/>
              <a:gd name="connsiteX14" fmla="*/ 4692650 w 4692650"/>
              <a:gd name="connsiteY14" fmla="*/ 775844 h 122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92650" h="1220344">
                <a:moveTo>
                  <a:pt x="0" y="1220344"/>
                </a:moveTo>
                <a:cubicBezTo>
                  <a:pt x="97896" y="1172190"/>
                  <a:pt x="195792" y="1124036"/>
                  <a:pt x="311150" y="1042544"/>
                </a:cubicBezTo>
                <a:cubicBezTo>
                  <a:pt x="426508" y="961052"/>
                  <a:pt x="572558" y="803361"/>
                  <a:pt x="692150" y="731394"/>
                </a:cubicBezTo>
                <a:cubicBezTo>
                  <a:pt x="811742" y="659427"/>
                  <a:pt x="922867" y="649902"/>
                  <a:pt x="1028700" y="610744"/>
                </a:cubicBezTo>
                <a:cubicBezTo>
                  <a:pt x="1134533" y="571586"/>
                  <a:pt x="1213908" y="573702"/>
                  <a:pt x="1327150" y="496444"/>
                </a:cubicBezTo>
                <a:cubicBezTo>
                  <a:pt x="1440392" y="419186"/>
                  <a:pt x="1618192" y="222336"/>
                  <a:pt x="1708150" y="147194"/>
                </a:cubicBezTo>
                <a:cubicBezTo>
                  <a:pt x="1798108" y="72052"/>
                  <a:pt x="1808692" y="67819"/>
                  <a:pt x="1866900" y="45594"/>
                </a:cubicBezTo>
                <a:cubicBezTo>
                  <a:pt x="1925108" y="23369"/>
                  <a:pt x="1983317" y="-23198"/>
                  <a:pt x="2057400" y="13844"/>
                </a:cubicBezTo>
                <a:cubicBezTo>
                  <a:pt x="2131483" y="50886"/>
                  <a:pt x="2227792" y="205402"/>
                  <a:pt x="2311400" y="267844"/>
                </a:cubicBezTo>
                <a:cubicBezTo>
                  <a:pt x="2395008" y="330286"/>
                  <a:pt x="2478617" y="360977"/>
                  <a:pt x="2559050" y="388494"/>
                </a:cubicBezTo>
                <a:cubicBezTo>
                  <a:pt x="2639483" y="416011"/>
                  <a:pt x="2718858" y="424477"/>
                  <a:pt x="2794000" y="432944"/>
                </a:cubicBezTo>
                <a:cubicBezTo>
                  <a:pt x="2869142" y="441411"/>
                  <a:pt x="2923117" y="424477"/>
                  <a:pt x="3009900" y="439294"/>
                </a:cubicBezTo>
                <a:cubicBezTo>
                  <a:pt x="3096683" y="454111"/>
                  <a:pt x="3314700" y="521844"/>
                  <a:pt x="3314700" y="521844"/>
                </a:cubicBezTo>
                <a:cubicBezTo>
                  <a:pt x="3471333" y="566294"/>
                  <a:pt x="3720042" y="663661"/>
                  <a:pt x="3949700" y="705994"/>
                </a:cubicBezTo>
                <a:cubicBezTo>
                  <a:pt x="4179358" y="748327"/>
                  <a:pt x="4692650" y="775844"/>
                  <a:pt x="4692650" y="775844"/>
                </a:cubicBezTo>
              </a:path>
            </a:pathLst>
          </a:custGeom>
          <a:ln>
            <a:solidFill>
              <a:srgbClr val="ABBE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926381" y="3800665"/>
            <a:ext cx="4616450" cy="2255945"/>
          </a:xfrm>
          <a:custGeom>
            <a:avLst/>
            <a:gdLst>
              <a:gd name="connsiteX0" fmla="*/ 0 w 4552950"/>
              <a:gd name="connsiteY0" fmla="*/ 2308098 h 2308098"/>
              <a:gd name="connsiteX1" fmla="*/ 590550 w 4552950"/>
              <a:gd name="connsiteY1" fmla="*/ 1558798 h 2308098"/>
              <a:gd name="connsiteX2" fmla="*/ 952500 w 4552950"/>
              <a:gd name="connsiteY2" fmla="*/ 1425448 h 2308098"/>
              <a:gd name="connsiteX3" fmla="*/ 1384300 w 4552950"/>
              <a:gd name="connsiteY3" fmla="*/ 650748 h 2308098"/>
              <a:gd name="connsiteX4" fmla="*/ 1511300 w 4552950"/>
              <a:gd name="connsiteY4" fmla="*/ 390398 h 2308098"/>
              <a:gd name="connsiteX5" fmla="*/ 1727200 w 4552950"/>
              <a:gd name="connsiteY5" fmla="*/ 371348 h 2308098"/>
              <a:gd name="connsiteX6" fmla="*/ 1993900 w 4552950"/>
              <a:gd name="connsiteY6" fmla="*/ 72898 h 2308098"/>
              <a:gd name="connsiteX7" fmla="*/ 2171700 w 4552950"/>
              <a:gd name="connsiteY7" fmla="*/ 161798 h 2308098"/>
              <a:gd name="connsiteX8" fmla="*/ 2247900 w 4552950"/>
              <a:gd name="connsiteY8" fmla="*/ 1177798 h 2308098"/>
              <a:gd name="connsiteX9" fmla="*/ 2279650 w 4552950"/>
              <a:gd name="connsiteY9" fmla="*/ 1133348 h 2308098"/>
              <a:gd name="connsiteX10" fmla="*/ 2355850 w 4552950"/>
              <a:gd name="connsiteY10" fmla="*/ 587248 h 2308098"/>
              <a:gd name="connsiteX11" fmla="*/ 2571750 w 4552950"/>
              <a:gd name="connsiteY11" fmla="*/ 257048 h 2308098"/>
              <a:gd name="connsiteX12" fmla="*/ 2819400 w 4552950"/>
              <a:gd name="connsiteY12" fmla="*/ 206248 h 2308098"/>
              <a:gd name="connsiteX13" fmla="*/ 2844800 w 4552950"/>
              <a:gd name="connsiteY13" fmla="*/ 1190498 h 2308098"/>
              <a:gd name="connsiteX14" fmla="*/ 2876550 w 4552950"/>
              <a:gd name="connsiteY14" fmla="*/ 1038098 h 2308098"/>
              <a:gd name="connsiteX15" fmla="*/ 2971800 w 4552950"/>
              <a:gd name="connsiteY15" fmla="*/ 549148 h 2308098"/>
              <a:gd name="connsiteX16" fmla="*/ 3086100 w 4552950"/>
              <a:gd name="connsiteY16" fmla="*/ 136398 h 2308098"/>
              <a:gd name="connsiteX17" fmla="*/ 3289300 w 4552950"/>
              <a:gd name="connsiteY17" fmla="*/ 60198 h 2308098"/>
              <a:gd name="connsiteX18" fmla="*/ 3333750 w 4552950"/>
              <a:gd name="connsiteY18" fmla="*/ 110998 h 2308098"/>
              <a:gd name="connsiteX19" fmla="*/ 3422650 w 4552950"/>
              <a:gd name="connsiteY19" fmla="*/ 1336548 h 2308098"/>
              <a:gd name="connsiteX20" fmla="*/ 3479800 w 4552950"/>
              <a:gd name="connsiteY20" fmla="*/ 1203198 h 2308098"/>
              <a:gd name="connsiteX21" fmla="*/ 3600450 w 4552950"/>
              <a:gd name="connsiteY21" fmla="*/ 1019048 h 2308098"/>
              <a:gd name="connsiteX22" fmla="*/ 3841750 w 4552950"/>
              <a:gd name="connsiteY22" fmla="*/ 974598 h 2308098"/>
              <a:gd name="connsiteX23" fmla="*/ 3981450 w 4552950"/>
              <a:gd name="connsiteY23" fmla="*/ 885698 h 2308098"/>
              <a:gd name="connsiteX24" fmla="*/ 4089400 w 4552950"/>
              <a:gd name="connsiteY24" fmla="*/ 847598 h 2308098"/>
              <a:gd name="connsiteX25" fmla="*/ 4552950 w 4552950"/>
              <a:gd name="connsiteY25" fmla="*/ 1298448 h 2308098"/>
              <a:gd name="connsiteX0" fmla="*/ 0 w 4552950"/>
              <a:gd name="connsiteY0" fmla="*/ 2308098 h 2308098"/>
              <a:gd name="connsiteX1" fmla="*/ 590550 w 4552950"/>
              <a:gd name="connsiteY1" fmla="*/ 1558798 h 2308098"/>
              <a:gd name="connsiteX2" fmla="*/ 952500 w 4552950"/>
              <a:gd name="connsiteY2" fmla="*/ 1425448 h 2308098"/>
              <a:gd name="connsiteX3" fmla="*/ 1384300 w 4552950"/>
              <a:gd name="connsiteY3" fmla="*/ 650748 h 2308098"/>
              <a:gd name="connsiteX4" fmla="*/ 1511300 w 4552950"/>
              <a:gd name="connsiteY4" fmla="*/ 390398 h 2308098"/>
              <a:gd name="connsiteX5" fmla="*/ 1727200 w 4552950"/>
              <a:gd name="connsiteY5" fmla="*/ 371348 h 2308098"/>
              <a:gd name="connsiteX6" fmla="*/ 1993900 w 4552950"/>
              <a:gd name="connsiteY6" fmla="*/ 72898 h 2308098"/>
              <a:gd name="connsiteX7" fmla="*/ 2171700 w 4552950"/>
              <a:gd name="connsiteY7" fmla="*/ 161798 h 2308098"/>
              <a:gd name="connsiteX8" fmla="*/ 2247900 w 4552950"/>
              <a:gd name="connsiteY8" fmla="*/ 1177798 h 2308098"/>
              <a:gd name="connsiteX9" fmla="*/ 2279650 w 4552950"/>
              <a:gd name="connsiteY9" fmla="*/ 1133348 h 2308098"/>
              <a:gd name="connsiteX10" fmla="*/ 2355850 w 4552950"/>
              <a:gd name="connsiteY10" fmla="*/ 587248 h 2308098"/>
              <a:gd name="connsiteX11" fmla="*/ 2571750 w 4552950"/>
              <a:gd name="connsiteY11" fmla="*/ 257048 h 2308098"/>
              <a:gd name="connsiteX12" fmla="*/ 2819400 w 4552950"/>
              <a:gd name="connsiteY12" fmla="*/ 206248 h 2308098"/>
              <a:gd name="connsiteX13" fmla="*/ 2844800 w 4552950"/>
              <a:gd name="connsiteY13" fmla="*/ 1190498 h 2308098"/>
              <a:gd name="connsiteX14" fmla="*/ 2876550 w 4552950"/>
              <a:gd name="connsiteY14" fmla="*/ 1038098 h 2308098"/>
              <a:gd name="connsiteX15" fmla="*/ 2971800 w 4552950"/>
              <a:gd name="connsiteY15" fmla="*/ 549148 h 2308098"/>
              <a:gd name="connsiteX16" fmla="*/ 3086100 w 4552950"/>
              <a:gd name="connsiteY16" fmla="*/ 136398 h 2308098"/>
              <a:gd name="connsiteX17" fmla="*/ 3289300 w 4552950"/>
              <a:gd name="connsiteY17" fmla="*/ 60198 h 2308098"/>
              <a:gd name="connsiteX18" fmla="*/ 3333750 w 4552950"/>
              <a:gd name="connsiteY18" fmla="*/ 110998 h 2308098"/>
              <a:gd name="connsiteX19" fmla="*/ 3422650 w 4552950"/>
              <a:gd name="connsiteY19" fmla="*/ 1336548 h 2308098"/>
              <a:gd name="connsiteX20" fmla="*/ 3479800 w 4552950"/>
              <a:gd name="connsiteY20" fmla="*/ 1203198 h 2308098"/>
              <a:gd name="connsiteX21" fmla="*/ 3600450 w 4552950"/>
              <a:gd name="connsiteY21" fmla="*/ 1019048 h 2308098"/>
              <a:gd name="connsiteX22" fmla="*/ 3841750 w 4552950"/>
              <a:gd name="connsiteY22" fmla="*/ 974598 h 2308098"/>
              <a:gd name="connsiteX23" fmla="*/ 3943350 w 4552950"/>
              <a:gd name="connsiteY23" fmla="*/ 860298 h 2308098"/>
              <a:gd name="connsiteX24" fmla="*/ 4089400 w 4552950"/>
              <a:gd name="connsiteY24" fmla="*/ 847598 h 2308098"/>
              <a:gd name="connsiteX25" fmla="*/ 4552950 w 4552950"/>
              <a:gd name="connsiteY25" fmla="*/ 1298448 h 2308098"/>
              <a:gd name="connsiteX0" fmla="*/ 0 w 4552950"/>
              <a:gd name="connsiteY0" fmla="*/ 2308098 h 2308098"/>
              <a:gd name="connsiteX1" fmla="*/ 590550 w 4552950"/>
              <a:gd name="connsiteY1" fmla="*/ 1558798 h 2308098"/>
              <a:gd name="connsiteX2" fmla="*/ 952500 w 4552950"/>
              <a:gd name="connsiteY2" fmla="*/ 1425448 h 2308098"/>
              <a:gd name="connsiteX3" fmla="*/ 1384300 w 4552950"/>
              <a:gd name="connsiteY3" fmla="*/ 650748 h 2308098"/>
              <a:gd name="connsiteX4" fmla="*/ 1511300 w 4552950"/>
              <a:gd name="connsiteY4" fmla="*/ 390398 h 2308098"/>
              <a:gd name="connsiteX5" fmla="*/ 1727200 w 4552950"/>
              <a:gd name="connsiteY5" fmla="*/ 371348 h 2308098"/>
              <a:gd name="connsiteX6" fmla="*/ 1993900 w 4552950"/>
              <a:gd name="connsiteY6" fmla="*/ 72898 h 2308098"/>
              <a:gd name="connsiteX7" fmla="*/ 2171700 w 4552950"/>
              <a:gd name="connsiteY7" fmla="*/ 161798 h 2308098"/>
              <a:gd name="connsiteX8" fmla="*/ 2247900 w 4552950"/>
              <a:gd name="connsiteY8" fmla="*/ 1177798 h 2308098"/>
              <a:gd name="connsiteX9" fmla="*/ 2279650 w 4552950"/>
              <a:gd name="connsiteY9" fmla="*/ 1133348 h 2308098"/>
              <a:gd name="connsiteX10" fmla="*/ 2355850 w 4552950"/>
              <a:gd name="connsiteY10" fmla="*/ 587248 h 2308098"/>
              <a:gd name="connsiteX11" fmla="*/ 2571750 w 4552950"/>
              <a:gd name="connsiteY11" fmla="*/ 257048 h 2308098"/>
              <a:gd name="connsiteX12" fmla="*/ 2819400 w 4552950"/>
              <a:gd name="connsiteY12" fmla="*/ 206248 h 2308098"/>
              <a:gd name="connsiteX13" fmla="*/ 2844800 w 4552950"/>
              <a:gd name="connsiteY13" fmla="*/ 1190498 h 2308098"/>
              <a:gd name="connsiteX14" fmla="*/ 2876550 w 4552950"/>
              <a:gd name="connsiteY14" fmla="*/ 1038098 h 2308098"/>
              <a:gd name="connsiteX15" fmla="*/ 2971800 w 4552950"/>
              <a:gd name="connsiteY15" fmla="*/ 549148 h 2308098"/>
              <a:gd name="connsiteX16" fmla="*/ 3086100 w 4552950"/>
              <a:gd name="connsiteY16" fmla="*/ 136398 h 2308098"/>
              <a:gd name="connsiteX17" fmla="*/ 3289300 w 4552950"/>
              <a:gd name="connsiteY17" fmla="*/ 60198 h 2308098"/>
              <a:gd name="connsiteX18" fmla="*/ 3333750 w 4552950"/>
              <a:gd name="connsiteY18" fmla="*/ 110998 h 2308098"/>
              <a:gd name="connsiteX19" fmla="*/ 3422650 w 4552950"/>
              <a:gd name="connsiteY19" fmla="*/ 1336548 h 2308098"/>
              <a:gd name="connsiteX20" fmla="*/ 3479800 w 4552950"/>
              <a:gd name="connsiteY20" fmla="*/ 1203198 h 2308098"/>
              <a:gd name="connsiteX21" fmla="*/ 3600450 w 4552950"/>
              <a:gd name="connsiteY21" fmla="*/ 1019048 h 2308098"/>
              <a:gd name="connsiteX22" fmla="*/ 3778250 w 4552950"/>
              <a:gd name="connsiteY22" fmla="*/ 1012698 h 2308098"/>
              <a:gd name="connsiteX23" fmla="*/ 3943350 w 4552950"/>
              <a:gd name="connsiteY23" fmla="*/ 860298 h 2308098"/>
              <a:gd name="connsiteX24" fmla="*/ 4089400 w 4552950"/>
              <a:gd name="connsiteY24" fmla="*/ 847598 h 2308098"/>
              <a:gd name="connsiteX25" fmla="*/ 4552950 w 4552950"/>
              <a:gd name="connsiteY25" fmla="*/ 1298448 h 2308098"/>
              <a:gd name="connsiteX0" fmla="*/ 0 w 4552950"/>
              <a:gd name="connsiteY0" fmla="*/ 2308098 h 2308098"/>
              <a:gd name="connsiteX1" fmla="*/ 590550 w 4552950"/>
              <a:gd name="connsiteY1" fmla="*/ 1558798 h 2308098"/>
              <a:gd name="connsiteX2" fmla="*/ 952500 w 4552950"/>
              <a:gd name="connsiteY2" fmla="*/ 1425448 h 2308098"/>
              <a:gd name="connsiteX3" fmla="*/ 1384300 w 4552950"/>
              <a:gd name="connsiteY3" fmla="*/ 650748 h 2308098"/>
              <a:gd name="connsiteX4" fmla="*/ 1511300 w 4552950"/>
              <a:gd name="connsiteY4" fmla="*/ 390398 h 2308098"/>
              <a:gd name="connsiteX5" fmla="*/ 1727200 w 4552950"/>
              <a:gd name="connsiteY5" fmla="*/ 371348 h 2308098"/>
              <a:gd name="connsiteX6" fmla="*/ 1993900 w 4552950"/>
              <a:gd name="connsiteY6" fmla="*/ 72898 h 2308098"/>
              <a:gd name="connsiteX7" fmla="*/ 2171700 w 4552950"/>
              <a:gd name="connsiteY7" fmla="*/ 161798 h 2308098"/>
              <a:gd name="connsiteX8" fmla="*/ 2247900 w 4552950"/>
              <a:gd name="connsiteY8" fmla="*/ 1177798 h 2308098"/>
              <a:gd name="connsiteX9" fmla="*/ 2279650 w 4552950"/>
              <a:gd name="connsiteY9" fmla="*/ 1133348 h 2308098"/>
              <a:gd name="connsiteX10" fmla="*/ 2355850 w 4552950"/>
              <a:gd name="connsiteY10" fmla="*/ 587248 h 2308098"/>
              <a:gd name="connsiteX11" fmla="*/ 2571750 w 4552950"/>
              <a:gd name="connsiteY11" fmla="*/ 257048 h 2308098"/>
              <a:gd name="connsiteX12" fmla="*/ 2819400 w 4552950"/>
              <a:gd name="connsiteY12" fmla="*/ 206248 h 2308098"/>
              <a:gd name="connsiteX13" fmla="*/ 2844800 w 4552950"/>
              <a:gd name="connsiteY13" fmla="*/ 1190498 h 2308098"/>
              <a:gd name="connsiteX14" fmla="*/ 2876550 w 4552950"/>
              <a:gd name="connsiteY14" fmla="*/ 1038098 h 2308098"/>
              <a:gd name="connsiteX15" fmla="*/ 2971800 w 4552950"/>
              <a:gd name="connsiteY15" fmla="*/ 549148 h 2308098"/>
              <a:gd name="connsiteX16" fmla="*/ 3086100 w 4552950"/>
              <a:gd name="connsiteY16" fmla="*/ 136398 h 2308098"/>
              <a:gd name="connsiteX17" fmla="*/ 3289300 w 4552950"/>
              <a:gd name="connsiteY17" fmla="*/ 60198 h 2308098"/>
              <a:gd name="connsiteX18" fmla="*/ 3333750 w 4552950"/>
              <a:gd name="connsiteY18" fmla="*/ 110998 h 2308098"/>
              <a:gd name="connsiteX19" fmla="*/ 3422650 w 4552950"/>
              <a:gd name="connsiteY19" fmla="*/ 1336548 h 2308098"/>
              <a:gd name="connsiteX20" fmla="*/ 3479800 w 4552950"/>
              <a:gd name="connsiteY20" fmla="*/ 1203198 h 2308098"/>
              <a:gd name="connsiteX21" fmla="*/ 3600450 w 4552950"/>
              <a:gd name="connsiteY21" fmla="*/ 1019048 h 2308098"/>
              <a:gd name="connsiteX22" fmla="*/ 3778250 w 4552950"/>
              <a:gd name="connsiteY22" fmla="*/ 1012698 h 2308098"/>
              <a:gd name="connsiteX23" fmla="*/ 3943350 w 4552950"/>
              <a:gd name="connsiteY23" fmla="*/ 860298 h 2308098"/>
              <a:gd name="connsiteX24" fmla="*/ 4114800 w 4552950"/>
              <a:gd name="connsiteY24" fmla="*/ 847598 h 2308098"/>
              <a:gd name="connsiteX25" fmla="*/ 4552950 w 4552950"/>
              <a:gd name="connsiteY25" fmla="*/ 1298448 h 2308098"/>
              <a:gd name="connsiteX0" fmla="*/ 0 w 4552950"/>
              <a:gd name="connsiteY0" fmla="*/ 2308098 h 2308098"/>
              <a:gd name="connsiteX1" fmla="*/ 590550 w 4552950"/>
              <a:gd name="connsiteY1" fmla="*/ 1558798 h 2308098"/>
              <a:gd name="connsiteX2" fmla="*/ 952500 w 4552950"/>
              <a:gd name="connsiteY2" fmla="*/ 1425448 h 2308098"/>
              <a:gd name="connsiteX3" fmla="*/ 1384300 w 4552950"/>
              <a:gd name="connsiteY3" fmla="*/ 650748 h 2308098"/>
              <a:gd name="connsiteX4" fmla="*/ 1511300 w 4552950"/>
              <a:gd name="connsiteY4" fmla="*/ 390398 h 2308098"/>
              <a:gd name="connsiteX5" fmla="*/ 1727200 w 4552950"/>
              <a:gd name="connsiteY5" fmla="*/ 371348 h 2308098"/>
              <a:gd name="connsiteX6" fmla="*/ 1993900 w 4552950"/>
              <a:gd name="connsiteY6" fmla="*/ 72898 h 2308098"/>
              <a:gd name="connsiteX7" fmla="*/ 2171700 w 4552950"/>
              <a:gd name="connsiteY7" fmla="*/ 161798 h 2308098"/>
              <a:gd name="connsiteX8" fmla="*/ 2247900 w 4552950"/>
              <a:gd name="connsiteY8" fmla="*/ 1177798 h 2308098"/>
              <a:gd name="connsiteX9" fmla="*/ 2279650 w 4552950"/>
              <a:gd name="connsiteY9" fmla="*/ 1133348 h 2308098"/>
              <a:gd name="connsiteX10" fmla="*/ 2355850 w 4552950"/>
              <a:gd name="connsiteY10" fmla="*/ 587248 h 2308098"/>
              <a:gd name="connsiteX11" fmla="*/ 2571750 w 4552950"/>
              <a:gd name="connsiteY11" fmla="*/ 257048 h 2308098"/>
              <a:gd name="connsiteX12" fmla="*/ 2819400 w 4552950"/>
              <a:gd name="connsiteY12" fmla="*/ 206248 h 2308098"/>
              <a:gd name="connsiteX13" fmla="*/ 2844800 w 4552950"/>
              <a:gd name="connsiteY13" fmla="*/ 1190498 h 2308098"/>
              <a:gd name="connsiteX14" fmla="*/ 2876550 w 4552950"/>
              <a:gd name="connsiteY14" fmla="*/ 1038098 h 2308098"/>
              <a:gd name="connsiteX15" fmla="*/ 2971800 w 4552950"/>
              <a:gd name="connsiteY15" fmla="*/ 549148 h 2308098"/>
              <a:gd name="connsiteX16" fmla="*/ 3086100 w 4552950"/>
              <a:gd name="connsiteY16" fmla="*/ 136398 h 2308098"/>
              <a:gd name="connsiteX17" fmla="*/ 3289300 w 4552950"/>
              <a:gd name="connsiteY17" fmla="*/ 60198 h 2308098"/>
              <a:gd name="connsiteX18" fmla="*/ 3333750 w 4552950"/>
              <a:gd name="connsiteY18" fmla="*/ 110998 h 2308098"/>
              <a:gd name="connsiteX19" fmla="*/ 3422650 w 4552950"/>
              <a:gd name="connsiteY19" fmla="*/ 1336548 h 2308098"/>
              <a:gd name="connsiteX20" fmla="*/ 3479800 w 4552950"/>
              <a:gd name="connsiteY20" fmla="*/ 1203198 h 2308098"/>
              <a:gd name="connsiteX21" fmla="*/ 3600450 w 4552950"/>
              <a:gd name="connsiteY21" fmla="*/ 1019048 h 2308098"/>
              <a:gd name="connsiteX22" fmla="*/ 3778250 w 4552950"/>
              <a:gd name="connsiteY22" fmla="*/ 1012698 h 2308098"/>
              <a:gd name="connsiteX23" fmla="*/ 3943350 w 4552950"/>
              <a:gd name="connsiteY23" fmla="*/ 860298 h 2308098"/>
              <a:gd name="connsiteX24" fmla="*/ 4114800 w 4552950"/>
              <a:gd name="connsiteY24" fmla="*/ 847598 h 2308098"/>
              <a:gd name="connsiteX25" fmla="*/ 4552950 w 4552950"/>
              <a:gd name="connsiteY25" fmla="*/ 1298448 h 2308098"/>
              <a:gd name="connsiteX0" fmla="*/ 0 w 4552950"/>
              <a:gd name="connsiteY0" fmla="*/ 2306272 h 2306272"/>
              <a:gd name="connsiteX1" fmla="*/ 590550 w 4552950"/>
              <a:gd name="connsiteY1" fmla="*/ 1556972 h 2306272"/>
              <a:gd name="connsiteX2" fmla="*/ 952500 w 4552950"/>
              <a:gd name="connsiteY2" fmla="*/ 1423622 h 2306272"/>
              <a:gd name="connsiteX3" fmla="*/ 1384300 w 4552950"/>
              <a:gd name="connsiteY3" fmla="*/ 648922 h 2306272"/>
              <a:gd name="connsiteX4" fmla="*/ 1511300 w 4552950"/>
              <a:gd name="connsiteY4" fmla="*/ 388572 h 2306272"/>
              <a:gd name="connsiteX5" fmla="*/ 1727200 w 4552950"/>
              <a:gd name="connsiteY5" fmla="*/ 369522 h 2306272"/>
              <a:gd name="connsiteX6" fmla="*/ 1993900 w 4552950"/>
              <a:gd name="connsiteY6" fmla="*/ 71072 h 2306272"/>
              <a:gd name="connsiteX7" fmla="*/ 2171700 w 4552950"/>
              <a:gd name="connsiteY7" fmla="*/ 159972 h 2306272"/>
              <a:gd name="connsiteX8" fmla="*/ 2247900 w 4552950"/>
              <a:gd name="connsiteY8" fmla="*/ 1175972 h 2306272"/>
              <a:gd name="connsiteX9" fmla="*/ 2279650 w 4552950"/>
              <a:gd name="connsiteY9" fmla="*/ 1131522 h 2306272"/>
              <a:gd name="connsiteX10" fmla="*/ 2355850 w 4552950"/>
              <a:gd name="connsiteY10" fmla="*/ 585422 h 2306272"/>
              <a:gd name="connsiteX11" fmla="*/ 2571750 w 4552950"/>
              <a:gd name="connsiteY11" fmla="*/ 255222 h 2306272"/>
              <a:gd name="connsiteX12" fmla="*/ 2819400 w 4552950"/>
              <a:gd name="connsiteY12" fmla="*/ 204422 h 2306272"/>
              <a:gd name="connsiteX13" fmla="*/ 2844800 w 4552950"/>
              <a:gd name="connsiteY13" fmla="*/ 1188672 h 2306272"/>
              <a:gd name="connsiteX14" fmla="*/ 2876550 w 4552950"/>
              <a:gd name="connsiteY14" fmla="*/ 1036272 h 2306272"/>
              <a:gd name="connsiteX15" fmla="*/ 2971800 w 4552950"/>
              <a:gd name="connsiteY15" fmla="*/ 547322 h 2306272"/>
              <a:gd name="connsiteX16" fmla="*/ 3086100 w 4552950"/>
              <a:gd name="connsiteY16" fmla="*/ 134572 h 2306272"/>
              <a:gd name="connsiteX17" fmla="*/ 3289300 w 4552950"/>
              <a:gd name="connsiteY17" fmla="*/ 58372 h 2306272"/>
              <a:gd name="connsiteX18" fmla="*/ 3333750 w 4552950"/>
              <a:gd name="connsiteY18" fmla="*/ 109172 h 2306272"/>
              <a:gd name="connsiteX19" fmla="*/ 3397250 w 4552950"/>
              <a:gd name="connsiteY19" fmla="*/ 1309322 h 2306272"/>
              <a:gd name="connsiteX20" fmla="*/ 3479800 w 4552950"/>
              <a:gd name="connsiteY20" fmla="*/ 1201372 h 2306272"/>
              <a:gd name="connsiteX21" fmla="*/ 3600450 w 4552950"/>
              <a:gd name="connsiteY21" fmla="*/ 1017222 h 2306272"/>
              <a:gd name="connsiteX22" fmla="*/ 3778250 w 4552950"/>
              <a:gd name="connsiteY22" fmla="*/ 1010872 h 2306272"/>
              <a:gd name="connsiteX23" fmla="*/ 3943350 w 4552950"/>
              <a:gd name="connsiteY23" fmla="*/ 858472 h 2306272"/>
              <a:gd name="connsiteX24" fmla="*/ 4114800 w 4552950"/>
              <a:gd name="connsiteY24" fmla="*/ 845772 h 2306272"/>
              <a:gd name="connsiteX25" fmla="*/ 4552950 w 4552950"/>
              <a:gd name="connsiteY25" fmla="*/ 1296622 h 2306272"/>
              <a:gd name="connsiteX0" fmla="*/ 0 w 4552950"/>
              <a:gd name="connsiteY0" fmla="*/ 2273263 h 2273263"/>
              <a:gd name="connsiteX1" fmla="*/ 590550 w 4552950"/>
              <a:gd name="connsiteY1" fmla="*/ 1523963 h 2273263"/>
              <a:gd name="connsiteX2" fmla="*/ 952500 w 4552950"/>
              <a:gd name="connsiteY2" fmla="*/ 1390613 h 2273263"/>
              <a:gd name="connsiteX3" fmla="*/ 1384300 w 4552950"/>
              <a:gd name="connsiteY3" fmla="*/ 615913 h 2273263"/>
              <a:gd name="connsiteX4" fmla="*/ 1511300 w 4552950"/>
              <a:gd name="connsiteY4" fmla="*/ 355563 h 2273263"/>
              <a:gd name="connsiteX5" fmla="*/ 1727200 w 4552950"/>
              <a:gd name="connsiteY5" fmla="*/ 336513 h 2273263"/>
              <a:gd name="connsiteX6" fmla="*/ 1993900 w 4552950"/>
              <a:gd name="connsiteY6" fmla="*/ 38063 h 2273263"/>
              <a:gd name="connsiteX7" fmla="*/ 2171700 w 4552950"/>
              <a:gd name="connsiteY7" fmla="*/ 126963 h 2273263"/>
              <a:gd name="connsiteX8" fmla="*/ 2247900 w 4552950"/>
              <a:gd name="connsiteY8" fmla="*/ 1142963 h 2273263"/>
              <a:gd name="connsiteX9" fmla="*/ 2279650 w 4552950"/>
              <a:gd name="connsiteY9" fmla="*/ 1098513 h 2273263"/>
              <a:gd name="connsiteX10" fmla="*/ 2355850 w 4552950"/>
              <a:gd name="connsiteY10" fmla="*/ 552413 h 2273263"/>
              <a:gd name="connsiteX11" fmla="*/ 2571750 w 4552950"/>
              <a:gd name="connsiteY11" fmla="*/ 222213 h 2273263"/>
              <a:gd name="connsiteX12" fmla="*/ 2819400 w 4552950"/>
              <a:gd name="connsiteY12" fmla="*/ 171413 h 2273263"/>
              <a:gd name="connsiteX13" fmla="*/ 2844800 w 4552950"/>
              <a:gd name="connsiteY13" fmla="*/ 1155663 h 2273263"/>
              <a:gd name="connsiteX14" fmla="*/ 2876550 w 4552950"/>
              <a:gd name="connsiteY14" fmla="*/ 1003263 h 2273263"/>
              <a:gd name="connsiteX15" fmla="*/ 2971800 w 4552950"/>
              <a:gd name="connsiteY15" fmla="*/ 514313 h 2273263"/>
              <a:gd name="connsiteX16" fmla="*/ 3086100 w 4552950"/>
              <a:gd name="connsiteY16" fmla="*/ 101563 h 2273263"/>
              <a:gd name="connsiteX17" fmla="*/ 3289300 w 4552950"/>
              <a:gd name="connsiteY17" fmla="*/ 25363 h 2273263"/>
              <a:gd name="connsiteX18" fmla="*/ 3333750 w 4552950"/>
              <a:gd name="connsiteY18" fmla="*/ 247613 h 2273263"/>
              <a:gd name="connsiteX19" fmla="*/ 3397250 w 4552950"/>
              <a:gd name="connsiteY19" fmla="*/ 1276313 h 2273263"/>
              <a:gd name="connsiteX20" fmla="*/ 3479800 w 4552950"/>
              <a:gd name="connsiteY20" fmla="*/ 1168363 h 2273263"/>
              <a:gd name="connsiteX21" fmla="*/ 3600450 w 4552950"/>
              <a:gd name="connsiteY21" fmla="*/ 984213 h 2273263"/>
              <a:gd name="connsiteX22" fmla="*/ 3778250 w 4552950"/>
              <a:gd name="connsiteY22" fmla="*/ 977863 h 2273263"/>
              <a:gd name="connsiteX23" fmla="*/ 3943350 w 4552950"/>
              <a:gd name="connsiteY23" fmla="*/ 825463 h 2273263"/>
              <a:gd name="connsiteX24" fmla="*/ 4114800 w 4552950"/>
              <a:gd name="connsiteY24" fmla="*/ 812763 h 2273263"/>
              <a:gd name="connsiteX25" fmla="*/ 4552950 w 4552950"/>
              <a:gd name="connsiteY25" fmla="*/ 1263613 h 2273263"/>
              <a:gd name="connsiteX0" fmla="*/ 0 w 4552950"/>
              <a:gd name="connsiteY0" fmla="*/ 2273263 h 2273263"/>
              <a:gd name="connsiteX1" fmla="*/ 590550 w 4552950"/>
              <a:gd name="connsiteY1" fmla="*/ 1523963 h 2273263"/>
              <a:gd name="connsiteX2" fmla="*/ 952500 w 4552950"/>
              <a:gd name="connsiteY2" fmla="*/ 1390613 h 2273263"/>
              <a:gd name="connsiteX3" fmla="*/ 1384300 w 4552950"/>
              <a:gd name="connsiteY3" fmla="*/ 615913 h 2273263"/>
              <a:gd name="connsiteX4" fmla="*/ 1511300 w 4552950"/>
              <a:gd name="connsiteY4" fmla="*/ 355563 h 2273263"/>
              <a:gd name="connsiteX5" fmla="*/ 1727200 w 4552950"/>
              <a:gd name="connsiteY5" fmla="*/ 336513 h 2273263"/>
              <a:gd name="connsiteX6" fmla="*/ 1993900 w 4552950"/>
              <a:gd name="connsiteY6" fmla="*/ 38063 h 2273263"/>
              <a:gd name="connsiteX7" fmla="*/ 2171700 w 4552950"/>
              <a:gd name="connsiteY7" fmla="*/ 126963 h 2273263"/>
              <a:gd name="connsiteX8" fmla="*/ 2247900 w 4552950"/>
              <a:gd name="connsiteY8" fmla="*/ 1142963 h 2273263"/>
              <a:gd name="connsiteX9" fmla="*/ 2279650 w 4552950"/>
              <a:gd name="connsiteY9" fmla="*/ 1098513 h 2273263"/>
              <a:gd name="connsiteX10" fmla="*/ 2355850 w 4552950"/>
              <a:gd name="connsiteY10" fmla="*/ 552413 h 2273263"/>
              <a:gd name="connsiteX11" fmla="*/ 2571750 w 4552950"/>
              <a:gd name="connsiteY11" fmla="*/ 222213 h 2273263"/>
              <a:gd name="connsiteX12" fmla="*/ 2794000 w 4552950"/>
              <a:gd name="connsiteY12" fmla="*/ 171413 h 2273263"/>
              <a:gd name="connsiteX13" fmla="*/ 2844800 w 4552950"/>
              <a:gd name="connsiteY13" fmla="*/ 1155663 h 2273263"/>
              <a:gd name="connsiteX14" fmla="*/ 2876550 w 4552950"/>
              <a:gd name="connsiteY14" fmla="*/ 1003263 h 2273263"/>
              <a:gd name="connsiteX15" fmla="*/ 2971800 w 4552950"/>
              <a:gd name="connsiteY15" fmla="*/ 514313 h 2273263"/>
              <a:gd name="connsiteX16" fmla="*/ 3086100 w 4552950"/>
              <a:gd name="connsiteY16" fmla="*/ 101563 h 2273263"/>
              <a:gd name="connsiteX17" fmla="*/ 3289300 w 4552950"/>
              <a:gd name="connsiteY17" fmla="*/ 25363 h 2273263"/>
              <a:gd name="connsiteX18" fmla="*/ 3333750 w 4552950"/>
              <a:gd name="connsiteY18" fmla="*/ 247613 h 2273263"/>
              <a:gd name="connsiteX19" fmla="*/ 3397250 w 4552950"/>
              <a:gd name="connsiteY19" fmla="*/ 1276313 h 2273263"/>
              <a:gd name="connsiteX20" fmla="*/ 3479800 w 4552950"/>
              <a:gd name="connsiteY20" fmla="*/ 1168363 h 2273263"/>
              <a:gd name="connsiteX21" fmla="*/ 3600450 w 4552950"/>
              <a:gd name="connsiteY21" fmla="*/ 984213 h 2273263"/>
              <a:gd name="connsiteX22" fmla="*/ 3778250 w 4552950"/>
              <a:gd name="connsiteY22" fmla="*/ 977863 h 2273263"/>
              <a:gd name="connsiteX23" fmla="*/ 3943350 w 4552950"/>
              <a:gd name="connsiteY23" fmla="*/ 825463 h 2273263"/>
              <a:gd name="connsiteX24" fmla="*/ 4114800 w 4552950"/>
              <a:gd name="connsiteY24" fmla="*/ 812763 h 2273263"/>
              <a:gd name="connsiteX25" fmla="*/ 4552950 w 4552950"/>
              <a:gd name="connsiteY25" fmla="*/ 1263613 h 2273263"/>
              <a:gd name="connsiteX0" fmla="*/ 0 w 4552950"/>
              <a:gd name="connsiteY0" fmla="*/ 2273263 h 2273263"/>
              <a:gd name="connsiteX1" fmla="*/ 590550 w 4552950"/>
              <a:gd name="connsiteY1" fmla="*/ 1523963 h 2273263"/>
              <a:gd name="connsiteX2" fmla="*/ 952500 w 4552950"/>
              <a:gd name="connsiteY2" fmla="*/ 1390613 h 2273263"/>
              <a:gd name="connsiteX3" fmla="*/ 1384300 w 4552950"/>
              <a:gd name="connsiteY3" fmla="*/ 615913 h 2273263"/>
              <a:gd name="connsiteX4" fmla="*/ 1511300 w 4552950"/>
              <a:gd name="connsiteY4" fmla="*/ 355563 h 2273263"/>
              <a:gd name="connsiteX5" fmla="*/ 1727200 w 4552950"/>
              <a:gd name="connsiteY5" fmla="*/ 336513 h 2273263"/>
              <a:gd name="connsiteX6" fmla="*/ 1993900 w 4552950"/>
              <a:gd name="connsiteY6" fmla="*/ 38063 h 2273263"/>
              <a:gd name="connsiteX7" fmla="*/ 2171700 w 4552950"/>
              <a:gd name="connsiteY7" fmla="*/ 126963 h 2273263"/>
              <a:gd name="connsiteX8" fmla="*/ 2247900 w 4552950"/>
              <a:gd name="connsiteY8" fmla="*/ 1142963 h 2273263"/>
              <a:gd name="connsiteX9" fmla="*/ 2279650 w 4552950"/>
              <a:gd name="connsiteY9" fmla="*/ 1098513 h 2273263"/>
              <a:gd name="connsiteX10" fmla="*/ 2355850 w 4552950"/>
              <a:gd name="connsiteY10" fmla="*/ 552413 h 2273263"/>
              <a:gd name="connsiteX11" fmla="*/ 2571750 w 4552950"/>
              <a:gd name="connsiteY11" fmla="*/ 222213 h 2273263"/>
              <a:gd name="connsiteX12" fmla="*/ 2794000 w 4552950"/>
              <a:gd name="connsiteY12" fmla="*/ 171413 h 2273263"/>
              <a:gd name="connsiteX13" fmla="*/ 2857500 w 4552950"/>
              <a:gd name="connsiteY13" fmla="*/ 1130263 h 2273263"/>
              <a:gd name="connsiteX14" fmla="*/ 2876550 w 4552950"/>
              <a:gd name="connsiteY14" fmla="*/ 1003263 h 2273263"/>
              <a:gd name="connsiteX15" fmla="*/ 2971800 w 4552950"/>
              <a:gd name="connsiteY15" fmla="*/ 514313 h 2273263"/>
              <a:gd name="connsiteX16" fmla="*/ 3086100 w 4552950"/>
              <a:gd name="connsiteY16" fmla="*/ 101563 h 2273263"/>
              <a:gd name="connsiteX17" fmla="*/ 3289300 w 4552950"/>
              <a:gd name="connsiteY17" fmla="*/ 25363 h 2273263"/>
              <a:gd name="connsiteX18" fmla="*/ 3333750 w 4552950"/>
              <a:gd name="connsiteY18" fmla="*/ 247613 h 2273263"/>
              <a:gd name="connsiteX19" fmla="*/ 3397250 w 4552950"/>
              <a:gd name="connsiteY19" fmla="*/ 1276313 h 2273263"/>
              <a:gd name="connsiteX20" fmla="*/ 3479800 w 4552950"/>
              <a:gd name="connsiteY20" fmla="*/ 1168363 h 2273263"/>
              <a:gd name="connsiteX21" fmla="*/ 3600450 w 4552950"/>
              <a:gd name="connsiteY21" fmla="*/ 984213 h 2273263"/>
              <a:gd name="connsiteX22" fmla="*/ 3778250 w 4552950"/>
              <a:gd name="connsiteY22" fmla="*/ 977863 h 2273263"/>
              <a:gd name="connsiteX23" fmla="*/ 3943350 w 4552950"/>
              <a:gd name="connsiteY23" fmla="*/ 825463 h 2273263"/>
              <a:gd name="connsiteX24" fmla="*/ 4114800 w 4552950"/>
              <a:gd name="connsiteY24" fmla="*/ 812763 h 2273263"/>
              <a:gd name="connsiteX25" fmla="*/ 4552950 w 4552950"/>
              <a:gd name="connsiteY25" fmla="*/ 1263613 h 2273263"/>
              <a:gd name="connsiteX0" fmla="*/ 0 w 4552950"/>
              <a:gd name="connsiteY0" fmla="*/ 2273263 h 2273263"/>
              <a:gd name="connsiteX1" fmla="*/ 590550 w 4552950"/>
              <a:gd name="connsiteY1" fmla="*/ 1523963 h 2273263"/>
              <a:gd name="connsiteX2" fmla="*/ 952500 w 4552950"/>
              <a:gd name="connsiteY2" fmla="*/ 1390613 h 2273263"/>
              <a:gd name="connsiteX3" fmla="*/ 1384300 w 4552950"/>
              <a:gd name="connsiteY3" fmla="*/ 615913 h 2273263"/>
              <a:gd name="connsiteX4" fmla="*/ 1511300 w 4552950"/>
              <a:gd name="connsiteY4" fmla="*/ 355563 h 2273263"/>
              <a:gd name="connsiteX5" fmla="*/ 1727200 w 4552950"/>
              <a:gd name="connsiteY5" fmla="*/ 336513 h 2273263"/>
              <a:gd name="connsiteX6" fmla="*/ 1993900 w 4552950"/>
              <a:gd name="connsiteY6" fmla="*/ 38063 h 2273263"/>
              <a:gd name="connsiteX7" fmla="*/ 2171700 w 4552950"/>
              <a:gd name="connsiteY7" fmla="*/ 126963 h 2273263"/>
              <a:gd name="connsiteX8" fmla="*/ 2247900 w 4552950"/>
              <a:gd name="connsiteY8" fmla="*/ 1142963 h 2273263"/>
              <a:gd name="connsiteX9" fmla="*/ 2279650 w 4552950"/>
              <a:gd name="connsiteY9" fmla="*/ 1098513 h 2273263"/>
              <a:gd name="connsiteX10" fmla="*/ 2355850 w 4552950"/>
              <a:gd name="connsiteY10" fmla="*/ 552413 h 2273263"/>
              <a:gd name="connsiteX11" fmla="*/ 2571750 w 4552950"/>
              <a:gd name="connsiteY11" fmla="*/ 222213 h 2273263"/>
              <a:gd name="connsiteX12" fmla="*/ 2794000 w 4552950"/>
              <a:gd name="connsiteY12" fmla="*/ 171413 h 2273263"/>
              <a:gd name="connsiteX13" fmla="*/ 2857500 w 4552950"/>
              <a:gd name="connsiteY13" fmla="*/ 1130263 h 2273263"/>
              <a:gd name="connsiteX14" fmla="*/ 2876550 w 4552950"/>
              <a:gd name="connsiteY14" fmla="*/ 1003263 h 2273263"/>
              <a:gd name="connsiteX15" fmla="*/ 2971800 w 4552950"/>
              <a:gd name="connsiteY15" fmla="*/ 514313 h 2273263"/>
              <a:gd name="connsiteX16" fmla="*/ 3086100 w 4552950"/>
              <a:gd name="connsiteY16" fmla="*/ 101563 h 2273263"/>
              <a:gd name="connsiteX17" fmla="*/ 3289300 w 4552950"/>
              <a:gd name="connsiteY17" fmla="*/ 25363 h 2273263"/>
              <a:gd name="connsiteX18" fmla="*/ 3333750 w 4552950"/>
              <a:gd name="connsiteY18" fmla="*/ 247613 h 2273263"/>
              <a:gd name="connsiteX19" fmla="*/ 3397250 w 4552950"/>
              <a:gd name="connsiteY19" fmla="*/ 1276313 h 2273263"/>
              <a:gd name="connsiteX20" fmla="*/ 3479800 w 4552950"/>
              <a:gd name="connsiteY20" fmla="*/ 1168363 h 2273263"/>
              <a:gd name="connsiteX21" fmla="*/ 3600450 w 4552950"/>
              <a:gd name="connsiteY21" fmla="*/ 984213 h 2273263"/>
              <a:gd name="connsiteX22" fmla="*/ 3778250 w 4552950"/>
              <a:gd name="connsiteY22" fmla="*/ 977863 h 2273263"/>
              <a:gd name="connsiteX23" fmla="*/ 3943350 w 4552950"/>
              <a:gd name="connsiteY23" fmla="*/ 825463 h 2273263"/>
              <a:gd name="connsiteX24" fmla="*/ 4114800 w 4552950"/>
              <a:gd name="connsiteY24" fmla="*/ 812763 h 2273263"/>
              <a:gd name="connsiteX25" fmla="*/ 4552950 w 4552950"/>
              <a:gd name="connsiteY25" fmla="*/ 1263613 h 2273263"/>
              <a:gd name="connsiteX0" fmla="*/ 0 w 4552950"/>
              <a:gd name="connsiteY0" fmla="*/ 2273263 h 2273263"/>
              <a:gd name="connsiteX1" fmla="*/ 590550 w 4552950"/>
              <a:gd name="connsiteY1" fmla="*/ 1523963 h 2273263"/>
              <a:gd name="connsiteX2" fmla="*/ 952500 w 4552950"/>
              <a:gd name="connsiteY2" fmla="*/ 1390613 h 2273263"/>
              <a:gd name="connsiteX3" fmla="*/ 1384300 w 4552950"/>
              <a:gd name="connsiteY3" fmla="*/ 615913 h 2273263"/>
              <a:gd name="connsiteX4" fmla="*/ 1511300 w 4552950"/>
              <a:gd name="connsiteY4" fmla="*/ 355563 h 2273263"/>
              <a:gd name="connsiteX5" fmla="*/ 1727200 w 4552950"/>
              <a:gd name="connsiteY5" fmla="*/ 336513 h 2273263"/>
              <a:gd name="connsiteX6" fmla="*/ 1993900 w 4552950"/>
              <a:gd name="connsiteY6" fmla="*/ 38063 h 2273263"/>
              <a:gd name="connsiteX7" fmla="*/ 2171700 w 4552950"/>
              <a:gd name="connsiteY7" fmla="*/ 126963 h 2273263"/>
              <a:gd name="connsiteX8" fmla="*/ 2247900 w 4552950"/>
              <a:gd name="connsiteY8" fmla="*/ 1142963 h 2273263"/>
              <a:gd name="connsiteX9" fmla="*/ 2279650 w 4552950"/>
              <a:gd name="connsiteY9" fmla="*/ 1098513 h 2273263"/>
              <a:gd name="connsiteX10" fmla="*/ 2355850 w 4552950"/>
              <a:gd name="connsiteY10" fmla="*/ 552413 h 2273263"/>
              <a:gd name="connsiteX11" fmla="*/ 2571750 w 4552950"/>
              <a:gd name="connsiteY11" fmla="*/ 222213 h 2273263"/>
              <a:gd name="connsiteX12" fmla="*/ 2794000 w 4552950"/>
              <a:gd name="connsiteY12" fmla="*/ 171413 h 2273263"/>
              <a:gd name="connsiteX13" fmla="*/ 2857500 w 4552950"/>
              <a:gd name="connsiteY13" fmla="*/ 1130263 h 2273263"/>
              <a:gd name="connsiteX14" fmla="*/ 2876550 w 4552950"/>
              <a:gd name="connsiteY14" fmla="*/ 1003263 h 2273263"/>
              <a:gd name="connsiteX15" fmla="*/ 2971800 w 4552950"/>
              <a:gd name="connsiteY15" fmla="*/ 514313 h 2273263"/>
              <a:gd name="connsiteX16" fmla="*/ 3086100 w 4552950"/>
              <a:gd name="connsiteY16" fmla="*/ 101563 h 2273263"/>
              <a:gd name="connsiteX17" fmla="*/ 3289300 w 4552950"/>
              <a:gd name="connsiteY17" fmla="*/ 25363 h 2273263"/>
              <a:gd name="connsiteX18" fmla="*/ 3333750 w 4552950"/>
              <a:gd name="connsiteY18" fmla="*/ 247613 h 2273263"/>
              <a:gd name="connsiteX19" fmla="*/ 3397250 w 4552950"/>
              <a:gd name="connsiteY19" fmla="*/ 1276313 h 2273263"/>
              <a:gd name="connsiteX20" fmla="*/ 3479800 w 4552950"/>
              <a:gd name="connsiteY20" fmla="*/ 1168363 h 2273263"/>
              <a:gd name="connsiteX21" fmla="*/ 3600450 w 4552950"/>
              <a:gd name="connsiteY21" fmla="*/ 984213 h 2273263"/>
              <a:gd name="connsiteX22" fmla="*/ 3778250 w 4552950"/>
              <a:gd name="connsiteY22" fmla="*/ 977863 h 2273263"/>
              <a:gd name="connsiteX23" fmla="*/ 3943350 w 4552950"/>
              <a:gd name="connsiteY23" fmla="*/ 825463 h 2273263"/>
              <a:gd name="connsiteX24" fmla="*/ 4114800 w 4552950"/>
              <a:gd name="connsiteY24" fmla="*/ 812763 h 2273263"/>
              <a:gd name="connsiteX25" fmla="*/ 4552950 w 4552950"/>
              <a:gd name="connsiteY25" fmla="*/ 1263613 h 2273263"/>
              <a:gd name="connsiteX0" fmla="*/ 0 w 4552950"/>
              <a:gd name="connsiteY0" fmla="*/ 2273263 h 2273263"/>
              <a:gd name="connsiteX1" fmla="*/ 590550 w 4552950"/>
              <a:gd name="connsiteY1" fmla="*/ 1523963 h 2273263"/>
              <a:gd name="connsiteX2" fmla="*/ 952500 w 4552950"/>
              <a:gd name="connsiteY2" fmla="*/ 1390613 h 2273263"/>
              <a:gd name="connsiteX3" fmla="*/ 1384300 w 4552950"/>
              <a:gd name="connsiteY3" fmla="*/ 615913 h 2273263"/>
              <a:gd name="connsiteX4" fmla="*/ 1511300 w 4552950"/>
              <a:gd name="connsiteY4" fmla="*/ 355563 h 2273263"/>
              <a:gd name="connsiteX5" fmla="*/ 1727200 w 4552950"/>
              <a:gd name="connsiteY5" fmla="*/ 336513 h 2273263"/>
              <a:gd name="connsiteX6" fmla="*/ 1993900 w 4552950"/>
              <a:gd name="connsiteY6" fmla="*/ 38063 h 2273263"/>
              <a:gd name="connsiteX7" fmla="*/ 2171700 w 4552950"/>
              <a:gd name="connsiteY7" fmla="*/ 126963 h 2273263"/>
              <a:gd name="connsiteX8" fmla="*/ 2247900 w 4552950"/>
              <a:gd name="connsiteY8" fmla="*/ 1142963 h 2273263"/>
              <a:gd name="connsiteX9" fmla="*/ 2279650 w 4552950"/>
              <a:gd name="connsiteY9" fmla="*/ 1098513 h 2273263"/>
              <a:gd name="connsiteX10" fmla="*/ 2355850 w 4552950"/>
              <a:gd name="connsiteY10" fmla="*/ 552413 h 2273263"/>
              <a:gd name="connsiteX11" fmla="*/ 2571750 w 4552950"/>
              <a:gd name="connsiteY11" fmla="*/ 222213 h 2273263"/>
              <a:gd name="connsiteX12" fmla="*/ 2794000 w 4552950"/>
              <a:gd name="connsiteY12" fmla="*/ 171413 h 2273263"/>
              <a:gd name="connsiteX13" fmla="*/ 2857500 w 4552950"/>
              <a:gd name="connsiteY13" fmla="*/ 1130263 h 2273263"/>
              <a:gd name="connsiteX14" fmla="*/ 2876550 w 4552950"/>
              <a:gd name="connsiteY14" fmla="*/ 1003263 h 2273263"/>
              <a:gd name="connsiteX15" fmla="*/ 2971800 w 4552950"/>
              <a:gd name="connsiteY15" fmla="*/ 514313 h 2273263"/>
              <a:gd name="connsiteX16" fmla="*/ 3086100 w 4552950"/>
              <a:gd name="connsiteY16" fmla="*/ 101563 h 2273263"/>
              <a:gd name="connsiteX17" fmla="*/ 3289300 w 4552950"/>
              <a:gd name="connsiteY17" fmla="*/ 25363 h 2273263"/>
              <a:gd name="connsiteX18" fmla="*/ 3333750 w 4552950"/>
              <a:gd name="connsiteY18" fmla="*/ 247613 h 2273263"/>
              <a:gd name="connsiteX19" fmla="*/ 3397250 w 4552950"/>
              <a:gd name="connsiteY19" fmla="*/ 1276313 h 2273263"/>
              <a:gd name="connsiteX20" fmla="*/ 3479800 w 4552950"/>
              <a:gd name="connsiteY20" fmla="*/ 1168363 h 2273263"/>
              <a:gd name="connsiteX21" fmla="*/ 3600450 w 4552950"/>
              <a:gd name="connsiteY21" fmla="*/ 984213 h 2273263"/>
              <a:gd name="connsiteX22" fmla="*/ 3778250 w 4552950"/>
              <a:gd name="connsiteY22" fmla="*/ 977863 h 2273263"/>
              <a:gd name="connsiteX23" fmla="*/ 3943350 w 4552950"/>
              <a:gd name="connsiteY23" fmla="*/ 825463 h 2273263"/>
              <a:gd name="connsiteX24" fmla="*/ 4114800 w 4552950"/>
              <a:gd name="connsiteY24" fmla="*/ 812763 h 2273263"/>
              <a:gd name="connsiteX25" fmla="*/ 4552950 w 4552950"/>
              <a:gd name="connsiteY25" fmla="*/ 1263613 h 2273263"/>
              <a:gd name="connsiteX0" fmla="*/ 0 w 4552950"/>
              <a:gd name="connsiteY0" fmla="*/ 2273263 h 2273263"/>
              <a:gd name="connsiteX1" fmla="*/ 590550 w 4552950"/>
              <a:gd name="connsiteY1" fmla="*/ 1523963 h 2273263"/>
              <a:gd name="connsiteX2" fmla="*/ 952500 w 4552950"/>
              <a:gd name="connsiteY2" fmla="*/ 1390613 h 2273263"/>
              <a:gd name="connsiteX3" fmla="*/ 1384300 w 4552950"/>
              <a:gd name="connsiteY3" fmla="*/ 615913 h 2273263"/>
              <a:gd name="connsiteX4" fmla="*/ 1511300 w 4552950"/>
              <a:gd name="connsiteY4" fmla="*/ 355563 h 2273263"/>
              <a:gd name="connsiteX5" fmla="*/ 1727200 w 4552950"/>
              <a:gd name="connsiteY5" fmla="*/ 336513 h 2273263"/>
              <a:gd name="connsiteX6" fmla="*/ 1993900 w 4552950"/>
              <a:gd name="connsiteY6" fmla="*/ 38063 h 2273263"/>
              <a:gd name="connsiteX7" fmla="*/ 2171700 w 4552950"/>
              <a:gd name="connsiteY7" fmla="*/ 126963 h 2273263"/>
              <a:gd name="connsiteX8" fmla="*/ 2247900 w 4552950"/>
              <a:gd name="connsiteY8" fmla="*/ 1142963 h 2273263"/>
              <a:gd name="connsiteX9" fmla="*/ 2279650 w 4552950"/>
              <a:gd name="connsiteY9" fmla="*/ 1098513 h 2273263"/>
              <a:gd name="connsiteX10" fmla="*/ 2355850 w 4552950"/>
              <a:gd name="connsiteY10" fmla="*/ 552413 h 2273263"/>
              <a:gd name="connsiteX11" fmla="*/ 2571750 w 4552950"/>
              <a:gd name="connsiteY11" fmla="*/ 222213 h 2273263"/>
              <a:gd name="connsiteX12" fmla="*/ 2794000 w 4552950"/>
              <a:gd name="connsiteY12" fmla="*/ 209513 h 2273263"/>
              <a:gd name="connsiteX13" fmla="*/ 2857500 w 4552950"/>
              <a:gd name="connsiteY13" fmla="*/ 1130263 h 2273263"/>
              <a:gd name="connsiteX14" fmla="*/ 2876550 w 4552950"/>
              <a:gd name="connsiteY14" fmla="*/ 1003263 h 2273263"/>
              <a:gd name="connsiteX15" fmla="*/ 2971800 w 4552950"/>
              <a:gd name="connsiteY15" fmla="*/ 514313 h 2273263"/>
              <a:gd name="connsiteX16" fmla="*/ 3086100 w 4552950"/>
              <a:gd name="connsiteY16" fmla="*/ 101563 h 2273263"/>
              <a:gd name="connsiteX17" fmla="*/ 3289300 w 4552950"/>
              <a:gd name="connsiteY17" fmla="*/ 25363 h 2273263"/>
              <a:gd name="connsiteX18" fmla="*/ 3333750 w 4552950"/>
              <a:gd name="connsiteY18" fmla="*/ 247613 h 2273263"/>
              <a:gd name="connsiteX19" fmla="*/ 3397250 w 4552950"/>
              <a:gd name="connsiteY19" fmla="*/ 1276313 h 2273263"/>
              <a:gd name="connsiteX20" fmla="*/ 3479800 w 4552950"/>
              <a:gd name="connsiteY20" fmla="*/ 1168363 h 2273263"/>
              <a:gd name="connsiteX21" fmla="*/ 3600450 w 4552950"/>
              <a:gd name="connsiteY21" fmla="*/ 984213 h 2273263"/>
              <a:gd name="connsiteX22" fmla="*/ 3778250 w 4552950"/>
              <a:gd name="connsiteY22" fmla="*/ 977863 h 2273263"/>
              <a:gd name="connsiteX23" fmla="*/ 3943350 w 4552950"/>
              <a:gd name="connsiteY23" fmla="*/ 825463 h 2273263"/>
              <a:gd name="connsiteX24" fmla="*/ 4114800 w 4552950"/>
              <a:gd name="connsiteY24" fmla="*/ 812763 h 2273263"/>
              <a:gd name="connsiteX25" fmla="*/ 4552950 w 4552950"/>
              <a:gd name="connsiteY25" fmla="*/ 1263613 h 2273263"/>
              <a:gd name="connsiteX0" fmla="*/ 0 w 4552950"/>
              <a:gd name="connsiteY0" fmla="*/ 2257756 h 2257756"/>
              <a:gd name="connsiteX1" fmla="*/ 590550 w 4552950"/>
              <a:gd name="connsiteY1" fmla="*/ 1508456 h 2257756"/>
              <a:gd name="connsiteX2" fmla="*/ 952500 w 4552950"/>
              <a:gd name="connsiteY2" fmla="*/ 1375106 h 2257756"/>
              <a:gd name="connsiteX3" fmla="*/ 1384300 w 4552950"/>
              <a:gd name="connsiteY3" fmla="*/ 600406 h 2257756"/>
              <a:gd name="connsiteX4" fmla="*/ 1511300 w 4552950"/>
              <a:gd name="connsiteY4" fmla="*/ 340056 h 2257756"/>
              <a:gd name="connsiteX5" fmla="*/ 1727200 w 4552950"/>
              <a:gd name="connsiteY5" fmla="*/ 321006 h 2257756"/>
              <a:gd name="connsiteX6" fmla="*/ 1993900 w 4552950"/>
              <a:gd name="connsiteY6" fmla="*/ 22556 h 2257756"/>
              <a:gd name="connsiteX7" fmla="*/ 2171700 w 4552950"/>
              <a:gd name="connsiteY7" fmla="*/ 149556 h 2257756"/>
              <a:gd name="connsiteX8" fmla="*/ 2247900 w 4552950"/>
              <a:gd name="connsiteY8" fmla="*/ 1127456 h 2257756"/>
              <a:gd name="connsiteX9" fmla="*/ 2279650 w 4552950"/>
              <a:gd name="connsiteY9" fmla="*/ 1083006 h 2257756"/>
              <a:gd name="connsiteX10" fmla="*/ 2355850 w 4552950"/>
              <a:gd name="connsiteY10" fmla="*/ 536906 h 2257756"/>
              <a:gd name="connsiteX11" fmla="*/ 2571750 w 4552950"/>
              <a:gd name="connsiteY11" fmla="*/ 206706 h 2257756"/>
              <a:gd name="connsiteX12" fmla="*/ 2794000 w 4552950"/>
              <a:gd name="connsiteY12" fmla="*/ 194006 h 2257756"/>
              <a:gd name="connsiteX13" fmla="*/ 2857500 w 4552950"/>
              <a:gd name="connsiteY13" fmla="*/ 1114756 h 2257756"/>
              <a:gd name="connsiteX14" fmla="*/ 2876550 w 4552950"/>
              <a:gd name="connsiteY14" fmla="*/ 987756 h 2257756"/>
              <a:gd name="connsiteX15" fmla="*/ 2971800 w 4552950"/>
              <a:gd name="connsiteY15" fmla="*/ 498806 h 2257756"/>
              <a:gd name="connsiteX16" fmla="*/ 3086100 w 4552950"/>
              <a:gd name="connsiteY16" fmla="*/ 86056 h 2257756"/>
              <a:gd name="connsiteX17" fmla="*/ 3289300 w 4552950"/>
              <a:gd name="connsiteY17" fmla="*/ 9856 h 2257756"/>
              <a:gd name="connsiteX18" fmla="*/ 3333750 w 4552950"/>
              <a:gd name="connsiteY18" fmla="*/ 232106 h 2257756"/>
              <a:gd name="connsiteX19" fmla="*/ 3397250 w 4552950"/>
              <a:gd name="connsiteY19" fmla="*/ 1260806 h 2257756"/>
              <a:gd name="connsiteX20" fmla="*/ 3479800 w 4552950"/>
              <a:gd name="connsiteY20" fmla="*/ 1152856 h 2257756"/>
              <a:gd name="connsiteX21" fmla="*/ 3600450 w 4552950"/>
              <a:gd name="connsiteY21" fmla="*/ 968706 h 2257756"/>
              <a:gd name="connsiteX22" fmla="*/ 3778250 w 4552950"/>
              <a:gd name="connsiteY22" fmla="*/ 962356 h 2257756"/>
              <a:gd name="connsiteX23" fmla="*/ 3943350 w 4552950"/>
              <a:gd name="connsiteY23" fmla="*/ 809956 h 2257756"/>
              <a:gd name="connsiteX24" fmla="*/ 4114800 w 4552950"/>
              <a:gd name="connsiteY24" fmla="*/ 797256 h 2257756"/>
              <a:gd name="connsiteX25" fmla="*/ 4552950 w 4552950"/>
              <a:gd name="connsiteY25" fmla="*/ 12481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27200 w 4616450"/>
              <a:gd name="connsiteY5" fmla="*/ 321006 h 2257756"/>
              <a:gd name="connsiteX6" fmla="*/ 1993900 w 4616450"/>
              <a:gd name="connsiteY6" fmla="*/ 22556 h 2257756"/>
              <a:gd name="connsiteX7" fmla="*/ 2171700 w 4616450"/>
              <a:gd name="connsiteY7" fmla="*/ 149556 h 2257756"/>
              <a:gd name="connsiteX8" fmla="*/ 2247900 w 4616450"/>
              <a:gd name="connsiteY8" fmla="*/ 1127456 h 2257756"/>
              <a:gd name="connsiteX9" fmla="*/ 2279650 w 4616450"/>
              <a:gd name="connsiteY9" fmla="*/ 1083006 h 2257756"/>
              <a:gd name="connsiteX10" fmla="*/ 2355850 w 4616450"/>
              <a:gd name="connsiteY10" fmla="*/ 536906 h 2257756"/>
              <a:gd name="connsiteX11" fmla="*/ 2571750 w 4616450"/>
              <a:gd name="connsiteY11" fmla="*/ 206706 h 2257756"/>
              <a:gd name="connsiteX12" fmla="*/ 2794000 w 4616450"/>
              <a:gd name="connsiteY12" fmla="*/ 194006 h 2257756"/>
              <a:gd name="connsiteX13" fmla="*/ 2857500 w 4616450"/>
              <a:gd name="connsiteY13" fmla="*/ 1114756 h 2257756"/>
              <a:gd name="connsiteX14" fmla="*/ 2876550 w 4616450"/>
              <a:gd name="connsiteY14" fmla="*/ 987756 h 2257756"/>
              <a:gd name="connsiteX15" fmla="*/ 2971800 w 4616450"/>
              <a:gd name="connsiteY15" fmla="*/ 498806 h 2257756"/>
              <a:gd name="connsiteX16" fmla="*/ 3086100 w 4616450"/>
              <a:gd name="connsiteY16" fmla="*/ 86056 h 2257756"/>
              <a:gd name="connsiteX17" fmla="*/ 3289300 w 4616450"/>
              <a:gd name="connsiteY17" fmla="*/ 9856 h 2257756"/>
              <a:gd name="connsiteX18" fmla="*/ 3333750 w 4616450"/>
              <a:gd name="connsiteY18" fmla="*/ 232106 h 2257756"/>
              <a:gd name="connsiteX19" fmla="*/ 3397250 w 4616450"/>
              <a:gd name="connsiteY19" fmla="*/ 1260806 h 2257756"/>
              <a:gd name="connsiteX20" fmla="*/ 3479800 w 4616450"/>
              <a:gd name="connsiteY20" fmla="*/ 1152856 h 2257756"/>
              <a:gd name="connsiteX21" fmla="*/ 3600450 w 4616450"/>
              <a:gd name="connsiteY21" fmla="*/ 968706 h 2257756"/>
              <a:gd name="connsiteX22" fmla="*/ 3778250 w 4616450"/>
              <a:gd name="connsiteY22" fmla="*/ 962356 h 2257756"/>
              <a:gd name="connsiteX23" fmla="*/ 3943350 w 4616450"/>
              <a:gd name="connsiteY23" fmla="*/ 809956 h 2257756"/>
              <a:gd name="connsiteX24" fmla="*/ 4114800 w 4616450"/>
              <a:gd name="connsiteY24" fmla="*/ 797256 h 2257756"/>
              <a:gd name="connsiteX25" fmla="*/ 4616450 w 4616450"/>
              <a:gd name="connsiteY25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27200 w 4616450"/>
              <a:gd name="connsiteY5" fmla="*/ 321006 h 2257756"/>
              <a:gd name="connsiteX6" fmla="*/ 1993900 w 4616450"/>
              <a:gd name="connsiteY6" fmla="*/ 22556 h 2257756"/>
              <a:gd name="connsiteX7" fmla="*/ 2171700 w 4616450"/>
              <a:gd name="connsiteY7" fmla="*/ 149556 h 2257756"/>
              <a:gd name="connsiteX8" fmla="*/ 2247900 w 4616450"/>
              <a:gd name="connsiteY8" fmla="*/ 1127456 h 2257756"/>
              <a:gd name="connsiteX9" fmla="*/ 2292350 w 4616450"/>
              <a:gd name="connsiteY9" fmla="*/ 943306 h 2257756"/>
              <a:gd name="connsiteX10" fmla="*/ 2355850 w 4616450"/>
              <a:gd name="connsiteY10" fmla="*/ 536906 h 2257756"/>
              <a:gd name="connsiteX11" fmla="*/ 2571750 w 4616450"/>
              <a:gd name="connsiteY11" fmla="*/ 206706 h 2257756"/>
              <a:gd name="connsiteX12" fmla="*/ 2794000 w 4616450"/>
              <a:gd name="connsiteY12" fmla="*/ 194006 h 2257756"/>
              <a:gd name="connsiteX13" fmla="*/ 2857500 w 4616450"/>
              <a:gd name="connsiteY13" fmla="*/ 1114756 h 2257756"/>
              <a:gd name="connsiteX14" fmla="*/ 2876550 w 4616450"/>
              <a:gd name="connsiteY14" fmla="*/ 987756 h 2257756"/>
              <a:gd name="connsiteX15" fmla="*/ 2971800 w 4616450"/>
              <a:gd name="connsiteY15" fmla="*/ 498806 h 2257756"/>
              <a:gd name="connsiteX16" fmla="*/ 3086100 w 4616450"/>
              <a:gd name="connsiteY16" fmla="*/ 86056 h 2257756"/>
              <a:gd name="connsiteX17" fmla="*/ 3289300 w 4616450"/>
              <a:gd name="connsiteY17" fmla="*/ 9856 h 2257756"/>
              <a:gd name="connsiteX18" fmla="*/ 3333750 w 4616450"/>
              <a:gd name="connsiteY18" fmla="*/ 232106 h 2257756"/>
              <a:gd name="connsiteX19" fmla="*/ 3397250 w 4616450"/>
              <a:gd name="connsiteY19" fmla="*/ 1260806 h 2257756"/>
              <a:gd name="connsiteX20" fmla="*/ 3479800 w 4616450"/>
              <a:gd name="connsiteY20" fmla="*/ 1152856 h 2257756"/>
              <a:gd name="connsiteX21" fmla="*/ 3600450 w 4616450"/>
              <a:gd name="connsiteY21" fmla="*/ 968706 h 2257756"/>
              <a:gd name="connsiteX22" fmla="*/ 3778250 w 4616450"/>
              <a:gd name="connsiteY22" fmla="*/ 962356 h 2257756"/>
              <a:gd name="connsiteX23" fmla="*/ 3943350 w 4616450"/>
              <a:gd name="connsiteY23" fmla="*/ 809956 h 2257756"/>
              <a:gd name="connsiteX24" fmla="*/ 4114800 w 4616450"/>
              <a:gd name="connsiteY24" fmla="*/ 797256 h 2257756"/>
              <a:gd name="connsiteX25" fmla="*/ 4616450 w 4616450"/>
              <a:gd name="connsiteY25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27200 w 4616450"/>
              <a:gd name="connsiteY5" fmla="*/ 321006 h 2257756"/>
              <a:gd name="connsiteX6" fmla="*/ 1993900 w 4616450"/>
              <a:gd name="connsiteY6" fmla="*/ 22556 h 2257756"/>
              <a:gd name="connsiteX7" fmla="*/ 2171700 w 4616450"/>
              <a:gd name="connsiteY7" fmla="*/ 149556 h 2257756"/>
              <a:gd name="connsiteX8" fmla="*/ 2247900 w 4616450"/>
              <a:gd name="connsiteY8" fmla="*/ 1127456 h 2257756"/>
              <a:gd name="connsiteX9" fmla="*/ 2279650 w 4616450"/>
              <a:gd name="connsiteY9" fmla="*/ 898856 h 2257756"/>
              <a:gd name="connsiteX10" fmla="*/ 2355850 w 4616450"/>
              <a:gd name="connsiteY10" fmla="*/ 536906 h 2257756"/>
              <a:gd name="connsiteX11" fmla="*/ 2571750 w 4616450"/>
              <a:gd name="connsiteY11" fmla="*/ 206706 h 2257756"/>
              <a:gd name="connsiteX12" fmla="*/ 2794000 w 4616450"/>
              <a:gd name="connsiteY12" fmla="*/ 194006 h 2257756"/>
              <a:gd name="connsiteX13" fmla="*/ 2857500 w 4616450"/>
              <a:gd name="connsiteY13" fmla="*/ 1114756 h 2257756"/>
              <a:gd name="connsiteX14" fmla="*/ 2876550 w 4616450"/>
              <a:gd name="connsiteY14" fmla="*/ 987756 h 2257756"/>
              <a:gd name="connsiteX15" fmla="*/ 2971800 w 4616450"/>
              <a:gd name="connsiteY15" fmla="*/ 498806 h 2257756"/>
              <a:gd name="connsiteX16" fmla="*/ 3086100 w 4616450"/>
              <a:gd name="connsiteY16" fmla="*/ 86056 h 2257756"/>
              <a:gd name="connsiteX17" fmla="*/ 3289300 w 4616450"/>
              <a:gd name="connsiteY17" fmla="*/ 9856 h 2257756"/>
              <a:gd name="connsiteX18" fmla="*/ 3333750 w 4616450"/>
              <a:gd name="connsiteY18" fmla="*/ 232106 h 2257756"/>
              <a:gd name="connsiteX19" fmla="*/ 3397250 w 4616450"/>
              <a:gd name="connsiteY19" fmla="*/ 1260806 h 2257756"/>
              <a:gd name="connsiteX20" fmla="*/ 3479800 w 4616450"/>
              <a:gd name="connsiteY20" fmla="*/ 1152856 h 2257756"/>
              <a:gd name="connsiteX21" fmla="*/ 3600450 w 4616450"/>
              <a:gd name="connsiteY21" fmla="*/ 968706 h 2257756"/>
              <a:gd name="connsiteX22" fmla="*/ 3778250 w 4616450"/>
              <a:gd name="connsiteY22" fmla="*/ 962356 h 2257756"/>
              <a:gd name="connsiteX23" fmla="*/ 3943350 w 4616450"/>
              <a:gd name="connsiteY23" fmla="*/ 809956 h 2257756"/>
              <a:gd name="connsiteX24" fmla="*/ 4114800 w 4616450"/>
              <a:gd name="connsiteY24" fmla="*/ 797256 h 2257756"/>
              <a:gd name="connsiteX25" fmla="*/ 4616450 w 4616450"/>
              <a:gd name="connsiteY25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27200 w 4616450"/>
              <a:gd name="connsiteY5" fmla="*/ 321006 h 2257756"/>
              <a:gd name="connsiteX6" fmla="*/ 1993900 w 4616450"/>
              <a:gd name="connsiteY6" fmla="*/ 22556 h 2257756"/>
              <a:gd name="connsiteX7" fmla="*/ 2171700 w 4616450"/>
              <a:gd name="connsiteY7" fmla="*/ 149556 h 2257756"/>
              <a:gd name="connsiteX8" fmla="*/ 2247900 w 4616450"/>
              <a:gd name="connsiteY8" fmla="*/ 1095706 h 2257756"/>
              <a:gd name="connsiteX9" fmla="*/ 2279650 w 4616450"/>
              <a:gd name="connsiteY9" fmla="*/ 898856 h 2257756"/>
              <a:gd name="connsiteX10" fmla="*/ 2355850 w 4616450"/>
              <a:gd name="connsiteY10" fmla="*/ 536906 h 2257756"/>
              <a:gd name="connsiteX11" fmla="*/ 2571750 w 4616450"/>
              <a:gd name="connsiteY11" fmla="*/ 206706 h 2257756"/>
              <a:gd name="connsiteX12" fmla="*/ 2794000 w 4616450"/>
              <a:gd name="connsiteY12" fmla="*/ 194006 h 2257756"/>
              <a:gd name="connsiteX13" fmla="*/ 2857500 w 4616450"/>
              <a:gd name="connsiteY13" fmla="*/ 1114756 h 2257756"/>
              <a:gd name="connsiteX14" fmla="*/ 2876550 w 4616450"/>
              <a:gd name="connsiteY14" fmla="*/ 987756 h 2257756"/>
              <a:gd name="connsiteX15" fmla="*/ 2971800 w 4616450"/>
              <a:gd name="connsiteY15" fmla="*/ 498806 h 2257756"/>
              <a:gd name="connsiteX16" fmla="*/ 3086100 w 4616450"/>
              <a:gd name="connsiteY16" fmla="*/ 86056 h 2257756"/>
              <a:gd name="connsiteX17" fmla="*/ 3289300 w 4616450"/>
              <a:gd name="connsiteY17" fmla="*/ 9856 h 2257756"/>
              <a:gd name="connsiteX18" fmla="*/ 3333750 w 4616450"/>
              <a:gd name="connsiteY18" fmla="*/ 232106 h 2257756"/>
              <a:gd name="connsiteX19" fmla="*/ 3397250 w 4616450"/>
              <a:gd name="connsiteY19" fmla="*/ 1260806 h 2257756"/>
              <a:gd name="connsiteX20" fmla="*/ 3479800 w 4616450"/>
              <a:gd name="connsiteY20" fmla="*/ 1152856 h 2257756"/>
              <a:gd name="connsiteX21" fmla="*/ 3600450 w 4616450"/>
              <a:gd name="connsiteY21" fmla="*/ 968706 h 2257756"/>
              <a:gd name="connsiteX22" fmla="*/ 3778250 w 4616450"/>
              <a:gd name="connsiteY22" fmla="*/ 962356 h 2257756"/>
              <a:gd name="connsiteX23" fmla="*/ 3943350 w 4616450"/>
              <a:gd name="connsiteY23" fmla="*/ 809956 h 2257756"/>
              <a:gd name="connsiteX24" fmla="*/ 4114800 w 4616450"/>
              <a:gd name="connsiteY24" fmla="*/ 797256 h 2257756"/>
              <a:gd name="connsiteX25" fmla="*/ 4616450 w 4616450"/>
              <a:gd name="connsiteY25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33550 w 4616450"/>
              <a:gd name="connsiteY5" fmla="*/ 359106 h 2257756"/>
              <a:gd name="connsiteX6" fmla="*/ 1993900 w 4616450"/>
              <a:gd name="connsiteY6" fmla="*/ 22556 h 2257756"/>
              <a:gd name="connsiteX7" fmla="*/ 2171700 w 4616450"/>
              <a:gd name="connsiteY7" fmla="*/ 149556 h 2257756"/>
              <a:gd name="connsiteX8" fmla="*/ 2247900 w 4616450"/>
              <a:gd name="connsiteY8" fmla="*/ 1095706 h 2257756"/>
              <a:gd name="connsiteX9" fmla="*/ 2279650 w 4616450"/>
              <a:gd name="connsiteY9" fmla="*/ 898856 h 2257756"/>
              <a:gd name="connsiteX10" fmla="*/ 2355850 w 4616450"/>
              <a:gd name="connsiteY10" fmla="*/ 536906 h 2257756"/>
              <a:gd name="connsiteX11" fmla="*/ 2571750 w 4616450"/>
              <a:gd name="connsiteY11" fmla="*/ 206706 h 2257756"/>
              <a:gd name="connsiteX12" fmla="*/ 2794000 w 4616450"/>
              <a:gd name="connsiteY12" fmla="*/ 194006 h 2257756"/>
              <a:gd name="connsiteX13" fmla="*/ 2857500 w 4616450"/>
              <a:gd name="connsiteY13" fmla="*/ 1114756 h 2257756"/>
              <a:gd name="connsiteX14" fmla="*/ 2876550 w 4616450"/>
              <a:gd name="connsiteY14" fmla="*/ 987756 h 2257756"/>
              <a:gd name="connsiteX15" fmla="*/ 2971800 w 4616450"/>
              <a:gd name="connsiteY15" fmla="*/ 498806 h 2257756"/>
              <a:gd name="connsiteX16" fmla="*/ 3086100 w 4616450"/>
              <a:gd name="connsiteY16" fmla="*/ 86056 h 2257756"/>
              <a:gd name="connsiteX17" fmla="*/ 3289300 w 4616450"/>
              <a:gd name="connsiteY17" fmla="*/ 9856 h 2257756"/>
              <a:gd name="connsiteX18" fmla="*/ 3333750 w 4616450"/>
              <a:gd name="connsiteY18" fmla="*/ 232106 h 2257756"/>
              <a:gd name="connsiteX19" fmla="*/ 3397250 w 4616450"/>
              <a:gd name="connsiteY19" fmla="*/ 1260806 h 2257756"/>
              <a:gd name="connsiteX20" fmla="*/ 3479800 w 4616450"/>
              <a:gd name="connsiteY20" fmla="*/ 1152856 h 2257756"/>
              <a:gd name="connsiteX21" fmla="*/ 3600450 w 4616450"/>
              <a:gd name="connsiteY21" fmla="*/ 968706 h 2257756"/>
              <a:gd name="connsiteX22" fmla="*/ 3778250 w 4616450"/>
              <a:gd name="connsiteY22" fmla="*/ 962356 h 2257756"/>
              <a:gd name="connsiteX23" fmla="*/ 3943350 w 4616450"/>
              <a:gd name="connsiteY23" fmla="*/ 809956 h 2257756"/>
              <a:gd name="connsiteX24" fmla="*/ 4114800 w 4616450"/>
              <a:gd name="connsiteY24" fmla="*/ 797256 h 2257756"/>
              <a:gd name="connsiteX25" fmla="*/ 4616450 w 4616450"/>
              <a:gd name="connsiteY25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33550 w 4616450"/>
              <a:gd name="connsiteY5" fmla="*/ 359106 h 2257756"/>
              <a:gd name="connsiteX6" fmla="*/ 2000250 w 4616450"/>
              <a:gd name="connsiteY6" fmla="*/ 60656 h 2257756"/>
              <a:gd name="connsiteX7" fmla="*/ 2171700 w 4616450"/>
              <a:gd name="connsiteY7" fmla="*/ 149556 h 2257756"/>
              <a:gd name="connsiteX8" fmla="*/ 2247900 w 4616450"/>
              <a:gd name="connsiteY8" fmla="*/ 1095706 h 2257756"/>
              <a:gd name="connsiteX9" fmla="*/ 2279650 w 4616450"/>
              <a:gd name="connsiteY9" fmla="*/ 898856 h 2257756"/>
              <a:gd name="connsiteX10" fmla="*/ 2355850 w 4616450"/>
              <a:gd name="connsiteY10" fmla="*/ 536906 h 2257756"/>
              <a:gd name="connsiteX11" fmla="*/ 2571750 w 4616450"/>
              <a:gd name="connsiteY11" fmla="*/ 206706 h 2257756"/>
              <a:gd name="connsiteX12" fmla="*/ 2794000 w 4616450"/>
              <a:gd name="connsiteY12" fmla="*/ 194006 h 2257756"/>
              <a:gd name="connsiteX13" fmla="*/ 2857500 w 4616450"/>
              <a:gd name="connsiteY13" fmla="*/ 1114756 h 2257756"/>
              <a:gd name="connsiteX14" fmla="*/ 2876550 w 4616450"/>
              <a:gd name="connsiteY14" fmla="*/ 987756 h 2257756"/>
              <a:gd name="connsiteX15" fmla="*/ 2971800 w 4616450"/>
              <a:gd name="connsiteY15" fmla="*/ 498806 h 2257756"/>
              <a:gd name="connsiteX16" fmla="*/ 3086100 w 4616450"/>
              <a:gd name="connsiteY16" fmla="*/ 86056 h 2257756"/>
              <a:gd name="connsiteX17" fmla="*/ 3289300 w 4616450"/>
              <a:gd name="connsiteY17" fmla="*/ 9856 h 2257756"/>
              <a:gd name="connsiteX18" fmla="*/ 3333750 w 4616450"/>
              <a:gd name="connsiteY18" fmla="*/ 232106 h 2257756"/>
              <a:gd name="connsiteX19" fmla="*/ 3397250 w 4616450"/>
              <a:gd name="connsiteY19" fmla="*/ 1260806 h 2257756"/>
              <a:gd name="connsiteX20" fmla="*/ 3479800 w 4616450"/>
              <a:gd name="connsiteY20" fmla="*/ 1152856 h 2257756"/>
              <a:gd name="connsiteX21" fmla="*/ 3600450 w 4616450"/>
              <a:gd name="connsiteY21" fmla="*/ 968706 h 2257756"/>
              <a:gd name="connsiteX22" fmla="*/ 3778250 w 4616450"/>
              <a:gd name="connsiteY22" fmla="*/ 962356 h 2257756"/>
              <a:gd name="connsiteX23" fmla="*/ 3943350 w 4616450"/>
              <a:gd name="connsiteY23" fmla="*/ 809956 h 2257756"/>
              <a:gd name="connsiteX24" fmla="*/ 4114800 w 4616450"/>
              <a:gd name="connsiteY24" fmla="*/ 797256 h 2257756"/>
              <a:gd name="connsiteX25" fmla="*/ 4616450 w 4616450"/>
              <a:gd name="connsiteY25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33550 w 4616450"/>
              <a:gd name="connsiteY5" fmla="*/ 359106 h 2257756"/>
              <a:gd name="connsiteX6" fmla="*/ 2000250 w 4616450"/>
              <a:gd name="connsiteY6" fmla="*/ 60656 h 2257756"/>
              <a:gd name="connsiteX7" fmla="*/ 2171700 w 4616450"/>
              <a:gd name="connsiteY7" fmla="*/ 149556 h 2257756"/>
              <a:gd name="connsiteX8" fmla="*/ 2190750 w 4616450"/>
              <a:gd name="connsiteY8" fmla="*/ 238455 h 2257756"/>
              <a:gd name="connsiteX9" fmla="*/ 2247900 w 4616450"/>
              <a:gd name="connsiteY9" fmla="*/ 1095706 h 2257756"/>
              <a:gd name="connsiteX10" fmla="*/ 2279650 w 4616450"/>
              <a:gd name="connsiteY10" fmla="*/ 898856 h 2257756"/>
              <a:gd name="connsiteX11" fmla="*/ 2355850 w 4616450"/>
              <a:gd name="connsiteY11" fmla="*/ 536906 h 2257756"/>
              <a:gd name="connsiteX12" fmla="*/ 2571750 w 4616450"/>
              <a:gd name="connsiteY12" fmla="*/ 206706 h 2257756"/>
              <a:gd name="connsiteX13" fmla="*/ 2794000 w 4616450"/>
              <a:gd name="connsiteY13" fmla="*/ 194006 h 2257756"/>
              <a:gd name="connsiteX14" fmla="*/ 2857500 w 4616450"/>
              <a:gd name="connsiteY14" fmla="*/ 1114756 h 2257756"/>
              <a:gd name="connsiteX15" fmla="*/ 2876550 w 4616450"/>
              <a:gd name="connsiteY15" fmla="*/ 987756 h 2257756"/>
              <a:gd name="connsiteX16" fmla="*/ 2971800 w 4616450"/>
              <a:gd name="connsiteY16" fmla="*/ 498806 h 2257756"/>
              <a:gd name="connsiteX17" fmla="*/ 3086100 w 4616450"/>
              <a:gd name="connsiteY17" fmla="*/ 86056 h 2257756"/>
              <a:gd name="connsiteX18" fmla="*/ 3289300 w 4616450"/>
              <a:gd name="connsiteY18" fmla="*/ 9856 h 2257756"/>
              <a:gd name="connsiteX19" fmla="*/ 3333750 w 4616450"/>
              <a:gd name="connsiteY19" fmla="*/ 232106 h 2257756"/>
              <a:gd name="connsiteX20" fmla="*/ 3397250 w 4616450"/>
              <a:gd name="connsiteY20" fmla="*/ 1260806 h 2257756"/>
              <a:gd name="connsiteX21" fmla="*/ 3479800 w 4616450"/>
              <a:gd name="connsiteY21" fmla="*/ 1152856 h 2257756"/>
              <a:gd name="connsiteX22" fmla="*/ 3600450 w 4616450"/>
              <a:gd name="connsiteY22" fmla="*/ 968706 h 2257756"/>
              <a:gd name="connsiteX23" fmla="*/ 3778250 w 4616450"/>
              <a:gd name="connsiteY23" fmla="*/ 962356 h 2257756"/>
              <a:gd name="connsiteX24" fmla="*/ 3943350 w 4616450"/>
              <a:gd name="connsiteY24" fmla="*/ 809956 h 2257756"/>
              <a:gd name="connsiteX25" fmla="*/ 4114800 w 4616450"/>
              <a:gd name="connsiteY25" fmla="*/ 797256 h 2257756"/>
              <a:gd name="connsiteX26" fmla="*/ 4616450 w 4616450"/>
              <a:gd name="connsiteY26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33550 w 4616450"/>
              <a:gd name="connsiteY5" fmla="*/ 359106 h 2257756"/>
              <a:gd name="connsiteX6" fmla="*/ 2000250 w 4616450"/>
              <a:gd name="connsiteY6" fmla="*/ 60656 h 2257756"/>
              <a:gd name="connsiteX7" fmla="*/ 2171700 w 4616450"/>
              <a:gd name="connsiteY7" fmla="*/ 105106 h 2257756"/>
              <a:gd name="connsiteX8" fmla="*/ 2190750 w 4616450"/>
              <a:gd name="connsiteY8" fmla="*/ 238455 h 2257756"/>
              <a:gd name="connsiteX9" fmla="*/ 2247900 w 4616450"/>
              <a:gd name="connsiteY9" fmla="*/ 1095706 h 2257756"/>
              <a:gd name="connsiteX10" fmla="*/ 2279650 w 4616450"/>
              <a:gd name="connsiteY10" fmla="*/ 898856 h 2257756"/>
              <a:gd name="connsiteX11" fmla="*/ 2355850 w 4616450"/>
              <a:gd name="connsiteY11" fmla="*/ 536906 h 2257756"/>
              <a:gd name="connsiteX12" fmla="*/ 2571750 w 4616450"/>
              <a:gd name="connsiteY12" fmla="*/ 206706 h 2257756"/>
              <a:gd name="connsiteX13" fmla="*/ 2794000 w 4616450"/>
              <a:gd name="connsiteY13" fmla="*/ 194006 h 2257756"/>
              <a:gd name="connsiteX14" fmla="*/ 2857500 w 4616450"/>
              <a:gd name="connsiteY14" fmla="*/ 1114756 h 2257756"/>
              <a:gd name="connsiteX15" fmla="*/ 2876550 w 4616450"/>
              <a:gd name="connsiteY15" fmla="*/ 987756 h 2257756"/>
              <a:gd name="connsiteX16" fmla="*/ 2971800 w 4616450"/>
              <a:gd name="connsiteY16" fmla="*/ 498806 h 2257756"/>
              <a:gd name="connsiteX17" fmla="*/ 3086100 w 4616450"/>
              <a:gd name="connsiteY17" fmla="*/ 86056 h 2257756"/>
              <a:gd name="connsiteX18" fmla="*/ 3289300 w 4616450"/>
              <a:gd name="connsiteY18" fmla="*/ 9856 h 2257756"/>
              <a:gd name="connsiteX19" fmla="*/ 3333750 w 4616450"/>
              <a:gd name="connsiteY19" fmla="*/ 232106 h 2257756"/>
              <a:gd name="connsiteX20" fmla="*/ 3397250 w 4616450"/>
              <a:gd name="connsiteY20" fmla="*/ 1260806 h 2257756"/>
              <a:gd name="connsiteX21" fmla="*/ 3479800 w 4616450"/>
              <a:gd name="connsiteY21" fmla="*/ 1152856 h 2257756"/>
              <a:gd name="connsiteX22" fmla="*/ 3600450 w 4616450"/>
              <a:gd name="connsiteY22" fmla="*/ 968706 h 2257756"/>
              <a:gd name="connsiteX23" fmla="*/ 3778250 w 4616450"/>
              <a:gd name="connsiteY23" fmla="*/ 962356 h 2257756"/>
              <a:gd name="connsiteX24" fmla="*/ 3943350 w 4616450"/>
              <a:gd name="connsiteY24" fmla="*/ 809956 h 2257756"/>
              <a:gd name="connsiteX25" fmla="*/ 4114800 w 4616450"/>
              <a:gd name="connsiteY25" fmla="*/ 797256 h 2257756"/>
              <a:gd name="connsiteX26" fmla="*/ 4616450 w 4616450"/>
              <a:gd name="connsiteY26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33550 w 4616450"/>
              <a:gd name="connsiteY5" fmla="*/ 359106 h 2257756"/>
              <a:gd name="connsiteX6" fmla="*/ 2000250 w 4616450"/>
              <a:gd name="connsiteY6" fmla="*/ 60656 h 2257756"/>
              <a:gd name="connsiteX7" fmla="*/ 2171700 w 4616450"/>
              <a:gd name="connsiteY7" fmla="*/ 105106 h 2257756"/>
              <a:gd name="connsiteX8" fmla="*/ 2216150 w 4616450"/>
              <a:gd name="connsiteY8" fmla="*/ 232105 h 2257756"/>
              <a:gd name="connsiteX9" fmla="*/ 2247900 w 4616450"/>
              <a:gd name="connsiteY9" fmla="*/ 1095706 h 2257756"/>
              <a:gd name="connsiteX10" fmla="*/ 2279650 w 4616450"/>
              <a:gd name="connsiteY10" fmla="*/ 898856 h 2257756"/>
              <a:gd name="connsiteX11" fmla="*/ 2355850 w 4616450"/>
              <a:gd name="connsiteY11" fmla="*/ 536906 h 2257756"/>
              <a:gd name="connsiteX12" fmla="*/ 2571750 w 4616450"/>
              <a:gd name="connsiteY12" fmla="*/ 206706 h 2257756"/>
              <a:gd name="connsiteX13" fmla="*/ 2794000 w 4616450"/>
              <a:gd name="connsiteY13" fmla="*/ 194006 h 2257756"/>
              <a:gd name="connsiteX14" fmla="*/ 2857500 w 4616450"/>
              <a:gd name="connsiteY14" fmla="*/ 1114756 h 2257756"/>
              <a:gd name="connsiteX15" fmla="*/ 2876550 w 4616450"/>
              <a:gd name="connsiteY15" fmla="*/ 987756 h 2257756"/>
              <a:gd name="connsiteX16" fmla="*/ 2971800 w 4616450"/>
              <a:gd name="connsiteY16" fmla="*/ 498806 h 2257756"/>
              <a:gd name="connsiteX17" fmla="*/ 3086100 w 4616450"/>
              <a:gd name="connsiteY17" fmla="*/ 86056 h 2257756"/>
              <a:gd name="connsiteX18" fmla="*/ 3289300 w 4616450"/>
              <a:gd name="connsiteY18" fmla="*/ 9856 h 2257756"/>
              <a:gd name="connsiteX19" fmla="*/ 3333750 w 4616450"/>
              <a:gd name="connsiteY19" fmla="*/ 232106 h 2257756"/>
              <a:gd name="connsiteX20" fmla="*/ 3397250 w 4616450"/>
              <a:gd name="connsiteY20" fmla="*/ 1260806 h 2257756"/>
              <a:gd name="connsiteX21" fmla="*/ 3479800 w 4616450"/>
              <a:gd name="connsiteY21" fmla="*/ 1152856 h 2257756"/>
              <a:gd name="connsiteX22" fmla="*/ 3600450 w 4616450"/>
              <a:gd name="connsiteY22" fmla="*/ 968706 h 2257756"/>
              <a:gd name="connsiteX23" fmla="*/ 3778250 w 4616450"/>
              <a:gd name="connsiteY23" fmla="*/ 962356 h 2257756"/>
              <a:gd name="connsiteX24" fmla="*/ 3943350 w 4616450"/>
              <a:gd name="connsiteY24" fmla="*/ 809956 h 2257756"/>
              <a:gd name="connsiteX25" fmla="*/ 4114800 w 4616450"/>
              <a:gd name="connsiteY25" fmla="*/ 797256 h 2257756"/>
              <a:gd name="connsiteX26" fmla="*/ 4616450 w 4616450"/>
              <a:gd name="connsiteY26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33550 w 4616450"/>
              <a:gd name="connsiteY5" fmla="*/ 359106 h 2257756"/>
              <a:gd name="connsiteX6" fmla="*/ 2000250 w 4616450"/>
              <a:gd name="connsiteY6" fmla="*/ 60656 h 2257756"/>
              <a:gd name="connsiteX7" fmla="*/ 2171700 w 4616450"/>
              <a:gd name="connsiteY7" fmla="*/ 105106 h 2257756"/>
              <a:gd name="connsiteX8" fmla="*/ 2216150 w 4616450"/>
              <a:gd name="connsiteY8" fmla="*/ 232105 h 2257756"/>
              <a:gd name="connsiteX9" fmla="*/ 2247900 w 4616450"/>
              <a:gd name="connsiteY9" fmla="*/ 1095706 h 2257756"/>
              <a:gd name="connsiteX10" fmla="*/ 2279650 w 4616450"/>
              <a:gd name="connsiteY10" fmla="*/ 898856 h 2257756"/>
              <a:gd name="connsiteX11" fmla="*/ 2355850 w 4616450"/>
              <a:gd name="connsiteY11" fmla="*/ 536906 h 2257756"/>
              <a:gd name="connsiteX12" fmla="*/ 2571750 w 4616450"/>
              <a:gd name="connsiteY12" fmla="*/ 206706 h 2257756"/>
              <a:gd name="connsiteX13" fmla="*/ 2794000 w 4616450"/>
              <a:gd name="connsiteY13" fmla="*/ 194006 h 2257756"/>
              <a:gd name="connsiteX14" fmla="*/ 2857500 w 4616450"/>
              <a:gd name="connsiteY14" fmla="*/ 1114756 h 2257756"/>
              <a:gd name="connsiteX15" fmla="*/ 2876550 w 4616450"/>
              <a:gd name="connsiteY15" fmla="*/ 987756 h 2257756"/>
              <a:gd name="connsiteX16" fmla="*/ 2971800 w 4616450"/>
              <a:gd name="connsiteY16" fmla="*/ 498806 h 2257756"/>
              <a:gd name="connsiteX17" fmla="*/ 3086100 w 4616450"/>
              <a:gd name="connsiteY17" fmla="*/ 86056 h 2257756"/>
              <a:gd name="connsiteX18" fmla="*/ 3289300 w 4616450"/>
              <a:gd name="connsiteY18" fmla="*/ 9856 h 2257756"/>
              <a:gd name="connsiteX19" fmla="*/ 3333750 w 4616450"/>
              <a:gd name="connsiteY19" fmla="*/ 232106 h 2257756"/>
              <a:gd name="connsiteX20" fmla="*/ 3397250 w 4616450"/>
              <a:gd name="connsiteY20" fmla="*/ 1260806 h 2257756"/>
              <a:gd name="connsiteX21" fmla="*/ 3479800 w 4616450"/>
              <a:gd name="connsiteY21" fmla="*/ 1152856 h 2257756"/>
              <a:gd name="connsiteX22" fmla="*/ 3600450 w 4616450"/>
              <a:gd name="connsiteY22" fmla="*/ 968706 h 2257756"/>
              <a:gd name="connsiteX23" fmla="*/ 3778250 w 4616450"/>
              <a:gd name="connsiteY23" fmla="*/ 962356 h 2257756"/>
              <a:gd name="connsiteX24" fmla="*/ 3943350 w 4616450"/>
              <a:gd name="connsiteY24" fmla="*/ 809956 h 2257756"/>
              <a:gd name="connsiteX25" fmla="*/ 4114800 w 4616450"/>
              <a:gd name="connsiteY25" fmla="*/ 797256 h 2257756"/>
              <a:gd name="connsiteX26" fmla="*/ 4616450 w 4616450"/>
              <a:gd name="connsiteY26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33550 w 4616450"/>
              <a:gd name="connsiteY5" fmla="*/ 359106 h 2257756"/>
              <a:gd name="connsiteX6" fmla="*/ 2000250 w 4616450"/>
              <a:gd name="connsiteY6" fmla="*/ 60656 h 2257756"/>
              <a:gd name="connsiteX7" fmla="*/ 2171700 w 4616450"/>
              <a:gd name="connsiteY7" fmla="*/ 105106 h 2257756"/>
              <a:gd name="connsiteX8" fmla="*/ 2216150 w 4616450"/>
              <a:gd name="connsiteY8" fmla="*/ 270205 h 2257756"/>
              <a:gd name="connsiteX9" fmla="*/ 2247900 w 4616450"/>
              <a:gd name="connsiteY9" fmla="*/ 1095706 h 2257756"/>
              <a:gd name="connsiteX10" fmla="*/ 2279650 w 4616450"/>
              <a:gd name="connsiteY10" fmla="*/ 898856 h 2257756"/>
              <a:gd name="connsiteX11" fmla="*/ 2355850 w 4616450"/>
              <a:gd name="connsiteY11" fmla="*/ 536906 h 2257756"/>
              <a:gd name="connsiteX12" fmla="*/ 2571750 w 4616450"/>
              <a:gd name="connsiteY12" fmla="*/ 206706 h 2257756"/>
              <a:gd name="connsiteX13" fmla="*/ 2794000 w 4616450"/>
              <a:gd name="connsiteY13" fmla="*/ 194006 h 2257756"/>
              <a:gd name="connsiteX14" fmla="*/ 2857500 w 4616450"/>
              <a:gd name="connsiteY14" fmla="*/ 1114756 h 2257756"/>
              <a:gd name="connsiteX15" fmla="*/ 2876550 w 4616450"/>
              <a:gd name="connsiteY15" fmla="*/ 987756 h 2257756"/>
              <a:gd name="connsiteX16" fmla="*/ 2971800 w 4616450"/>
              <a:gd name="connsiteY16" fmla="*/ 498806 h 2257756"/>
              <a:gd name="connsiteX17" fmla="*/ 3086100 w 4616450"/>
              <a:gd name="connsiteY17" fmla="*/ 86056 h 2257756"/>
              <a:gd name="connsiteX18" fmla="*/ 3289300 w 4616450"/>
              <a:gd name="connsiteY18" fmla="*/ 9856 h 2257756"/>
              <a:gd name="connsiteX19" fmla="*/ 3333750 w 4616450"/>
              <a:gd name="connsiteY19" fmla="*/ 232106 h 2257756"/>
              <a:gd name="connsiteX20" fmla="*/ 3397250 w 4616450"/>
              <a:gd name="connsiteY20" fmla="*/ 1260806 h 2257756"/>
              <a:gd name="connsiteX21" fmla="*/ 3479800 w 4616450"/>
              <a:gd name="connsiteY21" fmla="*/ 1152856 h 2257756"/>
              <a:gd name="connsiteX22" fmla="*/ 3600450 w 4616450"/>
              <a:gd name="connsiteY22" fmla="*/ 968706 h 2257756"/>
              <a:gd name="connsiteX23" fmla="*/ 3778250 w 4616450"/>
              <a:gd name="connsiteY23" fmla="*/ 962356 h 2257756"/>
              <a:gd name="connsiteX24" fmla="*/ 3943350 w 4616450"/>
              <a:gd name="connsiteY24" fmla="*/ 809956 h 2257756"/>
              <a:gd name="connsiteX25" fmla="*/ 4114800 w 4616450"/>
              <a:gd name="connsiteY25" fmla="*/ 797256 h 2257756"/>
              <a:gd name="connsiteX26" fmla="*/ 4616450 w 4616450"/>
              <a:gd name="connsiteY26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33550 w 4616450"/>
              <a:gd name="connsiteY5" fmla="*/ 359106 h 2257756"/>
              <a:gd name="connsiteX6" fmla="*/ 2000250 w 4616450"/>
              <a:gd name="connsiteY6" fmla="*/ 60656 h 2257756"/>
              <a:gd name="connsiteX7" fmla="*/ 2171700 w 4616450"/>
              <a:gd name="connsiteY7" fmla="*/ 105106 h 2257756"/>
              <a:gd name="connsiteX8" fmla="*/ 2216150 w 4616450"/>
              <a:gd name="connsiteY8" fmla="*/ 270205 h 2257756"/>
              <a:gd name="connsiteX9" fmla="*/ 2247900 w 4616450"/>
              <a:gd name="connsiteY9" fmla="*/ 1095706 h 2257756"/>
              <a:gd name="connsiteX10" fmla="*/ 2279650 w 4616450"/>
              <a:gd name="connsiteY10" fmla="*/ 898856 h 2257756"/>
              <a:gd name="connsiteX11" fmla="*/ 2355850 w 4616450"/>
              <a:gd name="connsiteY11" fmla="*/ 536906 h 2257756"/>
              <a:gd name="connsiteX12" fmla="*/ 2571750 w 4616450"/>
              <a:gd name="connsiteY12" fmla="*/ 206706 h 2257756"/>
              <a:gd name="connsiteX13" fmla="*/ 2794000 w 4616450"/>
              <a:gd name="connsiteY13" fmla="*/ 194006 h 2257756"/>
              <a:gd name="connsiteX14" fmla="*/ 2857500 w 4616450"/>
              <a:gd name="connsiteY14" fmla="*/ 1114756 h 2257756"/>
              <a:gd name="connsiteX15" fmla="*/ 2876550 w 4616450"/>
              <a:gd name="connsiteY15" fmla="*/ 987756 h 2257756"/>
              <a:gd name="connsiteX16" fmla="*/ 2971800 w 4616450"/>
              <a:gd name="connsiteY16" fmla="*/ 498806 h 2257756"/>
              <a:gd name="connsiteX17" fmla="*/ 3086100 w 4616450"/>
              <a:gd name="connsiteY17" fmla="*/ 86056 h 2257756"/>
              <a:gd name="connsiteX18" fmla="*/ 3289300 w 4616450"/>
              <a:gd name="connsiteY18" fmla="*/ 9856 h 2257756"/>
              <a:gd name="connsiteX19" fmla="*/ 3333750 w 4616450"/>
              <a:gd name="connsiteY19" fmla="*/ 232106 h 2257756"/>
              <a:gd name="connsiteX20" fmla="*/ 3397250 w 4616450"/>
              <a:gd name="connsiteY20" fmla="*/ 1260806 h 2257756"/>
              <a:gd name="connsiteX21" fmla="*/ 3479800 w 4616450"/>
              <a:gd name="connsiteY21" fmla="*/ 1152856 h 2257756"/>
              <a:gd name="connsiteX22" fmla="*/ 3600450 w 4616450"/>
              <a:gd name="connsiteY22" fmla="*/ 968706 h 2257756"/>
              <a:gd name="connsiteX23" fmla="*/ 3778250 w 4616450"/>
              <a:gd name="connsiteY23" fmla="*/ 962356 h 2257756"/>
              <a:gd name="connsiteX24" fmla="*/ 3943350 w 4616450"/>
              <a:gd name="connsiteY24" fmla="*/ 809956 h 2257756"/>
              <a:gd name="connsiteX25" fmla="*/ 4114800 w 4616450"/>
              <a:gd name="connsiteY25" fmla="*/ 797256 h 2257756"/>
              <a:gd name="connsiteX26" fmla="*/ 4616450 w 4616450"/>
              <a:gd name="connsiteY26" fmla="*/ 1349706 h 2257756"/>
              <a:gd name="connsiteX0" fmla="*/ 0 w 4616450"/>
              <a:gd name="connsiteY0" fmla="*/ 2255945 h 2255945"/>
              <a:gd name="connsiteX1" fmla="*/ 590550 w 4616450"/>
              <a:gd name="connsiteY1" fmla="*/ 1506645 h 2255945"/>
              <a:gd name="connsiteX2" fmla="*/ 952500 w 4616450"/>
              <a:gd name="connsiteY2" fmla="*/ 1373295 h 2255945"/>
              <a:gd name="connsiteX3" fmla="*/ 1384300 w 4616450"/>
              <a:gd name="connsiteY3" fmla="*/ 598595 h 2255945"/>
              <a:gd name="connsiteX4" fmla="*/ 1511300 w 4616450"/>
              <a:gd name="connsiteY4" fmla="*/ 338245 h 2255945"/>
              <a:gd name="connsiteX5" fmla="*/ 1733550 w 4616450"/>
              <a:gd name="connsiteY5" fmla="*/ 357295 h 2255945"/>
              <a:gd name="connsiteX6" fmla="*/ 2000250 w 4616450"/>
              <a:gd name="connsiteY6" fmla="*/ 58845 h 2255945"/>
              <a:gd name="connsiteX7" fmla="*/ 2171700 w 4616450"/>
              <a:gd name="connsiteY7" fmla="*/ 103295 h 2255945"/>
              <a:gd name="connsiteX8" fmla="*/ 2216150 w 4616450"/>
              <a:gd name="connsiteY8" fmla="*/ 268394 h 2255945"/>
              <a:gd name="connsiteX9" fmla="*/ 2247900 w 4616450"/>
              <a:gd name="connsiteY9" fmla="*/ 1093895 h 2255945"/>
              <a:gd name="connsiteX10" fmla="*/ 2279650 w 4616450"/>
              <a:gd name="connsiteY10" fmla="*/ 897045 h 2255945"/>
              <a:gd name="connsiteX11" fmla="*/ 2355850 w 4616450"/>
              <a:gd name="connsiteY11" fmla="*/ 535095 h 2255945"/>
              <a:gd name="connsiteX12" fmla="*/ 2571750 w 4616450"/>
              <a:gd name="connsiteY12" fmla="*/ 204895 h 2255945"/>
              <a:gd name="connsiteX13" fmla="*/ 2794000 w 4616450"/>
              <a:gd name="connsiteY13" fmla="*/ 192195 h 2255945"/>
              <a:gd name="connsiteX14" fmla="*/ 2857500 w 4616450"/>
              <a:gd name="connsiteY14" fmla="*/ 1112945 h 2255945"/>
              <a:gd name="connsiteX15" fmla="*/ 2876550 w 4616450"/>
              <a:gd name="connsiteY15" fmla="*/ 985945 h 2255945"/>
              <a:gd name="connsiteX16" fmla="*/ 2971800 w 4616450"/>
              <a:gd name="connsiteY16" fmla="*/ 496995 h 2255945"/>
              <a:gd name="connsiteX17" fmla="*/ 3086100 w 4616450"/>
              <a:gd name="connsiteY17" fmla="*/ 84245 h 2255945"/>
              <a:gd name="connsiteX18" fmla="*/ 3289300 w 4616450"/>
              <a:gd name="connsiteY18" fmla="*/ 8045 h 2255945"/>
              <a:gd name="connsiteX19" fmla="*/ 3359150 w 4616450"/>
              <a:gd name="connsiteY19" fmla="*/ 204895 h 2255945"/>
              <a:gd name="connsiteX20" fmla="*/ 3397250 w 4616450"/>
              <a:gd name="connsiteY20" fmla="*/ 1258995 h 2255945"/>
              <a:gd name="connsiteX21" fmla="*/ 3479800 w 4616450"/>
              <a:gd name="connsiteY21" fmla="*/ 1151045 h 2255945"/>
              <a:gd name="connsiteX22" fmla="*/ 3600450 w 4616450"/>
              <a:gd name="connsiteY22" fmla="*/ 966895 h 2255945"/>
              <a:gd name="connsiteX23" fmla="*/ 3778250 w 4616450"/>
              <a:gd name="connsiteY23" fmla="*/ 960545 h 2255945"/>
              <a:gd name="connsiteX24" fmla="*/ 3943350 w 4616450"/>
              <a:gd name="connsiteY24" fmla="*/ 808145 h 2255945"/>
              <a:gd name="connsiteX25" fmla="*/ 4114800 w 4616450"/>
              <a:gd name="connsiteY25" fmla="*/ 795445 h 2255945"/>
              <a:gd name="connsiteX26" fmla="*/ 4616450 w 4616450"/>
              <a:gd name="connsiteY26" fmla="*/ 1347895 h 2255945"/>
              <a:gd name="connsiteX0" fmla="*/ 0 w 4616450"/>
              <a:gd name="connsiteY0" fmla="*/ 2255945 h 2255945"/>
              <a:gd name="connsiteX1" fmla="*/ 590550 w 4616450"/>
              <a:gd name="connsiteY1" fmla="*/ 1506645 h 2255945"/>
              <a:gd name="connsiteX2" fmla="*/ 952500 w 4616450"/>
              <a:gd name="connsiteY2" fmla="*/ 1373295 h 2255945"/>
              <a:gd name="connsiteX3" fmla="*/ 1371600 w 4616450"/>
              <a:gd name="connsiteY3" fmla="*/ 592245 h 2255945"/>
              <a:gd name="connsiteX4" fmla="*/ 1511300 w 4616450"/>
              <a:gd name="connsiteY4" fmla="*/ 338245 h 2255945"/>
              <a:gd name="connsiteX5" fmla="*/ 1733550 w 4616450"/>
              <a:gd name="connsiteY5" fmla="*/ 357295 h 2255945"/>
              <a:gd name="connsiteX6" fmla="*/ 2000250 w 4616450"/>
              <a:gd name="connsiteY6" fmla="*/ 58845 h 2255945"/>
              <a:gd name="connsiteX7" fmla="*/ 2171700 w 4616450"/>
              <a:gd name="connsiteY7" fmla="*/ 103295 h 2255945"/>
              <a:gd name="connsiteX8" fmla="*/ 2216150 w 4616450"/>
              <a:gd name="connsiteY8" fmla="*/ 268394 h 2255945"/>
              <a:gd name="connsiteX9" fmla="*/ 2247900 w 4616450"/>
              <a:gd name="connsiteY9" fmla="*/ 1093895 h 2255945"/>
              <a:gd name="connsiteX10" fmla="*/ 2279650 w 4616450"/>
              <a:gd name="connsiteY10" fmla="*/ 897045 h 2255945"/>
              <a:gd name="connsiteX11" fmla="*/ 2355850 w 4616450"/>
              <a:gd name="connsiteY11" fmla="*/ 535095 h 2255945"/>
              <a:gd name="connsiteX12" fmla="*/ 2571750 w 4616450"/>
              <a:gd name="connsiteY12" fmla="*/ 204895 h 2255945"/>
              <a:gd name="connsiteX13" fmla="*/ 2794000 w 4616450"/>
              <a:gd name="connsiteY13" fmla="*/ 192195 h 2255945"/>
              <a:gd name="connsiteX14" fmla="*/ 2857500 w 4616450"/>
              <a:gd name="connsiteY14" fmla="*/ 1112945 h 2255945"/>
              <a:gd name="connsiteX15" fmla="*/ 2876550 w 4616450"/>
              <a:gd name="connsiteY15" fmla="*/ 985945 h 2255945"/>
              <a:gd name="connsiteX16" fmla="*/ 2971800 w 4616450"/>
              <a:gd name="connsiteY16" fmla="*/ 496995 h 2255945"/>
              <a:gd name="connsiteX17" fmla="*/ 3086100 w 4616450"/>
              <a:gd name="connsiteY17" fmla="*/ 84245 h 2255945"/>
              <a:gd name="connsiteX18" fmla="*/ 3289300 w 4616450"/>
              <a:gd name="connsiteY18" fmla="*/ 8045 h 2255945"/>
              <a:gd name="connsiteX19" fmla="*/ 3359150 w 4616450"/>
              <a:gd name="connsiteY19" fmla="*/ 204895 h 2255945"/>
              <a:gd name="connsiteX20" fmla="*/ 3397250 w 4616450"/>
              <a:gd name="connsiteY20" fmla="*/ 1258995 h 2255945"/>
              <a:gd name="connsiteX21" fmla="*/ 3479800 w 4616450"/>
              <a:gd name="connsiteY21" fmla="*/ 1151045 h 2255945"/>
              <a:gd name="connsiteX22" fmla="*/ 3600450 w 4616450"/>
              <a:gd name="connsiteY22" fmla="*/ 966895 h 2255945"/>
              <a:gd name="connsiteX23" fmla="*/ 3778250 w 4616450"/>
              <a:gd name="connsiteY23" fmla="*/ 960545 h 2255945"/>
              <a:gd name="connsiteX24" fmla="*/ 3943350 w 4616450"/>
              <a:gd name="connsiteY24" fmla="*/ 808145 h 2255945"/>
              <a:gd name="connsiteX25" fmla="*/ 4114800 w 4616450"/>
              <a:gd name="connsiteY25" fmla="*/ 795445 h 2255945"/>
              <a:gd name="connsiteX26" fmla="*/ 4616450 w 4616450"/>
              <a:gd name="connsiteY26" fmla="*/ 1347895 h 2255945"/>
              <a:gd name="connsiteX0" fmla="*/ 0 w 4616450"/>
              <a:gd name="connsiteY0" fmla="*/ 2255945 h 2255945"/>
              <a:gd name="connsiteX1" fmla="*/ 590550 w 4616450"/>
              <a:gd name="connsiteY1" fmla="*/ 1506645 h 2255945"/>
              <a:gd name="connsiteX2" fmla="*/ 952500 w 4616450"/>
              <a:gd name="connsiteY2" fmla="*/ 1373295 h 2255945"/>
              <a:gd name="connsiteX3" fmla="*/ 1371600 w 4616450"/>
              <a:gd name="connsiteY3" fmla="*/ 592245 h 2255945"/>
              <a:gd name="connsiteX4" fmla="*/ 1511300 w 4616450"/>
              <a:gd name="connsiteY4" fmla="*/ 338245 h 2255945"/>
              <a:gd name="connsiteX5" fmla="*/ 1733550 w 4616450"/>
              <a:gd name="connsiteY5" fmla="*/ 357295 h 2255945"/>
              <a:gd name="connsiteX6" fmla="*/ 2000250 w 4616450"/>
              <a:gd name="connsiteY6" fmla="*/ 58845 h 2255945"/>
              <a:gd name="connsiteX7" fmla="*/ 2171700 w 4616450"/>
              <a:gd name="connsiteY7" fmla="*/ 103295 h 2255945"/>
              <a:gd name="connsiteX8" fmla="*/ 2228850 w 4616450"/>
              <a:gd name="connsiteY8" fmla="*/ 204894 h 2255945"/>
              <a:gd name="connsiteX9" fmla="*/ 2247900 w 4616450"/>
              <a:gd name="connsiteY9" fmla="*/ 1093895 h 2255945"/>
              <a:gd name="connsiteX10" fmla="*/ 2279650 w 4616450"/>
              <a:gd name="connsiteY10" fmla="*/ 897045 h 2255945"/>
              <a:gd name="connsiteX11" fmla="*/ 2355850 w 4616450"/>
              <a:gd name="connsiteY11" fmla="*/ 535095 h 2255945"/>
              <a:gd name="connsiteX12" fmla="*/ 2571750 w 4616450"/>
              <a:gd name="connsiteY12" fmla="*/ 204895 h 2255945"/>
              <a:gd name="connsiteX13" fmla="*/ 2794000 w 4616450"/>
              <a:gd name="connsiteY13" fmla="*/ 192195 h 2255945"/>
              <a:gd name="connsiteX14" fmla="*/ 2857500 w 4616450"/>
              <a:gd name="connsiteY14" fmla="*/ 1112945 h 2255945"/>
              <a:gd name="connsiteX15" fmla="*/ 2876550 w 4616450"/>
              <a:gd name="connsiteY15" fmla="*/ 985945 h 2255945"/>
              <a:gd name="connsiteX16" fmla="*/ 2971800 w 4616450"/>
              <a:gd name="connsiteY16" fmla="*/ 496995 h 2255945"/>
              <a:gd name="connsiteX17" fmla="*/ 3086100 w 4616450"/>
              <a:gd name="connsiteY17" fmla="*/ 84245 h 2255945"/>
              <a:gd name="connsiteX18" fmla="*/ 3289300 w 4616450"/>
              <a:gd name="connsiteY18" fmla="*/ 8045 h 2255945"/>
              <a:gd name="connsiteX19" fmla="*/ 3359150 w 4616450"/>
              <a:gd name="connsiteY19" fmla="*/ 204895 h 2255945"/>
              <a:gd name="connsiteX20" fmla="*/ 3397250 w 4616450"/>
              <a:gd name="connsiteY20" fmla="*/ 1258995 h 2255945"/>
              <a:gd name="connsiteX21" fmla="*/ 3479800 w 4616450"/>
              <a:gd name="connsiteY21" fmla="*/ 1151045 h 2255945"/>
              <a:gd name="connsiteX22" fmla="*/ 3600450 w 4616450"/>
              <a:gd name="connsiteY22" fmla="*/ 966895 h 2255945"/>
              <a:gd name="connsiteX23" fmla="*/ 3778250 w 4616450"/>
              <a:gd name="connsiteY23" fmla="*/ 960545 h 2255945"/>
              <a:gd name="connsiteX24" fmla="*/ 3943350 w 4616450"/>
              <a:gd name="connsiteY24" fmla="*/ 808145 h 2255945"/>
              <a:gd name="connsiteX25" fmla="*/ 4114800 w 4616450"/>
              <a:gd name="connsiteY25" fmla="*/ 795445 h 2255945"/>
              <a:gd name="connsiteX26" fmla="*/ 4616450 w 4616450"/>
              <a:gd name="connsiteY26" fmla="*/ 1347895 h 2255945"/>
              <a:gd name="connsiteX0" fmla="*/ 0 w 4616450"/>
              <a:gd name="connsiteY0" fmla="*/ 2255945 h 2255945"/>
              <a:gd name="connsiteX1" fmla="*/ 590550 w 4616450"/>
              <a:gd name="connsiteY1" fmla="*/ 1506645 h 2255945"/>
              <a:gd name="connsiteX2" fmla="*/ 952500 w 4616450"/>
              <a:gd name="connsiteY2" fmla="*/ 1373295 h 2255945"/>
              <a:gd name="connsiteX3" fmla="*/ 1371600 w 4616450"/>
              <a:gd name="connsiteY3" fmla="*/ 592245 h 2255945"/>
              <a:gd name="connsiteX4" fmla="*/ 1511300 w 4616450"/>
              <a:gd name="connsiteY4" fmla="*/ 338245 h 2255945"/>
              <a:gd name="connsiteX5" fmla="*/ 1733550 w 4616450"/>
              <a:gd name="connsiteY5" fmla="*/ 357295 h 2255945"/>
              <a:gd name="connsiteX6" fmla="*/ 2000250 w 4616450"/>
              <a:gd name="connsiteY6" fmla="*/ 58845 h 2255945"/>
              <a:gd name="connsiteX7" fmla="*/ 2171700 w 4616450"/>
              <a:gd name="connsiteY7" fmla="*/ 103295 h 2255945"/>
              <a:gd name="connsiteX8" fmla="*/ 2228850 w 4616450"/>
              <a:gd name="connsiteY8" fmla="*/ 204894 h 2255945"/>
              <a:gd name="connsiteX9" fmla="*/ 2247900 w 4616450"/>
              <a:gd name="connsiteY9" fmla="*/ 1093895 h 2255945"/>
              <a:gd name="connsiteX10" fmla="*/ 2279650 w 4616450"/>
              <a:gd name="connsiteY10" fmla="*/ 897045 h 2255945"/>
              <a:gd name="connsiteX11" fmla="*/ 2355850 w 4616450"/>
              <a:gd name="connsiteY11" fmla="*/ 535095 h 2255945"/>
              <a:gd name="connsiteX12" fmla="*/ 2571750 w 4616450"/>
              <a:gd name="connsiteY12" fmla="*/ 204895 h 2255945"/>
              <a:gd name="connsiteX13" fmla="*/ 2794000 w 4616450"/>
              <a:gd name="connsiteY13" fmla="*/ 192195 h 2255945"/>
              <a:gd name="connsiteX14" fmla="*/ 2857500 w 4616450"/>
              <a:gd name="connsiteY14" fmla="*/ 1112945 h 2255945"/>
              <a:gd name="connsiteX15" fmla="*/ 2876550 w 4616450"/>
              <a:gd name="connsiteY15" fmla="*/ 985945 h 2255945"/>
              <a:gd name="connsiteX16" fmla="*/ 2971800 w 4616450"/>
              <a:gd name="connsiteY16" fmla="*/ 496995 h 2255945"/>
              <a:gd name="connsiteX17" fmla="*/ 3086100 w 4616450"/>
              <a:gd name="connsiteY17" fmla="*/ 84245 h 2255945"/>
              <a:gd name="connsiteX18" fmla="*/ 3289300 w 4616450"/>
              <a:gd name="connsiteY18" fmla="*/ 8045 h 2255945"/>
              <a:gd name="connsiteX19" fmla="*/ 3359150 w 4616450"/>
              <a:gd name="connsiteY19" fmla="*/ 204895 h 2255945"/>
              <a:gd name="connsiteX20" fmla="*/ 3397250 w 4616450"/>
              <a:gd name="connsiteY20" fmla="*/ 1258995 h 2255945"/>
              <a:gd name="connsiteX21" fmla="*/ 3479800 w 4616450"/>
              <a:gd name="connsiteY21" fmla="*/ 1151045 h 2255945"/>
              <a:gd name="connsiteX22" fmla="*/ 3600450 w 4616450"/>
              <a:gd name="connsiteY22" fmla="*/ 966895 h 2255945"/>
              <a:gd name="connsiteX23" fmla="*/ 3778250 w 4616450"/>
              <a:gd name="connsiteY23" fmla="*/ 960545 h 2255945"/>
              <a:gd name="connsiteX24" fmla="*/ 3943350 w 4616450"/>
              <a:gd name="connsiteY24" fmla="*/ 808145 h 2255945"/>
              <a:gd name="connsiteX25" fmla="*/ 4114800 w 4616450"/>
              <a:gd name="connsiteY25" fmla="*/ 795445 h 2255945"/>
              <a:gd name="connsiteX26" fmla="*/ 4616450 w 4616450"/>
              <a:gd name="connsiteY26" fmla="*/ 1347895 h 2255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616450" h="2255945">
                <a:moveTo>
                  <a:pt x="0" y="2255945"/>
                </a:moveTo>
                <a:cubicBezTo>
                  <a:pt x="215900" y="1954849"/>
                  <a:pt x="431800" y="1653753"/>
                  <a:pt x="590550" y="1506645"/>
                </a:cubicBezTo>
                <a:cubicBezTo>
                  <a:pt x="749300" y="1359537"/>
                  <a:pt x="822325" y="1525695"/>
                  <a:pt x="952500" y="1373295"/>
                </a:cubicBezTo>
                <a:cubicBezTo>
                  <a:pt x="1082675" y="1220895"/>
                  <a:pt x="1278467" y="764753"/>
                  <a:pt x="1371600" y="592245"/>
                </a:cubicBezTo>
                <a:cubicBezTo>
                  <a:pt x="1464733" y="419737"/>
                  <a:pt x="1450975" y="377403"/>
                  <a:pt x="1511300" y="338245"/>
                </a:cubicBezTo>
                <a:cubicBezTo>
                  <a:pt x="1571625" y="299087"/>
                  <a:pt x="1652058" y="403862"/>
                  <a:pt x="1733550" y="357295"/>
                </a:cubicBezTo>
                <a:cubicBezTo>
                  <a:pt x="1815042" y="310728"/>
                  <a:pt x="1927225" y="101178"/>
                  <a:pt x="2000250" y="58845"/>
                </a:cubicBezTo>
                <a:cubicBezTo>
                  <a:pt x="2073275" y="16512"/>
                  <a:pt x="2133600" y="78954"/>
                  <a:pt x="2171700" y="103295"/>
                </a:cubicBezTo>
                <a:cubicBezTo>
                  <a:pt x="2209800" y="127637"/>
                  <a:pt x="2203450" y="142452"/>
                  <a:pt x="2228850" y="204894"/>
                </a:cubicBezTo>
                <a:cubicBezTo>
                  <a:pt x="2241550" y="362586"/>
                  <a:pt x="2239433" y="978537"/>
                  <a:pt x="2247900" y="1093895"/>
                </a:cubicBezTo>
                <a:cubicBezTo>
                  <a:pt x="2256367" y="1209253"/>
                  <a:pt x="2261658" y="990178"/>
                  <a:pt x="2279650" y="897045"/>
                </a:cubicBezTo>
                <a:cubicBezTo>
                  <a:pt x="2297642" y="803912"/>
                  <a:pt x="2307167" y="650453"/>
                  <a:pt x="2355850" y="535095"/>
                </a:cubicBezTo>
                <a:cubicBezTo>
                  <a:pt x="2404533" y="419737"/>
                  <a:pt x="2498725" y="262045"/>
                  <a:pt x="2571750" y="204895"/>
                </a:cubicBezTo>
                <a:cubicBezTo>
                  <a:pt x="2644775" y="147745"/>
                  <a:pt x="2746375" y="40853"/>
                  <a:pt x="2794000" y="192195"/>
                </a:cubicBezTo>
                <a:cubicBezTo>
                  <a:pt x="2841625" y="343537"/>
                  <a:pt x="2843742" y="980653"/>
                  <a:pt x="2857500" y="1112945"/>
                </a:cubicBezTo>
                <a:cubicBezTo>
                  <a:pt x="2871258" y="1245237"/>
                  <a:pt x="2857500" y="1088603"/>
                  <a:pt x="2876550" y="985945"/>
                </a:cubicBezTo>
                <a:cubicBezTo>
                  <a:pt x="2895600" y="883287"/>
                  <a:pt x="2936875" y="647278"/>
                  <a:pt x="2971800" y="496995"/>
                </a:cubicBezTo>
                <a:cubicBezTo>
                  <a:pt x="3006725" y="346712"/>
                  <a:pt x="3033183" y="165737"/>
                  <a:pt x="3086100" y="84245"/>
                </a:cubicBezTo>
                <a:cubicBezTo>
                  <a:pt x="3139017" y="2753"/>
                  <a:pt x="3243792" y="-12063"/>
                  <a:pt x="3289300" y="8045"/>
                </a:cubicBezTo>
                <a:cubicBezTo>
                  <a:pt x="3334808" y="28153"/>
                  <a:pt x="3341158" y="-3597"/>
                  <a:pt x="3359150" y="204895"/>
                </a:cubicBezTo>
                <a:cubicBezTo>
                  <a:pt x="3377142" y="413387"/>
                  <a:pt x="3377142" y="1101303"/>
                  <a:pt x="3397250" y="1258995"/>
                </a:cubicBezTo>
                <a:cubicBezTo>
                  <a:pt x="3417358" y="1416687"/>
                  <a:pt x="3445933" y="1199728"/>
                  <a:pt x="3479800" y="1151045"/>
                </a:cubicBezTo>
                <a:cubicBezTo>
                  <a:pt x="3513667" y="1102362"/>
                  <a:pt x="3550708" y="998645"/>
                  <a:pt x="3600450" y="966895"/>
                </a:cubicBezTo>
                <a:cubicBezTo>
                  <a:pt x="3650192" y="935145"/>
                  <a:pt x="3721100" y="987003"/>
                  <a:pt x="3778250" y="960545"/>
                </a:cubicBezTo>
                <a:cubicBezTo>
                  <a:pt x="3835400" y="934087"/>
                  <a:pt x="3887258" y="835662"/>
                  <a:pt x="3943350" y="808145"/>
                </a:cubicBezTo>
                <a:cubicBezTo>
                  <a:pt x="3999442" y="780628"/>
                  <a:pt x="4002617" y="705487"/>
                  <a:pt x="4114800" y="795445"/>
                </a:cubicBezTo>
                <a:cubicBezTo>
                  <a:pt x="4226983" y="885403"/>
                  <a:pt x="4432300" y="1156866"/>
                  <a:pt x="4616450" y="1347895"/>
                </a:cubicBezTo>
              </a:path>
            </a:pathLst>
          </a:custGeom>
          <a:ln>
            <a:solidFill>
              <a:srgbClr val="FF9F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167931" y="3692715"/>
            <a:ext cx="0" cy="2605194"/>
          </a:xfrm>
          <a:prstGeom prst="line">
            <a:avLst/>
          </a:prstGeom>
          <a:ln w="12700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758481" y="3737165"/>
            <a:ext cx="0" cy="2605194"/>
          </a:xfrm>
          <a:prstGeom prst="line">
            <a:avLst/>
          </a:prstGeom>
          <a:ln w="12700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304581" y="3756215"/>
            <a:ext cx="0" cy="2605194"/>
          </a:xfrm>
          <a:prstGeom prst="line">
            <a:avLst/>
          </a:prstGeom>
          <a:ln w="12700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078368" y="2921926"/>
            <a:ext cx="2384601" cy="77078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711601" y="2954221"/>
            <a:ext cx="2021368" cy="73722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293897" y="2954221"/>
            <a:ext cx="569767" cy="73722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056607" y="2954221"/>
            <a:ext cx="819586" cy="75627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662397" y="2935172"/>
            <a:ext cx="1782570" cy="75627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876193" y="5577325"/>
            <a:ext cx="10029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Helvetica"/>
                <a:cs typeface="Helvetica"/>
              </a:rPr>
              <a:t>Grassland</a:t>
            </a:r>
            <a:endParaRPr lang="en-US" sz="14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58968" y="4294625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30000"/>
                </a:solidFill>
                <a:latin typeface="Helvetica"/>
                <a:cs typeface="Helvetica"/>
              </a:rPr>
              <a:t>Alfalfa</a:t>
            </a:r>
            <a:endParaRPr lang="en-US" sz="1400" dirty="0">
              <a:solidFill>
                <a:srgbClr val="C30000"/>
              </a:solidFill>
              <a:latin typeface="Helvetica"/>
              <a:cs typeface="Helvetica"/>
            </a:endParaRPr>
          </a:p>
        </p:txBody>
      </p:sp>
      <p:sp>
        <p:nvSpPr>
          <p:cNvPr id="39" name="Diamond 38"/>
          <p:cNvSpPr/>
          <p:nvPr/>
        </p:nvSpPr>
        <p:spPr>
          <a:xfrm>
            <a:off x="2073502" y="3985591"/>
            <a:ext cx="132151" cy="132151"/>
          </a:xfrm>
          <a:prstGeom prst="diamond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72015" y="4076150"/>
            <a:ext cx="364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+</a:t>
            </a:r>
            <a:endParaRPr lang="en-US" sz="2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25839" y="3824658"/>
            <a:ext cx="1108597" cy="675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 smtClean="0">
                <a:latin typeface="Helvetica"/>
                <a:cs typeface="Helvetica"/>
              </a:rPr>
              <a:t>Sentinel-2</a:t>
            </a:r>
            <a:br>
              <a:rPr lang="en-US" sz="1600" dirty="0" smtClean="0">
                <a:latin typeface="Helvetica"/>
                <a:cs typeface="Helvetica"/>
              </a:rPr>
            </a:br>
            <a:r>
              <a:rPr lang="en-US" sz="1600" dirty="0" smtClean="0">
                <a:latin typeface="Helvetica"/>
                <a:cs typeface="Helvetica"/>
              </a:rPr>
              <a:t>Landsat-8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7193" y="84668"/>
            <a:ext cx="69309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4F81BD"/>
                </a:solidFill>
                <a:latin typeface="Helvetica"/>
                <a:cs typeface="Helvetica"/>
              </a:rPr>
              <a:t>Harmonized Landsat / Sentinel-2 Products</a:t>
            </a:r>
          </a:p>
          <a:p>
            <a:r>
              <a:rPr lang="en-US" sz="2000" dirty="0" smtClean="0">
                <a:solidFill>
                  <a:srgbClr val="4F81BD"/>
                </a:solidFill>
                <a:latin typeface="Helvetica"/>
                <a:cs typeface="Helvetica"/>
              </a:rPr>
              <a:t>Laramie County, WY</a:t>
            </a:r>
            <a:endParaRPr lang="en-US" sz="2000" dirty="0">
              <a:solidFill>
                <a:srgbClr val="4F81BD"/>
              </a:solidFill>
              <a:latin typeface="Helvetica"/>
              <a:cs typeface="Helvetica"/>
            </a:endParaRPr>
          </a:p>
        </p:txBody>
      </p:sp>
      <p:sp>
        <p:nvSpPr>
          <p:cNvPr id="45" name="TextBox 44"/>
          <p:cNvSpPr txBox="1"/>
          <p:nvPr/>
        </p:nvSpPr>
        <p:spPr>
          <a:xfrm rot="16200000">
            <a:off x="1051255" y="4858607"/>
            <a:ext cx="674884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NDVI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958651" y="6503859"/>
            <a:ext cx="1245653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Day of Year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3593320" y="5670534"/>
            <a:ext cx="841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C30000"/>
                </a:solidFill>
                <a:latin typeface="Helvetica"/>
                <a:cs typeface="Helvetica"/>
              </a:rPr>
              <a:t>mowing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779004" y="1446509"/>
            <a:ext cx="523879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791704" y="1422924"/>
            <a:ext cx="544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  <a:latin typeface="Helvetica"/>
                <a:cs typeface="Helvetica"/>
              </a:rPr>
              <a:t>3km</a:t>
            </a:r>
            <a:endParaRPr lang="en-US" sz="1400" b="1" dirty="0">
              <a:solidFill>
                <a:schemeClr val="bg1">
                  <a:lumMod val="9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28600" y="1066800"/>
            <a:ext cx="15617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  <a:latin typeface="Helvetica"/>
                <a:cs typeface="Helvetica"/>
              </a:rPr>
              <a:t>May 4, 2016 (S2)</a:t>
            </a:r>
            <a:endParaRPr lang="en-US" sz="1400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809649" y="1066800"/>
            <a:ext cx="1022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  <a:latin typeface="Helvetica"/>
                <a:cs typeface="Helvetica"/>
              </a:rPr>
              <a:t>Aug 8 (L8)</a:t>
            </a:r>
            <a:endParaRPr lang="en-US" sz="1400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428798" y="1066800"/>
            <a:ext cx="1122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  <a:latin typeface="Helvetica"/>
                <a:cs typeface="Helvetica"/>
              </a:rPr>
              <a:t>Aug 17 (L8)</a:t>
            </a:r>
            <a:endParaRPr lang="en-US" sz="1400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997147" y="1066800"/>
            <a:ext cx="1042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  <a:latin typeface="Helvetica"/>
                <a:cs typeface="Helvetica"/>
              </a:rPr>
              <a:t>Sep 1 (S2)</a:t>
            </a:r>
            <a:endParaRPr lang="en-US" sz="1400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578196" y="1066800"/>
            <a:ext cx="1082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  <a:latin typeface="Helvetica"/>
                <a:cs typeface="Helvetica"/>
              </a:rPr>
              <a:t>Oct 20 (L8)</a:t>
            </a:r>
            <a:endParaRPr lang="en-US" sz="1400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834" y="3068971"/>
            <a:ext cx="1284394" cy="161218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6874404" y="3147149"/>
            <a:ext cx="1761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  <a:latin typeface="Helvetica"/>
                <a:cs typeface="Helvetica"/>
              </a:rPr>
              <a:t>0.1       NDVI      0.9</a:t>
            </a:r>
          </a:p>
        </p:txBody>
      </p:sp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6858000" y="3657600"/>
            <a:ext cx="2438400" cy="2976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269875" marR="269875" lvl="0" indent="0" defTabSz="913843" rtl="0" eaLnBrk="0" fontAlgn="auto" latinLnBrk="0" hangingPunct="0">
              <a:lnSpc>
                <a:spcPts val="15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i="1" noProof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Seasonal phenology (greening) for natural grassland (blue </a:t>
            </a:r>
            <a:r>
              <a:rPr lang="en-US" sz="12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</a:t>
            </a:r>
            <a:r>
              <a:rPr lang="en-US" sz="1200" i="1" noProof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and irrigated alfalfa fields (red line) near Cheyenne Wyoming observed from Harmonized Landsat/Sentinel-2 data products.  The high temporal density of observations allows individual mowing events to be detected within alfalfa fields.  HLS Products available from </a:t>
            </a:r>
            <a:r>
              <a:rPr lang="en-US" sz="1200" i="1" noProof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https://hls.gsfc.nasa.gov</a:t>
            </a:r>
            <a:endParaRPr lang="en-US" sz="1200" i="1" noProof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729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963"/>
          <a:stretch/>
        </p:blipFill>
        <p:spPr>
          <a:xfrm>
            <a:off x="101600" y="114300"/>
            <a:ext cx="6921266" cy="665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75266" y="140732"/>
            <a:ext cx="18290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Schuyler, </a:t>
            </a:r>
          </a:p>
          <a:p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Nebraska</a:t>
            </a:r>
          </a:p>
          <a:p>
            <a:endParaRPr lang="en-US" sz="24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USDA 2016 </a:t>
            </a:r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Cropscape</a:t>
            </a: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75266" y="6273800"/>
            <a:ext cx="1453466" cy="82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45400" y="5904468"/>
            <a:ext cx="59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B9CDE5"/>
                </a:solidFill>
              </a:rPr>
              <a:t>5km</a:t>
            </a:r>
            <a:endParaRPr lang="en-US" dirty="0">
              <a:solidFill>
                <a:srgbClr val="B9CD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304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 descr="outpu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0"/>
            <a:ext cx="6858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75266" y="140732"/>
            <a:ext cx="18290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Schuyler, </a:t>
            </a:r>
          </a:p>
          <a:p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Nebraska</a:t>
            </a:r>
          </a:p>
          <a:p>
            <a:endParaRPr lang="en-US" sz="24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HLS NDVI</a:t>
            </a:r>
          </a:p>
          <a:p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Filtered, interpolated to daily time step</a:t>
            </a:r>
            <a:endParaRPr lang="en-US" sz="16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290056" y="4414134"/>
            <a:ext cx="228429" cy="23073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7518485" y="6405086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0.0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18485" y="4287134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1.0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002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5744</TotalTime>
  <Words>1883</Words>
  <Application>Microsoft Macintosh PowerPoint</Application>
  <PresentationFormat>On-screen Show (4:3)</PresentationFormat>
  <Paragraphs>317</Paragraphs>
  <Slides>29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Document</vt:lpstr>
      <vt:lpstr>PowerPoint Presentation</vt:lpstr>
      <vt:lpstr>Harmonized Landsat Sentinel-2 (HLS) Project</vt:lpstr>
      <vt:lpstr>HLS Test Sites</vt:lpstr>
      <vt:lpstr>Expected Cloud-Free Observations </vt:lpstr>
      <vt:lpstr>HLS Algorithm Flow</vt:lpstr>
      <vt:lpstr>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Crop Type Map for Germany</vt:lpstr>
      <vt:lpstr>QA/QC &amp; Validation</vt:lpstr>
      <vt:lpstr>QA:  HLS v1.3 MODIS CMG Comparison</vt:lpstr>
      <vt:lpstr>HLS Uncertainty Estimation</vt:lpstr>
      <vt:lpstr>HLS Crosswalk to MRI Framework</vt:lpstr>
      <vt:lpstr>Lessons Learned / Issues</vt:lpstr>
      <vt:lpstr>Status and Future Directions</vt:lpstr>
      <vt:lpstr>Websites and Public Interface</vt:lpstr>
      <vt:lpstr>PowerPoint Presentation</vt:lpstr>
      <vt:lpstr>PowerPoint Presentation</vt:lpstr>
      <vt:lpstr>HLS Products Specification</vt:lpstr>
      <vt:lpstr>HLS Algorithm Flow</vt:lpstr>
      <vt:lpstr>HLS Algorithms</vt:lpstr>
      <vt:lpstr>PowerPoint Presentation</vt:lpstr>
      <vt:lpstr>PowerPoint Presentation</vt:lpstr>
      <vt:lpstr>BRDF Correction</vt:lpstr>
      <vt:lpstr>HLS QC:  Temporal Smoothness</vt:lpstr>
      <vt:lpstr>Why 30m HLS?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Masek</dc:creator>
  <cp:lastModifiedBy>Jeffrey Masek</cp:lastModifiedBy>
  <cp:revision>527</cp:revision>
  <cp:lastPrinted>2015-04-21T21:16:58Z</cp:lastPrinted>
  <dcterms:created xsi:type="dcterms:W3CDTF">2014-09-01T14:32:30Z</dcterms:created>
  <dcterms:modified xsi:type="dcterms:W3CDTF">2017-09-06T05:10:24Z</dcterms:modified>
</cp:coreProperties>
</file>