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58" r:id="rId2"/>
    <p:sldId id="265" r:id="rId3"/>
    <p:sldId id="268" r:id="rId4"/>
    <p:sldId id="270" r:id="rId5"/>
    <p:sldId id="275" r:id="rId6"/>
    <p:sldId id="276" r:id="rId7"/>
    <p:sldId id="277" r:id="rId8"/>
    <p:sldId id="278" r:id="rId9"/>
    <p:sldId id="272" r:id="rId10"/>
    <p:sldId id="279" r:id="rId11"/>
    <p:sldId id="273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8F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776" autoAdjust="0"/>
  </p:normalViewPr>
  <p:slideViewPr>
    <p:cSldViewPr snapToGrid="0" snapToObjects="1">
      <p:cViewPr varScale="1">
        <p:scale>
          <a:sx n="56" d="100"/>
          <a:sy n="56" d="100"/>
        </p:scale>
        <p:origin x="-1099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7BF263-8711-CF44-B643-FA16C839BD3F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69F84D-0716-6942-94DD-A6457B64A1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82464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D86FA6-20C3-D243-9A30-D4EA8D8E7AFD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E8B172-BE8C-8C45-A8E4-739611199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9220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0930952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fld id="{86CB4B4D-7CA3-9044-876B-883B54F8677D}" type="slidenum">
              <a:rPr kern="0">
                <a:solidFill>
                  <a:srgbClr val="002569"/>
                </a:solidFill>
              </a:rPr>
              <a:pPr/>
              <a:t>‹#›</a:t>
            </a:fld>
            <a:endParaRPr kern="0">
              <a:solidFill>
                <a:srgbClr val="00256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6077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ransition spd="med"/>
  <p:timing>
    <p:tnLst>
      <p:par>
        <p:cTn id="1" dur="indefinite" restart="never" nodeType="tmRoot"/>
      </p:par>
    </p:tnLst>
  </p:timing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sldNum" sz="quarter" idx="4294967295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</a:lvl1pPr>
          </a:lstStyle>
          <a:p>
            <a:fld id="{86CB4B4D-7CA3-9044-876B-883B54F8677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5" name="Shape 15"/>
          <p:cNvSpPr/>
          <p:nvPr/>
        </p:nvSpPr>
        <p:spPr>
          <a:xfrm>
            <a:off x="208166" y="1499717"/>
            <a:ext cx="8710650" cy="56015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>
                <a:solidFill>
                  <a:srgbClr val="000000"/>
                </a:solidFill>
              </a:defRPr>
            </a:pPr>
            <a:r>
              <a:rPr lang="en-US" sz="2000" b="1" kern="0" dirty="0" smtClean="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rPr>
              <a:t>LSI-VC-3 Session 23, 24</a:t>
            </a:r>
          </a:p>
          <a:p>
            <a:pPr>
              <a:defRPr>
                <a:solidFill>
                  <a:srgbClr val="000000"/>
                </a:solidFill>
              </a:defRPr>
            </a:pPr>
            <a:endParaRPr lang="en-US" sz="2000" b="1" kern="0" dirty="0">
              <a:solidFill>
                <a:srgbClr val="002569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>
              <a:defRPr>
                <a:solidFill>
                  <a:srgbClr val="000000"/>
                </a:solidFill>
              </a:defRPr>
            </a:pPr>
            <a:r>
              <a:rPr lang="en-US" sz="2000" b="1" kern="0" dirty="0" smtClean="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rPr>
              <a:t>CARD4L Overview and Specifications</a:t>
            </a:r>
          </a:p>
          <a:p>
            <a:pPr marL="342900" indent="-342900"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</a:defRPr>
            </a:pPr>
            <a:endParaRPr lang="en-US" sz="2000" b="1" kern="0" dirty="0" smtClean="0">
              <a:solidFill>
                <a:srgbClr val="002569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>
              <a:defRPr>
                <a:solidFill>
                  <a:srgbClr val="000000"/>
                </a:solidFill>
              </a:defRPr>
            </a:pPr>
            <a:r>
              <a:rPr lang="en-US" sz="2000" b="1" kern="0" dirty="0" smtClean="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rPr>
              <a:t>Objectives</a:t>
            </a:r>
          </a:p>
          <a:p>
            <a:pPr marL="342900" indent="-342900"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</a:defRPr>
            </a:pPr>
            <a:r>
              <a:rPr lang="en-US" sz="2000" b="1" kern="0" dirty="0" smtClean="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rPr>
              <a:t>Agree on a process to take agreed CARD4L Specifications to Plenary 2017</a:t>
            </a:r>
          </a:p>
          <a:p>
            <a:pPr marL="342900" indent="-342900"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</a:defRPr>
            </a:pPr>
            <a:endParaRPr lang="en-US" sz="2000" b="1" kern="0" dirty="0" smtClean="0">
              <a:solidFill>
                <a:srgbClr val="002569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marL="342900" indent="-342900"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</a:defRPr>
            </a:pPr>
            <a:r>
              <a:rPr lang="en-US" sz="2000" b="1" kern="0" dirty="0" err="1" smtClean="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rPr>
              <a:t>Timepoints</a:t>
            </a:r>
            <a:r>
              <a:rPr lang="en-US" sz="2000" b="1" kern="0" dirty="0" smtClean="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rPr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</a:defRPr>
            </a:pPr>
            <a:r>
              <a:rPr lang="en-US" sz="2000" b="1" kern="0" dirty="0" smtClean="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rPr>
              <a:t>March 		LSI-VC-3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</a:defRPr>
            </a:pPr>
            <a:r>
              <a:rPr lang="en-US" sz="2000" b="1" kern="0" dirty="0" smtClean="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rPr>
              <a:t>April		SIT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</a:defRPr>
            </a:pPr>
            <a:r>
              <a:rPr lang="en-US" sz="2000" b="1" kern="0" dirty="0" smtClean="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rPr>
              <a:t>September	LSI-VC-4 / joint meeting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</a:defRPr>
            </a:pPr>
            <a:r>
              <a:rPr lang="en-US" sz="2000" b="1" kern="0" dirty="0" smtClean="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rPr>
              <a:t>October		Plenary</a:t>
            </a:r>
          </a:p>
          <a:p>
            <a:pPr marL="342900" indent="-342900"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</a:defRPr>
            </a:pPr>
            <a:endParaRPr lang="en-US" sz="2000" b="1" kern="0" dirty="0" smtClean="0">
              <a:solidFill>
                <a:srgbClr val="002569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marL="342900" indent="-342900"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</a:defRPr>
            </a:pPr>
            <a:endParaRPr lang="en-US" sz="2000" b="1" kern="0" dirty="0" smtClean="0">
              <a:solidFill>
                <a:srgbClr val="002569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>
              <a:defRPr>
                <a:solidFill>
                  <a:srgbClr val="000000"/>
                </a:solidFill>
              </a:defRPr>
            </a:pPr>
            <a:endParaRPr lang="en-US" sz="2000" b="1" kern="0" dirty="0" smtClean="0">
              <a:solidFill>
                <a:srgbClr val="002569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marL="342900" indent="-342900"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</a:defRPr>
            </a:pPr>
            <a:endParaRPr lang="en-US" sz="2000" b="1" kern="0" dirty="0" smtClean="0">
              <a:solidFill>
                <a:srgbClr val="002569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>
              <a:defRPr>
                <a:solidFill>
                  <a:srgbClr val="000000"/>
                </a:solidFill>
              </a:defRPr>
            </a:pPr>
            <a:endParaRPr b="1" kern="0" dirty="0">
              <a:solidFill>
                <a:srgbClr val="002569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2001338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/>
          <p:nvPr/>
        </p:nvSpPr>
        <p:spPr>
          <a:xfrm>
            <a:off x="208166" y="1499717"/>
            <a:ext cx="8710650" cy="62170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>
                <a:solidFill>
                  <a:srgbClr val="000000"/>
                </a:solidFill>
              </a:defRPr>
            </a:pPr>
            <a:r>
              <a:rPr lang="en-US" sz="2000" b="1" kern="0" dirty="0" smtClean="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rPr>
              <a:t>Product Alignment Assessment</a:t>
            </a:r>
          </a:p>
          <a:p>
            <a:pPr>
              <a:defRPr>
                <a:solidFill>
                  <a:srgbClr val="000000"/>
                </a:solidFill>
              </a:defRPr>
            </a:pPr>
            <a:endParaRPr lang="en-US" sz="2000" b="1" kern="0" dirty="0">
              <a:solidFill>
                <a:srgbClr val="002569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>
              <a:defRPr>
                <a:solidFill>
                  <a:srgbClr val="000000"/>
                </a:solidFill>
              </a:defRPr>
            </a:pPr>
            <a:endParaRPr lang="en-US" sz="2000" b="1" kern="0" dirty="0" smtClean="0">
              <a:solidFill>
                <a:srgbClr val="002569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>
              <a:defRPr>
                <a:solidFill>
                  <a:srgbClr val="000000"/>
                </a:solidFill>
              </a:defRPr>
            </a:pPr>
            <a:endParaRPr lang="en-US" sz="2000" b="1" kern="0" dirty="0">
              <a:solidFill>
                <a:srgbClr val="002569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>
              <a:defRPr>
                <a:solidFill>
                  <a:srgbClr val="000000"/>
                </a:solidFill>
              </a:defRPr>
            </a:pPr>
            <a:endParaRPr lang="en-US" sz="2000" b="1" kern="0" dirty="0" smtClean="0">
              <a:solidFill>
                <a:srgbClr val="002569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>
              <a:defRPr>
                <a:solidFill>
                  <a:srgbClr val="000000"/>
                </a:solidFill>
              </a:defRPr>
            </a:pPr>
            <a:endParaRPr lang="en-US" sz="2000" b="1" kern="0" dirty="0">
              <a:solidFill>
                <a:srgbClr val="002569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>
              <a:defRPr>
                <a:solidFill>
                  <a:srgbClr val="000000"/>
                </a:solidFill>
              </a:defRPr>
            </a:pPr>
            <a:endParaRPr lang="en-US" sz="2000" b="1" kern="0" dirty="0" smtClean="0">
              <a:solidFill>
                <a:srgbClr val="002569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>
              <a:defRPr>
                <a:solidFill>
                  <a:srgbClr val="000000"/>
                </a:solidFill>
              </a:defRPr>
            </a:pPr>
            <a:endParaRPr lang="en-US" sz="2000" b="1" kern="0" dirty="0">
              <a:solidFill>
                <a:srgbClr val="002569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>
              <a:defRPr>
                <a:solidFill>
                  <a:srgbClr val="000000"/>
                </a:solidFill>
              </a:defRPr>
            </a:pPr>
            <a:endParaRPr lang="en-US" sz="2000" b="1" kern="0" dirty="0" smtClean="0">
              <a:solidFill>
                <a:srgbClr val="002569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>
              <a:defRPr>
                <a:solidFill>
                  <a:srgbClr val="000000"/>
                </a:solidFill>
              </a:defRPr>
            </a:pPr>
            <a:endParaRPr lang="en-US" sz="2000" b="1" kern="0" dirty="0">
              <a:solidFill>
                <a:srgbClr val="002569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>
              <a:defRPr>
                <a:solidFill>
                  <a:srgbClr val="000000"/>
                </a:solidFill>
              </a:defRPr>
            </a:pPr>
            <a:endParaRPr lang="en-US" sz="2000" b="1" kern="0" dirty="0" smtClean="0">
              <a:solidFill>
                <a:srgbClr val="002569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>
              <a:defRPr>
                <a:solidFill>
                  <a:srgbClr val="000000"/>
                </a:solidFill>
              </a:defRPr>
            </a:pPr>
            <a:endParaRPr lang="en-US" sz="2000" b="1" kern="0" dirty="0">
              <a:solidFill>
                <a:srgbClr val="002569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>
              <a:defRPr>
                <a:solidFill>
                  <a:srgbClr val="000000"/>
                </a:solidFill>
              </a:defRPr>
            </a:pPr>
            <a:endParaRPr lang="en-US" sz="2000" b="1" kern="0" dirty="0" smtClean="0">
              <a:solidFill>
                <a:srgbClr val="002569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>
              <a:defRPr>
                <a:solidFill>
                  <a:srgbClr val="000000"/>
                </a:solidFill>
              </a:defRPr>
            </a:pPr>
            <a:endParaRPr lang="en-US" sz="2000" b="1" kern="0" dirty="0">
              <a:solidFill>
                <a:srgbClr val="002569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>
              <a:defRPr>
                <a:solidFill>
                  <a:srgbClr val="000000"/>
                </a:solidFill>
              </a:defRPr>
            </a:pPr>
            <a:endParaRPr lang="en-US" sz="2000" b="1" kern="0" dirty="0" smtClean="0">
              <a:solidFill>
                <a:srgbClr val="002569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>
              <a:defRPr>
                <a:solidFill>
                  <a:srgbClr val="000000"/>
                </a:solidFill>
              </a:defRPr>
            </a:pPr>
            <a:endParaRPr lang="en-US" sz="2000" b="1" kern="0" dirty="0" smtClean="0">
              <a:solidFill>
                <a:srgbClr val="002569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marL="342900" indent="-342900"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</a:defRPr>
            </a:pPr>
            <a:r>
              <a:rPr lang="en-US" sz="2000" b="1" kern="0" dirty="0" smtClean="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rPr>
              <a:t>Available </a:t>
            </a:r>
            <a:r>
              <a:rPr lang="en-US" sz="2000" b="1" kern="0" dirty="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rPr>
              <a:t>on the LSI document management system</a:t>
            </a:r>
            <a:endParaRPr lang="en-US" sz="2000" b="1" kern="0" dirty="0" smtClean="0">
              <a:solidFill>
                <a:srgbClr val="002569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marL="342900" indent="-342900"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</a:defRPr>
            </a:pPr>
            <a:endParaRPr lang="en-US" sz="2000" b="1" kern="0" dirty="0" smtClean="0">
              <a:solidFill>
                <a:srgbClr val="002569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marL="342900" indent="-342900"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</a:defRPr>
            </a:pPr>
            <a:endParaRPr lang="en-US" sz="2000" b="1" kern="0" dirty="0" smtClean="0">
              <a:solidFill>
                <a:srgbClr val="002569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>
              <a:defRPr>
                <a:solidFill>
                  <a:srgbClr val="000000"/>
                </a:solidFill>
              </a:defRPr>
            </a:pPr>
            <a:endParaRPr b="1" kern="0" dirty="0">
              <a:solidFill>
                <a:srgbClr val="00256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934" y="1971252"/>
            <a:ext cx="6935116" cy="41647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Shape 14"/>
          <p:cNvSpPr>
            <a:spLocks noGrp="1"/>
          </p:cNvSpPr>
          <p:nvPr>
            <p:ph type="sldNum" sz="quarter" idx="4294967295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</a:lvl1pPr>
          </a:lstStyle>
          <a:p>
            <a:fld id="{86CB4B4D-7CA3-9044-876B-883B54F8677D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2923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sldNum" sz="quarter" idx="4294967295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</a:lvl1pPr>
          </a:lstStyle>
          <a:p>
            <a:fld id="{86CB4B4D-7CA3-9044-876B-883B54F8677D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15" name="Shape 15"/>
          <p:cNvSpPr/>
          <p:nvPr/>
        </p:nvSpPr>
        <p:spPr>
          <a:xfrm>
            <a:off x="208166" y="1499717"/>
            <a:ext cx="8710650" cy="49859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>
                <a:solidFill>
                  <a:srgbClr val="000000"/>
                </a:solidFill>
              </a:defRPr>
            </a:pPr>
            <a:r>
              <a:rPr lang="en-US" sz="2000" b="1" kern="0" dirty="0" smtClean="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rPr>
              <a:t>Next steps </a:t>
            </a:r>
          </a:p>
          <a:p>
            <a:pPr>
              <a:defRPr>
                <a:solidFill>
                  <a:srgbClr val="000000"/>
                </a:solidFill>
              </a:defRPr>
            </a:pPr>
            <a:endParaRPr lang="en-US" sz="2000" b="1" kern="0" dirty="0" smtClean="0">
              <a:solidFill>
                <a:srgbClr val="002569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>
              <a:defRPr>
                <a:solidFill>
                  <a:srgbClr val="000000"/>
                </a:solidFill>
              </a:defRPr>
            </a:pPr>
            <a:r>
              <a:rPr lang="en-US" sz="2000" b="1" kern="0" dirty="0" smtClean="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rPr>
              <a:t>Session 8_23:</a:t>
            </a:r>
          </a:p>
          <a:p>
            <a:pPr>
              <a:defRPr>
                <a:solidFill>
                  <a:srgbClr val="000000"/>
                </a:solidFill>
              </a:defRPr>
            </a:pPr>
            <a:endParaRPr lang="en-US" sz="2000" b="1" kern="0" dirty="0" smtClean="0">
              <a:solidFill>
                <a:srgbClr val="002569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marL="342900" indent="-342900"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</a:defRPr>
            </a:pPr>
            <a:r>
              <a:rPr lang="en-US" sz="2000" b="1" kern="0" dirty="0" smtClean="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rPr>
              <a:t>Review the Product Family Specification for Surface Reflectance</a:t>
            </a:r>
          </a:p>
          <a:p>
            <a:pPr marL="342900" indent="-342900"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</a:defRPr>
            </a:pPr>
            <a:r>
              <a:rPr lang="en-US" sz="2000" b="1" kern="0" dirty="0" smtClean="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rPr>
              <a:t>Review the Product Family Specification for Surface Temperature</a:t>
            </a:r>
          </a:p>
          <a:p>
            <a:pPr marL="342900" indent="-342900"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</a:defRPr>
            </a:pPr>
            <a:r>
              <a:rPr lang="en-US" sz="2000" b="1" u="sng" kern="0" dirty="0" smtClean="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rPr>
              <a:t>Draft </a:t>
            </a:r>
            <a:r>
              <a:rPr lang="en-US" sz="2000" b="1" kern="0" dirty="0" smtClean="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rPr>
              <a:t>a Product Family Specification for Backscatter</a:t>
            </a:r>
          </a:p>
          <a:p>
            <a:pPr marL="342900" indent="-342900"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</a:defRPr>
            </a:pPr>
            <a:endParaRPr lang="en-US" sz="2000" b="1" kern="0" dirty="0" smtClean="0">
              <a:solidFill>
                <a:srgbClr val="002569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>
              <a:defRPr>
                <a:solidFill>
                  <a:srgbClr val="000000"/>
                </a:solidFill>
              </a:defRPr>
            </a:pPr>
            <a:r>
              <a:rPr lang="en-US" sz="2000" b="1" kern="0" dirty="0" smtClean="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rPr>
              <a:t>Session 8_24:</a:t>
            </a:r>
          </a:p>
          <a:p>
            <a:pPr marL="342900" indent="-342900"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</a:defRPr>
            </a:pPr>
            <a:r>
              <a:rPr lang="en-US" sz="2000" b="1" kern="0" dirty="0" smtClean="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rPr>
              <a:t>Review the Product Alignment Assessment </a:t>
            </a:r>
          </a:p>
          <a:p>
            <a:pPr marL="342900" indent="-342900"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</a:defRPr>
            </a:pPr>
            <a:r>
              <a:rPr lang="en-US" sz="2000" b="1" kern="0" dirty="0" smtClean="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rPr>
              <a:t>Consider how the PAA would be applied in practice</a:t>
            </a:r>
          </a:p>
          <a:p>
            <a:pPr marL="342900" indent="-342900"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</a:defRPr>
            </a:pPr>
            <a:r>
              <a:rPr lang="en-US" sz="2000" b="1" kern="0" dirty="0" smtClean="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rPr>
              <a:t>Agree next steps</a:t>
            </a:r>
          </a:p>
          <a:p>
            <a:pPr>
              <a:defRPr>
                <a:solidFill>
                  <a:srgbClr val="000000"/>
                </a:solidFill>
              </a:defRPr>
            </a:pPr>
            <a:endParaRPr lang="en-US" sz="2000" b="1" kern="0" dirty="0" smtClean="0">
              <a:solidFill>
                <a:srgbClr val="002569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>
              <a:defRPr>
                <a:solidFill>
                  <a:srgbClr val="000000"/>
                </a:solidFill>
              </a:defRPr>
            </a:pPr>
            <a:endParaRPr lang="en-US" sz="2000" b="1" kern="0" dirty="0" smtClean="0">
              <a:solidFill>
                <a:srgbClr val="002569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marL="342900" indent="-342900"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</a:defRPr>
            </a:pPr>
            <a:endParaRPr lang="en-US" sz="2000" b="1" kern="0" dirty="0" smtClean="0">
              <a:solidFill>
                <a:srgbClr val="002569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>
              <a:defRPr>
                <a:solidFill>
                  <a:srgbClr val="000000"/>
                </a:solidFill>
              </a:defRPr>
            </a:pPr>
            <a:endParaRPr b="1" kern="0" dirty="0">
              <a:solidFill>
                <a:srgbClr val="002569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0725410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sldNum" sz="quarter" idx="4294967295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</a:lvl1pPr>
          </a:lstStyle>
          <a:p>
            <a:fld id="{86CB4B4D-7CA3-9044-876B-883B54F8677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5" name="Shape 15"/>
          <p:cNvSpPr/>
          <p:nvPr/>
        </p:nvSpPr>
        <p:spPr>
          <a:xfrm>
            <a:off x="208166" y="1499717"/>
            <a:ext cx="8710650" cy="59093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>
                <a:solidFill>
                  <a:srgbClr val="000000"/>
                </a:solidFill>
              </a:defRPr>
            </a:pPr>
            <a:r>
              <a:rPr lang="en-US" sz="2000" b="1" kern="0" dirty="0" smtClean="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rPr>
              <a:t>LSI-VC-3 Session 23, 24</a:t>
            </a:r>
          </a:p>
          <a:p>
            <a:pPr>
              <a:defRPr>
                <a:solidFill>
                  <a:srgbClr val="000000"/>
                </a:solidFill>
              </a:defRPr>
            </a:pPr>
            <a:endParaRPr lang="en-US" sz="2000" b="1" kern="0" dirty="0">
              <a:solidFill>
                <a:srgbClr val="002569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>
              <a:defRPr>
                <a:solidFill>
                  <a:srgbClr val="000000"/>
                </a:solidFill>
              </a:defRPr>
            </a:pPr>
            <a:r>
              <a:rPr lang="en-US" sz="2000" b="1" kern="0" dirty="0" smtClean="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rPr>
              <a:t>CARD4L Overview and Specifications</a:t>
            </a:r>
          </a:p>
          <a:p>
            <a:pPr>
              <a:defRPr>
                <a:solidFill>
                  <a:srgbClr val="000000"/>
                </a:solidFill>
              </a:defRPr>
            </a:pPr>
            <a:endParaRPr lang="en-US" sz="2000" b="1" kern="0" dirty="0" smtClean="0">
              <a:solidFill>
                <a:srgbClr val="002569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>
              <a:defRPr>
                <a:solidFill>
                  <a:srgbClr val="000000"/>
                </a:solidFill>
              </a:defRPr>
            </a:pPr>
            <a:r>
              <a:rPr lang="en-US" sz="2000" b="1" kern="0" dirty="0" smtClean="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rPr>
              <a:t>Overview</a:t>
            </a:r>
          </a:p>
          <a:p>
            <a:pPr marL="342900" indent="-342900"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</a:defRPr>
            </a:pPr>
            <a:r>
              <a:rPr lang="en-US" sz="2000" b="1" kern="0" dirty="0" smtClean="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rPr>
              <a:t>Concepts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</a:defRPr>
            </a:pPr>
            <a:r>
              <a:rPr lang="en-US" sz="2000" b="1" kern="0" dirty="0" smtClean="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rPr>
              <a:t>Definitions / Product families / Specifications / Assessments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</a:defRPr>
            </a:pPr>
            <a:endParaRPr lang="en-US" sz="2000" b="1" kern="0" dirty="0" smtClean="0">
              <a:solidFill>
                <a:srgbClr val="002569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marL="342900" indent="-342900"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</a:defRPr>
            </a:pPr>
            <a:r>
              <a:rPr lang="en-US" sz="2000" b="1" kern="0" dirty="0" smtClean="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rPr>
              <a:t>Work through v0 Specifications  for 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</a:defRPr>
            </a:pPr>
            <a:r>
              <a:rPr lang="en-US" sz="2000" b="1" kern="0" dirty="0" smtClean="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rPr>
              <a:t>Surface Reflectance product family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</a:defRPr>
            </a:pPr>
            <a:r>
              <a:rPr lang="en-US" sz="2000" b="1" kern="0" dirty="0" smtClean="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rPr>
              <a:t>Surface Temperature product family</a:t>
            </a:r>
          </a:p>
          <a:p>
            <a:pPr marL="342900" indent="-342900"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</a:defRPr>
            </a:pPr>
            <a:endParaRPr lang="en-US" sz="2000" b="1" kern="0" dirty="0" smtClean="0">
              <a:solidFill>
                <a:srgbClr val="002569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marL="342900" indent="-342900"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</a:defRPr>
            </a:pPr>
            <a:r>
              <a:rPr lang="en-US" sz="2000" b="1" kern="0" dirty="0" smtClean="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rPr>
              <a:t>Develop Specifications for the backscatter intensity product family</a:t>
            </a:r>
          </a:p>
          <a:p>
            <a:pPr marL="342900" indent="-342900"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</a:defRPr>
            </a:pPr>
            <a:endParaRPr lang="en-US" sz="2000" b="1" kern="0" dirty="0" smtClean="0">
              <a:solidFill>
                <a:srgbClr val="002569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marL="342900" indent="-342900"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</a:defRPr>
            </a:pPr>
            <a:r>
              <a:rPr lang="en-US" sz="2000" b="1" kern="0" dirty="0" smtClean="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rPr>
              <a:t>Develop the assessment framework for guide data providers to successful production of CARD4L</a:t>
            </a:r>
          </a:p>
          <a:p>
            <a:pPr marL="342900" indent="-342900"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</a:defRPr>
            </a:pPr>
            <a:endParaRPr lang="en-US" sz="2000" b="1" kern="0" dirty="0" smtClean="0">
              <a:solidFill>
                <a:srgbClr val="002569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marL="342900" indent="-342900"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</a:defRPr>
            </a:pPr>
            <a:endParaRPr lang="en-US" sz="2000" b="1" kern="0" dirty="0" smtClean="0">
              <a:solidFill>
                <a:srgbClr val="002569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>
              <a:defRPr>
                <a:solidFill>
                  <a:srgbClr val="000000"/>
                </a:solidFill>
              </a:defRPr>
            </a:pPr>
            <a:endParaRPr b="1" kern="0" dirty="0">
              <a:solidFill>
                <a:srgbClr val="002569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0217937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sldNum" sz="quarter" idx="4294967295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</a:lvl1pPr>
          </a:lstStyle>
          <a:p>
            <a:fld id="{86CB4B4D-7CA3-9044-876B-883B54F8677D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5" name="Shape 15"/>
          <p:cNvSpPr/>
          <p:nvPr/>
        </p:nvSpPr>
        <p:spPr>
          <a:xfrm>
            <a:off x="208166" y="1499717"/>
            <a:ext cx="8710650" cy="52937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>
                <a:solidFill>
                  <a:srgbClr val="000000"/>
                </a:solidFill>
              </a:defRPr>
            </a:pPr>
            <a:r>
              <a:rPr lang="en-US" sz="2000" b="1" kern="0" dirty="0" smtClean="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rPr>
              <a:t>CARD4L Concepts</a:t>
            </a:r>
          </a:p>
          <a:p>
            <a:pPr>
              <a:defRPr>
                <a:solidFill>
                  <a:srgbClr val="000000"/>
                </a:solidFill>
              </a:defRPr>
            </a:pPr>
            <a:endParaRPr lang="en-US" sz="2000" b="1" kern="0" dirty="0" smtClean="0">
              <a:solidFill>
                <a:srgbClr val="002569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>
              <a:defRPr>
                <a:solidFill>
                  <a:srgbClr val="000000"/>
                </a:solidFill>
              </a:defRPr>
            </a:pPr>
            <a:r>
              <a:rPr lang="en-US" sz="2000" b="1" kern="0" dirty="0" smtClean="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rPr>
              <a:t>Overview</a:t>
            </a:r>
          </a:p>
          <a:p>
            <a:pPr marL="342900" indent="-342900"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</a:defRPr>
            </a:pPr>
            <a:r>
              <a:rPr lang="en-US" sz="2000" b="1" kern="0" dirty="0" smtClean="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rPr>
              <a:t>Concepts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</a:defRPr>
            </a:pPr>
            <a:r>
              <a:rPr lang="en-US" sz="2000" b="1" kern="0" dirty="0" smtClean="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rPr>
              <a:t>Definitions / Product families / Specifications / Assessments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</a:defRPr>
            </a:pPr>
            <a:endParaRPr lang="en-US" sz="2000" b="1" kern="0" dirty="0" smtClean="0">
              <a:solidFill>
                <a:srgbClr val="002569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marL="342900" indent="-342900"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</a:defRPr>
            </a:pPr>
            <a:r>
              <a:rPr lang="en-US" sz="2000" b="1" kern="0" dirty="0" smtClean="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rPr>
              <a:t>Work through v0 Specifications  for 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</a:defRPr>
            </a:pPr>
            <a:r>
              <a:rPr lang="en-US" sz="2000" b="1" kern="0" dirty="0" smtClean="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rPr>
              <a:t>Surface Reflectance product family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</a:defRPr>
            </a:pPr>
            <a:r>
              <a:rPr lang="en-US" sz="2000" b="1" kern="0" dirty="0" smtClean="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rPr>
              <a:t>Surface Temperature product family</a:t>
            </a:r>
          </a:p>
          <a:p>
            <a:pPr marL="342900" indent="-342900"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</a:defRPr>
            </a:pPr>
            <a:endParaRPr lang="en-US" sz="2000" b="1" kern="0" dirty="0" smtClean="0">
              <a:solidFill>
                <a:srgbClr val="002569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marL="342900" indent="-342900"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</a:defRPr>
            </a:pPr>
            <a:r>
              <a:rPr lang="en-US" sz="2000" b="1" kern="0" dirty="0" smtClean="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rPr>
              <a:t>Develop Specifications for the backscatter intensity product family</a:t>
            </a:r>
          </a:p>
          <a:p>
            <a:pPr marL="342900" indent="-342900"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</a:defRPr>
            </a:pPr>
            <a:endParaRPr lang="en-US" sz="2000" b="1" kern="0" dirty="0" smtClean="0">
              <a:solidFill>
                <a:srgbClr val="002569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marL="342900" indent="-342900"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</a:defRPr>
            </a:pPr>
            <a:r>
              <a:rPr lang="en-US" sz="2000" b="1" kern="0" dirty="0" smtClean="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rPr>
              <a:t>Develop the assessment framework for guide data providers to successful production of CARD4L</a:t>
            </a:r>
          </a:p>
          <a:p>
            <a:pPr marL="342900" indent="-342900"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</a:defRPr>
            </a:pPr>
            <a:endParaRPr lang="en-US" sz="2000" b="1" kern="0" dirty="0" smtClean="0">
              <a:solidFill>
                <a:srgbClr val="002569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marL="342900" indent="-342900"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</a:defRPr>
            </a:pPr>
            <a:endParaRPr lang="en-US" sz="2000" b="1" kern="0" dirty="0" smtClean="0">
              <a:solidFill>
                <a:srgbClr val="002569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>
              <a:defRPr>
                <a:solidFill>
                  <a:srgbClr val="000000"/>
                </a:solidFill>
              </a:defRPr>
            </a:pPr>
            <a:endParaRPr b="1" kern="0" dirty="0">
              <a:solidFill>
                <a:srgbClr val="002569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365028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sldNum" sz="quarter" idx="4294967295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</a:lvl1pPr>
          </a:lstStyle>
          <a:p>
            <a:fld id="{86CB4B4D-7CA3-9044-876B-883B54F8677D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5" name="Shape 15"/>
          <p:cNvSpPr/>
          <p:nvPr/>
        </p:nvSpPr>
        <p:spPr>
          <a:xfrm>
            <a:off x="208166" y="1499717"/>
            <a:ext cx="7352694" cy="59093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>
                <a:solidFill>
                  <a:srgbClr val="000000"/>
                </a:solidFill>
              </a:defRPr>
            </a:pPr>
            <a:r>
              <a:rPr lang="en-US" sz="2000" b="1" kern="0" dirty="0" smtClean="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rPr>
              <a:t>Overall framework, </a:t>
            </a:r>
          </a:p>
          <a:p>
            <a:pPr>
              <a:defRPr>
                <a:solidFill>
                  <a:srgbClr val="000000"/>
                </a:solidFill>
              </a:defRPr>
            </a:pPr>
            <a:r>
              <a:rPr lang="en-US" sz="2000" b="1" kern="0" dirty="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rPr>
              <a:t>(</a:t>
            </a:r>
            <a:r>
              <a:rPr lang="en-US" sz="2000" b="1" kern="0" dirty="0" smtClean="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rPr>
              <a:t>as discussed 2017-02-16)</a:t>
            </a:r>
          </a:p>
          <a:p>
            <a:pPr>
              <a:defRPr>
                <a:solidFill>
                  <a:srgbClr val="000000"/>
                </a:solidFill>
              </a:defRPr>
            </a:pPr>
            <a:endParaRPr lang="en-US" sz="2000" b="1" kern="0" dirty="0" smtClean="0">
              <a:solidFill>
                <a:srgbClr val="002569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>
              <a:defRPr>
                <a:solidFill>
                  <a:srgbClr val="000000"/>
                </a:solidFill>
              </a:defRPr>
            </a:pPr>
            <a:endParaRPr lang="en-US" sz="2000" b="1" kern="0" dirty="0">
              <a:solidFill>
                <a:srgbClr val="002569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>
              <a:defRPr>
                <a:solidFill>
                  <a:srgbClr val="000000"/>
                </a:solidFill>
              </a:defRPr>
            </a:pPr>
            <a:endParaRPr lang="en-US" sz="2000" b="1" kern="0" dirty="0" smtClean="0">
              <a:solidFill>
                <a:srgbClr val="002569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>
              <a:defRPr>
                <a:solidFill>
                  <a:srgbClr val="000000"/>
                </a:solidFill>
              </a:defRPr>
            </a:pPr>
            <a:endParaRPr lang="en-US" sz="2000" b="1" kern="0" dirty="0">
              <a:solidFill>
                <a:srgbClr val="002569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>
              <a:defRPr>
                <a:solidFill>
                  <a:srgbClr val="000000"/>
                </a:solidFill>
              </a:defRPr>
            </a:pPr>
            <a:endParaRPr lang="en-US" sz="2000" b="1" kern="0" dirty="0" smtClean="0">
              <a:solidFill>
                <a:srgbClr val="002569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>
              <a:defRPr>
                <a:solidFill>
                  <a:srgbClr val="000000"/>
                </a:solidFill>
              </a:defRPr>
            </a:pPr>
            <a:endParaRPr lang="en-US" sz="2000" b="1" kern="0" dirty="0">
              <a:solidFill>
                <a:srgbClr val="002569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>
              <a:defRPr>
                <a:solidFill>
                  <a:srgbClr val="000000"/>
                </a:solidFill>
              </a:defRPr>
            </a:pPr>
            <a:endParaRPr lang="en-US" sz="2000" b="1" kern="0" dirty="0" smtClean="0">
              <a:solidFill>
                <a:srgbClr val="002569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>
              <a:defRPr>
                <a:solidFill>
                  <a:srgbClr val="000000"/>
                </a:solidFill>
              </a:defRPr>
            </a:pPr>
            <a:endParaRPr lang="en-US" sz="2000" b="1" kern="0" dirty="0">
              <a:solidFill>
                <a:srgbClr val="002569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>
              <a:defRPr>
                <a:solidFill>
                  <a:srgbClr val="000000"/>
                </a:solidFill>
              </a:defRPr>
            </a:pPr>
            <a:endParaRPr lang="en-US" sz="2000" b="1" kern="0" dirty="0" smtClean="0">
              <a:solidFill>
                <a:srgbClr val="002569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>
              <a:defRPr>
                <a:solidFill>
                  <a:srgbClr val="000000"/>
                </a:solidFill>
              </a:defRPr>
            </a:pPr>
            <a:endParaRPr lang="en-US" sz="2000" b="1" kern="0" dirty="0">
              <a:solidFill>
                <a:srgbClr val="002569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>
              <a:defRPr>
                <a:solidFill>
                  <a:srgbClr val="000000"/>
                </a:solidFill>
              </a:defRPr>
            </a:pPr>
            <a:endParaRPr lang="en-US" sz="2000" b="1" kern="0" dirty="0" smtClean="0">
              <a:solidFill>
                <a:srgbClr val="002569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>
              <a:defRPr>
                <a:solidFill>
                  <a:srgbClr val="000000"/>
                </a:solidFill>
              </a:defRPr>
            </a:pPr>
            <a:endParaRPr lang="en-US" sz="2000" b="1" kern="0" dirty="0">
              <a:solidFill>
                <a:srgbClr val="002569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>
              <a:defRPr>
                <a:solidFill>
                  <a:srgbClr val="000000"/>
                </a:solidFill>
              </a:defRPr>
            </a:pPr>
            <a:endParaRPr lang="en-US" sz="2000" b="1" kern="0" dirty="0" smtClean="0">
              <a:solidFill>
                <a:srgbClr val="002569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>
              <a:defRPr>
                <a:solidFill>
                  <a:srgbClr val="000000"/>
                </a:solidFill>
              </a:defRPr>
            </a:pPr>
            <a:endParaRPr lang="en-US" sz="2000" b="1" kern="0" dirty="0">
              <a:solidFill>
                <a:srgbClr val="002569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>
              <a:defRPr>
                <a:solidFill>
                  <a:srgbClr val="000000"/>
                </a:solidFill>
              </a:defRPr>
            </a:pPr>
            <a:r>
              <a:rPr lang="en-US" sz="2000" b="1" kern="0" dirty="0" smtClean="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rPr>
              <a:t>On the LSI-VC document  management area of the web site</a:t>
            </a:r>
          </a:p>
          <a:p>
            <a:pPr marL="342900" indent="-342900"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</a:defRPr>
            </a:pPr>
            <a:endParaRPr lang="en-US" sz="2000" b="1" kern="0" dirty="0" smtClean="0">
              <a:solidFill>
                <a:srgbClr val="002569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>
              <a:defRPr>
                <a:solidFill>
                  <a:srgbClr val="000000"/>
                </a:solidFill>
              </a:defRPr>
            </a:pPr>
            <a:endParaRPr b="1" kern="0" dirty="0">
              <a:solidFill>
                <a:srgbClr val="00256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2600" y="1472421"/>
            <a:ext cx="3406775" cy="499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Arrow Connector 2"/>
          <p:cNvCxnSpPr>
            <a:stCxn id="5" idx="3"/>
          </p:cNvCxnSpPr>
          <p:nvPr/>
        </p:nvCxnSpPr>
        <p:spPr>
          <a:xfrm flipV="1">
            <a:off x="3538851" y="1828801"/>
            <a:ext cx="2788207" cy="1069582"/>
          </a:xfrm>
          <a:prstGeom prst="straightConnector1">
            <a:avLst/>
          </a:prstGeom>
          <a:noFill/>
          <a:ln w="25400" cap="flat">
            <a:solidFill>
              <a:srgbClr val="FF9A00"/>
            </a:solidFill>
            <a:prstDash val="solid"/>
            <a:bevel/>
            <a:tailEnd type="arrow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5" name="TextBox 4"/>
          <p:cNvSpPr txBox="1"/>
          <p:nvPr/>
        </p:nvSpPr>
        <p:spPr>
          <a:xfrm>
            <a:off x="1253612" y="2713718"/>
            <a:ext cx="2285239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AU" sz="1800" b="0" i="0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Definition of CARD4L</a:t>
            </a:r>
            <a:endParaRPr kumimoji="0" lang="en-AU" sz="18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cxnSp>
        <p:nvCxnSpPr>
          <p:cNvPr id="10" name="Straight Arrow Connector 9"/>
          <p:cNvCxnSpPr>
            <a:stCxn id="11" idx="3"/>
          </p:cNvCxnSpPr>
          <p:nvPr/>
        </p:nvCxnSpPr>
        <p:spPr>
          <a:xfrm flipV="1">
            <a:off x="3501451" y="3105913"/>
            <a:ext cx="2043943" cy="673290"/>
          </a:xfrm>
          <a:prstGeom prst="straightConnector1">
            <a:avLst/>
          </a:prstGeom>
          <a:noFill/>
          <a:ln w="25400" cap="flat">
            <a:solidFill>
              <a:srgbClr val="FF9A00"/>
            </a:solidFill>
            <a:prstDash val="solid"/>
            <a:bevel/>
            <a:tailEnd type="arrow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1" name="TextBox 10"/>
          <p:cNvSpPr txBox="1"/>
          <p:nvPr/>
        </p:nvSpPr>
        <p:spPr>
          <a:xfrm>
            <a:off x="1229036" y="3456038"/>
            <a:ext cx="2272415" cy="64632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AU" sz="1800" b="0" i="0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Product families</a:t>
            </a:r>
            <a:r>
              <a:rPr lang="en-AU" dirty="0">
                <a:solidFill>
                  <a:srgbClr val="002569"/>
                </a:solidFill>
              </a:rPr>
              <a:t> </a:t>
            </a:r>
            <a:r>
              <a:rPr lang="en-AU" dirty="0" smtClean="0">
                <a:solidFill>
                  <a:srgbClr val="002569"/>
                </a:solidFill>
              </a:rPr>
              <a:t>with </a:t>
            </a:r>
            <a:br>
              <a:rPr lang="en-AU" dirty="0" smtClean="0">
                <a:solidFill>
                  <a:srgbClr val="002569"/>
                </a:solidFill>
              </a:rPr>
            </a:br>
            <a:r>
              <a:rPr lang="en-AU" dirty="0" smtClean="0">
                <a:solidFill>
                  <a:srgbClr val="002569"/>
                </a:solidFill>
              </a:rPr>
              <a:t>specifications</a:t>
            </a:r>
            <a:endParaRPr kumimoji="0" lang="en-AU" sz="18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cxnSp>
        <p:nvCxnSpPr>
          <p:cNvPr id="16" name="Straight Arrow Connector 15"/>
          <p:cNvCxnSpPr>
            <a:stCxn id="17" idx="3"/>
          </p:cNvCxnSpPr>
          <p:nvPr/>
        </p:nvCxnSpPr>
        <p:spPr>
          <a:xfrm flipV="1">
            <a:off x="3682911" y="4439018"/>
            <a:ext cx="1464276" cy="230832"/>
          </a:xfrm>
          <a:prstGeom prst="straightConnector1">
            <a:avLst/>
          </a:prstGeom>
          <a:noFill/>
          <a:ln w="25400" cap="flat">
            <a:solidFill>
              <a:srgbClr val="FF9A00"/>
            </a:solidFill>
            <a:prstDash val="solid"/>
            <a:bevel/>
            <a:tailEnd type="arrow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7" name="TextBox 16"/>
          <p:cNvSpPr txBox="1"/>
          <p:nvPr/>
        </p:nvSpPr>
        <p:spPr>
          <a:xfrm>
            <a:off x="1243784" y="4208186"/>
            <a:ext cx="2439127" cy="92332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AU" sz="1800" b="0" i="0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Providers self-assess</a:t>
            </a:r>
            <a:r>
              <a:rPr kumimoji="0" lang="en-AU" sz="1800" b="0" i="0" u="none" strike="noStrike" cap="none" spc="0" normalizeH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 </a:t>
            </a:r>
            <a:br>
              <a:rPr kumimoji="0" lang="en-AU" sz="1800" b="0" i="0" u="none" strike="noStrike" cap="none" spc="0" normalizeH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</a:br>
            <a:r>
              <a:rPr kumimoji="0" lang="en-AU" sz="1800" b="0" i="0" u="none" strike="noStrike" cap="none" spc="0" normalizeH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how well their products</a:t>
            </a:r>
            <a:br>
              <a:rPr kumimoji="0" lang="en-AU" sz="1800" b="0" i="0" u="none" strike="noStrike" cap="none" spc="0" normalizeH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</a:br>
            <a:r>
              <a:rPr kumimoji="0" lang="en-AU" sz="1800" b="0" i="0" u="none" strike="noStrike" cap="none" spc="0" normalizeH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meet the specifications</a:t>
            </a:r>
            <a:endParaRPr kumimoji="0" lang="en-AU" sz="18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2687129" y="5454707"/>
            <a:ext cx="2607538" cy="0"/>
          </a:xfrm>
          <a:prstGeom prst="straightConnector1">
            <a:avLst/>
          </a:prstGeom>
          <a:noFill/>
          <a:ln w="25400" cap="flat">
            <a:solidFill>
              <a:srgbClr val="FF9A00"/>
            </a:solidFill>
            <a:prstDash val="solid"/>
            <a:bevel/>
            <a:tailEnd type="arrow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9" name="TextBox 18"/>
          <p:cNvSpPr txBox="1"/>
          <p:nvPr/>
        </p:nvSpPr>
        <p:spPr>
          <a:xfrm>
            <a:off x="1229036" y="5270042"/>
            <a:ext cx="1310613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AU" sz="1800" b="0" i="0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Peer</a:t>
            </a:r>
            <a:r>
              <a:rPr kumimoji="0" lang="en-AU" sz="1800" b="0" i="0" u="none" strike="noStrike" cap="none" spc="0" normalizeH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 review</a:t>
            </a:r>
            <a:endParaRPr kumimoji="0" lang="en-AU" sz="18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cxnSp>
        <p:nvCxnSpPr>
          <p:cNvPr id="21" name="Straight Arrow Connector 20"/>
          <p:cNvCxnSpPr>
            <a:stCxn id="22" idx="3"/>
          </p:cNvCxnSpPr>
          <p:nvPr/>
        </p:nvCxnSpPr>
        <p:spPr>
          <a:xfrm>
            <a:off x="3223554" y="6133745"/>
            <a:ext cx="2049046" cy="0"/>
          </a:xfrm>
          <a:prstGeom prst="straightConnector1">
            <a:avLst/>
          </a:prstGeom>
          <a:noFill/>
          <a:ln w="25400" cap="flat">
            <a:solidFill>
              <a:srgbClr val="FF9A00"/>
            </a:solidFill>
            <a:prstDash val="solid"/>
            <a:bevel/>
            <a:tailEnd type="arrow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2" name="TextBox 21"/>
          <p:cNvSpPr txBox="1"/>
          <p:nvPr/>
        </p:nvSpPr>
        <p:spPr>
          <a:xfrm>
            <a:off x="1216212" y="5949080"/>
            <a:ext cx="2007342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AU" sz="1800" b="0" i="0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CARD4L stamp !</a:t>
            </a:r>
            <a:r>
              <a:rPr kumimoji="0" lang="en-AU" sz="1800" b="0" i="0" u="none" strike="noStrike" cap="none" spc="0" normalizeH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   </a:t>
            </a:r>
            <a:endParaRPr kumimoji="0" lang="en-AU" sz="18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86050832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8575" y="1219200"/>
            <a:ext cx="654685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747197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8575" y="-759760"/>
            <a:ext cx="654685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5090" y="1479107"/>
            <a:ext cx="6484937" cy="466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9466279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5090" y="-1195901"/>
            <a:ext cx="6484937" cy="466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5394" y="1253087"/>
            <a:ext cx="6515100" cy="486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541270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sldNum" sz="quarter" idx="4294967295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</a:lvl1pPr>
          </a:lstStyle>
          <a:p>
            <a:fld id="{86CB4B4D-7CA3-9044-876B-883B54F8677D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5" name="Shape 15"/>
          <p:cNvSpPr/>
          <p:nvPr/>
        </p:nvSpPr>
        <p:spPr>
          <a:xfrm>
            <a:off x="208166" y="1499717"/>
            <a:ext cx="8710650" cy="59093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>
                <a:solidFill>
                  <a:srgbClr val="000000"/>
                </a:solidFill>
              </a:defRPr>
            </a:pPr>
            <a:r>
              <a:rPr lang="en-US" sz="2000" b="1" kern="0" dirty="0" smtClean="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rPr>
              <a:t>What’s new?</a:t>
            </a:r>
          </a:p>
          <a:p>
            <a:pPr marL="342900" indent="-342900"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</a:defRPr>
            </a:pPr>
            <a:endParaRPr lang="en-US" sz="2000" b="1" kern="0" dirty="0" smtClean="0">
              <a:solidFill>
                <a:srgbClr val="002569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marL="342900" indent="-342900"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</a:defRPr>
            </a:pPr>
            <a:r>
              <a:rPr lang="en-US" sz="2000" b="1" kern="0" dirty="0" smtClean="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rPr>
              <a:t>Families of CARD4L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</a:defRPr>
            </a:pPr>
            <a:r>
              <a:rPr lang="en-US" sz="2000" b="1" kern="0" dirty="0" smtClean="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rPr>
              <a:t>Surface Reflectance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</a:defRPr>
            </a:pPr>
            <a:r>
              <a:rPr lang="en-US" sz="2000" b="1" kern="0" dirty="0" smtClean="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rPr>
              <a:t>Surface Temperature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</a:defRPr>
            </a:pPr>
            <a:r>
              <a:rPr lang="en-US" sz="2000" b="1" kern="0" dirty="0" smtClean="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rPr>
              <a:t>Backscatter</a:t>
            </a:r>
          </a:p>
          <a:p>
            <a:pPr>
              <a:defRPr>
                <a:solidFill>
                  <a:srgbClr val="000000"/>
                </a:solidFill>
              </a:defRPr>
            </a:pPr>
            <a:r>
              <a:rPr lang="en-US" sz="2000" b="1" kern="0" dirty="0" smtClean="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rPr>
              <a:t>	There will be many instruments relevant to each CARD4L family</a:t>
            </a:r>
          </a:p>
          <a:p>
            <a:pPr>
              <a:defRPr>
                <a:solidFill>
                  <a:srgbClr val="000000"/>
                </a:solidFill>
              </a:defRPr>
            </a:pPr>
            <a:r>
              <a:rPr lang="en-US" sz="2000" b="1" kern="0" dirty="0" smtClean="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rPr>
              <a:t>	More families can be added </a:t>
            </a:r>
          </a:p>
          <a:p>
            <a:pPr marL="342900" indent="-342900"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</a:defRPr>
            </a:pPr>
            <a:endParaRPr lang="en-US" sz="2000" b="1" kern="0" dirty="0" smtClean="0">
              <a:solidFill>
                <a:srgbClr val="002569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marL="342900" indent="-342900"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</a:defRPr>
            </a:pPr>
            <a:r>
              <a:rPr lang="en-US" sz="2000" b="1" kern="0" dirty="0" smtClean="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rPr>
              <a:t>There is a Product Alignment Assessment step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</a:defRPr>
            </a:pPr>
            <a:r>
              <a:rPr lang="en-US" sz="2000" b="1" kern="0" dirty="0" smtClean="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rPr>
              <a:t>PAA supports providers 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</a:defRPr>
            </a:pPr>
            <a:r>
              <a:rPr lang="en-US" sz="2000" b="1" kern="0" dirty="0" smtClean="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rPr>
              <a:t>Allows for peer review 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</a:defRPr>
            </a:pPr>
            <a:endParaRPr lang="en-US" sz="2000" b="1" kern="0" dirty="0">
              <a:solidFill>
                <a:srgbClr val="002569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marL="342900" indent="-342900"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</a:defRPr>
            </a:pPr>
            <a:r>
              <a:rPr lang="en-US" sz="2000" b="1" kern="0" dirty="0" smtClean="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rPr>
              <a:t>No longer in spreadsheets. 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</a:defRPr>
            </a:pPr>
            <a:r>
              <a:rPr lang="en-US" sz="2000" b="1" kern="0" dirty="0" smtClean="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rPr>
              <a:t>Each Family specification is a word document – more accessible and a better format to review and refine</a:t>
            </a:r>
          </a:p>
          <a:p>
            <a:pPr marL="342900" indent="-342900"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</a:defRPr>
            </a:pPr>
            <a:endParaRPr lang="en-US" sz="2000" b="1" kern="0" dirty="0" smtClean="0">
              <a:solidFill>
                <a:srgbClr val="002569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marL="342900" indent="-342900"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</a:defRPr>
            </a:pPr>
            <a:endParaRPr lang="en-US" sz="2000" b="1" kern="0" dirty="0" smtClean="0">
              <a:solidFill>
                <a:srgbClr val="002569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>
              <a:defRPr>
                <a:solidFill>
                  <a:srgbClr val="000000"/>
                </a:solidFill>
              </a:defRPr>
            </a:pPr>
            <a:endParaRPr b="1" kern="0" dirty="0">
              <a:solidFill>
                <a:srgbClr val="002569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6742968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sldNum" sz="quarter" idx="4294967295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</a:lvl1pPr>
          </a:lstStyle>
          <a:p>
            <a:fld id="{86CB4B4D-7CA3-9044-876B-883B54F8677D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5" name="Shape 15"/>
          <p:cNvSpPr/>
          <p:nvPr/>
        </p:nvSpPr>
        <p:spPr>
          <a:xfrm>
            <a:off x="208166" y="1499717"/>
            <a:ext cx="8710650" cy="62170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>
                <a:solidFill>
                  <a:srgbClr val="000000"/>
                </a:solidFill>
              </a:defRPr>
            </a:pPr>
            <a:r>
              <a:rPr lang="en-US" sz="2000" b="1" kern="0" dirty="0" smtClean="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rPr>
              <a:t>Product family specification draft </a:t>
            </a:r>
          </a:p>
          <a:p>
            <a:pPr>
              <a:defRPr>
                <a:solidFill>
                  <a:srgbClr val="000000"/>
                </a:solidFill>
              </a:defRPr>
            </a:pPr>
            <a:endParaRPr lang="en-US" sz="2000" b="1" kern="0" dirty="0">
              <a:solidFill>
                <a:srgbClr val="002569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>
              <a:defRPr>
                <a:solidFill>
                  <a:srgbClr val="000000"/>
                </a:solidFill>
              </a:defRPr>
            </a:pPr>
            <a:endParaRPr lang="en-US" sz="2000" b="1" kern="0" dirty="0" smtClean="0">
              <a:solidFill>
                <a:srgbClr val="002569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>
              <a:defRPr>
                <a:solidFill>
                  <a:srgbClr val="000000"/>
                </a:solidFill>
              </a:defRPr>
            </a:pPr>
            <a:endParaRPr lang="en-US" sz="2000" b="1" kern="0" dirty="0">
              <a:solidFill>
                <a:srgbClr val="002569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>
              <a:defRPr>
                <a:solidFill>
                  <a:srgbClr val="000000"/>
                </a:solidFill>
              </a:defRPr>
            </a:pPr>
            <a:endParaRPr lang="en-US" sz="2000" b="1" kern="0" dirty="0" smtClean="0">
              <a:solidFill>
                <a:srgbClr val="002569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>
              <a:defRPr>
                <a:solidFill>
                  <a:srgbClr val="000000"/>
                </a:solidFill>
              </a:defRPr>
            </a:pPr>
            <a:endParaRPr lang="en-US" sz="2000" b="1" kern="0" dirty="0">
              <a:solidFill>
                <a:srgbClr val="002569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>
              <a:defRPr>
                <a:solidFill>
                  <a:srgbClr val="000000"/>
                </a:solidFill>
              </a:defRPr>
            </a:pPr>
            <a:endParaRPr lang="en-US" sz="2000" b="1" kern="0" dirty="0" smtClean="0">
              <a:solidFill>
                <a:srgbClr val="002569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>
              <a:defRPr>
                <a:solidFill>
                  <a:srgbClr val="000000"/>
                </a:solidFill>
              </a:defRPr>
            </a:pPr>
            <a:endParaRPr lang="en-US" sz="2000" b="1" kern="0" dirty="0">
              <a:solidFill>
                <a:srgbClr val="002569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>
              <a:defRPr>
                <a:solidFill>
                  <a:srgbClr val="000000"/>
                </a:solidFill>
              </a:defRPr>
            </a:pPr>
            <a:endParaRPr lang="en-US" sz="2000" b="1" kern="0" dirty="0" smtClean="0">
              <a:solidFill>
                <a:srgbClr val="002569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>
              <a:defRPr>
                <a:solidFill>
                  <a:srgbClr val="000000"/>
                </a:solidFill>
              </a:defRPr>
            </a:pPr>
            <a:endParaRPr lang="en-US" sz="2000" b="1" kern="0" dirty="0">
              <a:solidFill>
                <a:srgbClr val="002569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>
              <a:defRPr>
                <a:solidFill>
                  <a:srgbClr val="000000"/>
                </a:solidFill>
              </a:defRPr>
            </a:pPr>
            <a:endParaRPr lang="en-US" sz="2000" b="1" kern="0" dirty="0" smtClean="0">
              <a:solidFill>
                <a:srgbClr val="002569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>
              <a:defRPr>
                <a:solidFill>
                  <a:srgbClr val="000000"/>
                </a:solidFill>
              </a:defRPr>
            </a:pPr>
            <a:endParaRPr lang="en-US" sz="2000" b="1" kern="0" dirty="0">
              <a:solidFill>
                <a:srgbClr val="002569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>
              <a:defRPr>
                <a:solidFill>
                  <a:srgbClr val="000000"/>
                </a:solidFill>
              </a:defRPr>
            </a:pPr>
            <a:endParaRPr lang="en-US" sz="2000" b="1" kern="0" dirty="0" smtClean="0">
              <a:solidFill>
                <a:srgbClr val="002569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>
              <a:defRPr>
                <a:solidFill>
                  <a:srgbClr val="000000"/>
                </a:solidFill>
              </a:defRPr>
            </a:pPr>
            <a:endParaRPr lang="en-US" sz="2000" b="1" kern="0" dirty="0">
              <a:solidFill>
                <a:srgbClr val="002569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>
              <a:defRPr>
                <a:solidFill>
                  <a:srgbClr val="000000"/>
                </a:solidFill>
              </a:defRPr>
            </a:pPr>
            <a:endParaRPr lang="en-US" sz="2000" b="1" kern="0" dirty="0" smtClean="0">
              <a:solidFill>
                <a:srgbClr val="002569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>
              <a:defRPr>
                <a:solidFill>
                  <a:srgbClr val="000000"/>
                </a:solidFill>
              </a:defRPr>
            </a:pPr>
            <a:endParaRPr lang="en-US" sz="2000" b="1" kern="0" dirty="0" smtClean="0">
              <a:solidFill>
                <a:srgbClr val="002569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marL="342900" indent="-342900"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</a:defRPr>
            </a:pPr>
            <a:r>
              <a:rPr lang="en-US" sz="2000" b="1" kern="0" dirty="0" smtClean="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rPr>
              <a:t>Available </a:t>
            </a:r>
            <a:r>
              <a:rPr lang="en-US" sz="2000" b="1" kern="0" dirty="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rPr>
              <a:t>on the LSI document management system</a:t>
            </a:r>
            <a:endParaRPr lang="en-US" sz="2000" b="1" kern="0" dirty="0" smtClean="0">
              <a:solidFill>
                <a:srgbClr val="002569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marL="342900" indent="-342900"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</a:defRPr>
            </a:pPr>
            <a:endParaRPr lang="en-US" sz="2000" b="1" kern="0" dirty="0" smtClean="0">
              <a:solidFill>
                <a:srgbClr val="002569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marL="342900" indent="-342900"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</a:defRPr>
            </a:pPr>
            <a:endParaRPr lang="en-US" sz="2000" b="1" kern="0" dirty="0" smtClean="0">
              <a:solidFill>
                <a:srgbClr val="002569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>
              <a:defRPr>
                <a:solidFill>
                  <a:srgbClr val="000000"/>
                </a:solidFill>
              </a:defRPr>
            </a:pPr>
            <a:endParaRPr b="1" kern="0" dirty="0">
              <a:solidFill>
                <a:srgbClr val="00256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934" y="1903012"/>
            <a:ext cx="6455391" cy="41647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725410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Default">
      <a:dk1>
        <a:srgbClr val="002569"/>
      </a:dk1>
      <a:lt1>
        <a:srgbClr val="696969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243</Words>
  <Application>Microsoft Office PowerPoint</Application>
  <PresentationFormat>On-screen Show (4:3)</PresentationFormat>
  <Paragraphs>141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Default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>ESA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Bianca Hoersch</dc:creator>
  <cp:keywords/>
  <dc:description/>
  <cp:lastModifiedBy>Geoscience Australia</cp:lastModifiedBy>
  <cp:revision>56</cp:revision>
  <dcterms:created xsi:type="dcterms:W3CDTF">2016-03-14T13:23:33Z</dcterms:created>
  <dcterms:modified xsi:type="dcterms:W3CDTF">2017-03-21T05:36:40Z</dcterms:modified>
  <cp:category/>
</cp:coreProperties>
</file>