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  <p:sldMasterId id="2147483657" r:id="rId2"/>
    <p:sldMasterId id="2147483659" r:id="rId3"/>
  </p:sldMasterIdLst>
  <p:notesMasterIdLst>
    <p:notesMasterId r:id="rId26"/>
  </p:notesMasterIdLst>
  <p:sldIdLst>
    <p:sldId id="256" r:id="rId4"/>
    <p:sldId id="371" r:id="rId5"/>
    <p:sldId id="374" r:id="rId6"/>
    <p:sldId id="375" r:id="rId7"/>
    <p:sldId id="377" r:id="rId8"/>
    <p:sldId id="378" r:id="rId9"/>
    <p:sldId id="351" r:id="rId10"/>
    <p:sldId id="369" r:id="rId11"/>
    <p:sldId id="367" r:id="rId12"/>
    <p:sldId id="366" r:id="rId13"/>
    <p:sldId id="362" r:id="rId14"/>
    <p:sldId id="355" r:id="rId15"/>
    <p:sldId id="364" r:id="rId16"/>
    <p:sldId id="356" r:id="rId17"/>
    <p:sldId id="370" r:id="rId18"/>
    <p:sldId id="349" r:id="rId19"/>
    <p:sldId id="353" r:id="rId20"/>
    <p:sldId id="363" r:id="rId21"/>
    <p:sldId id="359" r:id="rId22"/>
    <p:sldId id="360" r:id="rId23"/>
    <p:sldId id="357" r:id="rId24"/>
    <p:sldId id="300" r:id="rId25"/>
  </p:sldIdLst>
  <p:sldSz cx="9144000" cy="5143500" type="screen16x9"/>
  <p:notesSz cx="6797675" cy="9926638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D4D4F"/>
    <a:srgbClr val="4D4D4D"/>
    <a:srgbClr val="267485"/>
    <a:srgbClr val="EFFF9C"/>
    <a:srgbClr val="A33F1F"/>
    <a:srgbClr val="0069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76" autoAdjust="0"/>
    <p:restoredTop sz="86219" autoAdjust="0"/>
  </p:normalViewPr>
  <p:slideViewPr>
    <p:cSldViewPr>
      <p:cViewPr>
        <p:scale>
          <a:sx n="66" d="100"/>
          <a:sy n="66" d="100"/>
        </p:scale>
        <p:origin x="-955" y="-10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54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A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AU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431800" y="744538"/>
            <a:ext cx="5289550" cy="2976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1638" y="4025900"/>
            <a:ext cx="5994400" cy="515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A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7884230-34D9-4471-9399-5E5375172E0F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83902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84230-34D9-4471-9399-5E5375172E0F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2111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aseline="0" dirty="0" smtClean="0"/>
              <a:t>Key point:</a:t>
            </a:r>
          </a:p>
          <a:p>
            <a:endParaRPr lang="en-AU" baseline="0" dirty="0" smtClean="0"/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baseline="0" dirty="0" smtClean="0"/>
              <a:t>Data Provision, then Data Exploitation.</a:t>
            </a:r>
            <a:endParaRPr lang="en-AU" dirty="0" smtClean="0"/>
          </a:p>
          <a:p>
            <a:endParaRPr lang="en-AU" baseline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aseline="0" dirty="0" smtClean="0"/>
              <a:t>Ingestion is not the data provider’s job, comes after the production of ARD.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84230-34D9-4471-9399-5E5375172E0F}" type="slidenum">
              <a:rPr lang="en-AU" smtClean="0"/>
              <a:pPr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3570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Ingesting data is a simple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Across multiple scenes.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Some band</a:t>
            </a:r>
            <a:r>
              <a:rPr lang="en-AU" baseline="0" dirty="0" smtClean="0"/>
              <a:t> math.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aseline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aseline="0" dirty="0" smtClean="0"/>
              <a:t>Is this easy to use? Yes it is.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84230-34D9-4471-9399-5E5375172E0F}" type="slidenum">
              <a:rPr lang="en-AU" smtClean="0"/>
              <a:pPr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3079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Smooth histogram of how different</a:t>
            </a:r>
            <a:r>
              <a:rPr lang="en-AU" baseline="0" dirty="0" smtClean="0"/>
              <a:t> sensors respond to the same target.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aseline="0" dirty="0" smtClean="0"/>
              <a:t>Shows how you would convert between the two for data continuity.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X axis is wavelength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Y axis is surface reflectance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84230-34D9-4471-9399-5E5375172E0F}" type="slidenum">
              <a:rPr lang="en-AU" smtClean="0"/>
              <a:pPr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9669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84230-34D9-4471-9399-5E5375172E0F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2111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4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geometric median of Landsat 8 observations for the 2015 calendar year over the Murray Darling Basin,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Displayed as band 6, 5, 3 false colour (that is SWIR on red channel, NIR on green channel, Green on blue channel). 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sz="14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4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geometric median is a high dimensional median that preserved the spectral character of the observations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They are derived and provides a summary of median conditions for the entire basin. 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sz="14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4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Without ARD this would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Show scene edges,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Variance in illumination and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Other conditions that impact the creation of composites.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84230-34D9-4471-9399-5E5375172E0F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7769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431800" y="744538"/>
            <a:ext cx="5289550" cy="2976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49664" y="9428272"/>
            <a:ext cx="2946442" cy="49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43" tIns="45222" rIns="90443" bIns="45222"/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46BBE0-5903-8148-8103-7D7D6F9BA880}" type="slidenum">
              <a:rPr lang="en-US" sz="10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9</a:t>
            </a:fld>
            <a:endParaRPr lang="en-US" sz="1000" dirty="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81924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2" y="0"/>
            <a:ext cx="2946443" cy="49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150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431800" y="744538"/>
            <a:ext cx="5289550" cy="2976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49664" y="9428272"/>
            <a:ext cx="2946442" cy="49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43" tIns="45222" rIns="90443" bIns="45222"/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46BBE0-5903-8148-8103-7D7D6F9BA880}" type="slidenum">
              <a:rPr lang="en-US" sz="10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10</a:t>
            </a:fld>
            <a:endParaRPr lang="en-US" sz="1000" dirty="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81924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2" y="0"/>
            <a:ext cx="2946443" cy="49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723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4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Land surface brightness temperature retrieved from</a:t>
            </a:r>
          </a:p>
          <a:p>
            <a:r>
              <a:rPr lang="en-AU" sz="14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Landsat data</a:t>
            </a:r>
          </a:p>
          <a:p>
            <a:r>
              <a:rPr lang="en-AU" sz="14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F. Li a, D. L. B. </a:t>
            </a:r>
            <a:r>
              <a:rPr lang="en-AU" sz="1400" b="1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Jupp</a:t>
            </a:r>
            <a:r>
              <a:rPr lang="en-AU" sz="14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b, M. Thankappan a, L-W. Wang a, J. Sixsmith a, A. Lewis a and A. Held b</a:t>
            </a:r>
          </a:p>
          <a:p>
            <a:r>
              <a:rPr lang="en-AU" sz="1400" b="0" i="1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 National Earth and Marine Observations Branch , Geoscience Australia, GPO Box 378, ACT, 2601,</a:t>
            </a:r>
          </a:p>
          <a:p>
            <a:r>
              <a:rPr lang="en-AU" sz="1400" b="0" i="1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Australia</a:t>
            </a:r>
          </a:p>
          <a:p>
            <a:r>
              <a:rPr lang="en-AU" sz="1400" b="0" i="1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 CSIRO, Land and Water, GPO Box 3023, ACT 2601, Australia</a:t>
            </a:r>
          </a:p>
          <a:p>
            <a:r>
              <a:rPr lang="en-AU" sz="1400" b="0" i="1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Email: Fuqin.Li@ga.gov.au</a:t>
            </a:r>
          </a:p>
          <a:p>
            <a:r>
              <a:rPr lang="en-AU" sz="14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Abstract: </a:t>
            </a:r>
            <a:r>
              <a:rPr lang="en-AU" sz="14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Land Surface Temperature (</a:t>
            </a:r>
            <a:r>
              <a:rPr lang="en-AU" sz="14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Ts</a:t>
            </a:r>
            <a:r>
              <a:rPr lang="en-AU" sz="14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) is an important boundary condition in many land surface</a:t>
            </a:r>
          </a:p>
          <a:p>
            <a:r>
              <a:rPr lang="en-AU" sz="14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modelling schemes. It is also important in other application areas such as hydrology, urban environmental</a:t>
            </a:r>
          </a:p>
          <a:p>
            <a:r>
              <a:rPr lang="en-AU" sz="14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monitoring, agriculture, ecological and bushfire monitoring. Many studies have shown that it is possible to</a:t>
            </a:r>
          </a:p>
          <a:p>
            <a:r>
              <a:rPr lang="en-AU" sz="14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retrieve </a:t>
            </a:r>
            <a:r>
              <a:rPr lang="en-AU" sz="14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Ts</a:t>
            </a:r>
            <a:r>
              <a:rPr lang="en-AU" sz="14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globally using thermal infrared data from satellites. Development of standard methodologies that</a:t>
            </a:r>
          </a:p>
          <a:p>
            <a:r>
              <a:rPr lang="en-AU" sz="14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routinely generate </a:t>
            </a:r>
            <a:r>
              <a:rPr lang="en-AU" sz="14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Ts</a:t>
            </a:r>
            <a:r>
              <a:rPr lang="en-AU" sz="14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products would be of broad benefit to the utility of remote sensing data in applications</a:t>
            </a:r>
          </a:p>
          <a:p>
            <a:r>
              <a:rPr lang="en-AU" sz="14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such as hydrology and urban monitoring.</a:t>
            </a:r>
          </a:p>
          <a:p>
            <a:r>
              <a:rPr lang="en-AU" sz="14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AVHRR and MODIS datasets are routinely used to deliver </a:t>
            </a:r>
            <a:r>
              <a:rPr lang="en-AU" sz="14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Ts</a:t>
            </a:r>
            <a:r>
              <a:rPr lang="en-AU" sz="14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products. However, these data have a 1 km</a:t>
            </a:r>
          </a:p>
          <a:p>
            <a:r>
              <a:rPr lang="en-AU" sz="14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spatial resolution, which is too coarse to detect the detailed variation of land surface change of concern in</a:t>
            </a:r>
          </a:p>
          <a:p>
            <a:r>
              <a:rPr lang="en-AU" sz="14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many applications, especially in heterogeneous areas. Higher resolution thermal data from Landsat (60-120</a:t>
            </a:r>
          </a:p>
          <a:p>
            <a:r>
              <a:rPr lang="en-AU" sz="14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m) is a possible option in such cases.</a:t>
            </a:r>
          </a:p>
          <a:p>
            <a:r>
              <a:rPr lang="en-AU" sz="14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To derive </a:t>
            </a:r>
            <a:r>
              <a:rPr lang="en-AU" sz="14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Ts</a:t>
            </a:r>
            <a:r>
              <a:rPr lang="en-AU" sz="14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two scientific problems need to be addressed, the first of which is the focus of this paper:</a:t>
            </a:r>
          </a:p>
          <a:p>
            <a:r>
              <a:rPr lang="en-AU" sz="14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• Remove the atmospheric effects and derive surface brightness temperature (TB),</a:t>
            </a:r>
          </a:p>
          <a:p>
            <a:r>
              <a:rPr lang="en-AU" sz="14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• Separate the emissivity and </a:t>
            </a:r>
            <a:r>
              <a:rPr lang="en-AU" sz="14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Ts</a:t>
            </a:r>
            <a:r>
              <a:rPr lang="en-AU" sz="14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effects in the surface brightness temperature (TB).</a:t>
            </a:r>
          </a:p>
          <a:p>
            <a:r>
              <a:rPr lang="en-AU" sz="14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For single thermal band sensors such as Landsat 5, 7 and due to a stray-light issue on Landsat-8, the multiband</a:t>
            </a:r>
          </a:p>
          <a:p>
            <a:r>
              <a:rPr lang="en-AU" sz="14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methods used to derive TB, such as the split window methods used for NOAA–AVHRR data (Becker &amp;</a:t>
            </a:r>
          </a:p>
          <a:p>
            <a:r>
              <a:rPr lang="en-AU" sz="14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Li, 1990) and the day/night pairs of thermal infrared data in several bands used for MODIS (Wan et al.,</a:t>
            </a:r>
          </a:p>
          <a:p>
            <a:r>
              <a:rPr lang="en-AU" sz="14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2002) are not available for correcting atmospheric effects. The inputs used for retrieval of surface brightness</a:t>
            </a:r>
          </a:p>
          <a:p>
            <a:r>
              <a:rPr lang="en-AU" sz="14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temperature TB from Landsat data therefore need more attention, as the accuracy of the TB retrieval depends</a:t>
            </a:r>
          </a:p>
          <a:p>
            <a:r>
              <a:rPr lang="en-AU" sz="14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critically on the ancillary data, such as atmospheric water vapour data (</a:t>
            </a:r>
            <a:r>
              <a:rPr lang="en-AU" sz="14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precipitable</a:t>
            </a:r>
            <a:r>
              <a:rPr lang="en-AU" sz="14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water). In the past, it has</a:t>
            </a:r>
          </a:p>
          <a:p>
            <a:r>
              <a:rPr lang="en-AU" sz="14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been more difficult to retrieve a reliable TB product routinely from Landsat due to limited availability (time</a:t>
            </a:r>
          </a:p>
          <a:p>
            <a:r>
              <a:rPr lang="en-AU" sz="14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and space) of accurate atmospheric water vapour information.</a:t>
            </a:r>
          </a:p>
          <a:p>
            <a:r>
              <a:rPr lang="en-AU" sz="14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To test the possibility for retrieving a good quality TB product routinely from Landsat, in this paper, TB</a:t>
            </a:r>
          </a:p>
          <a:p>
            <a:r>
              <a:rPr lang="en-AU" sz="14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products are derived from four current and routinely available global atmospheric profiles, namely the NASA</a:t>
            </a:r>
          </a:p>
          <a:p>
            <a:r>
              <a:rPr lang="en-AU" sz="14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Modern Era Retrospective-Analysis for Research and Applications (MERRA); the National </a:t>
            </a:r>
            <a:r>
              <a:rPr lang="en-AU" sz="14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Center</a:t>
            </a:r>
            <a:r>
              <a:rPr lang="en-AU" sz="14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for</a:t>
            </a:r>
          </a:p>
          <a:p>
            <a:r>
              <a:rPr lang="en-AU" sz="14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Environmental Prediction (NCEP) reanalysis I, the National </a:t>
            </a:r>
            <a:r>
              <a:rPr lang="en-AU" sz="14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Center</a:t>
            </a:r>
            <a:r>
              <a:rPr lang="en-AU" sz="14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for Environmental Prediction reanalysis</a:t>
            </a:r>
          </a:p>
          <a:p>
            <a:r>
              <a:rPr lang="en-AU" sz="14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II and the European Centre for Medium-Range Weather Forecasts (ECMWF) Interim reanalysis. These</a:t>
            </a:r>
          </a:p>
          <a:p>
            <a:r>
              <a:rPr lang="en-AU" sz="14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products were evaluated against the TB derived from the near coincident ground-released radiosonde data</a:t>
            </a:r>
          </a:p>
          <a:p>
            <a:r>
              <a:rPr lang="en-AU" sz="14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(balloon data) using a physically based radiative transfer model MODTRAN 5. The results from this</a:t>
            </a:r>
          </a:p>
          <a:p>
            <a:r>
              <a:rPr lang="en-AU" sz="14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comparison have found:</a:t>
            </a:r>
          </a:p>
          <a:p>
            <a:r>
              <a:rPr lang="en-AU" sz="14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• The global data sets NCEP1, NCEP2, MERRA and ECMWF can all generally give satisfactory TB</a:t>
            </a:r>
          </a:p>
          <a:p>
            <a:r>
              <a:rPr lang="en-AU" sz="14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products and can meet the 1 K accuracy levels demanded by many practitioners.</a:t>
            </a:r>
          </a:p>
          <a:p>
            <a:r>
              <a:rPr lang="en-AU" sz="14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• The ECMWF data set performs best. The root mean square difference (RMSD) for the 9 days and 3 test</a:t>
            </a:r>
          </a:p>
          <a:p>
            <a:r>
              <a:rPr lang="en-AU" sz="14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sites are all within 0.4 K when compared with the TB products estimated using ground-released</a:t>
            </a:r>
          </a:p>
          <a:p>
            <a:r>
              <a:rPr lang="en-AU" sz="14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radiosonde measurements.</a:t>
            </a:r>
          </a:p>
          <a:p>
            <a:r>
              <a:rPr lang="en-AU" sz="14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results show that using single thermal band Landsat, accurate TB can be delivered operationally using a</a:t>
            </a:r>
          </a:p>
          <a:p>
            <a:r>
              <a:rPr lang="en-AU" sz="14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robust physically based radiative transfer model such as MODTRAN 5 and operationally available global</a:t>
            </a:r>
          </a:p>
          <a:p>
            <a:r>
              <a:rPr lang="en-AU" sz="14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atmospheric profiles, particularly the ECMWF interim reanalysis data.</a:t>
            </a:r>
          </a:p>
          <a:p>
            <a:r>
              <a:rPr lang="en-AU" sz="1400" b="1" i="1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Keywords: </a:t>
            </a:r>
            <a:r>
              <a:rPr lang="en-AU" sz="1400" b="0" i="1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Surface brightness temperature, Landsat, atmospheric correction, </a:t>
            </a:r>
            <a:r>
              <a:rPr lang="en-AU" sz="1400" b="0" i="1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precipitable</a:t>
            </a:r>
            <a:r>
              <a:rPr lang="en-AU" sz="1400" b="0" i="1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water</a:t>
            </a:r>
          </a:p>
          <a:p>
            <a:r>
              <a:rPr lang="en-AU" sz="14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628 L11.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84230-34D9-4471-9399-5E5375172E0F}" type="slidenum">
              <a:rPr lang="en-AU" smtClean="0"/>
              <a:pPr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0260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Landsat 7 for October 6, 2000 at Moree site (path 91, row 80).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figures do not show very large differences when different atmospheric profiles are used in the relatively dry Moree area.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Therefore, to quantitatively analyse the impact of different atmospheric profiles on the atmospheric correction accuracy, four brightness temperature images of 9 days were compared.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Assuming that the ground measurements (radiosonde data) are accurate, the products from ground radiosonde data can then be regarded as the ground truth.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differences can then be calculated between the brightness temperature derived from the radiosonde data and those from the global data sets (MERRA, NCEP1 and NCEP2).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84230-34D9-4471-9399-5E5375172E0F}" type="slidenum">
              <a:rPr lang="en-AU" smtClean="0"/>
              <a:pPr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0017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 smtClean="0"/>
              <a:t>The global data sets NCEP1, NCEP2, MERRA and ECMWF can all generally give satisfactory Brightness Temperature (T</a:t>
            </a:r>
            <a:r>
              <a:rPr lang="en-US" sz="1400" baseline="-25000" dirty="0" smtClean="0"/>
              <a:t>B</a:t>
            </a:r>
            <a:r>
              <a:rPr lang="en-US" sz="1400" dirty="0" smtClean="0"/>
              <a:t> ) products and can meet the 1 K accuracy levels demanded by many practitioners.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dirty="0" smtClean="0"/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 smtClean="0"/>
              <a:t>The ECMWF data set performs best. The root mean square difference (RMSD) for the 9 days and 3 test sites are all within 0.4 K when compared with the T</a:t>
            </a:r>
            <a:r>
              <a:rPr lang="en-US" sz="1400" baseline="-25000" dirty="0" smtClean="0"/>
              <a:t>B</a:t>
            </a:r>
            <a:r>
              <a:rPr lang="en-US" sz="1400" dirty="0" smtClean="0"/>
              <a:t> products estimated using ground-released radiosonde measurements (balloon data).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dirty="0" smtClean="0"/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 smtClean="0"/>
              <a:t>May need to adjust for terrain shadow impacts on mountain areas.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dirty="0" smtClean="0"/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 smtClean="0"/>
              <a:t>The approach needed to derive an effective emissivity product and the associated land surface temperature (LST) is being evaluated in the next phase of the project.</a:t>
            </a:r>
            <a:r>
              <a:rPr lang="en-AU" sz="1400" dirty="0" smtClean="0"/>
              <a:t>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dirty="0" smtClean="0"/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84230-34D9-4471-9399-5E5375172E0F}" type="slidenum">
              <a:rPr lang="en-AU" smtClean="0"/>
              <a:pPr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0079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Phone:</a:t>
            </a:r>
            <a:r>
              <a:rPr lang="en-AU" b="0"/>
              <a:t> +61 2 6249 9111</a:t>
            </a:r>
          </a:p>
          <a:p>
            <a:r>
              <a:rPr lang="en-AU"/>
              <a:t>Web:</a:t>
            </a:r>
            <a:r>
              <a:rPr lang="en-AU" b="0"/>
              <a:t> www.ga.gov.au</a:t>
            </a:r>
          </a:p>
          <a:p>
            <a:r>
              <a:rPr lang="en-AU"/>
              <a:t>Email:</a:t>
            </a:r>
            <a:r>
              <a:rPr lang="en-AU" b="0"/>
              <a:t> feedback@ga.gov.au</a:t>
            </a:r>
          </a:p>
          <a:p>
            <a:r>
              <a:rPr lang="en-AU"/>
              <a:t>Address:</a:t>
            </a:r>
            <a:r>
              <a:rPr lang="en-AU" b="0"/>
              <a:t> Cnr Jerrabomberra Avenue and Hindmarsh Drive, Symonston ACT 2609</a:t>
            </a:r>
          </a:p>
          <a:p>
            <a:r>
              <a:rPr lang="en-AU"/>
              <a:t>Postal Address:</a:t>
            </a:r>
            <a:r>
              <a:rPr lang="en-AU" b="0"/>
              <a:t> GPO Box 378, Canberra ACT 2601</a:t>
            </a:r>
          </a:p>
        </p:txBody>
      </p:sp>
    </p:spTree>
    <p:extLst>
      <p:ext uri="{BB962C8B-B14F-4D97-AF65-F5344CB8AC3E}">
        <p14:creationId xmlns:p14="http://schemas.microsoft.com/office/powerpoint/2010/main" val="707940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4363" y="1395413"/>
            <a:ext cx="7916862" cy="463846"/>
          </a:xfrm>
        </p:spPr>
        <p:txBody>
          <a:bodyPr lIns="90000" tIns="46800" rIns="90000" bIns="46800"/>
          <a:lstStyle>
            <a:lvl1pPr>
              <a:defRPr sz="2400">
                <a:solidFill>
                  <a:srgbClr val="4D4D4D"/>
                </a:solidFill>
              </a:defRPr>
            </a:lvl1pPr>
          </a:lstStyle>
          <a:p>
            <a:pPr lvl="0"/>
            <a:r>
              <a:rPr lang="en-AU" noProof="0" dirty="0" smtClean="0"/>
              <a:t>Click to edit Master Title style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1862138"/>
            <a:ext cx="7916862" cy="340735"/>
          </a:xfrm>
        </p:spPr>
        <p:txBody>
          <a:bodyPr lIns="90000" tIns="46800" rIns="90000" bIns="46800">
            <a:sp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AU" noProof="0" dirty="0" smtClean="0"/>
              <a:t>Click to edit Master Author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7062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336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1188" y="1862138"/>
            <a:ext cx="8229600" cy="1557349"/>
          </a:xfrm>
        </p:spPr>
        <p:txBody>
          <a:bodyPr/>
          <a:lstStyle>
            <a:lvl1pPr>
              <a:defRPr>
                <a:solidFill>
                  <a:srgbClr val="4D4D4F"/>
                </a:solidFill>
              </a:defRPr>
            </a:lvl1pPr>
            <a:lvl2pPr>
              <a:defRPr sz="1800">
                <a:solidFill>
                  <a:srgbClr val="4D4D4F"/>
                </a:solidFill>
              </a:defRPr>
            </a:lvl2pPr>
            <a:lvl3pPr>
              <a:defRPr sz="1600">
                <a:solidFill>
                  <a:srgbClr val="4D4D4F"/>
                </a:solidFill>
              </a:defRPr>
            </a:lvl3pPr>
            <a:lvl4pPr>
              <a:defRPr sz="1600">
                <a:solidFill>
                  <a:srgbClr val="4D4D4F"/>
                </a:solidFill>
              </a:defRPr>
            </a:lvl4pPr>
            <a:lvl5pPr>
              <a:defRPr sz="1600">
                <a:solidFill>
                  <a:srgbClr val="4D4D4F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2580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807369"/>
            <a:ext cx="8229600" cy="1765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 smtClean="0"/>
          </a:p>
        </p:txBody>
      </p:sp>
      <p:sp>
        <p:nvSpPr>
          <p:cNvPr id="6349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14363" y="1395412"/>
            <a:ext cx="822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AU" dirty="0" smtClean="0"/>
          </a:p>
        </p:txBody>
      </p:sp>
      <p:sp>
        <p:nvSpPr>
          <p:cNvPr id="6350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1188" y="3723878"/>
            <a:ext cx="820896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lnSpc>
                <a:spcPct val="80000"/>
              </a:lnSpc>
              <a:spcBef>
                <a:spcPct val="50000"/>
              </a:spcBef>
              <a:defRPr sz="1400" b="1">
                <a:solidFill>
                  <a:srgbClr val="4D4D4D"/>
                </a:solidFill>
              </a:defRPr>
            </a:lvl1pPr>
          </a:lstStyle>
          <a:p>
            <a:r>
              <a:rPr lang="en-AU" dirty="0" smtClean="0"/>
              <a:t>Phone:</a:t>
            </a:r>
            <a:r>
              <a:rPr lang="en-AU" b="0" dirty="0" smtClean="0"/>
              <a:t> +61 2 6249 9111</a:t>
            </a:r>
          </a:p>
          <a:p>
            <a:r>
              <a:rPr lang="en-AU" dirty="0" smtClean="0"/>
              <a:t>Web:</a:t>
            </a:r>
            <a:r>
              <a:rPr lang="en-AU" b="0" dirty="0" smtClean="0"/>
              <a:t> www.ga.gov.au</a:t>
            </a:r>
          </a:p>
          <a:p>
            <a:r>
              <a:rPr lang="en-AU" dirty="0" smtClean="0"/>
              <a:t>Email:</a:t>
            </a:r>
            <a:r>
              <a:rPr lang="en-AU" b="0" dirty="0" smtClean="0"/>
              <a:t> feedback@ga.gov.au</a:t>
            </a:r>
          </a:p>
          <a:p>
            <a:r>
              <a:rPr lang="en-AU" dirty="0" smtClean="0"/>
              <a:t>Address:</a:t>
            </a:r>
            <a:r>
              <a:rPr lang="en-AU" b="0" dirty="0" smtClean="0"/>
              <a:t> </a:t>
            </a:r>
            <a:r>
              <a:rPr lang="en-AU" b="0" dirty="0" err="1" smtClean="0"/>
              <a:t>Cnr</a:t>
            </a:r>
            <a:r>
              <a:rPr lang="en-AU" b="0" dirty="0" smtClean="0"/>
              <a:t> Jerrabomberra Avenue and Hindmarsh Drive, Symonston ACT 2609</a:t>
            </a:r>
          </a:p>
          <a:p>
            <a:r>
              <a:rPr lang="en-AU" dirty="0" smtClean="0"/>
              <a:t>Postal Address:</a:t>
            </a:r>
            <a:r>
              <a:rPr lang="en-AU" b="0" dirty="0" smtClean="0"/>
              <a:t> GPO Box 378, Canberra ACT 2601</a:t>
            </a:r>
            <a:endParaRPr lang="en-AU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1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698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50000"/>
        </a:spcBef>
        <a:spcAft>
          <a:spcPct val="0"/>
        </a:spcAft>
        <a:defRPr sz="1800">
          <a:solidFill>
            <a:srgbClr val="4D4D4D"/>
          </a:solidFill>
          <a:latin typeface="+mn-lt"/>
          <a:ea typeface="+mn-ea"/>
          <a:cs typeface="+mn-cs"/>
        </a:defRPr>
      </a:lvl1pPr>
      <a:lvl2pPr marL="447675" indent="-268288" algn="l" rtl="0" eaLnBrk="1" fontAlgn="base" hangingPunct="1">
        <a:spcBef>
          <a:spcPct val="50000"/>
        </a:spcBef>
        <a:spcAft>
          <a:spcPct val="0"/>
        </a:spcAft>
        <a:buChar char="•"/>
        <a:defRPr sz="1800">
          <a:solidFill>
            <a:srgbClr val="4D4D4D"/>
          </a:solidFill>
          <a:latin typeface="+mn-lt"/>
        </a:defRPr>
      </a:lvl2pPr>
      <a:lvl3pPr marL="895350" indent="-265113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1600">
          <a:solidFill>
            <a:srgbClr val="4D4D4D"/>
          </a:solidFill>
          <a:latin typeface="+mn-lt"/>
        </a:defRPr>
      </a:lvl3pPr>
      <a:lvl4pPr marL="1344613" indent="-268288" algn="l" rtl="0" eaLnBrk="1" fontAlgn="base" hangingPunct="1">
        <a:spcBef>
          <a:spcPct val="25000"/>
        </a:spcBef>
        <a:spcAft>
          <a:spcPct val="0"/>
        </a:spcAft>
        <a:buChar char="•"/>
        <a:defRPr sz="1600">
          <a:solidFill>
            <a:srgbClr val="4D4D4D"/>
          </a:solidFill>
          <a:latin typeface="+mn-lt"/>
        </a:defRPr>
      </a:lvl4pPr>
      <a:lvl5pPr marL="1792288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1600">
          <a:solidFill>
            <a:srgbClr val="4D4D4D"/>
          </a:solidFill>
          <a:latin typeface="+mn-lt"/>
        </a:defRPr>
      </a:lvl5pPr>
      <a:lvl6pPr marL="2249488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6pPr>
      <a:lvl7pPr marL="2706688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7pPr>
      <a:lvl8pPr marL="3163888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8pPr>
      <a:lvl9pPr marL="3621088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11944"/>
            <a:ext cx="822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dirty="0" smtClean="0"/>
              <a:t>Click to edit Master Title style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17822"/>
            <a:ext cx="8229600" cy="394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</a:p>
        </p:txBody>
      </p:sp>
      <p:sp>
        <p:nvSpPr>
          <p:cNvPr id="385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4" y="4844654"/>
            <a:ext cx="4751387" cy="310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800"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71" r:id="rId2"/>
    <p:sldLayoutId id="2147483682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267485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algn="l" rtl="0" fontAlgn="base">
        <a:spcBef>
          <a:spcPct val="50000"/>
        </a:spcBef>
        <a:spcAft>
          <a:spcPct val="0"/>
        </a:spcAft>
        <a:defRPr sz="1800">
          <a:solidFill>
            <a:srgbClr val="4D4D4D"/>
          </a:solidFill>
          <a:latin typeface="+mn-lt"/>
          <a:ea typeface="+mn-ea"/>
          <a:cs typeface="+mn-cs"/>
        </a:defRPr>
      </a:lvl1pPr>
      <a:lvl2pPr marL="447675" indent="-268288" algn="l" rtl="0" fontAlgn="base">
        <a:spcBef>
          <a:spcPct val="50000"/>
        </a:spcBef>
        <a:spcAft>
          <a:spcPct val="0"/>
        </a:spcAft>
        <a:buChar char="•"/>
        <a:defRPr sz="1800">
          <a:solidFill>
            <a:srgbClr val="4D4D4D"/>
          </a:solidFill>
          <a:latin typeface="+mn-lt"/>
        </a:defRPr>
      </a:lvl2pPr>
      <a:lvl3pPr marL="895350" indent="-26828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1600">
          <a:solidFill>
            <a:srgbClr val="4D4D4D"/>
          </a:solidFill>
          <a:latin typeface="+mn-lt"/>
        </a:defRPr>
      </a:lvl3pPr>
      <a:lvl4pPr marL="1350963" indent="-271463" algn="l" rtl="0" fontAlgn="base">
        <a:spcBef>
          <a:spcPct val="25000"/>
        </a:spcBef>
        <a:spcAft>
          <a:spcPct val="0"/>
        </a:spcAft>
        <a:buChar char="•"/>
        <a:defRPr sz="1600">
          <a:solidFill>
            <a:srgbClr val="4D4D4D"/>
          </a:solidFill>
          <a:latin typeface="+mn-lt"/>
        </a:defRPr>
      </a:lvl4pPr>
      <a:lvl5pPr marL="17922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1600">
          <a:solidFill>
            <a:srgbClr val="4D4D4D"/>
          </a:solidFill>
          <a:latin typeface="+mn-lt"/>
        </a:defRPr>
      </a:lvl5pPr>
      <a:lvl6pPr marL="22494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</a:defRPr>
      </a:lvl6pPr>
      <a:lvl7pPr marL="27066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</a:defRPr>
      </a:lvl7pPr>
      <a:lvl8pPr marL="31638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</a:defRPr>
      </a:lvl8pPr>
      <a:lvl9pPr marL="36210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4363" y="1395413"/>
            <a:ext cx="822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dirty="0" smtClean="0"/>
              <a:t>Click to edit Master Title Style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862138"/>
            <a:ext cx="8229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dirty="0" smtClean="0"/>
              <a:t>Click to edit Master Author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1" r:id="rId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4D4D4D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16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4363" y="1395413"/>
            <a:ext cx="7916862" cy="463846"/>
          </a:xfrm>
          <a:ln/>
        </p:spPr>
        <p:txBody>
          <a:bodyPr/>
          <a:lstStyle/>
          <a:p>
            <a:r>
              <a:rPr lang="en-US" dirty="0" smtClean="0"/>
              <a:t>Geoscience Australia:</a:t>
            </a:r>
            <a:endParaRPr lang="en-US" dirty="0"/>
          </a:p>
        </p:txBody>
      </p:sp>
      <p:sp>
        <p:nvSpPr>
          <p:cNvPr id="38298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1862138"/>
            <a:ext cx="7916862" cy="2926058"/>
          </a:xfrm>
        </p:spPr>
        <p:txBody>
          <a:bodyPr/>
          <a:lstStyle/>
          <a:p>
            <a:r>
              <a:rPr lang="en-US" dirty="0" smtClean="0"/>
              <a:t>Advances </a:t>
            </a:r>
            <a:r>
              <a:rPr lang="en-US" dirty="0"/>
              <a:t>on </a:t>
            </a:r>
            <a:r>
              <a:rPr lang="en-US" dirty="0" smtClean="0"/>
              <a:t>Analysis Ready Data (AR</a:t>
            </a:r>
            <a:r>
              <a:rPr lang="en-AU" dirty="0" smtClean="0"/>
              <a:t>D) </a:t>
            </a:r>
          </a:p>
          <a:p>
            <a:r>
              <a:rPr lang="en-AU" dirty="0" smtClean="0"/>
              <a:t>Surface Reflectance from </a:t>
            </a:r>
            <a:r>
              <a:rPr lang="en-AU" dirty="0"/>
              <a:t>Landsat, Sentinel-2, </a:t>
            </a:r>
            <a:r>
              <a:rPr lang="en-AU" dirty="0" smtClean="0"/>
              <a:t>SPOT</a:t>
            </a:r>
          </a:p>
          <a:p>
            <a:r>
              <a:rPr lang="en-AU" dirty="0" smtClean="0"/>
              <a:t>Surface Brightness Temperature from Landsat 5,7,8</a:t>
            </a:r>
            <a:endParaRPr lang="en-US" dirty="0" smtClean="0"/>
          </a:p>
          <a:p>
            <a:r>
              <a:rPr lang="en-US" dirty="0" smtClean="0"/>
              <a:t>Land Surface Imaging Virtual Constellation meeting #3 (LSI-VC3), </a:t>
            </a:r>
          </a:p>
          <a:p>
            <a:r>
              <a:rPr lang="en-US" dirty="0" err="1" smtClean="0"/>
              <a:t>Frascati</a:t>
            </a:r>
            <a:r>
              <a:rPr lang="en-US" dirty="0" smtClean="0"/>
              <a:t>, March 20-21, 2017</a:t>
            </a:r>
          </a:p>
          <a:p>
            <a:endParaRPr lang="en-US" dirty="0" smtClean="0"/>
          </a:p>
          <a:p>
            <a:r>
              <a:rPr lang="en-US" dirty="0"/>
              <a:t>15 minutes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1475656" y="236235"/>
            <a:ext cx="6449144" cy="523220"/>
          </a:xfrm>
        </p:spPr>
        <p:txBody>
          <a:bodyPr wrap="square">
            <a:spAutoFit/>
          </a:bodyPr>
          <a:lstStyle/>
          <a:p>
            <a:pPr algn="l" eaLnBrk="1" hangingPunct="1"/>
            <a:r>
              <a:rPr lang="en-US" sz="2800" b="1" dirty="0" smtClean="0">
                <a:latin typeface="Tahoma" charset="0"/>
                <a:ea typeface="ＭＳ Ｐゴシック" charset="0"/>
                <a:cs typeface="ＭＳ Ｐゴシック" charset="0"/>
              </a:rPr>
              <a:t>CEOS ARD Status for Data Cubes</a:t>
            </a:r>
            <a:endParaRPr lang="en-US" b="1" dirty="0">
              <a:solidFill>
                <a:srgbClr val="FFD799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80905" name="Straight Arrow Connector 2"/>
          <p:cNvCxnSpPr>
            <a:cxnSpLocks noChangeShapeType="1"/>
          </p:cNvCxnSpPr>
          <p:nvPr/>
        </p:nvCxnSpPr>
        <p:spPr bwMode="auto">
          <a:xfrm flipH="1">
            <a:off x="1816101" y="4713685"/>
            <a:ext cx="949325" cy="258365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647" y="915566"/>
            <a:ext cx="7655769" cy="31950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0" y="4227934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/>
              <a:t>*Supplied </a:t>
            </a:r>
            <a:r>
              <a:rPr lang="en-AU" dirty="0"/>
              <a:t>by Brian Killough, </a:t>
            </a:r>
            <a:r>
              <a:rPr lang="en-AU" dirty="0" smtClean="0"/>
              <a:t>CEOS </a:t>
            </a:r>
            <a:r>
              <a:rPr lang="en-AU" dirty="0"/>
              <a:t>Systems Engineering </a:t>
            </a:r>
            <a:r>
              <a:rPr lang="en-AU" dirty="0" smtClean="0"/>
              <a:t>Office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2930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1944"/>
            <a:ext cx="8229600" cy="830997"/>
          </a:xfrm>
        </p:spPr>
        <p:txBody>
          <a:bodyPr/>
          <a:lstStyle/>
          <a:p>
            <a:r>
              <a:rPr lang="en-AU" dirty="0" smtClean="0"/>
              <a:t>Surface Brightness Temperature (SBT) and Analysis Ready Data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5606"/>
            <a:ext cx="8229600" cy="3384376"/>
          </a:xfrm>
        </p:spPr>
        <p:txBody>
          <a:bodyPr/>
          <a:lstStyle/>
          <a:p>
            <a:r>
              <a:rPr lang="en-AU" dirty="0"/>
              <a:t>Surface Brightness Temperature </a:t>
            </a:r>
            <a:r>
              <a:rPr lang="en-AU" dirty="0" smtClean="0"/>
              <a:t>(T</a:t>
            </a:r>
            <a:r>
              <a:rPr lang="en-AU" sz="1400" dirty="0" smtClean="0"/>
              <a:t>B</a:t>
            </a:r>
            <a:r>
              <a:rPr lang="en-AU" dirty="0" smtClean="0"/>
              <a:t>) is another family of analysis ready data proposed as </a:t>
            </a:r>
            <a:r>
              <a:rPr lang="en-AU" i="1" dirty="0" smtClean="0"/>
              <a:t>Threshold </a:t>
            </a:r>
            <a:r>
              <a:rPr lang="en-AU" dirty="0" smtClean="0"/>
              <a:t>CARD4L by Geoscience Australia and USGS. </a:t>
            </a:r>
          </a:p>
          <a:p>
            <a:r>
              <a:rPr lang="en-AU" dirty="0"/>
              <a:t>T</a:t>
            </a:r>
            <a:r>
              <a:rPr lang="en-AU" sz="1400" dirty="0"/>
              <a:t>B</a:t>
            </a:r>
            <a:r>
              <a:rPr lang="en-AU" dirty="0" smtClean="0"/>
              <a:t> can be retrieved from thermal channels on Landsat (L5, 7, 8) using radiative transfer models (</a:t>
            </a:r>
            <a:r>
              <a:rPr lang="en-AU" dirty="0"/>
              <a:t>MODTRAN </a:t>
            </a:r>
            <a:r>
              <a:rPr lang="en-AU" dirty="0" smtClean="0"/>
              <a:t>5).</a:t>
            </a:r>
          </a:p>
          <a:p>
            <a:r>
              <a:rPr lang="en-AU" dirty="0" smtClean="0"/>
              <a:t>The key input is globally available ancillary atmospheric data.</a:t>
            </a:r>
            <a:endParaRPr lang="en-AU" dirty="0"/>
          </a:p>
          <a:p>
            <a:r>
              <a:rPr lang="en-AU" dirty="0" smtClean="0"/>
              <a:t>Geoscience Australia compared approaches in 2015 with 60 m Landsat. The study used 3 dates x 3 sites, x 4 global datasets</a:t>
            </a:r>
          </a:p>
          <a:p>
            <a:r>
              <a:rPr lang="en-AU" dirty="0" smtClean="0"/>
              <a:t>Sites included Darwin (coastal, 12.5 S), Moree (inland, 29.5 S), Wollongong (coastal, 34.4S)</a:t>
            </a:r>
          </a:p>
          <a:p>
            <a:r>
              <a:rPr lang="en-AU" i="1" dirty="0"/>
              <a:t>Target </a:t>
            </a:r>
            <a:r>
              <a:rPr lang="en-AU" dirty="0"/>
              <a:t>CARD4L would require use of Land surface emissivity corrections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5047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29600" cy="461665"/>
          </a:xfrm>
        </p:spPr>
        <p:txBody>
          <a:bodyPr/>
          <a:lstStyle/>
          <a:p>
            <a:r>
              <a:rPr lang="en-AU" dirty="0" smtClean="0"/>
              <a:t>Surface Brightness Temperature in K </a:t>
            </a:r>
            <a:r>
              <a:rPr lang="en-AU" dirty="0"/>
              <a:t>(02/05/2003)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MODSIM 2015, Gold Coast, Australia, November 29 to December 4, 2015</a:t>
            </a:r>
            <a:endParaRPr lang="en-AU" dirty="0"/>
          </a:p>
        </p:txBody>
      </p:sp>
      <p:grpSp>
        <p:nvGrpSpPr>
          <p:cNvPr id="12" name="Group 11"/>
          <p:cNvGrpSpPr/>
          <p:nvPr/>
        </p:nvGrpSpPr>
        <p:grpSpPr>
          <a:xfrm>
            <a:off x="179513" y="915566"/>
            <a:ext cx="8667750" cy="1801432"/>
            <a:chOff x="179513" y="1274400"/>
            <a:chExt cx="8667750" cy="180143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3" y="1275607"/>
              <a:ext cx="1719263" cy="180022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6633" y="1274400"/>
              <a:ext cx="1719263" cy="180022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4000" y="1275606"/>
              <a:ext cx="1719263" cy="180022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9200" y="1274400"/>
              <a:ext cx="1719263" cy="180022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8000" y="1275581"/>
              <a:ext cx="1719263" cy="1800225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56" y="3219822"/>
            <a:ext cx="3257550" cy="5143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3618" y="2787774"/>
            <a:ext cx="1606530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/>
              <a:t>Balloon</a:t>
            </a:r>
            <a:br>
              <a:rPr lang="en-AU" b="1" dirty="0" smtClean="0"/>
            </a:br>
            <a:r>
              <a:rPr lang="en-AU" sz="1100" b="1" dirty="0" smtClean="0"/>
              <a:t>coincident, </a:t>
            </a:r>
            <a:br>
              <a:rPr lang="en-AU" sz="1100" b="1" dirty="0" smtClean="0"/>
            </a:br>
            <a:r>
              <a:rPr lang="en-AU" sz="1100" b="1" dirty="0" smtClean="0"/>
              <a:t>ground released</a:t>
            </a:r>
            <a:br>
              <a:rPr lang="en-AU" sz="1100" b="1" dirty="0" smtClean="0"/>
            </a:br>
            <a:r>
              <a:rPr lang="en-AU" sz="1100" b="1" dirty="0" smtClean="0"/>
              <a:t>(this is the reference)</a:t>
            </a:r>
            <a:endParaRPr lang="en-A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99210" y="278777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/>
              <a:t>NCEP1</a:t>
            </a:r>
            <a:endParaRPr lang="en-A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139952" y="2806641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/>
              <a:t>NCEP2</a:t>
            </a:r>
            <a:endParaRPr lang="en-A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796135" y="2787774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/>
              <a:t>MERRA</a:t>
            </a:r>
            <a:endParaRPr lang="en-A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380312" y="2810091"/>
            <a:ext cx="11416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/>
              <a:t>ECMWF</a:t>
            </a:r>
            <a:br>
              <a:rPr lang="en-AU" b="1" dirty="0" smtClean="0"/>
            </a:br>
            <a:r>
              <a:rPr lang="en-AU" sz="1200" b="1" dirty="0" smtClean="0"/>
              <a:t>(best overall)</a:t>
            </a:r>
            <a:endParaRPr lang="en-AU" b="1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228184" y="3291830"/>
            <a:ext cx="2808312" cy="1368152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50000"/>
              </a:spcBef>
              <a:spcAft>
                <a:spcPct val="0"/>
              </a:spcAft>
              <a:defRPr sz="18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447675" indent="-268288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800">
                <a:solidFill>
                  <a:srgbClr val="4D4D4D"/>
                </a:solidFill>
                <a:latin typeface="+mn-lt"/>
              </a:defRPr>
            </a:lvl2pPr>
            <a:lvl3pPr marL="895350" indent="-26828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rgbClr val="4D4D4D"/>
                </a:solidFill>
                <a:latin typeface="+mn-lt"/>
              </a:defRPr>
            </a:lvl3pPr>
            <a:lvl4pPr marL="1350963" indent="-271463" algn="l" rtl="0" fontAlgn="base">
              <a:spcBef>
                <a:spcPct val="25000"/>
              </a:spcBef>
              <a:spcAft>
                <a:spcPct val="0"/>
              </a:spcAft>
              <a:buChar char="•"/>
              <a:defRPr sz="1600">
                <a:solidFill>
                  <a:srgbClr val="4D4D4D"/>
                </a:solidFill>
                <a:latin typeface="+mn-lt"/>
              </a:defRPr>
            </a:lvl4pPr>
            <a:lvl5pPr marL="17922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rgbClr val="4D4D4D"/>
                </a:solidFill>
                <a:latin typeface="+mn-lt"/>
              </a:defRPr>
            </a:lvl5pPr>
            <a:lvl6pPr marL="22494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6pPr>
            <a:lvl7pPr marL="27066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7pPr>
            <a:lvl8pPr marL="31638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8pPr>
            <a:lvl9pPr marL="36210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AU" sz="1000" dirty="0"/>
              <a:t>NCEP1 </a:t>
            </a:r>
            <a:r>
              <a:rPr lang="en-AU" sz="1000" dirty="0" smtClean="0"/>
              <a:t>(NOAA NCEP/NCAR </a:t>
            </a:r>
            <a:r>
              <a:rPr lang="en-AU" sz="1000" dirty="0"/>
              <a:t>Reanalysis I </a:t>
            </a:r>
            <a:r>
              <a:rPr lang="en-AU" sz="1000" dirty="0" smtClean="0"/>
              <a:t>data)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AU" sz="1000" dirty="0"/>
              <a:t>NCEP2 </a:t>
            </a:r>
            <a:r>
              <a:rPr lang="en-AU" sz="1000" dirty="0" smtClean="0"/>
              <a:t>(NOAA NCEP-DOE </a:t>
            </a:r>
            <a:r>
              <a:rPr lang="en-AU" sz="1000" dirty="0"/>
              <a:t>Reanalysis </a:t>
            </a:r>
            <a:r>
              <a:rPr lang="en-AU" sz="1000" dirty="0" smtClean="0"/>
              <a:t>II)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AU" sz="1000" kern="0" dirty="0" smtClean="0"/>
              <a:t>MERRA (NASA Modern Era Retrospective-Analysis for Research and Applications)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AU" sz="1000" kern="0" dirty="0" smtClean="0"/>
              <a:t>ECMWF (European Centre for Medium-Range Weather Forecasts)</a:t>
            </a:r>
          </a:p>
          <a:p>
            <a:pPr eaLnBrk="1" hangingPunct="1"/>
            <a:endParaRPr lang="en-AU" sz="1000" kern="0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79512" y="4155926"/>
            <a:ext cx="5904656" cy="504056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50000"/>
              </a:spcBef>
              <a:spcAft>
                <a:spcPct val="0"/>
              </a:spcAft>
              <a:defRPr sz="18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447675" indent="-268288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800">
                <a:solidFill>
                  <a:srgbClr val="4D4D4D"/>
                </a:solidFill>
                <a:latin typeface="+mn-lt"/>
              </a:defRPr>
            </a:lvl2pPr>
            <a:lvl3pPr marL="895350" indent="-26828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rgbClr val="4D4D4D"/>
                </a:solidFill>
                <a:latin typeface="+mn-lt"/>
              </a:defRPr>
            </a:lvl3pPr>
            <a:lvl4pPr marL="1350963" indent="-271463" algn="l" rtl="0" fontAlgn="base">
              <a:spcBef>
                <a:spcPct val="25000"/>
              </a:spcBef>
              <a:spcAft>
                <a:spcPct val="0"/>
              </a:spcAft>
              <a:buChar char="•"/>
              <a:defRPr sz="1600">
                <a:solidFill>
                  <a:srgbClr val="4D4D4D"/>
                </a:solidFill>
                <a:latin typeface="+mn-lt"/>
              </a:defRPr>
            </a:lvl4pPr>
            <a:lvl5pPr marL="17922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rgbClr val="4D4D4D"/>
                </a:solidFill>
                <a:latin typeface="+mn-lt"/>
              </a:defRPr>
            </a:lvl5pPr>
            <a:lvl6pPr marL="22494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6pPr>
            <a:lvl7pPr marL="27066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7pPr>
            <a:lvl8pPr marL="31638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8pPr>
            <a:lvl9pPr marL="36210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eaLnBrk="1" hangingPunct="1"/>
            <a:endParaRPr lang="en-AU" sz="1000" kern="0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79512" y="4227934"/>
            <a:ext cx="6048672" cy="504056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50000"/>
              </a:spcBef>
              <a:spcAft>
                <a:spcPct val="0"/>
              </a:spcAft>
              <a:defRPr sz="18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447675" indent="-268288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800">
                <a:solidFill>
                  <a:srgbClr val="4D4D4D"/>
                </a:solidFill>
                <a:latin typeface="+mn-lt"/>
              </a:defRPr>
            </a:lvl2pPr>
            <a:lvl3pPr marL="895350" indent="-26828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rgbClr val="4D4D4D"/>
                </a:solidFill>
                <a:latin typeface="+mn-lt"/>
              </a:defRPr>
            </a:lvl3pPr>
            <a:lvl4pPr marL="1350963" indent="-271463" algn="l" rtl="0" fontAlgn="base">
              <a:spcBef>
                <a:spcPct val="25000"/>
              </a:spcBef>
              <a:spcAft>
                <a:spcPct val="0"/>
              </a:spcAft>
              <a:buChar char="•"/>
              <a:defRPr sz="1600">
                <a:solidFill>
                  <a:srgbClr val="4D4D4D"/>
                </a:solidFill>
                <a:latin typeface="+mn-lt"/>
              </a:defRPr>
            </a:lvl4pPr>
            <a:lvl5pPr marL="17922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rgbClr val="4D4D4D"/>
                </a:solidFill>
                <a:latin typeface="+mn-lt"/>
              </a:defRPr>
            </a:lvl5pPr>
            <a:lvl6pPr marL="22494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6pPr>
            <a:lvl7pPr marL="27066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7pPr>
            <a:lvl8pPr marL="31638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8pPr>
            <a:lvl9pPr marL="36210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AU" sz="1000" dirty="0" smtClean="0"/>
              <a:t>Reference: Li et al., 2015 </a:t>
            </a:r>
            <a:r>
              <a:rPr lang="en-AU" sz="1000" b="1" dirty="0"/>
              <a:t>Land surface brightness temperature retrieved from</a:t>
            </a:r>
          </a:p>
          <a:p>
            <a:r>
              <a:rPr lang="en-AU" sz="1000" b="1" dirty="0"/>
              <a:t>Landsat </a:t>
            </a:r>
            <a:r>
              <a:rPr lang="en-AU" sz="1000" b="1" dirty="0" smtClean="0"/>
              <a:t>data.</a:t>
            </a:r>
            <a:r>
              <a:rPr lang="en-AU" sz="1000" dirty="0" smtClean="0"/>
              <a:t> </a:t>
            </a:r>
            <a:r>
              <a:rPr lang="en-AU" sz="1000" dirty="0"/>
              <a:t>http://www.mssanz.org.au/modsim2015/L11/li.pdf</a:t>
            </a:r>
            <a:endParaRPr lang="en-AU" sz="1000" kern="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79512" y="915566"/>
            <a:ext cx="1737121" cy="1801432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13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Landsat Surface Brightness Temperature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40" y="915566"/>
            <a:ext cx="4032448" cy="3744416"/>
          </a:xfrm>
        </p:spPr>
        <p:txBody>
          <a:bodyPr/>
          <a:lstStyle/>
          <a:p>
            <a:r>
              <a:rPr lang="en-AU" dirty="0"/>
              <a:t>(</a:t>
            </a:r>
            <a:r>
              <a:rPr lang="en-AU" baseline="30000" dirty="0" err="1"/>
              <a:t>o</a:t>
            </a:r>
            <a:r>
              <a:rPr lang="en-AU" dirty="0" err="1"/>
              <a:t>K</a:t>
            </a:r>
            <a:r>
              <a:rPr lang="en-AU" dirty="0"/>
              <a:t>) image of Landsat 7 image on October 6, </a:t>
            </a:r>
            <a:r>
              <a:rPr lang="en-AU" dirty="0" smtClean="0"/>
              <a:t>2000; </a:t>
            </a:r>
          </a:p>
          <a:p>
            <a:pPr marL="342900" indent="-342900">
              <a:buAutoNum type="alphaLcParenBoth"/>
            </a:pPr>
            <a:r>
              <a:rPr lang="en-AU" dirty="0" smtClean="0"/>
              <a:t>using </a:t>
            </a:r>
            <a:r>
              <a:rPr lang="en-AU" dirty="0"/>
              <a:t>ground based radiosonde (atmospheric profile) measurements; </a:t>
            </a:r>
            <a:endParaRPr lang="en-AU" dirty="0" smtClean="0"/>
          </a:p>
          <a:p>
            <a:r>
              <a:rPr lang="en-AU" dirty="0" smtClean="0"/>
              <a:t>(</a:t>
            </a:r>
            <a:r>
              <a:rPr lang="en-AU" dirty="0"/>
              <a:t>b) using MERRA atmospheric profile; </a:t>
            </a:r>
            <a:endParaRPr lang="en-AU" dirty="0" smtClean="0"/>
          </a:p>
          <a:p>
            <a:r>
              <a:rPr lang="en-AU" dirty="0" smtClean="0"/>
              <a:t>(</a:t>
            </a:r>
            <a:r>
              <a:rPr lang="en-AU" dirty="0"/>
              <a:t>c) using NCEP1 atmospheric profile </a:t>
            </a:r>
            <a:r>
              <a:rPr lang="en-AU" dirty="0" smtClean="0"/>
              <a:t>and;</a:t>
            </a:r>
          </a:p>
          <a:p>
            <a:r>
              <a:rPr lang="en-AU" dirty="0" smtClean="0"/>
              <a:t>(</a:t>
            </a:r>
            <a:r>
              <a:rPr lang="en-AU" dirty="0"/>
              <a:t>d) using NCEP2 atmospheric profile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43558"/>
            <a:ext cx="4320480" cy="375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02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MODSIM 2015, Gold Coast, Australia, November 29 to December 4, 2015</a:t>
            </a:r>
            <a:endParaRPr lang="en-AU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Brightness temperature comparison </a:t>
            </a:r>
            <a:endParaRPr lang="en-A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8" y="859719"/>
            <a:ext cx="4517898" cy="3323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102" y="849007"/>
            <a:ext cx="4517898" cy="3323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79512" y="4155926"/>
            <a:ext cx="5904656" cy="504056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50000"/>
              </a:spcBef>
              <a:spcAft>
                <a:spcPct val="0"/>
              </a:spcAft>
              <a:defRPr sz="18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447675" indent="-268288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800">
                <a:solidFill>
                  <a:srgbClr val="4D4D4D"/>
                </a:solidFill>
                <a:latin typeface="+mn-lt"/>
              </a:defRPr>
            </a:lvl2pPr>
            <a:lvl3pPr marL="895350" indent="-26828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rgbClr val="4D4D4D"/>
                </a:solidFill>
                <a:latin typeface="+mn-lt"/>
              </a:defRPr>
            </a:lvl3pPr>
            <a:lvl4pPr marL="1350963" indent="-271463" algn="l" rtl="0" fontAlgn="base">
              <a:spcBef>
                <a:spcPct val="25000"/>
              </a:spcBef>
              <a:spcAft>
                <a:spcPct val="0"/>
              </a:spcAft>
              <a:buChar char="•"/>
              <a:defRPr sz="1600">
                <a:solidFill>
                  <a:srgbClr val="4D4D4D"/>
                </a:solidFill>
                <a:latin typeface="+mn-lt"/>
              </a:defRPr>
            </a:lvl4pPr>
            <a:lvl5pPr marL="17922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rgbClr val="4D4D4D"/>
                </a:solidFill>
                <a:latin typeface="+mn-lt"/>
              </a:defRPr>
            </a:lvl5pPr>
            <a:lvl6pPr marL="22494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6pPr>
            <a:lvl7pPr marL="27066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7pPr>
            <a:lvl8pPr marL="31638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8pPr>
            <a:lvl9pPr marL="36210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eaLnBrk="1" hangingPunct="1"/>
            <a:endParaRPr lang="en-AU" sz="1000" kern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79512" y="4227934"/>
            <a:ext cx="6048672" cy="504056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50000"/>
              </a:spcBef>
              <a:spcAft>
                <a:spcPct val="0"/>
              </a:spcAft>
              <a:defRPr sz="18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447675" indent="-268288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800">
                <a:solidFill>
                  <a:srgbClr val="4D4D4D"/>
                </a:solidFill>
                <a:latin typeface="+mn-lt"/>
              </a:defRPr>
            </a:lvl2pPr>
            <a:lvl3pPr marL="895350" indent="-26828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rgbClr val="4D4D4D"/>
                </a:solidFill>
                <a:latin typeface="+mn-lt"/>
              </a:defRPr>
            </a:lvl3pPr>
            <a:lvl4pPr marL="1350963" indent="-271463" algn="l" rtl="0" fontAlgn="base">
              <a:spcBef>
                <a:spcPct val="25000"/>
              </a:spcBef>
              <a:spcAft>
                <a:spcPct val="0"/>
              </a:spcAft>
              <a:buChar char="•"/>
              <a:defRPr sz="1600">
                <a:solidFill>
                  <a:srgbClr val="4D4D4D"/>
                </a:solidFill>
                <a:latin typeface="+mn-lt"/>
              </a:defRPr>
            </a:lvl4pPr>
            <a:lvl5pPr marL="17922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rgbClr val="4D4D4D"/>
                </a:solidFill>
                <a:latin typeface="+mn-lt"/>
              </a:defRPr>
            </a:lvl5pPr>
            <a:lvl6pPr marL="22494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6pPr>
            <a:lvl7pPr marL="27066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7pPr>
            <a:lvl8pPr marL="31638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8pPr>
            <a:lvl9pPr marL="36210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eaLnBrk="1" hangingPunct="1"/>
            <a:r>
              <a:rPr lang="en-AU" sz="1000" dirty="0" smtClean="0"/>
              <a:t>* Presented in Land Surface Brightness Temperature Retrieval from Landsat Data at 21st </a:t>
            </a:r>
            <a:r>
              <a:rPr lang="en-AU" sz="1000" dirty="0"/>
              <a:t>International Congress on Modelling and </a:t>
            </a:r>
            <a:r>
              <a:rPr lang="en-AU" sz="1000" dirty="0" smtClean="0"/>
              <a:t>Simulation</a:t>
            </a:r>
            <a:endParaRPr lang="en-AU" sz="1000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2555776" y="3075806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Worst results,</a:t>
            </a:r>
            <a:br>
              <a:rPr lang="en-AU" dirty="0" smtClean="0"/>
            </a:br>
            <a:r>
              <a:rPr lang="en-AU" dirty="0" smtClean="0"/>
              <a:t>Darwin, 2003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6944260" y="3003798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Best results,</a:t>
            </a:r>
            <a:br>
              <a:rPr lang="en-AU" dirty="0" smtClean="0"/>
            </a:br>
            <a:r>
              <a:rPr lang="en-AU" dirty="0" smtClean="0"/>
              <a:t>Moree, 2000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4857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Data Cube Ingestion and </a:t>
            </a:r>
            <a:r>
              <a:rPr lang="en-AU" dirty="0"/>
              <a:t>I</a:t>
            </a:r>
            <a:r>
              <a:rPr lang="en-AU" dirty="0" smtClean="0"/>
              <a:t>nteroperability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6389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Ready </a:t>
            </a:r>
            <a:r>
              <a:rPr lang="en-US" dirty="0" smtClean="0"/>
              <a:t>Data, </a:t>
            </a:r>
            <a:r>
              <a:rPr lang="en-AU" dirty="0" smtClean="0"/>
              <a:t>Ingestion </a:t>
            </a:r>
            <a:r>
              <a:rPr lang="en-AU" dirty="0"/>
              <a:t>and Indexing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20" name="Rounded Rectangle 19"/>
          <p:cNvSpPr/>
          <p:nvPr/>
        </p:nvSpPr>
        <p:spPr bwMode="auto">
          <a:xfrm>
            <a:off x="2195736" y="1918447"/>
            <a:ext cx="1152128" cy="81965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Analysis Ready Data</a:t>
            </a:r>
            <a:endParaRPr kumimoji="0" lang="en-A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4499992" y="843558"/>
            <a:ext cx="1152128" cy="342932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User</a:t>
            </a:r>
            <a:endParaRPr kumimoji="0" lang="en-A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4499992" y="1275606"/>
            <a:ext cx="1152128" cy="342932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User</a:t>
            </a:r>
            <a:endParaRPr kumimoji="0" lang="en-A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6228184" y="2684764"/>
            <a:ext cx="1152128" cy="342932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User</a:t>
            </a:r>
            <a:endParaRPr kumimoji="0" lang="en-A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4427984" y="2499742"/>
            <a:ext cx="1296144" cy="115212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4499992" y="2571750"/>
            <a:ext cx="1152128" cy="342932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Ingester</a:t>
            </a:r>
            <a:endParaRPr kumimoji="0" lang="en-A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499992" y="2931790"/>
            <a:ext cx="1152128" cy="34293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Data Cube</a:t>
            </a:r>
            <a:endParaRPr kumimoji="0" lang="en-A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Straight Arrow Connector 7"/>
          <p:cNvCxnSpPr>
            <a:stCxn id="20" idx="3"/>
            <a:endCxn id="21" idx="1"/>
          </p:cNvCxnSpPr>
          <p:nvPr/>
        </p:nvCxnSpPr>
        <p:spPr bwMode="auto">
          <a:xfrm flipV="1">
            <a:off x="3347864" y="1015024"/>
            <a:ext cx="1152128" cy="131325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7"/>
          <p:cNvCxnSpPr>
            <a:stCxn id="20" idx="3"/>
            <a:endCxn id="24" idx="1"/>
          </p:cNvCxnSpPr>
          <p:nvPr/>
        </p:nvCxnSpPr>
        <p:spPr bwMode="auto">
          <a:xfrm flipV="1">
            <a:off x="3347864" y="1447072"/>
            <a:ext cx="1152128" cy="88120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7"/>
          <p:cNvCxnSpPr>
            <a:stCxn id="20" idx="3"/>
          </p:cNvCxnSpPr>
          <p:nvPr/>
        </p:nvCxnSpPr>
        <p:spPr bwMode="auto">
          <a:xfrm>
            <a:off x="3347864" y="2328276"/>
            <a:ext cx="1080120" cy="38225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7"/>
          <p:cNvCxnSpPr>
            <a:stCxn id="3" idx="3"/>
            <a:endCxn id="25" idx="1"/>
          </p:cNvCxnSpPr>
          <p:nvPr/>
        </p:nvCxnSpPr>
        <p:spPr bwMode="auto">
          <a:xfrm flipV="1">
            <a:off x="5724128" y="2856230"/>
            <a:ext cx="504056" cy="219576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Rounded Rectangle 28"/>
          <p:cNvSpPr/>
          <p:nvPr/>
        </p:nvSpPr>
        <p:spPr bwMode="auto">
          <a:xfrm>
            <a:off x="6228184" y="3116812"/>
            <a:ext cx="1152128" cy="342932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User</a:t>
            </a:r>
            <a:endParaRPr kumimoji="0" lang="en-A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0" name="Straight Arrow Connector 7"/>
          <p:cNvCxnSpPr>
            <a:stCxn id="3" idx="3"/>
            <a:endCxn id="29" idx="1"/>
          </p:cNvCxnSpPr>
          <p:nvPr/>
        </p:nvCxnSpPr>
        <p:spPr bwMode="auto">
          <a:xfrm>
            <a:off x="5724128" y="3075806"/>
            <a:ext cx="504056" cy="21247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Rounded Rectangle 31"/>
          <p:cNvSpPr/>
          <p:nvPr/>
        </p:nvSpPr>
        <p:spPr bwMode="auto">
          <a:xfrm>
            <a:off x="6226565" y="3600365"/>
            <a:ext cx="1152128" cy="342932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User</a:t>
            </a:r>
            <a:endParaRPr kumimoji="0" lang="en-A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3" name="Straight Arrow Connector 7"/>
          <p:cNvCxnSpPr>
            <a:stCxn id="3" idx="3"/>
            <a:endCxn id="32" idx="1"/>
          </p:cNvCxnSpPr>
          <p:nvPr/>
        </p:nvCxnSpPr>
        <p:spPr bwMode="auto">
          <a:xfrm>
            <a:off x="5724128" y="3075806"/>
            <a:ext cx="502437" cy="696025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Rounded Rectangle 39"/>
          <p:cNvSpPr/>
          <p:nvPr/>
        </p:nvSpPr>
        <p:spPr bwMode="auto">
          <a:xfrm>
            <a:off x="6228184" y="2232213"/>
            <a:ext cx="1152128" cy="342932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User</a:t>
            </a:r>
            <a:endParaRPr kumimoji="0" lang="en-A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1" name="Straight Arrow Connector 7"/>
          <p:cNvCxnSpPr>
            <a:stCxn id="3" idx="3"/>
            <a:endCxn id="40" idx="1"/>
          </p:cNvCxnSpPr>
          <p:nvPr/>
        </p:nvCxnSpPr>
        <p:spPr bwMode="auto">
          <a:xfrm flipV="1">
            <a:off x="5724128" y="2403679"/>
            <a:ext cx="504056" cy="67212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/>
          <p:nvPr/>
        </p:nvCxnSpPr>
        <p:spPr bwMode="auto">
          <a:xfrm>
            <a:off x="683568" y="3939902"/>
            <a:ext cx="187220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TextBox 44"/>
          <p:cNvSpPr txBox="1"/>
          <p:nvPr/>
        </p:nvSpPr>
        <p:spPr>
          <a:xfrm>
            <a:off x="582667" y="3939902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Data Provision</a:t>
            </a:r>
            <a:endParaRPr lang="en-AU" dirty="0"/>
          </a:p>
        </p:txBody>
      </p:sp>
      <p:cxnSp>
        <p:nvCxnSpPr>
          <p:cNvPr id="47" name="Straight Connector 46"/>
          <p:cNvCxnSpPr/>
          <p:nvPr/>
        </p:nvCxnSpPr>
        <p:spPr bwMode="auto">
          <a:xfrm>
            <a:off x="1907704" y="3939902"/>
            <a:ext cx="144016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/>
          <p:cNvCxnSpPr/>
          <p:nvPr/>
        </p:nvCxnSpPr>
        <p:spPr bwMode="auto">
          <a:xfrm>
            <a:off x="2339752" y="4083918"/>
            <a:ext cx="3168352" cy="83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Box 48"/>
          <p:cNvSpPr txBox="1"/>
          <p:nvPr/>
        </p:nvSpPr>
        <p:spPr>
          <a:xfrm>
            <a:off x="3779912" y="4092302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Data Exploitation</a:t>
            </a:r>
            <a:endParaRPr lang="en-AU" dirty="0"/>
          </a:p>
        </p:txBody>
      </p:sp>
      <p:cxnSp>
        <p:nvCxnSpPr>
          <p:cNvPr id="50" name="Straight Connector 49"/>
          <p:cNvCxnSpPr/>
          <p:nvPr/>
        </p:nvCxnSpPr>
        <p:spPr bwMode="auto">
          <a:xfrm>
            <a:off x="5508104" y="4092302"/>
            <a:ext cx="187220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0" name="Rounded Rectangle 79"/>
          <p:cNvSpPr/>
          <p:nvPr/>
        </p:nvSpPr>
        <p:spPr bwMode="auto">
          <a:xfrm>
            <a:off x="611560" y="2156810"/>
            <a:ext cx="1152128" cy="34293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Raw data</a:t>
            </a:r>
            <a:endParaRPr kumimoji="0" lang="en-A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2" name="Straight Arrow Connector 81"/>
          <p:cNvCxnSpPr>
            <a:stCxn id="80" idx="3"/>
            <a:endCxn id="20" idx="1"/>
          </p:cNvCxnSpPr>
          <p:nvPr/>
        </p:nvCxnSpPr>
        <p:spPr bwMode="auto">
          <a:xfrm>
            <a:off x="1763688" y="2328276"/>
            <a:ext cx="43204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6192371" y="771550"/>
            <a:ext cx="19800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This saves users </a:t>
            </a:r>
            <a:br>
              <a:rPr lang="en-AU" dirty="0" smtClean="0"/>
            </a:br>
            <a:r>
              <a:rPr lang="en-AU" dirty="0" smtClean="0"/>
              <a:t>expertise and </a:t>
            </a:r>
            <a:br>
              <a:rPr lang="en-AU" dirty="0" smtClean="0"/>
            </a:br>
            <a:r>
              <a:rPr lang="en-AU" dirty="0" smtClean="0"/>
              <a:t>resources! ($)</a:t>
            </a:r>
            <a:endParaRPr lang="en-AU" dirty="0"/>
          </a:p>
        </p:txBody>
      </p:sp>
      <p:sp>
        <p:nvSpPr>
          <p:cNvPr id="31" name="TextBox 30"/>
          <p:cNvSpPr txBox="1"/>
          <p:nvPr/>
        </p:nvSpPr>
        <p:spPr>
          <a:xfrm>
            <a:off x="7596336" y="2196095"/>
            <a:ext cx="1547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This allows the time series to be leveraged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3023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1944"/>
            <a:ext cx="8229600" cy="461665"/>
          </a:xfrm>
        </p:spPr>
        <p:txBody>
          <a:bodyPr/>
          <a:lstStyle/>
          <a:p>
            <a:r>
              <a:rPr lang="en-GB" dirty="0" smtClean="0"/>
              <a:t>Ingestion to Open Data Cube is a simple process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299942"/>
            <a:ext cx="5328592" cy="360040"/>
          </a:xfrm>
        </p:spPr>
        <p:txBody>
          <a:bodyPr/>
          <a:lstStyle/>
          <a:p>
            <a:r>
              <a:rPr lang="en-AU" dirty="0"/>
              <a:t>http://agdc-v2.readthedocs.io/en/stable/index.html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hape 104"/>
          <p:cNvSpPr txBox="1">
            <a:spLocks noGrp="1"/>
          </p:cNvSpPr>
          <p:nvPr/>
        </p:nvSpPr>
        <p:spPr>
          <a:xfrm>
            <a:off x="311700" y="1188325"/>
            <a:ext cx="7140620" cy="14554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GB" sz="1400" dirty="0"/>
              <a:t>s2a_l1c = </a:t>
            </a:r>
            <a:r>
              <a:rPr lang="en-GB" sz="1400" dirty="0" err="1"/>
              <a:t>dc.load</a:t>
            </a:r>
            <a:r>
              <a:rPr lang="en-GB" sz="1400" dirty="0"/>
              <a:t>(product='s2a_level1c_granule',x=(147.36, 147.41), y=(-35.1, -35.15), measurements=['04','03','02'], </a:t>
            </a:r>
            <a:r>
              <a:rPr lang="en-GB" sz="1400" dirty="0" err="1"/>
              <a:t>output_crs</a:t>
            </a:r>
            <a:r>
              <a:rPr lang="en-GB" sz="1400" dirty="0"/>
              <a:t>='EPSG:4326', resolution=(-0.00025,0.00025))</a:t>
            </a:r>
          </a:p>
        </p:txBody>
      </p:sp>
      <p:sp>
        <p:nvSpPr>
          <p:cNvPr id="8" name="Shape 105"/>
          <p:cNvSpPr txBox="1"/>
          <p:nvPr/>
        </p:nvSpPr>
        <p:spPr>
          <a:xfrm>
            <a:off x="4808725" y="796175"/>
            <a:ext cx="2404200" cy="3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spcBef>
                <a:spcPts val="0"/>
              </a:spcBef>
              <a:buNone/>
            </a:pPr>
            <a:r>
              <a:rPr lang="en-GB"/>
              <a:t>Longitude latitude range</a:t>
            </a:r>
          </a:p>
        </p:txBody>
      </p:sp>
      <p:cxnSp>
        <p:nvCxnSpPr>
          <p:cNvPr id="9" name="Shape 106"/>
          <p:cNvCxnSpPr/>
          <p:nvPr/>
        </p:nvCxnSpPr>
        <p:spPr>
          <a:xfrm flipH="1">
            <a:off x="5143525" y="1127450"/>
            <a:ext cx="106500" cy="197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" name="Shape 107"/>
          <p:cNvCxnSpPr>
            <a:stCxn id="8" idx="2"/>
          </p:cNvCxnSpPr>
          <p:nvPr/>
        </p:nvCxnSpPr>
        <p:spPr>
          <a:xfrm>
            <a:off x="6010825" y="1124975"/>
            <a:ext cx="426300" cy="15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" name="Shape 108"/>
          <p:cNvSpPr txBox="1"/>
          <p:nvPr/>
        </p:nvSpPr>
        <p:spPr>
          <a:xfrm>
            <a:off x="411100" y="1923678"/>
            <a:ext cx="3043200" cy="5691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rtl="0">
              <a:spcBef>
                <a:spcPts val="0"/>
              </a:spcBef>
              <a:buNone/>
            </a:pPr>
            <a:r>
              <a:rPr lang="en-GB" dirty="0"/>
              <a:t>Spectral bands / measurements of interest</a:t>
            </a:r>
          </a:p>
        </p:txBody>
      </p:sp>
      <p:cxnSp>
        <p:nvCxnSpPr>
          <p:cNvPr id="12" name="Shape 109"/>
          <p:cNvCxnSpPr>
            <a:stCxn id="11" idx="0"/>
          </p:cNvCxnSpPr>
          <p:nvPr/>
        </p:nvCxnSpPr>
        <p:spPr>
          <a:xfrm flipV="1">
            <a:off x="1932700" y="1779662"/>
            <a:ext cx="119020" cy="14401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" name="Shape 110"/>
          <p:cNvSpPr txBox="1"/>
          <p:nvPr/>
        </p:nvSpPr>
        <p:spPr>
          <a:xfrm>
            <a:off x="3059832" y="2499742"/>
            <a:ext cx="1944216" cy="5760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rtl="0">
              <a:spcBef>
                <a:spcPts val="0"/>
              </a:spcBef>
              <a:buNone/>
            </a:pPr>
            <a:r>
              <a:rPr lang="en-GB" dirty="0"/>
              <a:t>Analysis grid representation</a:t>
            </a:r>
          </a:p>
        </p:txBody>
      </p:sp>
      <p:cxnSp>
        <p:nvCxnSpPr>
          <p:cNvPr id="14" name="Shape 111"/>
          <p:cNvCxnSpPr>
            <a:stCxn id="13" idx="0"/>
          </p:cNvCxnSpPr>
          <p:nvPr/>
        </p:nvCxnSpPr>
        <p:spPr>
          <a:xfrm flipV="1">
            <a:off x="4031940" y="1851670"/>
            <a:ext cx="36004" cy="64807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" name="Shape 112"/>
          <p:cNvCxnSpPr>
            <a:stCxn id="13" idx="0"/>
          </p:cNvCxnSpPr>
          <p:nvPr/>
        </p:nvCxnSpPr>
        <p:spPr>
          <a:xfrm flipV="1">
            <a:off x="4031940" y="1779662"/>
            <a:ext cx="1042948" cy="7200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51670"/>
            <a:ext cx="3422699" cy="246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19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520600" cy="572700"/>
          </a:xfrm>
        </p:spPr>
        <p:txBody>
          <a:bodyPr/>
          <a:lstStyle/>
          <a:p>
            <a:r>
              <a:rPr lang="en-AU" dirty="0" smtClean="0"/>
              <a:t>Open Data Cube Ingest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0032" y="1152475"/>
            <a:ext cx="4104456" cy="3416400"/>
          </a:xfrm>
        </p:spPr>
        <p:txBody>
          <a:bodyPr/>
          <a:lstStyle/>
          <a:p>
            <a:r>
              <a:rPr lang="en-AU" dirty="0" smtClean="0"/>
              <a:t>1) Decode </a:t>
            </a:r>
            <a:r>
              <a:rPr lang="en-AU" dirty="0"/>
              <a:t>existing data files</a:t>
            </a:r>
          </a:p>
          <a:p>
            <a:pPr lvl="1"/>
            <a:r>
              <a:rPr lang="en-AU" dirty="0"/>
              <a:t>Read multiple file formats</a:t>
            </a:r>
          </a:p>
          <a:p>
            <a:r>
              <a:rPr lang="en-AU" dirty="0"/>
              <a:t>2</a:t>
            </a:r>
            <a:r>
              <a:rPr lang="en-AU" dirty="0" smtClean="0"/>
              <a:t>) Define </a:t>
            </a:r>
            <a:r>
              <a:rPr lang="en-AU" dirty="0"/>
              <a:t>translation of data files to Storage Units</a:t>
            </a:r>
          </a:p>
          <a:p>
            <a:pPr lvl="1"/>
            <a:r>
              <a:rPr lang="en-AU" dirty="0"/>
              <a:t>Target storage unit type, format and shape</a:t>
            </a:r>
          </a:p>
          <a:p>
            <a:pPr lvl="1"/>
            <a:r>
              <a:rPr lang="en-AU" dirty="0"/>
              <a:t>Reproject or resample data if desired</a:t>
            </a:r>
          </a:p>
          <a:p>
            <a:pPr lvl="1"/>
            <a:r>
              <a:rPr lang="en-AU" dirty="0"/>
              <a:t>Reformat or reshape if desired</a:t>
            </a:r>
          </a:p>
          <a:p>
            <a:r>
              <a:rPr lang="en-AU" dirty="0" smtClean="0"/>
              <a:t>3) Pass </a:t>
            </a:r>
            <a:r>
              <a:rPr lang="en-AU" dirty="0"/>
              <a:t>job to a Storage Unit Writer</a:t>
            </a:r>
          </a:p>
          <a:p>
            <a:pPr lvl="1"/>
            <a:r>
              <a:rPr lang="en-AU" dirty="0"/>
              <a:t>Handle file locking </a:t>
            </a:r>
            <a:r>
              <a:rPr lang="en-AU" dirty="0" err="1" smtClean="0"/>
              <a:t>etc</a:t>
            </a:r>
            <a:endParaRPr lang="en-AU" dirty="0" smtClean="0"/>
          </a:p>
        </p:txBody>
      </p:sp>
      <p:pic>
        <p:nvPicPr>
          <p:cNvPr id="1026" name="Picture 2" descr="C:\Users\u50821\Pictures\Datacube-inge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95" y="1203598"/>
            <a:ext cx="3783049" cy="297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251520" y="4371950"/>
            <a:ext cx="4104456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lvl="0" algn="l" rtl="0" fontAlgn="base">
              <a:spcBef>
                <a:spcPts val="0"/>
              </a:spcBef>
              <a:spcAft>
                <a:spcPct val="0"/>
              </a:spcAft>
              <a:defRPr sz="18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447675" lvl="1" indent="-268288" algn="l" rtl="0" fontAlgn="base">
              <a:spcBef>
                <a:spcPts val="0"/>
              </a:spcBef>
              <a:spcAft>
                <a:spcPct val="0"/>
              </a:spcAft>
              <a:buChar char="•"/>
              <a:defRPr sz="1800">
                <a:solidFill>
                  <a:srgbClr val="4D4D4D"/>
                </a:solidFill>
                <a:latin typeface="+mn-lt"/>
              </a:defRPr>
            </a:lvl2pPr>
            <a:lvl3pPr marL="895350" lvl="2" indent="-268288" algn="l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rgbClr val="4D4D4D"/>
                </a:solidFill>
                <a:latin typeface="+mn-lt"/>
              </a:defRPr>
            </a:lvl3pPr>
            <a:lvl4pPr marL="1350963" lvl="3" indent="-271463" algn="l" rtl="0" fontAlgn="base">
              <a:spcBef>
                <a:spcPts val="0"/>
              </a:spcBef>
              <a:spcAft>
                <a:spcPct val="0"/>
              </a:spcAft>
              <a:buChar char="•"/>
              <a:defRPr sz="1600">
                <a:solidFill>
                  <a:srgbClr val="4D4D4D"/>
                </a:solidFill>
                <a:latin typeface="+mn-lt"/>
              </a:defRPr>
            </a:lvl4pPr>
            <a:lvl5pPr marL="1792288" lvl="4" indent="-261938" algn="l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rgbClr val="4D4D4D"/>
                </a:solidFill>
                <a:latin typeface="+mn-lt"/>
              </a:defRPr>
            </a:lvl5pPr>
            <a:lvl6pPr marL="2249488" lvl="5" indent="-261938" algn="l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6pPr>
            <a:lvl7pPr marL="2706688" lvl="6" indent="-261938" algn="l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7pPr>
            <a:lvl8pPr marL="3163888" lvl="7" indent="-261938" algn="l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8pPr>
            <a:lvl9pPr marL="3621088" lvl="8" indent="-261938" algn="l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eaLnBrk="1" hangingPunct="1"/>
            <a:r>
              <a:rPr lang="en-AU" sz="1400" kern="0" dirty="0" smtClean="0"/>
              <a:t>http://www.datacube.org.au/wiki/Ingest</a:t>
            </a:r>
            <a:endParaRPr lang="en-AU" sz="1400" kern="0" dirty="0"/>
          </a:p>
        </p:txBody>
      </p:sp>
    </p:spTree>
    <p:extLst>
      <p:ext uri="{BB962C8B-B14F-4D97-AF65-F5344CB8AC3E}">
        <p14:creationId xmlns:p14="http://schemas.microsoft.com/office/powerpoint/2010/main" val="229884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576" y="1062037"/>
            <a:ext cx="7719392" cy="2661841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/>
          <p:nvPr/>
        </p:nvSpPr>
        <p:spPr>
          <a:xfrm>
            <a:off x="5148064" y="3896307"/>
            <a:ext cx="3816424" cy="72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smtClean="0"/>
              <a:t>JSON Spectral </a:t>
            </a:r>
            <a:r>
              <a:rPr lang="en-GB" dirty="0"/>
              <a:t>response </a:t>
            </a:r>
            <a:r>
              <a:rPr lang="en-GB" dirty="0" smtClean="0"/>
              <a:t>for  “Spectral </a:t>
            </a:r>
            <a:r>
              <a:rPr lang="en-GB" dirty="0"/>
              <a:t>Ignorance </a:t>
            </a:r>
            <a:r>
              <a:rPr lang="en-GB" dirty="0" smtClean="0"/>
              <a:t>tools”</a:t>
            </a:r>
            <a:endParaRPr lang="en-GB" dirty="0"/>
          </a:p>
        </p:txBody>
      </p:sp>
      <p:cxnSp>
        <p:nvCxnSpPr>
          <p:cNvPr id="79" name="Shape 79"/>
          <p:cNvCxnSpPr/>
          <p:nvPr/>
        </p:nvCxnSpPr>
        <p:spPr>
          <a:xfrm rot="10800000" flipH="1">
            <a:off x="7596337" y="3723878"/>
            <a:ext cx="308700" cy="226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0" name="Shape 80"/>
          <p:cNvSpPr txBox="1"/>
          <p:nvPr/>
        </p:nvSpPr>
        <p:spPr>
          <a:xfrm>
            <a:off x="330213" y="3939382"/>
            <a:ext cx="2364900" cy="72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Band names from S2 User Guide</a:t>
            </a:r>
          </a:p>
        </p:txBody>
      </p:sp>
      <p:cxnSp>
        <p:nvCxnSpPr>
          <p:cNvPr id="81" name="Shape 81"/>
          <p:cNvCxnSpPr/>
          <p:nvPr/>
        </p:nvCxnSpPr>
        <p:spPr>
          <a:xfrm rot="10800000" flipH="1">
            <a:off x="1815028" y="3756907"/>
            <a:ext cx="308700" cy="226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2" name="Shape 82"/>
          <p:cNvSpPr txBox="1"/>
          <p:nvPr/>
        </p:nvSpPr>
        <p:spPr>
          <a:xfrm>
            <a:off x="3267388" y="4031907"/>
            <a:ext cx="1536600" cy="44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Alias band name</a:t>
            </a:r>
          </a:p>
        </p:txBody>
      </p:sp>
      <p:cxnSp>
        <p:nvCxnSpPr>
          <p:cNvPr id="83" name="Shape 83"/>
          <p:cNvCxnSpPr>
            <a:stCxn id="82" idx="0"/>
          </p:cNvCxnSpPr>
          <p:nvPr/>
        </p:nvCxnSpPr>
        <p:spPr>
          <a:xfrm rot="10800000">
            <a:off x="3708688" y="3758907"/>
            <a:ext cx="327000" cy="273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43888" y="267494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smtClean="0"/>
              <a:t>How Sentinel-2 bands (20m) would ‘look’ in the AGDC database</a:t>
            </a:r>
            <a:endParaRPr lang="en-GB" dirty="0"/>
          </a:p>
        </p:txBody>
      </p:sp>
      <p:pic>
        <p:nvPicPr>
          <p:cNvPr id="10" name="Shape 118"/>
          <p:cNvPicPr preferRelativeResize="0"/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2000" contrast="6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8304" y="2139702"/>
            <a:ext cx="1940843" cy="962546"/>
          </a:xfrm>
          <a:prstGeom prst="rect">
            <a:avLst/>
          </a:prstGeom>
          <a:noFill/>
          <a:ln w="25400">
            <a:solidFill>
              <a:schemeClr val="tx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8788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demand for ARD is growing – radar time series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696" y="943725"/>
            <a:ext cx="2950129" cy="163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u21472\Desktop\Working on\Worldcover conference\Photos\IMG_008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2" t="5355" r="15047" b="17324"/>
          <a:stretch/>
        </p:blipFill>
        <p:spPr bwMode="auto">
          <a:xfrm>
            <a:off x="539552" y="914400"/>
            <a:ext cx="4608512" cy="369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3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43888" y="267494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smtClean="0"/>
              <a:t>Sentinel-2A sensor </a:t>
            </a:r>
            <a:r>
              <a:rPr lang="en-GB" dirty="0"/>
              <a:t>relative spectral response included</a:t>
            </a:r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925" y="1250950"/>
            <a:ext cx="8058150" cy="3219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2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309885"/>
            <a:ext cx="8229600" cy="461665"/>
          </a:xfrm>
        </p:spPr>
        <p:txBody>
          <a:bodyPr/>
          <a:lstStyle/>
          <a:p>
            <a:r>
              <a:rPr lang="en-GB" dirty="0"/>
              <a:t>Spectral Ignorance concept, </a:t>
            </a:r>
            <a:r>
              <a:rPr lang="en-GB" dirty="0" smtClean="0"/>
              <a:t>sensor </a:t>
            </a:r>
            <a:r>
              <a:rPr lang="en-GB" dirty="0"/>
              <a:t>band equivalence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" name="Shape 125"/>
          <p:cNvPicPr preferRelativeResize="0">
            <a:picLocks noGrp="1"/>
          </p:cNvPicPr>
          <p:nvPr>
            <p:ph idx="1"/>
          </p:nvPr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7624" y="1779662"/>
            <a:ext cx="6560820" cy="26212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95536" y="771550"/>
            <a:ext cx="822960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50000"/>
              </a:spcBef>
              <a:spcAft>
                <a:spcPct val="0"/>
              </a:spcAft>
              <a:defRPr sz="18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447675" indent="-268288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800">
                <a:solidFill>
                  <a:srgbClr val="4D4D4D"/>
                </a:solidFill>
                <a:latin typeface="+mn-lt"/>
              </a:defRPr>
            </a:lvl2pPr>
            <a:lvl3pPr marL="895350" indent="-26828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rgbClr val="4D4D4D"/>
                </a:solidFill>
                <a:latin typeface="+mn-lt"/>
              </a:defRPr>
            </a:lvl3pPr>
            <a:lvl4pPr marL="1350963" indent="-271463" algn="l" rtl="0" fontAlgn="base">
              <a:spcBef>
                <a:spcPct val="25000"/>
              </a:spcBef>
              <a:spcAft>
                <a:spcPct val="0"/>
              </a:spcAft>
              <a:buChar char="•"/>
              <a:defRPr sz="1600">
                <a:solidFill>
                  <a:srgbClr val="4D4D4D"/>
                </a:solidFill>
                <a:latin typeface="+mn-lt"/>
              </a:defRPr>
            </a:lvl4pPr>
            <a:lvl5pPr marL="17922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rgbClr val="4D4D4D"/>
                </a:solidFill>
                <a:latin typeface="+mn-lt"/>
              </a:defRPr>
            </a:lvl5pPr>
            <a:lvl6pPr marL="22494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6pPr>
            <a:lvl7pPr marL="27066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7pPr>
            <a:lvl8pPr marL="31638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8pPr>
            <a:lvl9pPr marL="36210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eaLnBrk="1" hangingPunct="1"/>
            <a:r>
              <a:rPr lang="en-GB" dirty="0" smtClean="0"/>
              <a:t>Supporting </a:t>
            </a:r>
            <a:r>
              <a:rPr lang="en-GB" dirty="0"/>
              <a:t>multi-sensor </a:t>
            </a:r>
            <a:r>
              <a:rPr lang="en-GB" dirty="0" smtClean="0"/>
              <a:t>AGDC</a:t>
            </a:r>
          </a:p>
          <a:p>
            <a:pPr eaLnBrk="1" hangingPunct="1"/>
            <a:r>
              <a:rPr lang="en-GB" kern="0" dirty="0" smtClean="0"/>
              <a:t>Sentinel-2A Band 2 (Blue) and Landsat 5 TM Band 1 (Blue)</a:t>
            </a:r>
            <a:endParaRPr lang="en-AU" kern="0" dirty="0"/>
          </a:p>
        </p:txBody>
      </p:sp>
      <p:sp>
        <p:nvSpPr>
          <p:cNvPr id="3" name="Rectangle 2"/>
          <p:cNvSpPr/>
          <p:nvPr/>
        </p:nvSpPr>
        <p:spPr>
          <a:xfrm>
            <a:off x="4447607" y="238708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1099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/>
              <a:t>Phone:</a:t>
            </a:r>
            <a:r>
              <a:rPr lang="en-AU" b="0" dirty="0"/>
              <a:t> +61 2 6249 9111</a:t>
            </a:r>
          </a:p>
          <a:p>
            <a:r>
              <a:rPr lang="en-AU" dirty="0"/>
              <a:t>Web:</a:t>
            </a:r>
            <a:r>
              <a:rPr lang="en-AU" b="0" dirty="0"/>
              <a:t> www.ga.gov.au</a:t>
            </a:r>
          </a:p>
          <a:p>
            <a:r>
              <a:rPr lang="en-AU" dirty="0"/>
              <a:t>Email</a:t>
            </a:r>
            <a:r>
              <a:rPr lang="en-AU"/>
              <a:t>:</a:t>
            </a:r>
            <a:r>
              <a:rPr lang="en-AU" b="0"/>
              <a:t> clientservices@ga.gov.au</a:t>
            </a:r>
            <a:endParaRPr lang="en-AU" b="0" dirty="0"/>
          </a:p>
          <a:p>
            <a:r>
              <a:rPr lang="en-AU" dirty="0"/>
              <a:t>Address:</a:t>
            </a:r>
            <a:r>
              <a:rPr lang="en-AU" b="0" dirty="0"/>
              <a:t> </a:t>
            </a:r>
            <a:r>
              <a:rPr lang="en-AU" b="0" dirty="0" err="1"/>
              <a:t>Cnr</a:t>
            </a:r>
            <a:r>
              <a:rPr lang="en-AU" b="0" dirty="0"/>
              <a:t> Jerrabomberra Avenue and Hindmarsh Drive, Symonston ACT 2609</a:t>
            </a:r>
          </a:p>
          <a:p>
            <a:r>
              <a:rPr lang="en-AU" dirty="0"/>
              <a:t>Postal Address:</a:t>
            </a:r>
            <a:r>
              <a:rPr lang="en-AU" b="0" dirty="0"/>
              <a:t> GPO Box 378, Canberra ACT 2601</a:t>
            </a:r>
          </a:p>
        </p:txBody>
      </p:sp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807369"/>
            <a:ext cx="8229600" cy="4308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demand for ARD is growing – </a:t>
            </a:r>
            <a:r>
              <a:rPr lang="en-AU" dirty="0" err="1" smtClean="0"/>
              <a:t>landcover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colorTemperature colorTemp="11500"/>
                    </a14:imgEffect>
                    <a14:imgEffect>
                      <a14:saturation sat="124000"/>
                    </a14:imgEffect>
                    <a14:imgEffect>
                      <a14:brightnessContrast bright="32000" contrast="-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43558"/>
            <a:ext cx="6172024" cy="34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112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1944"/>
            <a:ext cx="8229600" cy="830997"/>
          </a:xfrm>
        </p:spPr>
        <p:txBody>
          <a:bodyPr/>
          <a:lstStyle/>
          <a:p>
            <a:r>
              <a:rPr lang="en-AU" dirty="0" smtClean="0"/>
              <a:t>The demand for ARD is growing – multi-sensor approaches are replicating pre-processing chains!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225550"/>
            <a:ext cx="11154411" cy="329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 bwMode="auto">
          <a:xfrm>
            <a:off x="2771800" y="1707654"/>
            <a:ext cx="2880320" cy="2520280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075" name="Picture 3" descr="C:\Users\u21472\Desktop\Working on\Worldcover conference\Photos\IMG_011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9" t="15869" r="13614" b="27919"/>
          <a:stretch/>
        </p:blipFill>
        <p:spPr bwMode="auto">
          <a:xfrm>
            <a:off x="6228184" y="1225550"/>
            <a:ext cx="2962472" cy="156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74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04899"/>
            <a:ext cx="6263208" cy="3546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1944"/>
            <a:ext cx="8229600" cy="461665"/>
          </a:xfrm>
        </p:spPr>
        <p:txBody>
          <a:bodyPr/>
          <a:lstStyle/>
          <a:p>
            <a:r>
              <a:rPr lang="en-AU" dirty="0" smtClean="0"/>
              <a:t>The demand for ARD is growing – per pixel metadata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Rounded Rectangle 2"/>
          <p:cNvSpPr/>
          <p:nvPr/>
        </p:nvSpPr>
        <p:spPr bwMode="auto">
          <a:xfrm>
            <a:off x="3059832" y="1923678"/>
            <a:ext cx="2880320" cy="2520280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10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And there are benefits to users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 smtClean="0"/>
              <a:t>Time </a:t>
            </a:r>
            <a:r>
              <a:rPr lang="en-AU" b="1" dirty="0"/>
              <a:t>saved using </a:t>
            </a:r>
            <a:r>
              <a:rPr lang="en-AU" b="1" dirty="0" smtClean="0"/>
              <a:t>[GA] for </a:t>
            </a:r>
            <a:r>
              <a:rPr lang="en-AU" b="1" dirty="0"/>
              <a:t>all of the calculations;</a:t>
            </a:r>
          </a:p>
          <a:p>
            <a:r>
              <a:rPr lang="en-AU" dirty="0" smtClean="0"/>
              <a:t>The </a:t>
            </a:r>
            <a:r>
              <a:rPr lang="en-AU" dirty="0"/>
              <a:t>team that participated in the trial has estimated a 30% time saving, compared to current work practices. This is based on work done on the two trial areas. </a:t>
            </a:r>
          </a:p>
          <a:p>
            <a:r>
              <a:rPr lang="en-AU" dirty="0" smtClean="0"/>
              <a:t>… However </a:t>
            </a:r>
            <a:r>
              <a:rPr lang="en-AU" dirty="0"/>
              <a:t>once the team has access to Version 2, and become more familiar with the platform, productivity time will improve significantly</a:t>
            </a:r>
          </a:p>
          <a:p>
            <a:r>
              <a:rPr lang="en-AU" dirty="0" smtClean="0"/>
              <a:t>… Efficiencies will come from obtaining the standard products of the data cube and being able to use indices which are not being used in current projects. 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5559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05092\Documents\Projects\Data Cube\CEOS\Frascati\GeoMedianMDB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72119"/>
            <a:ext cx="5688632" cy="402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Ready Data for the Murray Darling </a:t>
            </a:r>
            <a:r>
              <a:rPr lang="en-US" dirty="0" smtClean="0"/>
              <a:t>Basin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467544" y="843558"/>
            <a:ext cx="31683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/>
              <a:t>Geometric median of Landsat 8 SR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No visible artefacts (satellite passes are not visible in the data!) </a:t>
            </a: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Standardisation of the illumination and view angles is effective.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NBAR corrections are applied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2015 calendar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Bands 6,5,3</a:t>
            </a:r>
          </a:p>
        </p:txBody>
      </p:sp>
    </p:spTree>
    <p:extLst>
      <p:ext uri="{BB962C8B-B14F-4D97-AF65-F5344CB8AC3E}">
        <p14:creationId xmlns:p14="http://schemas.microsoft.com/office/powerpoint/2010/main" val="146352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67544" y="267494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GB" dirty="0"/>
              <a:t>Sentinel-2 SR</a:t>
            </a:r>
            <a:br>
              <a:rPr lang="en-GB" dirty="0"/>
            </a:br>
            <a:r>
              <a:rPr lang="en-GB" dirty="0" err="1"/>
              <a:t>Longreach</a:t>
            </a:r>
            <a:r>
              <a:rPr lang="en-GB" dirty="0"/>
              <a:t> QLD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smtClean="0"/>
              <a:t>Corrections applied to Landsat </a:t>
            </a:r>
          </a:p>
          <a:p>
            <a:pPr lvl="0">
              <a:spcBef>
                <a:spcPts val="0"/>
              </a:spcBef>
              <a:buNone/>
            </a:pPr>
            <a:r>
              <a:rPr lang="en-GB" dirty="0" smtClean="0"/>
              <a:t>can be applied also to Sentinel-2</a:t>
            </a:r>
          </a:p>
          <a:p>
            <a:pPr lvl="0">
              <a:spcBef>
                <a:spcPts val="0"/>
              </a:spcBef>
              <a:buNone/>
            </a:pPr>
            <a:endParaRPr lang="en-GB" dirty="0"/>
          </a:p>
          <a:p>
            <a:pPr lvl="0">
              <a:spcBef>
                <a:spcPts val="0"/>
              </a:spcBef>
              <a:buNone/>
            </a:pPr>
            <a:r>
              <a:rPr lang="en-GB" dirty="0" smtClean="0"/>
              <a:t>Geoscience Australia – in development</a:t>
            </a:r>
          </a:p>
          <a:p>
            <a:pPr lvl="0">
              <a:spcBef>
                <a:spcPts val="0"/>
              </a:spcBef>
              <a:buNone/>
            </a:pPr>
            <a:r>
              <a:rPr lang="en-GB" dirty="0" smtClean="0"/>
              <a:t>Queensland </a:t>
            </a:r>
            <a:r>
              <a:rPr lang="en-GB" dirty="0" err="1" smtClean="0"/>
              <a:t>Uni</a:t>
            </a:r>
            <a:r>
              <a:rPr lang="en-GB" dirty="0" smtClean="0"/>
              <a:t> – well advanced </a:t>
            </a:r>
            <a:br>
              <a:rPr lang="en-GB" dirty="0" smtClean="0"/>
            </a:br>
            <a:r>
              <a:rPr lang="en-GB" dirty="0" smtClean="0"/>
              <a:t>(separate presentation)</a:t>
            </a:r>
          </a:p>
          <a:p>
            <a:pPr lvl="0">
              <a:spcBef>
                <a:spcPts val="0"/>
              </a:spcBef>
              <a:buNone/>
            </a:pPr>
            <a:endParaRPr lang="en-GB" dirty="0"/>
          </a:p>
        </p:txBody>
      </p:sp>
      <p:pic>
        <p:nvPicPr>
          <p:cNvPr id="140" name="Shape 140" descr="S2A-NBAR-snapsho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9992" y="195486"/>
            <a:ext cx="4118937" cy="41094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755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2126309" y="199086"/>
            <a:ext cx="5624945" cy="461665"/>
          </a:xfrm>
        </p:spPr>
        <p:txBody>
          <a:bodyPr wrap="square">
            <a:spAutoFit/>
          </a:bodyPr>
          <a:lstStyle/>
          <a:p>
            <a:pPr algn="l" eaLnBrk="1" hangingPunct="1"/>
            <a:r>
              <a:rPr lang="en-US" b="1" dirty="0" smtClean="0">
                <a:latin typeface="Tahoma" charset="0"/>
                <a:ea typeface="ＭＳ Ｐゴシック" charset="0"/>
                <a:cs typeface="ＭＳ Ｐゴシック" charset="0"/>
              </a:rPr>
              <a:t>SPOT-5 ARD</a:t>
            </a:r>
            <a:endParaRPr lang="en-US" sz="3600" b="1" dirty="0">
              <a:solidFill>
                <a:srgbClr val="FFD799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80905" name="Straight Arrow Connector 2"/>
          <p:cNvCxnSpPr>
            <a:cxnSpLocks noChangeShapeType="1"/>
          </p:cNvCxnSpPr>
          <p:nvPr/>
        </p:nvCxnSpPr>
        <p:spPr bwMode="auto">
          <a:xfrm flipH="1">
            <a:off x="1816101" y="4713685"/>
            <a:ext cx="949325" cy="258365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76200" y="627534"/>
            <a:ext cx="8915400" cy="403528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287338" indent="-287338">
              <a:buSzPct val="120000"/>
              <a:buFont typeface="Wingdings" charset="2"/>
              <a:buChar char="§"/>
            </a:pP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Stuart </a:t>
            </a:r>
            <a:r>
              <a:rPr lang="en-US" sz="1800" dirty="0" err="1">
                <a:latin typeface="Calibri" charset="0"/>
                <a:ea typeface="ＭＳ Ｐゴシック" charset="0"/>
                <a:cs typeface="Calibri" charset="0"/>
              </a:rPr>
              <a:t>Phinn</a:t>
            </a:r>
            <a:r>
              <a:rPr lang="en-US" sz="1800" dirty="0">
                <a:latin typeface="Calibri" charset="0"/>
                <a:ea typeface="ＭＳ Ｐゴシック" charset="0"/>
                <a:cs typeface="Calibri" charset="0"/>
              </a:rPr>
              <a:t> (Queensland Univ.) </a:t>
            </a:r>
            <a:r>
              <a:rPr lang="en-US" sz="1800" kern="1200" dirty="0" smtClean="0">
                <a:latin typeface="Calibri" charset="0"/>
                <a:ea typeface="ＭＳ Ｐゴシック" charset="0"/>
                <a:cs typeface="Calibri" charset="0"/>
              </a:rPr>
              <a:t>has </a:t>
            </a:r>
            <a:r>
              <a:rPr lang="en-US" sz="1800" kern="1200" dirty="0">
                <a:latin typeface="Calibri" charset="0"/>
                <a:ea typeface="ＭＳ Ｐゴシック" charset="0"/>
                <a:cs typeface="Calibri" charset="0"/>
              </a:rPr>
              <a:t>a process for atmospheric correction, terrain correction and NBAR for SPOT-5. </a:t>
            </a:r>
            <a:endParaRPr lang="en-US" sz="1800" kern="1200" dirty="0" smtClean="0">
              <a:latin typeface="Calibri" charset="0"/>
              <a:ea typeface="ＭＳ Ｐゴシック" charset="0"/>
              <a:cs typeface="Calibri" charset="0"/>
            </a:endParaRPr>
          </a:p>
          <a:p>
            <a:pPr marL="287338" indent="-287338" algn="l" defTabSz="914400" rtl="0">
              <a:buSzPct val="120000"/>
              <a:buFont typeface="Wingdings" charset="2"/>
              <a:buChar char="§"/>
            </a:pPr>
            <a:r>
              <a:rPr lang="en-US" sz="1800" kern="1200" dirty="0" smtClean="0">
                <a:latin typeface="Calibri" charset="0"/>
                <a:ea typeface="ＭＳ Ｐゴシック" charset="0"/>
                <a:cs typeface="Calibri" charset="0"/>
              </a:rPr>
              <a:t>The SEO </a:t>
            </a:r>
            <a:r>
              <a:rPr lang="en-US" sz="1800" kern="1200" dirty="0">
                <a:latin typeface="Calibri" charset="0"/>
                <a:ea typeface="ＭＳ Ｐゴシック" charset="0"/>
                <a:cs typeface="Calibri" charset="0"/>
              </a:rPr>
              <a:t>team </a:t>
            </a:r>
            <a:r>
              <a:rPr lang="en-US" sz="1800" kern="1200" dirty="0" smtClean="0">
                <a:latin typeface="Calibri" charset="0"/>
                <a:ea typeface="ＭＳ Ｐゴシック" charset="0"/>
                <a:cs typeface="Calibri" charset="0"/>
              </a:rPr>
              <a:t>was planning to send </a:t>
            </a:r>
            <a:r>
              <a:rPr lang="en-US" sz="1800" kern="1200" dirty="0">
                <a:latin typeface="Calibri" charset="0"/>
                <a:ea typeface="ＭＳ Ｐゴシック" charset="0"/>
                <a:cs typeface="Calibri" charset="0"/>
              </a:rPr>
              <a:t>him a few SPOT-5 files over Kenya to process into Surface Reflectance (SR). We w</a:t>
            </a:r>
            <a:r>
              <a:rPr lang="en-US" sz="1800" kern="1200" dirty="0" smtClean="0">
                <a:latin typeface="Calibri" charset="0"/>
                <a:ea typeface="ＭＳ Ｐゴシック" charset="0"/>
                <a:cs typeface="Calibri" charset="0"/>
              </a:rPr>
              <a:t>ould </a:t>
            </a:r>
            <a:r>
              <a:rPr lang="en-US" sz="1800" kern="1200" dirty="0">
                <a:latin typeface="Calibri" charset="0"/>
                <a:ea typeface="ＭＳ Ｐゴシック" charset="0"/>
                <a:cs typeface="Calibri" charset="0"/>
              </a:rPr>
              <a:t>select an area where we have Kenya data cube content. </a:t>
            </a:r>
            <a:endParaRPr lang="en-US" sz="1800" kern="1200" dirty="0" smtClean="0">
              <a:latin typeface="Calibri" charset="0"/>
              <a:ea typeface="ＭＳ Ｐゴシック" charset="0"/>
              <a:cs typeface="Calibri" charset="0"/>
            </a:endParaRPr>
          </a:p>
          <a:p>
            <a:pPr marL="287338" indent="-287338" algn="l" defTabSz="914400" rtl="0">
              <a:buSzPct val="120000"/>
              <a:buFont typeface="Wingdings" charset="2"/>
              <a:buChar char="§"/>
            </a:pPr>
            <a:r>
              <a:rPr lang="en-US" sz="1800" kern="1200" dirty="0" smtClean="0">
                <a:latin typeface="Calibri" charset="0"/>
                <a:ea typeface="ＭＳ Ｐゴシック" charset="0"/>
                <a:cs typeface="Calibri" charset="0"/>
              </a:rPr>
              <a:t>Stuart would process the data into SR products. The SEO team would </a:t>
            </a:r>
            <a:r>
              <a:rPr lang="en-US" sz="1800" kern="1200" dirty="0">
                <a:latin typeface="Calibri" charset="0"/>
                <a:ea typeface="ＭＳ Ｐゴシック" charset="0"/>
                <a:cs typeface="Calibri" charset="0"/>
              </a:rPr>
              <a:t>test them in QGIS (visual inspection against Landsat data). If the data looks promising, we will need to create a document for the processing </a:t>
            </a:r>
            <a:r>
              <a:rPr lang="en-US" sz="1800" kern="1200" dirty="0" smtClean="0">
                <a:latin typeface="Calibri" charset="0"/>
                <a:ea typeface="ＭＳ Ｐゴシック" charset="0"/>
                <a:cs typeface="Calibri" charset="0"/>
              </a:rPr>
              <a:t>steps, create a Python script for users to perform the same processing, </a:t>
            </a:r>
            <a:r>
              <a:rPr lang="en-US" sz="1800" kern="1200" dirty="0">
                <a:latin typeface="Calibri" charset="0"/>
                <a:ea typeface="ＭＳ Ｐゴシック" charset="0"/>
                <a:cs typeface="Calibri" charset="0"/>
              </a:rPr>
              <a:t>and create a Data Cube </a:t>
            </a:r>
            <a:r>
              <a:rPr lang="en-US" sz="1800" kern="1200" dirty="0" err="1" smtClean="0">
                <a:latin typeface="Calibri" charset="0"/>
                <a:ea typeface="ＭＳ Ｐゴシック" charset="0"/>
                <a:cs typeface="Calibri" charset="0"/>
              </a:rPr>
              <a:t>ingestor</a:t>
            </a:r>
            <a:r>
              <a:rPr lang="en-US" sz="1800" kern="1200" dirty="0" smtClean="0">
                <a:latin typeface="Calibri" charset="0"/>
                <a:ea typeface="ＭＳ Ｐゴシック" charset="0"/>
                <a:cs typeface="Calibri" charset="0"/>
              </a:rPr>
              <a:t>.</a:t>
            </a:r>
          </a:p>
          <a:p>
            <a:pPr marL="287338" indent="-287338" algn="l" defTabSz="914400" rtl="0">
              <a:buSzPct val="120000"/>
              <a:buFont typeface="Wingdings" charset="2"/>
              <a:buChar char="§"/>
            </a:pPr>
            <a:r>
              <a:rPr lang="en-US" sz="1800" kern="1200" dirty="0" smtClean="0">
                <a:latin typeface="Calibri" charset="0"/>
                <a:ea typeface="ＭＳ Ｐゴシック" charset="0"/>
                <a:cs typeface="Calibri" charset="0"/>
              </a:rPr>
              <a:t>Example on right is SPOT-5 over Africa in </a:t>
            </a:r>
            <a:br>
              <a:rPr lang="en-US" sz="1800" kern="1200" dirty="0" smtClean="0">
                <a:latin typeface="Calibri" charset="0"/>
                <a:ea typeface="ＭＳ Ｐゴシック" charset="0"/>
                <a:cs typeface="Calibri" charset="0"/>
              </a:rPr>
            </a:br>
            <a:r>
              <a:rPr lang="en-US" sz="1800" kern="1200" dirty="0" smtClean="0">
                <a:latin typeface="Calibri" charset="0"/>
                <a:ea typeface="ＭＳ Ｐゴシック" charset="0"/>
                <a:cs typeface="Calibri" charset="0"/>
              </a:rPr>
              <a:t>Jan 1-8, 2014 (RED) using the COVE tool.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3135022"/>
            <a:ext cx="3548448" cy="18370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0" y="4011910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/>
              <a:t>*Supplied </a:t>
            </a:r>
            <a:r>
              <a:rPr lang="en-AU" dirty="0"/>
              <a:t>by Brian Killough, </a:t>
            </a:r>
            <a:endParaRPr lang="en-AU" dirty="0" smtClean="0"/>
          </a:p>
          <a:p>
            <a:r>
              <a:rPr lang="en-AU" dirty="0" smtClean="0"/>
              <a:t>CEOS </a:t>
            </a:r>
            <a:r>
              <a:rPr lang="en-AU" dirty="0"/>
              <a:t>Systems Engineering </a:t>
            </a:r>
            <a:r>
              <a:rPr lang="en-AU" dirty="0" smtClean="0"/>
              <a:t>Office (SEO)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229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 White Widescreen 16x9">
  <a:themeElements>
    <a:clrScheme name="GA Conclusion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A Conclusion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A Conclusion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Conclusion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Conclusion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Conclusion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Conclusion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Conclusion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A Blue Pages">
  <a:themeElements>
    <a:clrScheme name="GA Blue Pages 13">
      <a:dk1>
        <a:srgbClr val="4D4D4F"/>
      </a:dk1>
      <a:lt1>
        <a:srgbClr val="FFFFFF"/>
      </a:lt1>
      <a:dk2>
        <a:srgbClr val="267485"/>
      </a:dk2>
      <a:lt2>
        <a:srgbClr val="808080"/>
      </a:lt2>
      <a:accent1>
        <a:srgbClr val="A0D7E4"/>
      </a:accent1>
      <a:accent2>
        <a:srgbClr val="333399"/>
      </a:accent2>
      <a:accent3>
        <a:srgbClr val="FFFFFF"/>
      </a:accent3>
      <a:accent4>
        <a:srgbClr val="404042"/>
      </a:accent4>
      <a:accent5>
        <a:srgbClr val="CDE8EF"/>
      </a:accent5>
      <a:accent6>
        <a:srgbClr val="2D2D8A"/>
      </a:accent6>
      <a:hlink>
        <a:srgbClr val="0000FF"/>
      </a:hlink>
      <a:folHlink>
        <a:srgbClr val="99CC00"/>
      </a:folHlink>
    </a:clrScheme>
    <a:fontScheme name="GA Blue Pag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A Blue Pag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13">
        <a:dk1>
          <a:srgbClr val="4D4D4F"/>
        </a:dk1>
        <a:lt1>
          <a:srgbClr val="FFFFFF"/>
        </a:lt1>
        <a:dk2>
          <a:srgbClr val="267485"/>
        </a:dk2>
        <a:lt2>
          <a:srgbClr val="808080"/>
        </a:lt2>
        <a:accent1>
          <a:srgbClr val="A0D7E4"/>
        </a:accent1>
        <a:accent2>
          <a:srgbClr val="333399"/>
        </a:accent2>
        <a:accent3>
          <a:srgbClr val="FFFFFF"/>
        </a:accent3>
        <a:accent4>
          <a:srgbClr val="404042"/>
        </a:accent4>
        <a:accent5>
          <a:srgbClr val="CDE8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GA Internal Title Slide">
  <a:themeElements>
    <a:clrScheme name="GA Internal 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A Internal Title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A Internal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Internal 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Internal 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Internal 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Internal 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Internal 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 White Widescreen 16x9</Template>
  <TotalTime>580</TotalTime>
  <Words>2091</Words>
  <Application>Microsoft Office PowerPoint</Application>
  <PresentationFormat>On-screen Show (16:9)</PresentationFormat>
  <Paragraphs>218</Paragraphs>
  <Slides>22</Slides>
  <Notes>14</Notes>
  <HiddenSlides>1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GA White Widescreen 16x9</vt:lpstr>
      <vt:lpstr>GA Blue Pages</vt:lpstr>
      <vt:lpstr>GA Internal Title Slide</vt:lpstr>
      <vt:lpstr>Geoscience Australia:</vt:lpstr>
      <vt:lpstr>The demand for ARD is growing – radar time series</vt:lpstr>
      <vt:lpstr>The demand for ARD is growing – landcover</vt:lpstr>
      <vt:lpstr>The demand for ARD is growing – multi-sensor approaches are replicating pre-processing chains!</vt:lpstr>
      <vt:lpstr>The demand for ARD is growing – per pixel metadata</vt:lpstr>
      <vt:lpstr>And there are benefits to users</vt:lpstr>
      <vt:lpstr>Analysis Ready Data for the Murray Darling Basin</vt:lpstr>
      <vt:lpstr>Sentinel-2 SR Longreach QLD</vt:lpstr>
      <vt:lpstr>SPOT-5 ARD</vt:lpstr>
      <vt:lpstr>CEOS ARD Status for Data Cubes</vt:lpstr>
      <vt:lpstr>Surface Brightness Temperature (SBT) and Analysis Ready Data</vt:lpstr>
      <vt:lpstr>Surface Brightness Temperature in K (02/05/2003) </vt:lpstr>
      <vt:lpstr>Landsat Surface Brightness Temperature</vt:lpstr>
      <vt:lpstr>Brightness temperature comparison </vt:lpstr>
      <vt:lpstr>Data Cube Ingestion and Interoperability </vt:lpstr>
      <vt:lpstr>Analysis Ready Data, Ingestion and Indexing</vt:lpstr>
      <vt:lpstr>Ingestion to Open Data Cube is a simple process</vt:lpstr>
      <vt:lpstr>Open Data Cube Ingest</vt:lpstr>
      <vt:lpstr>How Sentinel-2 bands (20m) would ‘look’ in the AGDC database</vt:lpstr>
      <vt:lpstr>Sentinel-2A sensor relative spectral response included</vt:lpstr>
      <vt:lpstr>Spectral Ignorance concept, sensor band equivalence</vt:lpstr>
      <vt:lpstr>PowerPoint Presentation</vt:lpstr>
    </vt:vector>
  </TitlesOfParts>
  <Company>Geoscience Australia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Geoscience Australia</dc:creator>
  <cp:lastModifiedBy>Geoscience Australia</cp:lastModifiedBy>
  <cp:revision>76</cp:revision>
  <dcterms:created xsi:type="dcterms:W3CDTF">2017-01-20T04:59:19Z</dcterms:created>
  <dcterms:modified xsi:type="dcterms:W3CDTF">2017-03-21T06:07:15Z</dcterms:modified>
</cp:coreProperties>
</file>