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5" r:id="rId2"/>
  </p:sldMasterIdLst>
  <p:notesMasterIdLst>
    <p:notesMasterId r:id="rId12"/>
  </p:notesMasterIdLst>
  <p:sldIdLst>
    <p:sldId id="256" r:id="rId3"/>
    <p:sldId id="516" r:id="rId4"/>
    <p:sldId id="523" r:id="rId5"/>
    <p:sldId id="529" r:id="rId6"/>
    <p:sldId id="526" r:id="rId7"/>
    <p:sldId id="527" r:id="rId8"/>
    <p:sldId id="521" r:id="rId9"/>
    <p:sldId id="522" r:id="rId10"/>
    <p:sldId id="528" r:id="rId11"/>
  </p:sldIdLst>
  <p:sldSz cx="9144000" cy="6858000" type="screen4x3"/>
  <p:notesSz cx="6858000" cy="9144000"/>
  <p:defaultTextStyle>
    <a:lvl1pPr defTabSz="457200">
      <a:defRPr>
        <a:solidFill>
          <a:srgbClr val="002569"/>
        </a:solidFill>
      </a:defRPr>
    </a:lvl1pPr>
    <a:lvl2pPr indent="457200" defTabSz="457200">
      <a:defRPr>
        <a:solidFill>
          <a:srgbClr val="002569"/>
        </a:solidFill>
      </a:defRPr>
    </a:lvl2pPr>
    <a:lvl3pPr indent="914400" defTabSz="457200">
      <a:defRPr>
        <a:solidFill>
          <a:srgbClr val="002569"/>
        </a:solidFill>
      </a:defRPr>
    </a:lvl3pPr>
    <a:lvl4pPr indent="1371600" defTabSz="457200">
      <a:defRPr>
        <a:solidFill>
          <a:srgbClr val="002569"/>
        </a:solidFill>
      </a:defRPr>
    </a:lvl4pPr>
    <a:lvl5pPr indent="1828800" defTabSz="457200">
      <a:defRPr>
        <a:solidFill>
          <a:srgbClr val="002569"/>
        </a:solidFill>
      </a:defRPr>
    </a:lvl5pPr>
    <a:lvl6pPr indent="2286000" defTabSz="457200">
      <a:defRPr>
        <a:solidFill>
          <a:srgbClr val="002569"/>
        </a:solidFill>
      </a:defRPr>
    </a:lvl6pPr>
    <a:lvl7pPr indent="2743200" defTabSz="457200">
      <a:defRPr>
        <a:solidFill>
          <a:srgbClr val="002569"/>
        </a:solidFill>
      </a:defRPr>
    </a:lvl7pPr>
    <a:lvl8pPr indent="3200400" defTabSz="457200">
      <a:defRPr>
        <a:solidFill>
          <a:srgbClr val="002569"/>
        </a:solidFill>
      </a:defRPr>
    </a:lvl8pPr>
    <a:lvl9pPr indent="3657600" defTabSz="457200">
      <a:defRPr>
        <a:solidFill>
          <a:srgbClr val="002569"/>
        </a:solidFill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6666FF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DDCA"/>
          </a:solidFill>
        </a:fill>
      </a:tcStyle>
    </a:wholeTbl>
    <a:band2H>
      <a:tcTxStyle/>
      <a:tcStyle>
        <a:tcBdr/>
        <a:fill>
          <a:solidFill>
            <a:srgbClr val="FFEF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CBCB"/>
          </a:solidFill>
        </a:fill>
      </a:tcStyle>
    </a:wholeTbl>
    <a:band2H>
      <a:tcTxStyle/>
      <a:tcStyle>
        <a:tcBdr/>
        <a:fill>
          <a:solidFill>
            <a:srgbClr val="EEE7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BD3"/>
          </a:solidFill>
        </a:fill>
      </a:tcStyle>
    </a:wholeTbl>
    <a:band2H>
      <a:tcTxStyle/>
      <a:tcStyle>
        <a:tcBdr/>
        <a:fill>
          <a:solidFill>
            <a:srgbClr val="E6E7EA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Row>
  </a:tblStyle>
  <a:tblStyle styleId="{2708684C-4D16-4618-839F-0558EEFCDFE6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038"/>
    <p:restoredTop sz="86392" autoAdjust="0"/>
  </p:normalViewPr>
  <p:slideViewPr>
    <p:cSldViewPr>
      <p:cViewPr varScale="1">
        <p:scale>
          <a:sx n="105" d="100"/>
          <a:sy n="105" d="100"/>
        </p:scale>
        <p:origin x="744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9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" name="Shape 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53021836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43" tIns="45222" rIns="90443" bIns="45222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1923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3827" y="8684926"/>
            <a:ext cx="2972590" cy="4575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43" tIns="45222" rIns="90443" bIns="45222"/>
          <a:lstStyle>
            <a:lvl1pPr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35" indent="-285744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2977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168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359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550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741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8932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122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046BBE0-5903-8148-8103-7D7D6F9BA880}" type="slidenum">
              <a:rPr lang="en-US" sz="1000">
                <a:solidFill>
                  <a:srgbClr val="000000"/>
                </a:solidFill>
                <a:latin typeface="Calibri" charset="0"/>
                <a:cs typeface="Arial" charset="0"/>
              </a:rPr>
              <a:pPr eaLnBrk="1" hangingPunct="1"/>
              <a:t>2</a:t>
            </a:fld>
            <a:endParaRPr lang="en-US" sz="1000" dirty="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  <p:sp>
        <p:nvSpPr>
          <p:cNvPr id="81924" name="Header Placeholder 4"/>
          <p:cNvSpPr>
            <a:spLocks noGrp="1"/>
          </p:cNvSpPr>
          <p:nvPr>
            <p:ph type="hdr" sz="quarter"/>
          </p:nvPr>
        </p:nvSpPr>
        <p:spPr bwMode="auto">
          <a:xfrm>
            <a:off x="1" y="0"/>
            <a:ext cx="2972591" cy="4575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43" tIns="45222" rIns="90443" bIns="45222" numCol="1" anchor="t" anchorCtr="0" compatLnSpc="1">
            <a:prstTxWarp prst="textNoShape">
              <a:avLst/>
            </a:prstTxWarp>
          </a:bodyPr>
          <a:lstStyle>
            <a:lvl1pPr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35" indent="-285744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2977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168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359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550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741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8932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122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000" dirty="0">
              <a:solidFill>
                <a:srgbClr val="000000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2468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43" tIns="45222" rIns="90443" bIns="45222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1923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3827" y="8684926"/>
            <a:ext cx="2972590" cy="4575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43" tIns="45222" rIns="90443" bIns="45222"/>
          <a:lstStyle>
            <a:lvl1pPr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35" indent="-285744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2977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168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359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550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741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8932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122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046BBE0-5903-8148-8103-7D7D6F9BA880}" type="slidenum">
              <a:rPr lang="en-US" sz="1000">
                <a:solidFill>
                  <a:srgbClr val="000000"/>
                </a:solidFill>
                <a:latin typeface="Calibri" charset="0"/>
                <a:cs typeface="Arial" charset="0"/>
              </a:rPr>
              <a:pPr eaLnBrk="1" hangingPunct="1"/>
              <a:t>3</a:t>
            </a:fld>
            <a:endParaRPr lang="en-US" sz="1000" dirty="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  <p:sp>
        <p:nvSpPr>
          <p:cNvPr id="81924" name="Header Placeholder 4"/>
          <p:cNvSpPr>
            <a:spLocks noGrp="1"/>
          </p:cNvSpPr>
          <p:nvPr>
            <p:ph type="hdr" sz="quarter"/>
          </p:nvPr>
        </p:nvSpPr>
        <p:spPr bwMode="auto">
          <a:xfrm>
            <a:off x="1" y="0"/>
            <a:ext cx="2972591" cy="4575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43" tIns="45222" rIns="90443" bIns="45222" numCol="1" anchor="t" anchorCtr="0" compatLnSpc="1">
            <a:prstTxWarp prst="textNoShape">
              <a:avLst/>
            </a:prstTxWarp>
          </a:bodyPr>
          <a:lstStyle>
            <a:lvl1pPr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35" indent="-285744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2977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168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359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550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741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8932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122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000" dirty="0">
              <a:solidFill>
                <a:srgbClr val="000000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0708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43" tIns="45222" rIns="90443" bIns="45222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1923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3827" y="8684926"/>
            <a:ext cx="2972590" cy="4575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43" tIns="45222" rIns="90443" bIns="45222"/>
          <a:lstStyle>
            <a:lvl1pPr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35" indent="-285744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2977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168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359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550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741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8932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122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046BBE0-5903-8148-8103-7D7D6F9BA880}" type="slidenum">
              <a:rPr lang="en-US" sz="1000">
                <a:solidFill>
                  <a:srgbClr val="000000"/>
                </a:solidFill>
                <a:latin typeface="Calibri" charset="0"/>
                <a:cs typeface="Arial" charset="0"/>
              </a:rPr>
              <a:pPr eaLnBrk="1" hangingPunct="1"/>
              <a:t>4</a:t>
            </a:fld>
            <a:endParaRPr lang="en-US" sz="1000" dirty="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  <p:sp>
        <p:nvSpPr>
          <p:cNvPr id="81924" name="Header Placeholder 4"/>
          <p:cNvSpPr>
            <a:spLocks noGrp="1"/>
          </p:cNvSpPr>
          <p:nvPr>
            <p:ph type="hdr" sz="quarter"/>
          </p:nvPr>
        </p:nvSpPr>
        <p:spPr bwMode="auto">
          <a:xfrm>
            <a:off x="1" y="0"/>
            <a:ext cx="2972591" cy="4575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43" tIns="45222" rIns="90443" bIns="45222" numCol="1" anchor="t" anchorCtr="0" compatLnSpc="1">
            <a:prstTxWarp prst="textNoShape">
              <a:avLst/>
            </a:prstTxWarp>
          </a:bodyPr>
          <a:lstStyle>
            <a:lvl1pPr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35" indent="-285744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2977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168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359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550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741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8932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122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000" dirty="0">
              <a:solidFill>
                <a:srgbClr val="000000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6863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19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43" tIns="45222" rIns="90443" bIns="45222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1923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3827" y="8684926"/>
            <a:ext cx="2972590" cy="45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43" tIns="45222" rIns="90443" bIns="45222"/>
          <a:lstStyle>
            <a:lvl1pPr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35" indent="-285744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2977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168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359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550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741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8932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122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046BBE0-5903-8148-8103-7D7D6F9BA880}" type="slidenum">
              <a:rPr lang="en-US" sz="1000">
                <a:solidFill>
                  <a:srgbClr val="000000"/>
                </a:solidFill>
                <a:latin typeface="Calibri" charset="0"/>
                <a:cs typeface="Arial" charset="0"/>
              </a:rPr>
              <a:pPr eaLnBrk="1" hangingPunct="1"/>
              <a:t>5</a:t>
            </a:fld>
            <a:endParaRPr lang="en-US" sz="1000" dirty="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  <p:sp>
        <p:nvSpPr>
          <p:cNvPr id="81924" name="Header Placeholder 4"/>
          <p:cNvSpPr>
            <a:spLocks noGrp="1"/>
          </p:cNvSpPr>
          <p:nvPr>
            <p:ph type="hdr" sz="quarter"/>
          </p:nvPr>
        </p:nvSpPr>
        <p:spPr bwMode="auto">
          <a:xfrm>
            <a:off x="1" y="0"/>
            <a:ext cx="2972591" cy="45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43" tIns="45222" rIns="90443" bIns="45222" numCol="1" anchor="t" anchorCtr="0" compatLnSpc="1">
            <a:prstTxWarp prst="textNoShape">
              <a:avLst/>
            </a:prstTxWarp>
          </a:bodyPr>
          <a:lstStyle>
            <a:lvl1pPr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35" indent="-285744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2977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168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359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550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741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8932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122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000" dirty="0">
              <a:solidFill>
                <a:srgbClr val="000000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7233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19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43" tIns="45222" rIns="90443" bIns="45222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1923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3827" y="8684926"/>
            <a:ext cx="2972590" cy="45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43" tIns="45222" rIns="90443" bIns="45222"/>
          <a:lstStyle>
            <a:lvl1pPr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35" indent="-285744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2977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168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359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550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741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8932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122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046BBE0-5903-8148-8103-7D7D6F9BA880}" type="slidenum">
              <a:rPr lang="en-US" sz="1000">
                <a:solidFill>
                  <a:srgbClr val="000000"/>
                </a:solidFill>
                <a:latin typeface="Calibri" charset="0"/>
                <a:cs typeface="Arial" charset="0"/>
              </a:rPr>
              <a:pPr eaLnBrk="1" hangingPunct="1"/>
              <a:t>6</a:t>
            </a:fld>
            <a:endParaRPr lang="en-US" sz="1000" dirty="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  <p:sp>
        <p:nvSpPr>
          <p:cNvPr id="81924" name="Header Placeholder 4"/>
          <p:cNvSpPr>
            <a:spLocks noGrp="1"/>
          </p:cNvSpPr>
          <p:nvPr>
            <p:ph type="hdr" sz="quarter"/>
          </p:nvPr>
        </p:nvSpPr>
        <p:spPr bwMode="auto">
          <a:xfrm>
            <a:off x="1" y="0"/>
            <a:ext cx="2972591" cy="45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43" tIns="45222" rIns="90443" bIns="45222" numCol="1" anchor="t" anchorCtr="0" compatLnSpc="1">
            <a:prstTxWarp prst="textNoShape">
              <a:avLst/>
            </a:prstTxWarp>
          </a:bodyPr>
          <a:lstStyle>
            <a:lvl1pPr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35" indent="-285744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2977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168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359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550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741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8932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122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000" dirty="0">
              <a:solidFill>
                <a:srgbClr val="000000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7943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43" tIns="45222" rIns="90443" bIns="45222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1923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3827" y="8684926"/>
            <a:ext cx="2972590" cy="4575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43" tIns="45222" rIns="90443" bIns="45222"/>
          <a:lstStyle>
            <a:lvl1pPr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35" indent="-285744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2977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168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359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550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741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8932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122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046BBE0-5903-8148-8103-7D7D6F9BA880}" type="slidenum">
              <a:rPr lang="en-US" sz="1000">
                <a:solidFill>
                  <a:srgbClr val="000000"/>
                </a:solidFill>
                <a:latin typeface="Calibri" charset="0"/>
                <a:cs typeface="Arial" charset="0"/>
              </a:rPr>
              <a:pPr eaLnBrk="1" hangingPunct="1"/>
              <a:t>7</a:t>
            </a:fld>
            <a:endParaRPr lang="en-US" sz="1000" dirty="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  <p:sp>
        <p:nvSpPr>
          <p:cNvPr id="81924" name="Header Placeholder 4"/>
          <p:cNvSpPr>
            <a:spLocks noGrp="1"/>
          </p:cNvSpPr>
          <p:nvPr>
            <p:ph type="hdr" sz="quarter"/>
          </p:nvPr>
        </p:nvSpPr>
        <p:spPr bwMode="auto">
          <a:xfrm>
            <a:off x="1" y="0"/>
            <a:ext cx="2972591" cy="4575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43" tIns="45222" rIns="90443" bIns="45222" numCol="1" anchor="t" anchorCtr="0" compatLnSpc="1">
            <a:prstTxWarp prst="textNoShape">
              <a:avLst/>
            </a:prstTxWarp>
          </a:bodyPr>
          <a:lstStyle>
            <a:lvl1pPr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35" indent="-285744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2977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168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359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550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741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8932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122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000" dirty="0">
              <a:solidFill>
                <a:srgbClr val="000000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6241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43" tIns="45222" rIns="90443" bIns="45222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1923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3827" y="8684926"/>
            <a:ext cx="2972590" cy="4575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43" tIns="45222" rIns="90443" bIns="45222"/>
          <a:lstStyle>
            <a:lvl1pPr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35" indent="-285744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2977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168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359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550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741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8932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122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046BBE0-5903-8148-8103-7D7D6F9BA880}" type="slidenum">
              <a:rPr lang="en-US" sz="1000">
                <a:solidFill>
                  <a:srgbClr val="000000"/>
                </a:solidFill>
                <a:latin typeface="Calibri" charset="0"/>
                <a:cs typeface="Arial" charset="0"/>
              </a:rPr>
              <a:pPr eaLnBrk="1" hangingPunct="1"/>
              <a:t>8</a:t>
            </a:fld>
            <a:endParaRPr lang="en-US" sz="1000" dirty="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  <p:sp>
        <p:nvSpPr>
          <p:cNvPr id="81924" name="Header Placeholder 4"/>
          <p:cNvSpPr>
            <a:spLocks noGrp="1"/>
          </p:cNvSpPr>
          <p:nvPr>
            <p:ph type="hdr" sz="quarter"/>
          </p:nvPr>
        </p:nvSpPr>
        <p:spPr bwMode="auto">
          <a:xfrm>
            <a:off x="1" y="0"/>
            <a:ext cx="2972591" cy="4575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43" tIns="45222" rIns="90443" bIns="45222" numCol="1" anchor="t" anchorCtr="0" compatLnSpc="1">
            <a:prstTxWarp prst="textNoShape">
              <a:avLst/>
            </a:prstTxWarp>
          </a:bodyPr>
          <a:lstStyle>
            <a:lvl1pPr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35" indent="-285744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2977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168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359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550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741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8932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122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000" dirty="0">
              <a:solidFill>
                <a:srgbClr val="000000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38767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19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43" tIns="45222" rIns="90443" bIns="45222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1923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3827" y="8684926"/>
            <a:ext cx="2972590" cy="45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43" tIns="45222" rIns="90443" bIns="45222"/>
          <a:lstStyle>
            <a:lvl1pPr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35" indent="-285744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2977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168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359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550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741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8932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122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046BBE0-5903-8148-8103-7D7D6F9BA880}" type="slidenum">
              <a:rPr lang="en-US" sz="1000">
                <a:solidFill>
                  <a:srgbClr val="000000"/>
                </a:solidFill>
                <a:latin typeface="Calibri" charset="0"/>
                <a:cs typeface="Arial" charset="0"/>
              </a:rPr>
              <a:pPr eaLnBrk="1" hangingPunct="1"/>
              <a:t>9</a:t>
            </a:fld>
            <a:endParaRPr lang="en-US" sz="1000" dirty="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  <p:sp>
        <p:nvSpPr>
          <p:cNvPr id="81924" name="Header Placeholder 4"/>
          <p:cNvSpPr>
            <a:spLocks noGrp="1"/>
          </p:cNvSpPr>
          <p:nvPr>
            <p:ph type="hdr" sz="quarter"/>
          </p:nvPr>
        </p:nvSpPr>
        <p:spPr bwMode="auto">
          <a:xfrm>
            <a:off x="1" y="0"/>
            <a:ext cx="2972591" cy="45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43" tIns="45222" rIns="90443" bIns="45222" numCol="1" anchor="t" anchorCtr="0" compatLnSpc="1">
            <a:prstTxWarp prst="textNoShape">
              <a:avLst/>
            </a:prstTxWarp>
          </a:bodyPr>
          <a:lstStyle>
            <a:lvl1pPr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35" indent="-285744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2977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168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359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550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741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8932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122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000" dirty="0">
              <a:solidFill>
                <a:srgbClr val="000000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144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 smtClean="0">
                <a:solidFill>
                  <a:srgbClr val="FFFFFF"/>
                </a:solidFill>
              </a:rPr>
              <a:t>Datacube Training Workshop</a:t>
            </a:r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568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 smtClean="0">
                <a:solidFill>
                  <a:srgbClr val="FFFFFF"/>
                </a:solidFill>
              </a:rPr>
              <a:t>Datacube Project – April 15</a:t>
            </a:r>
            <a:r>
              <a:rPr lang="en-AU" baseline="30000" dirty="0" smtClean="0">
                <a:solidFill>
                  <a:srgbClr val="FFFFFF"/>
                </a:solidFill>
              </a:rPr>
              <a:t>th</a:t>
            </a:r>
            <a:r>
              <a:rPr lang="en-AU" dirty="0" smtClean="0">
                <a:solidFill>
                  <a:srgbClr val="FFFFFF"/>
                </a:solidFill>
              </a:rPr>
              <a:t>, 2013</a:t>
            </a:r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6205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 smtClean="0">
                <a:solidFill>
                  <a:srgbClr val="FFFFFF"/>
                </a:solidFill>
              </a:rPr>
              <a:t>Datacube Project – April 15</a:t>
            </a:r>
            <a:r>
              <a:rPr lang="en-AU" baseline="30000" dirty="0" smtClean="0">
                <a:solidFill>
                  <a:srgbClr val="FFFFFF"/>
                </a:solidFill>
              </a:rPr>
              <a:t>th</a:t>
            </a:r>
            <a:r>
              <a:rPr lang="en-AU" dirty="0" smtClean="0">
                <a:solidFill>
                  <a:srgbClr val="FFFFFF"/>
                </a:solidFill>
              </a:rPr>
              <a:t>, 2013</a:t>
            </a:r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517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15925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5925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 smtClean="0">
                <a:solidFill>
                  <a:srgbClr val="FFFFFF"/>
                </a:solidFill>
              </a:rPr>
              <a:t>Datacube Project – April 15</a:t>
            </a:r>
            <a:r>
              <a:rPr lang="en-AU" baseline="30000" dirty="0" smtClean="0">
                <a:solidFill>
                  <a:srgbClr val="FFFFFF"/>
                </a:solidFill>
              </a:rPr>
              <a:t>th</a:t>
            </a:r>
            <a:r>
              <a:rPr lang="en-AU" dirty="0" smtClean="0">
                <a:solidFill>
                  <a:srgbClr val="FFFFFF"/>
                </a:solidFill>
              </a:rPr>
              <a:t>, 2013</a:t>
            </a:r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2022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5925"/>
            <a:ext cx="8229600" cy="4889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52562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284663" y="6459538"/>
            <a:ext cx="4751387" cy="4143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AU" dirty="0" smtClean="0"/>
              <a:t>Datacube Training Workshop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947107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4363" y="1860550"/>
            <a:ext cx="7916862" cy="549275"/>
          </a:xfrm>
        </p:spPr>
        <p:txBody>
          <a:bodyPr lIns="90000" tIns="46800" rIns="90000" bIns="46800"/>
          <a:lstStyle>
            <a:lvl1pPr>
              <a:defRPr sz="3000">
                <a:solidFill>
                  <a:srgbClr val="4D4D4D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AU" noProof="0" smtClean="0"/>
          </a:p>
        </p:txBody>
      </p:sp>
      <p:sp>
        <p:nvSpPr>
          <p:cNvPr id="386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188" y="2482850"/>
            <a:ext cx="7916862" cy="396875"/>
          </a:xfrm>
        </p:spPr>
        <p:txBody>
          <a:bodyPr lIns="90000" tIns="46800" rIns="90000" bIns="46800">
            <a:spAutoFit/>
          </a:bodyPr>
          <a:lstStyle>
            <a:lvl1pPr>
              <a:defRPr sz="20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AU" noProof="0" smtClean="0"/>
          </a:p>
        </p:txBody>
      </p:sp>
    </p:spTree>
    <p:extLst>
      <p:ext uri="{BB962C8B-B14F-4D97-AF65-F5344CB8AC3E}">
        <p14:creationId xmlns:p14="http://schemas.microsoft.com/office/powerpoint/2010/main" val="245248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 smtClean="0">
                <a:solidFill>
                  <a:srgbClr val="FFFFFF"/>
                </a:solidFill>
              </a:rPr>
              <a:t>Datacube Training Workshop</a:t>
            </a:r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041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 smtClean="0">
                <a:solidFill>
                  <a:srgbClr val="FFFFFF"/>
                </a:solidFill>
              </a:rPr>
              <a:t>Datacube Training Workshop</a:t>
            </a:r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278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81075"/>
            <a:ext cx="4038600" cy="5256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81075"/>
            <a:ext cx="4038600" cy="5256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 smtClean="0">
                <a:solidFill>
                  <a:srgbClr val="FFFFFF"/>
                </a:solidFill>
              </a:rPr>
              <a:t>Datacube Training Workshop</a:t>
            </a:r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822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 smtClean="0">
                <a:solidFill>
                  <a:srgbClr val="FFFFFF"/>
                </a:solidFill>
              </a:rPr>
              <a:t>Datacube Training Workshop</a:t>
            </a:r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313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 smtClean="0">
                <a:solidFill>
                  <a:srgbClr val="FFFFFF"/>
                </a:solidFill>
              </a:rPr>
              <a:t>Datacube Training Workshop</a:t>
            </a:r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989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 smtClean="0">
                <a:solidFill>
                  <a:srgbClr val="FFFFFF"/>
                </a:solidFill>
              </a:rPr>
              <a:t>Datacube Training Workshop</a:t>
            </a:r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31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2" Type="http://schemas.openxmlformats.org/officeDocument/2006/relationships/slideLayout" Target="../slideLayouts/slideLayout4.xml"/><Relationship Id="rId3" Type="http://schemas.openxmlformats.org/officeDocument/2006/relationships/slideLayout" Target="../slideLayouts/slideLayout5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slideLayout" Target="../slideLayouts/slideLayout8.xml"/><Relationship Id="rId7" Type="http://schemas.openxmlformats.org/officeDocument/2006/relationships/slideLayout" Target="../slideLayouts/slideLayout9.xml"/><Relationship Id="rId8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5374" y="1188720"/>
            <a:ext cx="9144000" cy="5669280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2" r:id="rId2"/>
  </p:sldLayoutIdLst>
  <p:transition spd="med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15925"/>
            <a:ext cx="82296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AU" smtClean="0"/>
          </a:p>
        </p:txBody>
      </p:sp>
      <p:sp>
        <p:nvSpPr>
          <p:cNvPr id="385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81075"/>
            <a:ext cx="8229600" cy="525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smtClean="0"/>
          </a:p>
        </p:txBody>
      </p:sp>
      <p:sp>
        <p:nvSpPr>
          <p:cNvPr id="38502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84663" y="6459538"/>
            <a:ext cx="4751387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sz="1000">
                <a:solidFill>
                  <a:schemeClr val="bg1"/>
                </a:solidFill>
              </a:defRPr>
            </a:lvl1pPr>
          </a:lstStyle>
          <a:p>
            <a:pPr defTabSz="914400" rtl="0" fontAlgn="base">
              <a:spcAft>
                <a:spcPct val="0"/>
              </a:spcAft>
            </a:pPr>
            <a:r>
              <a:rPr lang="en-AU" kern="1200" dirty="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Phone: +61 2 6249 9111</a:t>
            </a:r>
          </a:p>
          <a:p>
            <a:pPr defTabSz="914400" rtl="0" fontAlgn="base">
              <a:spcAft>
                <a:spcPct val="0"/>
              </a:spcAft>
            </a:pPr>
            <a:r>
              <a:rPr lang="en-AU" kern="1200" dirty="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Web: www.ga.gov.au</a:t>
            </a:r>
          </a:p>
          <a:p>
            <a:pPr defTabSz="914400" rtl="0" fontAlgn="base">
              <a:spcAft>
                <a:spcPct val="0"/>
              </a:spcAft>
            </a:pPr>
            <a:r>
              <a:rPr lang="en-AU" kern="1200" dirty="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Email: feedback@ga.gov.au</a:t>
            </a:r>
          </a:p>
          <a:p>
            <a:pPr defTabSz="914400" rtl="0" fontAlgn="base">
              <a:spcAft>
                <a:spcPct val="0"/>
              </a:spcAft>
            </a:pPr>
            <a:r>
              <a:rPr lang="en-AU" kern="1200" dirty="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Address: Cnr Jerrabomberra Avenue and Hindmarsh Drive, Symonston ACT 2609</a:t>
            </a:r>
          </a:p>
          <a:p>
            <a:pPr defTabSz="914400" rtl="0" fontAlgn="base">
              <a:spcAft>
                <a:spcPct val="0"/>
              </a:spcAft>
            </a:pPr>
            <a:r>
              <a:rPr lang="en-AU" kern="1200" dirty="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Postal Address: GPO Box 378, Canberra ACT 2601</a:t>
            </a:r>
            <a:endParaRPr lang="en-AU" kern="1200" dirty="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8803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9pPr>
    </p:titleStyle>
    <p:bodyStyle>
      <a:lvl1pPr algn="l" rtl="0" eaLnBrk="1" fontAlgn="base" hangingPunct="1">
        <a:spcBef>
          <a:spcPct val="50000"/>
        </a:spcBef>
        <a:spcAft>
          <a:spcPct val="0"/>
        </a:spcAft>
        <a:defRPr sz="2200">
          <a:solidFill>
            <a:srgbClr val="4D4D4D"/>
          </a:solidFill>
          <a:latin typeface="+mn-lt"/>
          <a:ea typeface="+mn-ea"/>
          <a:cs typeface="+mn-cs"/>
        </a:defRPr>
      </a:lvl1pPr>
      <a:lvl2pPr marL="447675" indent="-268288" algn="l" rtl="0" eaLnBrk="1" fontAlgn="base" hangingPunct="1">
        <a:spcBef>
          <a:spcPct val="50000"/>
        </a:spcBef>
        <a:spcAft>
          <a:spcPct val="0"/>
        </a:spcAft>
        <a:buChar char="•"/>
        <a:defRPr sz="2200">
          <a:solidFill>
            <a:srgbClr val="4D4D4D"/>
          </a:solidFill>
          <a:latin typeface="+mn-lt"/>
        </a:defRPr>
      </a:lvl2pPr>
      <a:lvl3pPr marL="895350" indent="-268288" algn="l" rtl="0" eaLnBrk="1" fontAlgn="base" hangingPunct="1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rgbClr val="4D4D4D"/>
          </a:solidFill>
          <a:latin typeface="+mn-lt"/>
        </a:defRPr>
      </a:lvl3pPr>
      <a:lvl4pPr marL="1350963" indent="-271463" algn="l" rtl="0" eaLnBrk="1" fontAlgn="base" hangingPunct="1">
        <a:spcBef>
          <a:spcPct val="25000"/>
        </a:spcBef>
        <a:spcAft>
          <a:spcPct val="0"/>
        </a:spcAft>
        <a:buChar char="•"/>
        <a:defRPr sz="2000">
          <a:solidFill>
            <a:srgbClr val="4D4D4D"/>
          </a:solidFill>
          <a:latin typeface="+mn-lt"/>
        </a:defRPr>
      </a:lvl4pPr>
      <a:lvl5pPr marL="1792288" indent="-261938" algn="l" rtl="0" eaLnBrk="1" fontAlgn="base" hangingPunct="1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rgbClr val="4D4D4D"/>
          </a:solidFill>
          <a:latin typeface="+mn-lt"/>
        </a:defRPr>
      </a:lvl5pPr>
      <a:lvl6pPr marL="2249488" indent="-261938" algn="l" rtl="0" eaLnBrk="1" fontAlgn="base" hangingPunct="1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rgbClr val="4D4D4D"/>
          </a:solidFill>
          <a:latin typeface="+mn-lt"/>
        </a:defRPr>
      </a:lvl6pPr>
      <a:lvl7pPr marL="2706688" indent="-261938" algn="l" rtl="0" eaLnBrk="1" fontAlgn="base" hangingPunct="1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rgbClr val="4D4D4D"/>
          </a:solidFill>
          <a:latin typeface="+mn-lt"/>
        </a:defRPr>
      </a:lvl7pPr>
      <a:lvl8pPr marL="3163888" indent="-261938" algn="l" rtl="0" eaLnBrk="1" fontAlgn="base" hangingPunct="1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rgbClr val="4D4D4D"/>
          </a:solidFill>
          <a:latin typeface="+mn-lt"/>
        </a:defRPr>
      </a:lvl8pPr>
      <a:lvl9pPr marL="3621088" indent="-261938" algn="l" rtl="0" eaLnBrk="1" fontAlgn="base" hangingPunct="1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rgbClr val="4D4D4D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 idx="4294967295"/>
          </p:nvPr>
        </p:nvSpPr>
        <p:spPr>
          <a:xfrm>
            <a:off x="533400" y="1676400"/>
            <a:ext cx="8305800" cy="685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latin typeface="Droid Serif"/>
                <a:ea typeface="Droid Serif"/>
                <a:cs typeface="Droid Serif"/>
                <a:sym typeface="Droid Serif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3600" b="1" dirty="0" smtClean="0">
                <a:solidFill>
                  <a:srgbClr val="FFFFFF"/>
                </a:solidFill>
              </a:rPr>
              <a:t>Data Interoperability Summary</a:t>
            </a:r>
            <a:endParaRPr sz="2800" b="0" i="1" dirty="0">
              <a:solidFill>
                <a:srgbClr val="FFFFFF"/>
              </a:solidFill>
            </a:endParaRPr>
          </a:p>
        </p:txBody>
      </p:sp>
      <p:sp>
        <p:nvSpPr>
          <p:cNvPr id="11" name="Shape 11"/>
          <p:cNvSpPr/>
          <p:nvPr/>
        </p:nvSpPr>
        <p:spPr>
          <a:xfrm>
            <a:off x="533400" y="3048000"/>
            <a:ext cx="5867400" cy="2541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US" sz="2000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LSI-VC-3 Meeting</a:t>
            </a:r>
          </a:p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US" sz="2000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ESA-ESRIN, </a:t>
            </a:r>
            <a:r>
              <a:rPr lang="en-US" sz="2000" dirty="0" err="1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Frascati</a:t>
            </a:r>
            <a:r>
              <a:rPr lang="en-US" sz="2000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, Italy</a:t>
            </a:r>
          </a:p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US" sz="2000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March 20-21, </a:t>
            </a:r>
            <a:r>
              <a:rPr lang="en-US" sz="2000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2017</a:t>
            </a:r>
          </a:p>
          <a:p>
            <a:pPr lvl="0" defTabSz="914400">
              <a:defRPr>
                <a:solidFill>
                  <a:srgbClr val="000000"/>
                </a:solidFill>
              </a:defRPr>
            </a:pPr>
            <a:endParaRPr lang="en-US" sz="2000"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US" sz="2000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Brian Killough</a:t>
            </a:r>
          </a:p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US" sz="2000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CEOS Systems Engineering Office</a:t>
            </a:r>
          </a:p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US" sz="2000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NASA Langley Research Center</a:t>
            </a:r>
          </a:p>
        </p:txBody>
      </p:sp>
      <p:pic>
        <p:nvPicPr>
          <p:cNvPr id="12" name="ceos_logo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3400" y="304800"/>
            <a:ext cx="2507906" cy="99313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itle 1"/>
          <p:cNvSpPr>
            <a:spLocks noGrp="1"/>
          </p:cNvSpPr>
          <p:nvPr>
            <p:ph type="title"/>
          </p:nvPr>
        </p:nvSpPr>
        <p:spPr>
          <a:xfrm>
            <a:off x="2126308" y="314980"/>
            <a:ext cx="5624945" cy="461665"/>
          </a:xfrm>
        </p:spPr>
        <p:txBody>
          <a:bodyPr wrap="square">
            <a:spAutoFit/>
          </a:bodyPr>
          <a:lstStyle/>
          <a:p>
            <a:pPr algn="l" eaLnBrk="1" hangingPunct="1"/>
            <a:r>
              <a:rPr lang="en-US" sz="2400" b="1" dirty="0" smtClean="0">
                <a:latin typeface="Tahoma" charset="0"/>
                <a:ea typeface="ＭＳ Ｐゴシック" charset="0"/>
                <a:cs typeface="ＭＳ Ｐゴシック" charset="0"/>
              </a:rPr>
              <a:t>SEO </a:t>
            </a:r>
            <a:r>
              <a:rPr lang="en-US" sz="2400" b="1" smtClean="0">
                <a:latin typeface="Tahoma" charset="0"/>
                <a:ea typeface="ＭＳ Ｐゴシック" charset="0"/>
                <a:cs typeface="ＭＳ Ｐゴシック" charset="0"/>
              </a:rPr>
              <a:t>Interoperability </a:t>
            </a:r>
            <a:r>
              <a:rPr lang="en-US" sz="2400" b="1" smtClean="0">
                <a:latin typeface="Tahoma" charset="0"/>
                <a:ea typeface="ＭＳ Ｐゴシック" charset="0"/>
                <a:cs typeface="ＭＳ Ｐゴシック" charset="0"/>
              </a:rPr>
              <a:t>Test Plans</a:t>
            </a:r>
            <a:endParaRPr lang="en-US" sz="2800" b="1" dirty="0">
              <a:solidFill>
                <a:srgbClr val="FFD799"/>
              </a:solidFill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80905" name="Straight Arrow Connector 2"/>
          <p:cNvCxnSpPr>
            <a:cxnSpLocks noChangeShapeType="1"/>
          </p:cNvCxnSpPr>
          <p:nvPr/>
        </p:nvCxnSpPr>
        <p:spPr bwMode="auto">
          <a:xfrm flipH="1">
            <a:off x="1816100" y="6284913"/>
            <a:ext cx="949325" cy="344487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sp>
        <p:nvSpPr>
          <p:cNvPr id="7" name="Content Placeholder 2"/>
          <p:cNvSpPr txBox="1">
            <a:spLocks/>
          </p:cNvSpPr>
          <p:nvPr/>
        </p:nvSpPr>
        <p:spPr>
          <a:xfrm>
            <a:off x="152401" y="1353966"/>
            <a:ext cx="8752521" cy="5275434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Arial"/>
              <a:buChar char="o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287338" indent="-287338" algn="l" defTabSz="914400" rtl="0">
              <a:buSzPct val="120000"/>
              <a:buFont typeface="Wingdings" charset="2"/>
              <a:buChar char="§"/>
            </a:pPr>
            <a:r>
              <a:rPr lang="en-US" sz="1800" kern="1200" dirty="0">
                <a:latin typeface="+mj-lt"/>
                <a:ea typeface="ＭＳ Ｐゴシック" charset="0"/>
                <a:cs typeface="Calibri" charset="0"/>
              </a:rPr>
              <a:t>D</a:t>
            </a:r>
            <a:r>
              <a:rPr lang="en-US" sz="1800" kern="1200" dirty="0" smtClean="0">
                <a:latin typeface="+mj-lt"/>
                <a:ea typeface="ＭＳ Ｐゴシック" charset="0"/>
                <a:cs typeface="Calibri" charset="0"/>
              </a:rPr>
              <a:t>emonstrate Landsat 7+8, Sentinel-1 (S1) and ALOS-PALSAR data interoperability in a Vietnam Data Cube.</a:t>
            </a:r>
          </a:p>
          <a:p>
            <a:pPr marL="287338" indent="-287338" algn="l" defTabSz="914400" rtl="0">
              <a:buSzPct val="120000"/>
              <a:buFont typeface="Wingdings" charset="2"/>
              <a:buChar char="§"/>
            </a:pPr>
            <a:r>
              <a:rPr lang="en-US" sz="1800" kern="1200" dirty="0">
                <a:latin typeface="+mj-lt"/>
                <a:ea typeface="ＭＳ Ｐゴシック" charset="0"/>
                <a:cs typeface="Calibri" charset="0"/>
              </a:rPr>
              <a:t>Native spatial resolutions are S1=10m, Landsat=30m, ALOS=25m. </a:t>
            </a:r>
          </a:p>
          <a:p>
            <a:pPr marL="287338" indent="-287338" algn="l" defTabSz="914400" rtl="0">
              <a:buSzPct val="120000"/>
              <a:buFont typeface="Wingdings" charset="2"/>
              <a:buChar char="§"/>
            </a:pPr>
            <a:r>
              <a:rPr lang="en-US" sz="1800" kern="1200" dirty="0" smtClean="0">
                <a:latin typeface="+mj-lt"/>
                <a:ea typeface="ＭＳ Ｐゴシック" charset="0"/>
                <a:cs typeface="Calibri" charset="0"/>
              </a:rPr>
              <a:t>S1 data will be ingested in native EPSG:4326 (WGS 84) projection. Landsat SR data will be resampled from UTM to EPSG:4326. </a:t>
            </a:r>
          </a:p>
          <a:p>
            <a:pPr marL="287338" indent="-287338" algn="l" defTabSz="914400" rtl="0">
              <a:buSzPct val="120000"/>
              <a:buFont typeface="Wingdings" charset="2"/>
              <a:buChar char="§"/>
            </a:pPr>
            <a:r>
              <a:rPr lang="en-US" sz="1800" kern="1200" dirty="0" smtClean="0">
                <a:latin typeface="+mj-lt"/>
                <a:ea typeface="ＭＳ Ｐゴシック" charset="0"/>
                <a:cs typeface="Calibri" charset="0"/>
              </a:rPr>
              <a:t>ALOS-PALSAR will be resampled from 25-meter resolution, </a:t>
            </a:r>
            <a:r>
              <a:rPr lang="en-US" sz="1800" kern="1200" dirty="0" err="1" smtClean="0">
                <a:latin typeface="+mj-lt"/>
                <a:ea typeface="ＭＳ Ｐゴシック" charset="0"/>
                <a:cs typeface="Calibri" charset="0"/>
              </a:rPr>
              <a:t>Lat</a:t>
            </a:r>
            <a:r>
              <a:rPr lang="en-US" sz="1800" kern="1200" dirty="0" smtClean="0">
                <a:latin typeface="+mj-lt"/>
                <a:ea typeface="ＭＳ Ｐゴシック" charset="0"/>
                <a:cs typeface="Calibri" charset="0"/>
              </a:rPr>
              <a:t>-Lon (GRS 80) projection to 30-meter resolution EPSG:4326 (WGS 84) projection.</a:t>
            </a:r>
          </a:p>
          <a:p>
            <a:pPr marL="287338" indent="-287338" algn="l" defTabSz="914400" rtl="0">
              <a:buSzPct val="120000"/>
              <a:buFont typeface="Wingdings" charset="2"/>
              <a:buChar char="§"/>
            </a:pPr>
            <a:r>
              <a:rPr lang="en-US" sz="1800" kern="1200" dirty="0" smtClean="0">
                <a:latin typeface="+mj-lt"/>
                <a:ea typeface="ＭＳ Ｐゴシック" charset="0"/>
                <a:cs typeface="Calibri" charset="0"/>
              </a:rPr>
              <a:t>The first goal is to evaluate the spatial alignment of the 3 datasets within a nested grid data cube. Each Landsat and ALOS pixel should align. There will be nine (9) S1 pixels within each Landsat/ALOS pixel.</a:t>
            </a:r>
          </a:p>
          <a:p>
            <a:pPr marL="287338" indent="-287338" algn="l" defTabSz="914400" rtl="0">
              <a:buSzPct val="120000"/>
              <a:buFont typeface="Wingdings" charset="2"/>
              <a:buChar char="§"/>
            </a:pPr>
            <a:r>
              <a:rPr lang="en-US" sz="1800" kern="1200" dirty="0" smtClean="0">
                <a:latin typeface="+mj-lt"/>
                <a:ea typeface="ＭＳ Ｐゴシック" charset="0"/>
                <a:cs typeface="Calibri" charset="0"/>
              </a:rPr>
              <a:t>After resampling, what are the geolocation errors of each dataset? Can CEOS WGCV help evaluate these errors? Typical RSM errors are </a:t>
            </a:r>
            <a:r>
              <a:rPr lang="en-US" sz="1800" kern="1200" dirty="0" smtClean="0">
                <a:latin typeface="+mj-lt"/>
                <a:ea typeface="ＭＳ Ｐゴシック" charset="0"/>
                <a:cs typeface="Calibri" charset="0"/>
              </a:rPr>
              <a:t>&lt; 12m </a:t>
            </a:r>
            <a:r>
              <a:rPr lang="en-US" sz="1800" kern="1200" dirty="0" smtClean="0">
                <a:latin typeface="+mj-lt"/>
                <a:ea typeface="ＭＳ Ｐゴシック" charset="0"/>
                <a:cs typeface="Calibri" charset="0"/>
              </a:rPr>
              <a:t>for Landsat (1/3 pixel) and </a:t>
            </a:r>
            <a:r>
              <a:rPr lang="en-US" sz="1800" kern="1200" dirty="0" smtClean="0">
                <a:latin typeface="+mj-lt"/>
                <a:ea typeface="ＭＳ Ｐゴシック" charset="0"/>
                <a:cs typeface="Calibri" charset="0"/>
              </a:rPr>
              <a:t>&lt; 2m </a:t>
            </a:r>
            <a:r>
              <a:rPr lang="en-US" sz="1800" kern="1200" dirty="0" smtClean="0">
                <a:latin typeface="+mj-lt"/>
                <a:ea typeface="ＭＳ Ｐゴシック" charset="0"/>
                <a:cs typeface="Calibri" charset="0"/>
              </a:rPr>
              <a:t>for S1 (1/5 pixel).</a:t>
            </a:r>
          </a:p>
          <a:p>
            <a:pPr marL="287338" indent="-287338" algn="l" defTabSz="914400" rtl="0">
              <a:buSzPct val="120000"/>
              <a:buFont typeface="Wingdings" charset="2"/>
              <a:buChar char="§"/>
            </a:pPr>
            <a:r>
              <a:rPr lang="en-US" sz="1800" kern="1200" dirty="0" smtClean="0">
                <a:latin typeface="+mj-lt"/>
                <a:ea typeface="ＭＳ Ｐゴシック" charset="0"/>
                <a:cs typeface="Calibri" charset="0"/>
              </a:rPr>
              <a:t>If we are able to calculate these errors for the multi-sensor data cube, then users will be able to assess how the errors might impact their applications.</a:t>
            </a:r>
          </a:p>
        </p:txBody>
      </p:sp>
    </p:spTree>
    <p:extLst>
      <p:ext uri="{BB962C8B-B14F-4D97-AF65-F5344CB8AC3E}">
        <p14:creationId xmlns:p14="http://schemas.microsoft.com/office/powerpoint/2010/main" val="113538207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itle 1"/>
          <p:cNvSpPr>
            <a:spLocks noGrp="1"/>
          </p:cNvSpPr>
          <p:nvPr>
            <p:ph type="title"/>
          </p:nvPr>
        </p:nvSpPr>
        <p:spPr>
          <a:xfrm>
            <a:off x="2126308" y="314980"/>
            <a:ext cx="5624945" cy="584775"/>
          </a:xfrm>
        </p:spPr>
        <p:txBody>
          <a:bodyPr wrap="square">
            <a:spAutoFit/>
          </a:bodyPr>
          <a:lstStyle/>
          <a:p>
            <a:pPr algn="l" eaLnBrk="1" hangingPunct="1"/>
            <a:r>
              <a:rPr lang="en-US" b="1" dirty="0" smtClean="0">
                <a:latin typeface="Tahoma" charset="0"/>
                <a:ea typeface="ＭＳ Ｐゴシック" charset="0"/>
                <a:cs typeface="ＭＳ Ｐゴシック" charset="0"/>
              </a:rPr>
              <a:t>First look at the data </a:t>
            </a:r>
            <a:r>
              <a:rPr lang="is-IS" b="1" dirty="0" smtClean="0">
                <a:latin typeface="Tahoma" charset="0"/>
                <a:ea typeface="ＭＳ Ｐゴシック" charset="0"/>
                <a:cs typeface="ＭＳ Ｐゴシック" charset="0"/>
              </a:rPr>
              <a:t>…</a:t>
            </a:r>
            <a:endParaRPr lang="en-US" sz="3600" b="1" dirty="0">
              <a:solidFill>
                <a:srgbClr val="FFD799"/>
              </a:solidFill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80905" name="Straight Arrow Connector 2"/>
          <p:cNvCxnSpPr>
            <a:cxnSpLocks noChangeShapeType="1"/>
          </p:cNvCxnSpPr>
          <p:nvPr/>
        </p:nvCxnSpPr>
        <p:spPr bwMode="auto">
          <a:xfrm flipH="1">
            <a:off x="1816100" y="6284913"/>
            <a:ext cx="949325" cy="344487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332431"/>
            <a:ext cx="5715000" cy="5364329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6096000" y="1336784"/>
            <a:ext cx="2971800" cy="5216416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Arial"/>
              <a:buChar char="o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defTabSz="914400">
              <a:buSzPct val="120000"/>
              <a:buNone/>
            </a:pPr>
            <a:r>
              <a:rPr lang="en-US" b="1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Calibri" charset="0"/>
              </a:rPr>
              <a:t>Southern Vietnam</a:t>
            </a:r>
          </a:p>
          <a:p>
            <a:pPr marL="0" indent="0" defTabSz="914400">
              <a:buSzPct val="120000"/>
              <a:buNone/>
            </a:pPr>
            <a:r>
              <a:rPr lang="en-US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Calibri" charset="0"/>
              </a:rPr>
              <a:t>Near city of La </a:t>
            </a:r>
            <a:r>
              <a:rPr lang="en-US" dirty="0" err="1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Calibri" charset="0"/>
              </a:rPr>
              <a:t>Gi</a:t>
            </a:r>
            <a:endParaRPr lang="en-US" dirty="0" smtClean="0">
              <a:solidFill>
                <a:schemeClr val="tx1"/>
              </a:solidFill>
              <a:latin typeface="Calibri" charset="0"/>
              <a:ea typeface="ＭＳ Ｐゴシック" charset="0"/>
              <a:cs typeface="Calibri" charset="0"/>
            </a:endParaRPr>
          </a:p>
          <a:p>
            <a:pPr marL="0" indent="0" defTabSz="914400">
              <a:buSzPct val="120000"/>
              <a:buNone/>
            </a:pPr>
            <a:endParaRPr lang="en-US" dirty="0" smtClean="0">
              <a:solidFill>
                <a:schemeClr val="tx1"/>
              </a:solidFill>
              <a:latin typeface="Calibri" charset="0"/>
              <a:ea typeface="ＭＳ Ｐゴシック" charset="0"/>
              <a:cs typeface="Calibri" charset="0"/>
            </a:endParaRPr>
          </a:p>
          <a:p>
            <a:pPr marL="0" indent="0" defTabSz="914400">
              <a:buSzPct val="120000"/>
              <a:buNone/>
            </a:pPr>
            <a:r>
              <a:rPr lang="en-US" b="1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Calibri" charset="0"/>
              </a:rPr>
              <a:t>Full scene:</a:t>
            </a:r>
          </a:p>
          <a:p>
            <a:pPr marL="0" indent="0" defTabSz="914400">
              <a:buSzPct val="120000"/>
              <a:buNone/>
            </a:pPr>
            <a:r>
              <a:rPr lang="en-US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Calibri" charset="0"/>
              </a:rPr>
              <a:t>Path-Row=124/52</a:t>
            </a:r>
          </a:p>
          <a:p>
            <a:pPr marL="0" indent="0" defTabSz="914400">
              <a:buSzPct val="120000"/>
              <a:buNone/>
            </a:pPr>
            <a:endParaRPr lang="en-US" dirty="0" smtClean="0">
              <a:solidFill>
                <a:schemeClr val="tx1"/>
              </a:solidFill>
              <a:latin typeface="Calibri" charset="0"/>
              <a:ea typeface="ＭＳ Ｐゴシック" charset="0"/>
              <a:cs typeface="Calibri" charset="0"/>
            </a:endParaRPr>
          </a:p>
          <a:p>
            <a:pPr marL="0" indent="0" defTabSz="914400">
              <a:buSzPct val="120000"/>
              <a:buNone/>
            </a:pPr>
            <a:r>
              <a:rPr lang="en-US" b="1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Calibri" charset="0"/>
              </a:rPr>
              <a:t>Sample area:</a:t>
            </a:r>
          </a:p>
          <a:p>
            <a:pPr marL="0" indent="0" defTabSz="914400">
              <a:buSzPct val="120000"/>
              <a:buNone/>
            </a:pPr>
            <a:r>
              <a:rPr lang="en-US" dirty="0" err="1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Calibri" charset="0"/>
              </a:rPr>
              <a:t>Lat</a:t>
            </a:r>
            <a:r>
              <a:rPr lang="en-US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Calibri" charset="0"/>
              </a:rPr>
              <a:t>: 10.75-11.25</a:t>
            </a:r>
          </a:p>
          <a:p>
            <a:pPr marL="0" indent="0" defTabSz="914400">
              <a:buSzPct val="120000"/>
              <a:buNone/>
            </a:pPr>
            <a:r>
              <a:rPr lang="en-US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Calibri" charset="0"/>
              </a:rPr>
              <a:t>Lon: 107.5-108.0</a:t>
            </a:r>
          </a:p>
          <a:p>
            <a:pPr marL="0" indent="0" defTabSz="914400">
              <a:buSzPct val="120000"/>
              <a:buNone/>
            </a:pPr>
            <a:endParaRPr lang="en-US" dirty="0">
              <a:solidFill>
                <a:schemeClr val="tx1"/>
              </a:solidFill>
              <a:latin typeface="Calibri" charset="0"/>
              <a:ea typeface="ＭＳ Ｐゴシック" charset="0"/>
              <a:cs typeface="Calibri" charset="0"/>
            </a:endParaRPr>
          </a:p>
          <a:p>
            <a:pPr marL="0" indent="0" defTabSz="914400">
              <a:buSzPct val="120000"/>
              <a:buNone/>
            </a:pPr>
            <a:r>
              <a:rPr lang="en-US" b="1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Calibri" charset="0"/>
              </a:rPr>
              <a:t>Median Mosaic</a:t>
            </a:r>
          </a:p>
          <a:p>
            <a:pPr marL="0" indent="0" defTabSz="914400">
              <a:buSzPct val="120000"/>
              <a:buNone/>
            </a:pPr>
            <a:r>
              <a:rPr lang="en-US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Calibri" charset="0"/>
              </a:rPr>
              <a:t>Year 2015</a:t>
            </a:r>
          </a:p>
          <a:p>
            <a:pPr marL="0" indent="0" defTabSz="914400">
              <a:buSzPct val="120000"/>
              <a:buNone/>
            </a:pPr>
            <a:endParaRPr lang="en-US" dirty="0" smtClean="0">
              <a:solidFill>
                <a:schemeClr val="tx1"/>
              </a:solidFill>
              <a:latin typeface="Calibri" charset="0"/>
              <a:ea typeface="ＭＳ Ｐゴシック" charset="0"/>
              <a:cs typeface="Calibri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3352800" y="4191000"/>
            <a:ext cx="2743200" cy="914400"/>
          </a:xfrm>
          <a:prstGeom prst="line">
            <a:avLst/>
          </a:prstGeom>
          <a:noFill/>
          <a:ln w="50800" cap="flat">
            <a:solidFill>
              <a:srgbClr val="FFC000"/>
            </a:solidFill>
            <a:prstDash val="solid"/>
            <a:bevel/>
            <a:tailEnd type="triangle" w="med" len="lg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71853148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itle 1"/>
          <p:cNvSpPr>
            <a:spLocks noGrp="1"/>
          </p:cNvSpPr>
          <p:nvPr>
            <p:ph type="title"/>
          </p:nvPr>
        </p:nvSpPr>
        <p:spPr>
          <a:xfrm>
            <a:off x="2057400" y="304800"/>
            <a:ext cx="5486400" cy="584775"/>
          </a:xfrm>
        </p:spPr>
        <p:txBody>
          <a:bodyPr wrap="square">
            <a:spAutoFit/>
          </a:bodyPr>
          <a:lstStyle/>
          <a:p>
            <a:pPr algn="l" eaLnBrk="1" hangingPunct="1"/>
            <a:r>
              <a:rPr lang="en-US" b="1" dirty="0" smtClean="0">
                <a:latin typeface="Tahoma" charset="0"/>
                <a:ea typeface="ＭＳ Ｐゴシック" charset="0"/>
                <a:cs typeface="ＭＳ Ｐゴシック" charset="0"/>
              </a:rPr>
              <a:t>Landsat and Sentinel-1</a:t>
            </a:r>
            <a:endParaRPr lang="en-US" sz="3600" b="1" dirty="0">
              <a:solidFill>
                <a:srgbClr val="FFD799"/>
              </a:solidFill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80905" name="Straight Arrow Connector 2"/>
          <p:cNvCxnSpPr>
            <a:cxnSpLocks noChangeShapeType="1"/>
          </p:cNvCxnSpPr>
          <p:nvPr/>
        </p:nvCxnSpPr>
        <p:spPr bwMode="auto">
          <a:xfrm flipH="1">
            <a:off x="1816100" y="6284913"/>
            <a:ext cx="949325" cy="344487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sp>
        <p:nvSpPr>
          <p:cNvPr id="11" name="Content Placeholder 2"/>
          <p:cNvSpPr txBox="1">
            <a:spLocks/>
          </p:cNvSpPr>
          <p:nvPr/>
        </p:nvSpPr>
        <p:spPr>
          <a:xfrm>
            <a:off x="152400" y="5105400"/>
            <a:ext cx="3886200" cy="397508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Arial"/>
              <a:buChar char="o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>
              <a:buNone/>
            </a:pPr>
            <a:r>
              <a:rPr lang="en-US" sz="200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Calibri" charset="0"/>
              </a:rPr>
              <a:t>Landsat </a:t>
            </a:r>
            <a:r>
              <a:rPr lang="en-US" sz="200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Calibri" charset="0"/>
              </a:rPr>
              <a:t>8 Mosaic, RGB</a:t>
            </a:r>
            <a:r>
              <a:rPr lang="en-US" sz="200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Calibri" charset="0"/>
              </a:rPr>
              <a:t>: Bands 3,2,1</a:t>
            </a: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  <a:latin typeface="Calibri" charset="0"/>
              <a:ea typeface="ＭＳ Ｐゴシック" charset="0"/>
              <a:cs typeface="Calibri" charset="0"/>
            </a:endParaRPr>
          </a:p>
          <a:p>
            <a:pPr marL="223838" indent="-223838">
              <a:buFont typeface="Wingdings" charset="2"/>
              <a:buChar char="§"/>
            </a:pPr>
            <a:endParaRPr lang="en-US" sz="2000" dirty="0">
              <a:solidFill>
                <a:schemeClr val="tx1"/>
              </a:solidFill>
              <a:latin typeface="Calibri" charset="0"/>
              <a:ea typeface="ＭＳ Ｐゴシック" charset="0"/>
              <a:cs typeface="Calibri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98939" y="5105400"/>
            <a:ext cx="4545061" cy="476377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Arial"/>
              <a:buChar char="o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>
              <a:buNone/>
            </a:pPr>
            <a:r>
              <a:rPr lang="en-US" sz="200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Calibri" charset="0"/>
              </a:rPr>
              <a:t>Sentinel-1 Mosaic, RGB: VV,VH,VV/VH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1669" y="1610209"/>
            <a:ext cx="4371452" cy="34718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615" y="1610209"/>
            <a:ext cx="4241800" cy="3471884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2895600" y="2743200"/>
            <a:ext cx="685800" cy="685800"/>
          </a:xfrm>
          <a:prstGeom prst="ellipse">
            <a:avLst/>
          </a:prstGeom>
          <a:noFill/>
          <a:ln w="38100" cap="flat">
            <a:solidFill>
              <a:srgbClr val="FF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5" name="Oval 4"/>
          <p:cNvSpPr/>
          <p:nvPr/>
        </p:nvSpPr>
        <p:spPr>
          <a:xfrm>
            <a:off x="7391400" y="2667000"/>
            <a:ext cx="685800" cy="685800"/>
          </a:xfrm>
          <a:prstGeom prst="ellipse">
            <a:avLst/>
          </a:prstGeom>
          <a:noFill/>
          <a:ln w="38100" cap="flat">
            <a:solidFill>
              <a:srgbClr val="FF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342314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itle 1"/>
          <p:cNvSpPr>
            <a:spLocks noGrp="1"/>
          </p:cNvSpPr>
          <p:nvPr>
            <p:ph type="title"/>
          </p:nvPr>
        </p:nvSpPr>
        <p:spPr>
          <a:xfrm>
            <a:off x="2057400" y="304800"/>
            <a:ext cx="5486400" cy="584775"/>
          </a:xfrm>
        </p:spPr>
        <p:txBody>
          <a:bodyPr wrap="square">
            <a:spAutoFit/>
          </a:bodyPr>
          <a:lstStyle/>
          <a:p>
            <a:pPr algn="l" eaLnBrk="1" hangingPunct="1"/>
            <a:r>
              <a:rPr lang="en-US" b="1" dirty="0" smtClean="0">
                <a:latin typeface="Tahoma" charset="0"/>
                <a:ea typeface="ＭＳ Ｐゴシック" charset="0"/>
                <a:cs typeface="ＭＳ Ｐゴシック" charset="0"/>
              </a:rPr>
              <a:t>L8 and S1 in a </a:t>
            </a:r>
            <a:r>
              <a:rPr lang="en-US" b="1" smtClean="0">
                <a:latin typeface="Tahoma" charset="0"/>
                <a:ea typeface="ＭＳ Ｐゴシック" charset="0"/>
                <a:cs typeface="ＭＳ Ｐゴシック" charset="0"/>
              </a:rPr>
              <a:t>Data Cube</a:t>
            </a:r>
            <a:endParaRPr lang="en-US" sz="3600" b="1" dirty="0">
              <a:solidFill>
                <a:srgbClr val="FFD799"/>
              </a:solidFill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80905" name="Straight Arrow Connector 2"/>
          <p:cNvCxnSpPr>
            <a:cxnSpLocks noChangeShapeType="1"/>
          </p:cNvCxnSpPr>
          <p:nvPr/>
        </p:nvCxnSpPr>
        <p:spPr bwMode="auto">
          <a:xfrm flipH="1">
            <a:off x="1816100" y="6284913"/>
            <a:ext cx="949325" cy="344487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sp>
        <p:nvSpPr>
          <p:cNvPr id="11" name="Content Placeholder 2"/>
          <p:cNvSpPr txBox="1">
            <a:spLocks/>
          </p:cNvSpPr>
          <p:nvPr/>
        </p:nvSpPr>
        <p:spPr>
          <a:xfrm>
            <a:off x="287386" y="6320938"/>
            <a:ext cx="3886200" cy="397508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Arial"/>
              <a:buChar char="o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>
              <a:buNone/>
            </a:pPr>
            <a:r>
              <a:rPr lang="en-US" sz="200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Calibri" charset="0"/>
              </a:rPr>
              <a:t>Landsat </a:t>
            </a:r>
            <a:r>
              <a:rPr lang="en-US" sz="200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Calibri" charset="0"/>
              </a:rPr>
              <a:t>8 Mosaic, RGB</a:t>
            </a:r>
            <a:r>
              <a:rPr lang="en-US" sz="200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Calibri" charset="0"/>
              </a:rPr>
              <a:t>: Bands 3,2,1</a:t>
            </a: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  <a:latin typeface="Calibri" charset="0"/>
              <a:ea typeface="ＭＳ Ｐゴシック" charset="0"/>
              <a:cs typeface="Calibri" charset="0"/>
            </a:endParaRPr>
          </a:p>
          <a:p>
            <a:pPr marL="223838" indent="-223838">
              <a:buFont typeface="Wingdings" charset="2"/>
              <a:buChar char="§"/>
            </a:pPr>
            <a:endParaRPr lang="en-US" sz="2000" dirty="0">
              <a:solidFill>
                <a:schemeClr val="tx1"/>
              </a:solidFill>
              <a:latin typeface="Calibri" charset="0"/>
              <a:ea typeface="ＭＳ Ｐゴシック" charset="0"/>
              <a:cs typeface="Calibri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294139" y="6324600"/>
            <a:ext cx="4545061" cy="476377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Arial"/>
              <a:buChar char="o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>
              <a:buNone/>
            </a:pPr>
            <a:r>
              <a:rPr lang="en-US" sz="200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Calibri" charset="0"/>
              </a:rPr>
              <a:t>Sentinel-1 Mosaic, RGB: VV,VH,VV/VH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386" y="1357745"/>
            <a:ext cx="3767552" cy="48856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1858" y="1552647"/>
            <a:ext cx="3907742" cy="449580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2362200" y="3657600"/>
            <a:ext cx="4648200" cy="762000"/>
            <a:chOff x="2362200" y="3657600"/>
            <a:chExt cx="4648200" cy="762000"/>
          </a:xfrm>
        </p:grpSpPr>
        <p:sp>
          <p:nvSpPr>
            <p:cNvPr id="5" name="Oval 4"/>
            <p:cNvSpPr/>
            <p:nvPr/>
          </p:nvSpPr>
          <p:spPr>
            <a:xfrm>
              <a:off x="6324600" y="3733800"/>
              <a:ext cx="685800" cy="685800"/>
            </a:xfrm>
            <a:prstGeom prst="ellipse">
              <a:avLst/>
            </a:prstGeom>
            <a:noFill/>
            <a:ln w="38100" cap="flat">
              <a:solidFill>
                <a:srgbClr val="FF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2569"/>
                </a:solidFill>
                <a:effectLst/>
                <a:uFillTx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2362200" y="3657600"/>
              <a:ext cx="685800" cy="685800"/>
            </a:xfrm>
            <a:prstGeom prst="ellipse">
              <a:avLst/>
            </a:prstGeom>
            <a:noFill/>
            <a:ln w="38100" cap="flat">
              <a:solidFill>
                <a:srgbClr val="FF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2569"/>
                </a:solidFill>
                <a:effectLst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9600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905" name="Straight Arrow Connector 2"/>
          <p:cNvCxnSpPr>
            <a:cxnSpLocks noChangeShapeType="1"/>
          </p:cNvCxnSpPr>
          <p:nvPr/>
        </p:nvCxnSpPr>
        <p:spPr bwMode="auto">
          <a:xfrm flipH="1">
            <a:off x="1816100" y="6284913"/>
            <a:ext cx="949325" cy="344487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sp>
        <p:nvSpPr>
          <p:cNvPr id="11" name="Content Placeholder 2"/>
          <p:cNvSpPr txBox="1">
            <a:spLocks/>
          </p:cNvSpPr>
          <p:nvPr/>
        </p:nvSpPr>
        <p:spPr>
          <a:xfrm>
            <a:off x="373303" y="5214735"/>
            <a:ext cx="3886200" cy="397508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Arial"/>
              <a:buChar char="o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>
              <a:buNone/>
            </a:pPr>
            <a:r>
              <a:rPr lang="en-US" sz="200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Calibri" charset="0"/>
              </a:rPr>
              <a:t>Landsat </a:t>
            </a:r>
            <a:r>
              <a:rPr lang="en-US" sz="200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Calibri" charset="0"/>
              </a:rPr>
              <a:t>8 Mosaic, RGB</a:t>
            </a:r>
            <a:r>
              <a:rPr lang="en-US" sz="200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Calibri" charset="0"/>
              </a:rPr>
              <a:t>: Bands 3,2,1</a:t>
            </a: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  <a:latin typeface="Calibri" charset="0"/>
              <a:ea typeface="ＭＳ Ｐゴシック" charset="0"/>
              <a:cs typeface="Calibri" charset="0"/>
            </a:endParaRPr>
          </a:p>
          <a:p>
            <a:pPr marL="223838" indent="-223838">
              <a:buFont typeface="Wingdings" charset="2"/>
              <a:buChar char="§"/>
            </a:pPr>
            <a:endParaRPr lang="en-US" sz="2000" dirty="0">
              <a:solidFill>
                <a:schemeClr val="tx1"/>
              </a:solidFill>
              <a:latin typeface="Calibri" charset="0"/>
              <a:ea typeface="ＭＳ Ｐゴシック" charset="0"/>
              <a:cs typeface="Calibri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827539" y="5214735"/>
            <a:ext cx="4164061" cy="476377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Arial"/>
              <a:buChar char="o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>
              <a:buNone/>
            </a:pPr>
            <a:r>
              <a:rPr lang="en-US" sz="200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Calibri" charset="0"/>
              </a:rPr>
              <a:t>Sentinel-1 Mosaic, RGB: VV,VH,VV/VH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750" y="1371600"/>
            <a:ext cx="4284614" cy="37498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4954" y="1371600"/>
            <a:ext cx="4316646" cy="3749814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084339" y="304800"/>
            <a:ext cx="5486400" cy="58477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algn="l" defTabSz="914400"/>
            <a:r>
              <a:rPr lang="en-US" b="1" smtClean="0">
                <a:latin typeface="Tahoma" charset="0"/>
                <a:ea typeface="ＭＳ Ｐゴシック" charset="0"/>
                <a:cs typeface="ＭＳ Ｐゴシック" charset="0"/>
              </a:rPr>
              <a:t>L8 and S1 in a Data Cube</a:t>
            </a:r>
            <a:endParaRPr lang="en-US" sz="3600" b="1" dirty="0">
              <a:solidFill>
                <a:srgbClr val="FFD799"/>
              </a:solidFill>
              <a:latin typeface="Tahom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594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itle 1"/>
          <p:cNvSpPr>
            <a:spLocks noGrp="1"/>
          </p:cNvSpPr>
          <p:nvPr>
            <p:ph type="title"/>
          </p:nvPr>
        </p:nvSpPr>
        <p:spPr>
          <a:xfrm>
            <a:off x="2126308" y="314980"/>
            <a:ext cx="5624945" cy="584775"/>
          </a:xfrm>
        </p:spPr>
        <p:txBody>
          <a:bodyPr wrap="square">
            <a:spAutoFit/>
          </a:bodyPr>
          <a:lstStyle/>
          <a:p>
            <a:pPr algn="l" eaLnBrk="1" hangingPunct="1"/>
            <a:r>
              <a:rPr lang="en-US" b="1" dirty="0" smtClean="0">
                <a:latin typeface="Tahoma" charset="0"/>
                <a:ea typeface="ＭＳ Ｐゴシック" charset="0"/>
                <a:cs typeface="ＭＳ Ｐゴシック" charset="0"/>
              </a:rPr>
              <a:t>Water Application</a:t>
            </a:r>
            <a:endParaRPr lang="en-US" sz="3600" b="1" dirty="0">
              <a:solidFill>
                <a:srgbClr val="FFD799"/>
              </a:solidFill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80905" name="Straight Arrow Connector 2"/>
          <p:cNvCxnSpPr>
            <a:cxnSpLocks noChangeShapeType="1"/>
          </p:cNvCxnSpPr>
          <p:nvPr/>
        </p:nvCxnSpPr>
        <p:spPr bwMode="auto">
          <a:xfrm flipH="1">
            <a:off x="1816100" y="6284913"/>
            <a:ext cx="949325" cy="344487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sp>
        <p:nvSpPr>
          <p:cNvPr id="7" name="Content Placeholder 2"/>
          <p:cNvSpPr txBox="1">
            <a:spLocks/>
          </p:cNvSpPr>
          <p:nvPr/>
        </p:nvSpPr>
        <p:spPr>
          <a:xfrm>
            <a:off x="152401" y="1295400"/>
            <a:ext cx="8752521" cy="5275434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Arial"/>
              <a:buChar char="o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287338" indent="-287338" algn="l" defTabSz="914400" rtl="0">
              <a:buSzPct val="120000"/>
              <a:buFont typeface="Wingdings" charset="2"/>
              <a:buChar char="§"/>
            </a:pPr>
            <a:r>
              <a:rPr lang="en-US" sz="1800" kern="1200" dirty="0" smtClean="0">
                <a:latin typeface="+mj-lt"/>
                <a:ea typeface="ＭＳ Ｐゴシック" charset="0"/>
                <a:cs typeface="Calibri" charset="0"/>
              </a:rPr>
              <a:t>With the 3-sensor, spatially aligned data cube, we will investigate a </a:t>
            </a:r>
            <a:r>
              <a:rPr lang="en-US" sz="1800" b="1" kern="1200" dirty="0" smtClean="0">
                <a:latin typeface="+mj-lt"/>
                <a:ea typeface="ＭＳ Ｐゴシック" charset="0"/>
                <a:cs typeface="Calibri" charset="0"/>
              </a:rPr>
              <a:t>water detection</a:t>
            </a:r>
            <a:r>
              <a:rPr lang="en-US" sz="1800" kern="1200" dirty="0" smtClean="0">
                <a:latin typeface="+mj-lt"/>
                <a:ea typeface="ＭＳ Ｐゴシック" charset="0"/>
                <a:cs typeface="Calibri" charset="0"/>
              </a:rPr>
              <a:t> application.</a:t>
            </a:r>
          </a:p>
          <a:p>
            <a:pPr marL="287338" indent="-287338" algn="l" defTabSz="914400" rtl="0">
              <a:buSzPct val="120000"/>
              <a:buFont typeface="Wingdings" charset="2"/>
              <a:buChar char="§"/>
            </a:pPr>
            <a:r>
              <a:rPr lang="en-US" sz="1800" kern="1200" dirty="0" smtClean="0">
                <a:latin typeface="+mj-lt"/>
                <a:ea typeface="ＭＳ Ｐゴシック" charset="0"/>
                <a:cs typeface="Calibri" charset="0"/>
              </a:rPr>
              <a:t>Water is a HIGHLY desired application. Since optical datasets have issues with clouds, the use of radar data as a primary or supplemental data source is desired. </a:t>
            </a:r>
          </a:p>
          <a:p>
            <a:pPr marL="287338" indent="-287338" algn="l" defTabSz="914400" rtl="0">
              <a:buSzPct val="120000"/>
              <a:buFont typeface="Wingdings" charset="2"/>
              <a:buChar char="§"/>
            </a:pPr>
            <a:r>
              <a:rPr lang="is-IS" sz="1800" b="1" kern="1200" dirty="0" smtClean="0">
                <a:latin typeface="+mj-lt"/>
                <a:ea typeface="ＭＳ Ｐゴシック" charset="0"/>
                <a:cs typeface="Calibri" charset="0"/>
              </a:rPr>
              <a:t>Our plans </a:t>
            </a:r>
            <a:r>
              <a:rPr lang="is-IS" sz="1800" kern="1200" dirty="0" smtClean="0">
                <a:latin typeface="+mj-lt"/>
                <a:ea typeface="ＭＳ Ｐゴシック" charset="0"/>
                <a:cs typeface="Calibri" charset="0"/>
              </a:rPr>
              <a:t>... </a:t>
            </a:r>
            <a:r>
              <a:rPr lang="en-US" sz="1800" kern="1200" dirty="0">
                <a:latin typeface="+mj-lt"/>
                <a:ea typeface="ＭＳ Ｐゴシック" charset="0"/>
                <a:cs typeface="Calibri" charset="0"/>
              </a:rPr>
              <a:t>p</a:t>
            </a:r>
            <a:r>
              <a:rPr lang="is-IS" sz="1800" kern="1200" dirty="0" smtClean="0">
                <a:latin typeface="+mj-lt"/>
                <a:ea typeface="ＭＳ Ｐゴシック" charset="0"/>
                <a:cs typeface="Calibri" charset="0"/>
              </a:rPr>
              <a:t>erform a water </a:t>
            </a:r>
            <a:r>
              <a:rPr lang="is-IS" sz="1800" kern="1200" dirty="0">
                <a:latin typeface="+mj-lt"/>
                <a:ea typeface="ＭＳ Ｐゴシック" charset="0"/>
                <a:cs typeface="Calibri" charset="0"/>
              </a:rPr>
              <a:t>detection analysis where we use WOFS on Landsat data (truth) and then compare that with </a:t>
            </a:r>
            <a:r>
              <a:rPr lang="is-IS" sz="1800" kern="1200" dirty="0" smtClean="0">
                <a:latin typeface="+mj-lt"/>
                <a:ea typeface="ＭＳ Ｐゴシック" charset="0"/>
                <a:cs typeface="Calibri" charset="0"/>
              </a:rPr>
              <a:t>an optimized (machine learning) Sentinel-1 algorithm. We will also compare WOFS to the histogram of band thresholds corresponding to the water mask in the FNF product of the ALOS-PALSAR dataset.</a:t>
            </a:r>
          </a:p>
          <a:p>
            <a:pPr marL="287338" indent="-287338" algn="l" defTabSz="914400" rtl="0">
              <a:buSzPct val="120000"/>
              <a:buFont typeface="Wingdings" charset="2"/>
              <a:buChar char="§"/>
            </a:pPr>
            <a:r>
              <a:rPr lang="is-IS" sz="1800" b="1" kern="1200" dirty="0" smtClean="0">
                <a:latin typeface="+mj-lt"/>
                <a:ea typeface="ＭＳ Ｐゴシック" charset="0"/>
                <a:cs typeface="Calibri" charset="0"/>
              </a:rPr>
              <a:t>Known issues </a:t>
            </a:r>
            <a:r>
              <a:rPr lang="is-IS" sz="1800" kern="1200" dirty="0" smtClean="0">
                <a:latin typeface="+mj-lt"/>
                <a:ea typeface="ＭＳ Ｐゴシック" charset="0"/>
                <a:cs typeface="Calibri" charset="0"/>
              </a:rPr>
              <a:t>... </a:t>
            </a:r>
            <a:r>
              <a:rPr lang="en-US" sz="1800" kern="1200" dirty="0">
                <a:latin typeface="+mj-lt"/>
                <a:ea typeface="ＭＳ Ｐゴシック" charset="0"/>
                <a:cs typeface="Calibri" charset="0"/>
              </a:rPr>
              <a:t>w</a:t>
            </a:r>
            <a:r>
              <a:rPr lang="is-IS" sz="1800" kern="1200" dirty="0" smtClean="0">
                <a:latin typeface="+mj-lt"/>
                <a:ea typeface="ＭＳ Ｐゴシック" charset="0"/>
                <a:cs typeface="Calibri" charset="0"/>
              </a:rPr>
              <a:t>ind and rain impact radar backscatter and the spatial resolution of S1 is 3x better than Landsat/ALOS. </a:t>
            </a:r>
          </a:p>
          <a:p>
            <a:pPr marL="287338" indent="-287338" algn="l" defTabSz="914400" rtl="0">
              <a:buSzPct val="120000"/>
              <a:buFont typeface="Wingdings" charset="2"/>
              <a:buChar char="§"/>
            </a:pPr>
            <a:r>
              <a:rPr lang="is-IS" sz="1800" kern="1200" dirty="0" smtClean="0">
                <a:latin typeface="+mj-lt"/>
                <a:ea typeface="ＭＳ Ｐゴシック" charset="0"/>
                <a:cs typeface="Calibri" charset="0"/>
              </a:rPr>
              <a:t>How </a:t>
            </a:r>
            <a:r>
              <a:rPr lang="is-IS" sz="1800" kern="1200" dirty="0">
                <a:latin typeface="+mj-lt"/>
                <a:ea typeface="ＭＳ Ｐゴシック" charset="0"/>
                <a:cs typeface="Calibri" charset="0"/>
              </a:rPr>
              <a:t>do the results compare? Can S1 or ALOS data fill gaps in Landsat data for water detection or be used independently with confidence</a:t>
            </a:r>
            <a:r>
              <a:rPr lang="is-IS" sz="1800" kern="1200" dirty="0" smtClean="0">
                <a:latin typeface="+mj-lt"/>
                <a:ea typeface="ＭＳ Ｐゴシック" charset="0"/>
                <a:cs typeface="Calibri" charset="0"/>
              </a:rPr>
              <a:t>? Are the geolocation errors acceptable in the combined data cube? </a:t>
            </a:r>
            <a:endParaRPr lang="is-IS" sz="1800" kern="1200" dirty="0" smtClean="0">
              <a:latin typeface="+mj-lt"/>
              <a:ea typeface="ＭＳ Ｐゴシック" charset="0"/>
              <a:cs typeface="Calibri" charset="0"/>
            </a:endParaRPr>
          </a:p>
          <a:p>
            <a:pPr marL="287338" indent="-287338" algn="l" defTabSz="914400" rtl="0">
              <a:buSzPct val="120000"/>
              <a:buFont typeface="Wingdings" charset="2"/>
              <a:buChar char="§"/>
            </a:pPr>
            <a:r>
              <a:rPr lang="is-IS" sz="1800" kern="1200" dirty="0" smtClean="0">
                <a:latin typeface="+mj-lt"/>
                <a:ea typeface="ＭＳ Ｐゴシック" charset="0"/>
                <a:cs typeface="Calibri" charset="0"/>
              </a:rPr>
              <a:t>Can</a:t>
            </a:r>
            <a:r>
              <a:rPr lang="is-IS" sz="1800" kern="1200" dirty="0" smtClean="0">
                <a:latin typeface="+mj-lt"/>
                <a:ea typeface="ＭＳ Ｐゴシック" charset="0"/>
                <a:cs typeface="Calibri" charset="0"/>
              </a:rPr>
              <a:t> </a:t>
            </a:r>
            <a:r>
              <a:rPr lang="is-IS" sz="1800" kern="1200" dirty="0" smtClean="0">
                <a:latin typeface="+mj-lt"/>
                <a:ea typeface="ＭＳ Ｐゴシック" charset="0"/>
                <a:cs typeface="Calibri" charset="0"/>
              </a:rPr>
              <a:t>JAXA release the water mask as an open source contribution for users?</a:t>
            </a:r>
          </a:p>
          <a:p>
            <a:pPr marL="287338" indent="-287338" algn="l" defTabSz="914400" rtl="0">
              <a:buSzPct val="120000"/>
              <a:buFont typeface="Wingdings" charset="2"/>
              <a:buChar char="§"/>
            </a:pPr>
            <a:r>
              <a:rPr lang="is-IS" sz="1800" kern="1200" dirty="0" smtClean="0">
                <a:latin typeface="+mj-lt"/>
                <a:ea typeface="ＭＳ Ｐゴシック" charset="0"/>
                <a:cs typeface="Calibri" charset="0"/>
              </a:rPr>
              <a:t>Most of this work will be performed by a Yale University summer student in May-July 2017.</a:t>
            </a:r>
            <a:endParaRPr lang="is-IS" sz="1800" kern="1200" dirty="0">
              <a:latin typeface="+mj-lt"/>
              <a:ea typeface="ＭＳ Ｐゴシック" charset="0"/>
              <a:cs typeface="Calibri" charset="0"/>
            </a:endParaRPr>
          </a:p>
          <a:p>
            <a:pPr marL="287338" indent="-287338" algn="l" defTabSz="914400" rtl="0">
              <a:buSzPct val="120000"/>
              <a:buFont typeface="Wingdings" charset="2"/>
              <a:buChar char="§"/>
            </a:pPr>
            <a:endParaRPr lang="en-US" sz="1800" kern="1200" dirty="0" smtClean="0">
              <a:latin typeface="+mj-lt"/>
              <a:ea typeface="ＭＳ Ｐゴシック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6341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itle 1"/>
          <p:cNvSpPr>
            <a:spLocks noGrp="1"/>
          </p:cNvSpPr>
          <p:nvPr>
            <p:ph type="title"/>
          </p:nvPr>
        </p:nvSpPr>
        <p:spPr>
          <a:xfrm>
            <a:off x="2126308" y="314980"/>
            <a:ext cx="5624945" cy="584775"/>
          </a:xfrm>
        </p:spPr>
        <p:txBody>
          <a:bodyPr wrap="square">
            <a:spAutoFit/>
          </a:bodyPr>
          <a:lstStyle/>
          <a:p>
            <a:pPr algn="l" eaLnBrk="1" hangingPunct="1"/>
            <a:r>
              <a:rPr lang="en-US" b="1" dirty="0" smtClean="0">
                <a:latin typeface="Tahoma" charset="0"/>
                <a:ea typeface="ＭＳ Ｐゴシック" charset="0"/>
                <a:cs typeface="ＭＳ Ｐゴシック" charset="0"/>
              </a:rPr>
              <a:t>Clustering Application</a:t>
            </a:r>
            <a:endParaRPr lang="en-US" sz="3600" b="1" dirty="0">
              <a:solidFill>
                <a:srgbClr val="FFD799"/>
              </a:solidFill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80905" name="Straight Arrow Connector 2"/>
          <p:cNvCxnSpPr>
            <a:cxnSpLocks noChangeShapeType="1"/>
          </p:cNvCxnSpPr>
          <p:nvPr/>
        </p:nvCxnSpPr>
        <p:spPr bwMode="auto">
          <a:xfrm flipH="1">
            <a:off x="1816100" y="6284913"/>
            <a:ext cx="949325" cy="344487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sp>
        <p:nvSpPr>
          <p:cNvPr id="7" name="Content Placeholder 2"/>
          <p:cNvSpPr txBox="1">
            <a:spLocks/>
          </p:cNvSpPr>
          <p:nvPr/>
        </p:nvSpPr>
        <p:spPr>
          <a:xfrm>
            <a:off x="152401" y="1353966"/>
            <a:ext cx="8752521" cy="5275434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Arial"/>
              <a:buChar char="o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287338" indent="-287338" algn="l" defTabSz="914400" rtl="0">
              <a:buSzPct val="120000"/>
              <a:buFont typeface="Wingdings" charset="2"/>
              <a:buChar char="§"/>
            </a:pPr>
            <a:r>
              <a:rPr lang="en-US" sz="2000" kern="1200" dirty="0" smtClean="0">
                <a:latin typeface="+mj-lt"/>
                <a:ea typeface="ＭＳ Ｐゴシック" charset="0"/>
                <a:cs typeface="Calibri" charset="0"/>
              </a:rPr>
              <a:t>With the 3-sensor, spatially aligned data cube, we will investigate a </a:t>
            </a:r>
            <a:br>
              <a:rPr lang="en-US" sz="2000" kern="1200" dirty="0" smtClean="0">
                <a:latin typeface="+mj-lt"/>
                <a:ea typeface="ＭＳ Ｐゴシック" charset="0"/>
                <a:cs typeface="Calibri" charset="0"/>
              </a:rPr>
            </a:br>
            <a:r>
              <a:rPr lang="en-US" sz="2000" b="1" kern="1200" dirty="0" smtClean="0">
                <a:latin typeface="+mj-lt"/>
                <a:ea typeface="ＭＳ Ｐゴシック" charset="0"/>
                <a:cs typeface="Calibri" charset="0"/>
              </a:rPr>
              <a:t>k-means clustering </a:t>
            </a:r>
            <a:r>
              <a:rPr lang="en-US" sz="2000" kern="1200" dirty="0" smtClean="0">
                <a:latin typeface="+mj-lt"/>
                <a:ea typeface="ＭＳ Ｐゴシック" charset="0"/>
                <a:cs typeface="Calibri" charset="0"/>
              </a:rPr>
              <a:t>application for land classification.</a:t>
            </a:r>
          </a:p>
          <a:p>
            <a:pPr marL="287338" indent="-287338" algn="l" defTabSz="914400" rtl="0">
              <a:buSzPct val="120000"/>
              <a:buFont typeface="Wingdings" charset="2"/>
              <a:buChar char="§"/>
            </a:pPr>
            <a:r>
              <a:rPr lang="en-US" sz="2000" kern="1200" dirty="0" smtClean="0">
                <a:latin typeface="+mj-lt"/>
                <a:ea typeface="ＭＳ Ｐゴシック" charset="0"/>
                <a:cs typeface="Calibri" charset="0"/>
              </a:rPr>
              <a:t>Clustering is a common first-step in the land classification process. The ability to use optical and radar datasets is desired, due to cloud issues.</a:t>
            </a:r>
          </a:p>
          <a:p>
            <a:pPr marL="287338" indent="-287338" algn="l" defTabSz="914400" rtl="0">
              <a:buSzPct val="120000"/>
              <a:buFont typeface="Wingdings" charset="2"/>
              <a:buChar char="§"/>
            </a:pPr>
            <a:r>
              <a:rPr lang="is-IS" sz="2000" b="1" kern="1200" dirty="0" smtClean="0">
                <a:latin typeface="+mj-lt"/>
                <a:ea typeface="ＭＳ Ｐゴシック" charset="0"/>
                <a:cs typeface="Calibri" charset="0"/>
              </a:rPr>
              <a:t>Our plans </a:t>
            </a:r>
            <a:r>
              <a:rPr lang="is-IS" sz="2000" kern="1200" dirty="0" smtClean="0">
                <a:latin typeface="+mj-lt"/>
                <a:ea typeface="ＭＳ Ｐゴシック" charset="0"/>
                <a:cs typeface="Calibri" charset="0"/>
              </a:rPr>
              <a:t>... </a:t>
            </a:r>
            <a:r>
              <a:rPr lang="en-US" sz="2000" kern="1200" dirty="0">
                <a:latin typeface="+mj-lt"/>
                <a:ea typeface="ＭＳ Ｐゴシック" charset="0"/>
                <a:cs typeface="Calibri" charset="0"/>
              </a:rPr>
              <a:t>p</a:t>
            </a:r>
            <a:r>
              <a:rPr lang="is-IS" sz="2000" kern="1200" dirty="0" smtClean="0">
                <a:latin typeface="+mj-lt"/>
                <a:ea typeface="ＭＳ Ｐゴシック" charset="0"/>
                <a:cs typeface="Calibri" charset="0"/>
              </a:rPr>
              <a:t>erform k-means clustering on all 3 datasets. </a:t>
            </a:r>
          </a:p>
          <a:p>
            <a:pPr marL="287338" indent="-287338" algn="l" defTabSz="914400" rtl="0">
              <a:buSzPct val="120000"/>
              <a:buFont typeface="Wingdings" charset="2"/>
              <a:buChar char="§"/>
            </a:pPr>
            <a:r>
              <a:rPr lang="is-IS" sz="2000" kern="1200" dirty="0" smtClean="0">
                <a:latin typeface="+mj-lt"/>
                <a:ea typeface="ＭＳ Ｐゴシック" charset="0"/>
                <a:cs typeface="Calibri" charset="0"/>
              </a:rPr>
              <a:t>How </a:t>
            </a:r>
            <a:r>
              <a:rPr lang="is-IS" sz="2000" kern="1200" dirty="0">
                <a:latin typeface="+mj-lt"/>
                <a:ea typeface="ＭＳ Ｐゴシック" charset="0"/>
                <a:cs typeface="Calibri" charset="0"/>
              </a:rPr>
              <a:t>do the results compare? </a:t>
            </a:r>
            <a:r>
              <a:rPr lang="is-IS" sz="2000" kern="1200" dirty="0" smtClean="0">
                <a:latin typeface="+mj-lt"/>
                <a:ea typeface="ＭＳ Ｐゴシック" charset="0"/>
                <a:cs typeface="Calibri" charset="0"/>
              </a:rPr>
              <a:t>Are the spatial clustering regions similar for L8 and ALOS, as their spatial resolutions are the same?</a:t>
            </a:r>
          </a:p>
          <a:p>
            <a:pPr marL="287338" indent="-287338" algn="l" defTabSz="914400" rtl="0">
              <a:buSzPct val="120000"/>
              <a:buFont typeface="Wingdings" charset="2"/>
              <a:buChar char="§"/>
            </a:pPr>
            <a:r>
              <a:rPr lang="is-IS" sz="2000" kern="1200" dirty="0" smtClean="0">
                <a:latin typeface="+mj-lt"/>
                <a:ea typeface="ＭＳ Ｐゴシック" charset="0"/>
                <a:cs typeface="Calibri" charset="0"/>
              </a:rPr>
              <a:t>Can these datasets be used together or separately (within the same cube) for land classification work?</a:t>
            </a:r>
          </a:p>
        </p:txBody>
      </p:sp>
    </p:spTree>
    <p:extLst>
      <p:ext uri="{BB962C8B-B14F-4D97-AF65-F5344CB8AC3E}">
        <p14:creationId xmlns:p14="http://schemas.microsoft.com/office/powerpoint/2010/main" val="69811489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itle 1"/>
          <p:cNvSpPr>
            <a:spLocks noGrp="1"/>
          </p:cNvSpPr>
          <p:nvPr>
            <p:ph type="title"/>
          </p:nvPr>
        </p:nvSpPr>
        <p:spPr>
          <a:xfrm>
            <a:off x="2057400" y="304800"/>
            <a:ext cx="5486400" cy="584775"/>
          </a:xfrm>
        </p:spPr>
        <p:txBody>
          <a:bodyPr wrap="square">
            <a:spAutoFit/>
          </a:bodyPr>
          <a:lstStyle/>
          <a:p>
            <a:pPr algn="l" eaLnBrk="1" hangingPunct="1"/>
            <a:r>
              <a:rPr lang="en-US" b="1" dirty="0" smtClean="0">
                <a:latin typeface="Tahoma" charset="0"/>
                <a:ea typeface="ＭＳ Ｐゴシック" charset="0"/>
                <a:cs typeface="ＭＳ Ｐゴシック" charset="0"/>
              </a:rPr>
              <a:t>Landsat and Sentinel-1</a:t>
            </a:r>
            <a:endParaRPr lang="en-US" sz="3600" b="1" dirty="0">
              <a:solidFill>
                <a:srgbClr val="FFD799"/>
              </a:solidFill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80905" name="Straight Arrow Connector 2"/>
          <p:cNvCxnSpPr>
            <a:cxnSpLocks noChangeShapeType="1"/>
          </p:cNvCxnSpPr>
          <p:nvPr/>
        </p:nvCxnSpPr>
        <p:spPr bwMode="auto">
          <a:xfrm flipH="1">
            <a:off x="1816100" y="6284913"/>
            <a:ext cx="949325" cy="344487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sp>
        <p:nvSpPr>
          <p:cNvPr id="11" name="Content Placeholder 2"/>
          <p:cNvSpPr txBox="1">
            <a:spLocks/>
          </p:cNvSpPr>
          <p:nvPr/>
        </p:nvSpPr>
        <p:spPr>
          <a:xfrm>
            <a:off x="681446" y="6196454"/>
            <a:ext cx="3886200" cy="397508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Arial"/>
              <a:buChar char="o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>
              <a:buNone/>
            </a:pPr>
            <a:r>
              <a:rPr lang="en-US" sz="200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Calibri" charset="0"/>
              </a:rPr>
              <a:t>Landsat 8 – 8 class clustering</a:t>
            </a: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  <a:latin typeface="Calibri" charset="0"/>
              <a:ea typeface="ＭＳ Ｐゴシック" charset="0"/>
              <a:cs typeface="Calibri" charset="0"/>
            </a:endParaRPr>
          </a:p>
          <a:p>
            <a:pPr marL="223838" indent="-223838">
              <a:buFont typeface="Wingdings" charset="2"/>
              <a:buChar char="§"/>
            </a:pPr>
            <a:endParaRPr lang="en-US" sz="2000" dirty="0">
              <a:solidFill>
                <a:schemeClr val="tx1"/>
              </a:solidFill>
              <a:latin typeface="Calibri" charset="0"/>
              <a:ea typeface="ＭＳ Ｐゴシック" charset="0"/>
              <a:cs typeface="Calibri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675139" y="6235142"/>
            <a:ext cx="3249661" cy="476377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Arial"/>
              <a:buChar char="o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>
              <a:buNone/>
            </a:pPr>
            <a:r>
              <a:rPr lang="en-US" sz="200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Calibri" charset="0"/>
              </a:rPr>
              <a:t>Sentinel-1 – 8 class clustering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706" y="1438347"/>
            <a:ext cx="3776193" cy="4724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800" y="1512816"/>
            <a:ext cx="3545482" cy="4583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22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002569"/>
      </a:dk1>
      <a:lt1>
        <a:srgbClr val="696969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GA White Pages">
  <a:themeElements>
    <a:clrScheme name="GA White Pages 13">
      <a:dk1>
        <a:srgbClr val="4D4D4F"/>
      </a:dk1>
      <a:lt1>
        <a:srgbClr val="FFFFFF"/>
      </a:lt1>
      <a:dk2>
        <a:srgbClr val="267485"/>
      </a:dk2>
      <a:lt2>
        <a:srgbClr val="808080"/>
      </a:lt2>
      <a:accent1>
        <a:srgbClr val="A0D7E4"/>
      </a:accent1>
      <a:accent2>
        <a:srgbClr val="333399"/>
      </a:accent2>
      <a:accent3>
        <a:srgbClr val="FFFFFF"/>
      </a:accent3>
      <a:accent4>
        <a:srgbClr val="404042"/>
      </a:accent4>
      <a:accent5>
        <a:srgbClr val="CDE8EF"/>
      </a:accent5>
      <a:accent6>
        <a:srgbClr val="2D2D8A"/>
      </a:accent6>
      <a:hlink>
        <a:srgbClr val="0000FF"/>
      </a:hlink>
      <a:folHlink>
        <a:srgbClr val="99CC00"/>
      </a:folHlink>
    </a:clrScheme>
    <a:fontScheme name="GA White Pag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A White Pag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White Pag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White Pag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White Pag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White Pag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White Pag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White Pag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White Pag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White Pag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White Pag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White Pag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White Pag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White Pages 13">
        <a:dk1>
          <a:srgbClr val="4D4D4F"/>
        </a:dk1>
        <a:lt1>
          <a:srgbClr val="FFFFFF"/>
        </a:lt1>
        <a:dk2>
          <a:srgbClr val="267485"/>
        </a:dk2>
        <a:lt2>
          <a:srgbClr val="808080"/>
        </a:lt2>
        <a:accent1>
          <a:srgbClr val="A0D7E4"/>
        </a:accent1>
        <a:accent2>
          <a:srgbClr val="333399"/>
        </a:accent2>
        <a:accent3>
          <a:srgbClr val="FFFFFF"/>
        </a:accent3>
        <a:accent4>
          <a:srgbClr val="404042"/>
        </a:accent4>
        <a:accent5>
          <a:srgbClr val="CDE8EF"/>
        </a:accent5>
        <a:accent6>
          <a:srgbClr val="2D2D8A"/>
        </a:accent6>
        <a:hlink>
          <a:srgbClr val="0000FF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11249</TotalTime>
  <Words>540</Words>
  <Application>Microsoft Macintosh PowerPoint</Application>
  <PresentationFormat>On-screen Show (4:3)</PresentationFormat>
  <Paragraphs>63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21" baseType="lpstr">
      <vt:lpstr>Arial Bold</vt:lpstr>
      <vt:lpstr>Avenir Roman</vt:lpstr>
      <vt:lpstr>Calibri</vt:lpstr>
      <vt:lpstr>Droid Serif</vt:lpstr>
      <vt:lpstr>Helvetica</vt:lpstr>
      <vt:lpstr>ＭＳ Ｐゴシック</vt:lpstr>
      <vt:lpstr>Tahoma</vt:lpstr>
      <vt:lpstr>Times New Roman</vt:lpstr>
      <vt:lpstr>Wingdings</vt:lpstr>
      <vt:lpstr>Arial</vt:lpstr>
      <vt:lpstr>Default</vt:lpstr>
      <vt:lpstr>GA White Pages</vt:lpstr>
      <vt:lpstr>Data Interoperability Summary</vt:lpstr>
      <vt:lpstr>SEO Interoperability Test Plans</vt:lpstr>
      <vt:lpstr>First look at the data …</vt:lpstr>
      <vt:lpstr>Landsat and Sentinel-1</vt:lpstr>
      <vt:lpstr>L8 and S1 in a Data Cube</vt:lpstr>
      <vt:lpstr>PowerPoint Presentation</vt:lpstr>
      <vt:lpstr>Water Application</vt:lpstr>
      <vt:lpstr>Clustering Application</vt:lpstr>
      <vt:lpstr>Landsat and Sentinel-1</vt:lpstr>
    </vt:vector>
  </TitlesOfParts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Brian R. Williams</dc:creator>
  <cp:lastModifiedBy>Brian Killough</cp:lastModifiedBy>
  <cp:revision>647</cp:revision>
  <cp:lastPrinted>2015-02-04T17:36:21Z</cp:lastPrinted>
  <dcterms:modified xsi:type="dcterms:W3CDTF">2017-03-20T16:32:09Z</dcterms:modified>
</cp:coreProperties>
</file>