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60" r:id="rId3"/>
    <p:sldId id="277" r:id="rId4"/>
    <p:sldId id="278" r:id="rId5"/>
    <p:sldId id="279" r:id="rId6"/>
    <p:sldId id="282" r:id="rId7"/>
    <p:sldId id="281" r:id="rId8"/>
    <p:sldId id="275" r:id="rId9"/>
    <p:sldId id="287" r:id="rId10"/>
    <p:sldId id="288" r:id="rId11"/>
    <p:sldId id="289" r:id="rId12"/>
    <p:sldId id="290" r:id="rId13"/>
    <p:sldId id="291" r:id="rId14"/>
    <p:sldId id="283" r:id="rId15"/>
    <p:sldId id="284" r:id="rId16"/>
    <p:sldId id="285" r:id="rId17"/>
    <p:sldId id="280" r:id="rId18"/>
    <p:sldId id="286" r:id="rId1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p:restoredTop sz="50075" autoAdjust="0"/>
  </p:normalViewPr>
  <p:slideViewPr>
    <p:cSldViewPr>
      <p:cViewPr>
        <p:scale>
          <a:sx n="227" d="100"/>
          <a:sy n="227" d="100"/>
        </p:scale>
        <p:origin x="2160" y="168"/>
      </p:cViewPr>
      <p:guideLst>
        <p:guide orient="horz" pos="2160"/>
        <p:guide pos="2880"/>
      </p:guideLst>
    </p:cSldViewPr>
  </p:slideViewPr>
  <p:notesTextViewPr>
    <p:cViewPr>
      <p:scale>
        <a:sx n="1" d="1"/>
        <a:sy n="1" d="1"/>
      </p:scale>
      <p:origin x="0" y="0"/>
    </p:cViewPr>
  </p:notesTextViewPr>
  <p:sorterViewPr>
    <p:cViewPr>
      <p:scale>
        <a:sx n="100" d="100"/>
        <a:sy n="100" d="100"/>
      </p:scale>
      <p:origin x="0" y="247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presentation will take</a:t>
            </a:r>
            <a:r>
              <a:rPr lang="en-AU" baseline="0" dirty="0" smtClean="0"/>
              <a:t> about 10 minutes following which there is time for discussion	</a:t>
            </a:r>
          </a:p>
          <a:p>
            <a:r>
              <a:rPr lang="en-AU" baseline="0" dirty="0" smtClean="0"/>
              <a:t>LSI-VC </a:t>
            </a:r>
            <a:endParaRPr lang="en-AU" dirty="0"/>
          </a:p>
        </p:txBody>
      </p:sp>
    </p:spTree>
    <p:extLst>
      <p:ext uri="{BB962C8B-B14F-4D97-AF65-F5344CB8AC3E}">
        <p14:creationId xmlns:p14="http://schemas.microsoft.com/office/powerpoint/2010/main" val="376084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table illustrates the type of structure that we are thinking</a:t>
            </a:r>
            <a:r>
              <a:rPr lang="en-AU" baseline="0" dirty="0" smtClean="0"/>
              <a:t> of </a:t>
            </a:r>
          </a:p>
          <a:p>
            <a:r>
              <a:rPr lang="en-AU" baseline="0" dirty="0" smtClean="0"/>
              <a:t>Update the table.</a:t>
            </a:r>
          </a:p>
          <a:p>
            <a:r>
              <a:rPr lang="en-AU" baseline="0" dirty="0" smtClean="0"/>
              <a:t>Link the spreadsheet to the requirements process that LSI-VC.</a:t>
            </a:r>
          </a:p>
          <a:p>
            <a:r>
              <a:rPr lang="en-AU" dirty="0" smtClean="0"/>
              <a:t>We have responses from JAXA</a:t>
            </a:r>
            <a:r>
              <a:rPr lang="en-AU" baseline="0" dirty="0" smtClean="0"/>
              <a:t>, CSA, ESA and NASA indicating willingness to participate in a SAR team to progress ARD for SAR, a call will go out including through WGCV.</a:t>
            </a:r>
          </a:p>
          <a:p>
            <a:r>
              <a:rPr lang="en-AU" baseline="0" dirty="0" smtClean="0"/>
              <a:t>The work on ARD is likely to feed into further work on FDAs: There is a demand for implementations of ARD and demonstration datasets for use in FDA.</a:t>
            </a:r>
          </a:p>
          <a:p>
            <a:endParaRPr lang="en-AU" baseline="0" dirty="0" smtClean="0"/>
          </a:p>
          <a:p>
            <a:endParaRPr lang="en-AU" dirty="0"/>
          </a:p>
        </p:txBody>
      </p:sp>
    </p:spTree>
    <p:extLst>
      <p:ext uri="{BB962C8B-B14F-4D97-AF65-F5344CB8AC3E}">
        <p14:creationId xmlns:p14="http://schemas.microsoft.com/office/powerpoint/2010/main" val="183046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LSI-VC-3</a:t>
            </a:r>
            <a:r>
              <a:rPr lang="en-AU" sz="1100" i="1" dirty="0" smtClean="0">
                <a:solidFill>
                  <a:schemeClr val="tx2"/>
                </a:solidFill>
                <a:latin typeface="+mj-ea"/>
                <a:ea typeface="+mj-ea"/>
                <a:cs typeface="Proxima Nova Regular"/>
                <a:sym typeface="Proxima Nova Regular"/>
              </a:rPr>
              <a:t>, 20-21</a:t>
            </a:r>
            <a:r>
              <a:rPr lang="en-AU" sz="1100" i="1" baseline="0" dirty="0" smtClean="0">
                <a:solidFill>
                  <a:schemeClr val="tx2"/>
                </a:solidFill>
                <a:latin typeface="+mj-ea"/>
                <a:ea typeface="+mj-ea"/>
                <a:cs typeface="Proxima Nova Regular"/>
                <a:sym typeface="Proxima Nova Regular"/>
              </a:rPr>
              <a:t> March</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082811"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latin typeface="+mj-lt"/>
              </a:rPr>
              <a:t>Moderate Resolution Sensor Interoperability</a:t>
            </a:r>
            <a:r>
              <a:rPr lang="en-AU" sz="4200" b="1" smtClean="0">
                <a:solidFill>
                  <a:srgbClr val="FFFFFF"/>
                </a:solidFill>
                <a:latin typeface="+mj-lt"/>
              </a:rPr>
              <a:t>: Framework</a:t>
            </a:r>
            <a:endParaRPr sz="4200" b="1" dirty="0">
              <a:solidFill>
                <a:srgbClr val="FFFFFF"/>
              </a:solidFill>
              <a:latin typeface="+mj-lt"/>
            </a:endParaRPr>
          </a:p>
        </p:txBody>
      </p:sp>
      <p:sp>
        <p:nvSpPr>
          <p:cNvPr id="11" name="Shape 11"/>
          <p:cNvSpPr/>
          <p:nvPr/>
        </p:nvSpPr>
        <p:spPr>
          <a:xfrm>
            <a:off x="622789" y="4572000"/>
            <a:ext cx="4810858" cy="1728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LSI-VC-3</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Session 5: Item </a:t>
            </a:r>
            <a:r>
              <a:rPr lang="en-US" dirty="0" smtClean="0">
                <a:solidFill>
                  <a:srgbClr val="FFFFFF"/>
                </a:solidFill>
                <a:latin typeface="+mj-lt"/>
                <a:ea typeface="Arial Bold"/>
                <a:cs typeface="Arial Bold"/>
                <a:sym typeface="Arial Bold"/>
              </a:rPr>
              <a:t>15</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a:t>
            </a:r>
            <a:r>
              <a:rPr lang="en-AU" dirty="0" smtClean="0">
                <a:solidFill>
                  <a:srgbClr val="FFFFFF"/>
                </a:solidFill>
                <a:latin typeface="+mj-lt"/>
                <a:ea typeface="Arial Bold"/>
                <a:cs typeface="Arial Bold"/>
                <a:sym typeface="Arial Bold"/>
              </a:rPr>
              <a:t>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20 March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r>
              <a:rPr lang="en-US" dirty="0" smtClean="0"/>
              <a:t>General Metadata</a:t>
            </a:r>
            <a:endParaRPr lang="en-US" dirty="0"/>
          </a:p>
        </p:txBody>
      </p:sp>
      <p:sp>
        <p:nvSpPr>
          <p:cNvPr id="7" name="Content Placeholder 6"/>
          <p:cNvSpPr>
            <a:spLocks noGrp="1"/>
          </p:cNvSpPr>
          <p:nvPr>
            <p:ph sz="quarter" idx="10"/>
          </p:nvPr>
        </p:nvSpPr>
        <p:spPr>
          <a:xfrm>
            <a:off x="228599" y="1295400"/>
            <a:ext cx="3287265" cy="5334000"/>
          </a:xfrm>
        </p:spPr>
        <p:txBody>
          <a:bodyPr/>
          <a:lstStyle/>
          <a:p>
            <a:r>
              <a:rPr lang="en-US" sz="1800" b="1" dirty="0" smtClean="0"/>
              <a:t>Adopt common OGC or ISO metadata standard</a:t>
            </a:r>
          </a:p>
          <a:p>
            <a:r>
              <a:rPr lang="en-US" sz="1800" dirty="0" smtClean="0"/>
              <a:t>Product-specific metadata are constant for all images in the product line</a:t>
            </a:r>
          </a:p>
          <a:p>
            <a:r>
              <a:rPr lang="en-US" sz="1800" dirty="0" smtClean="0"/>
              <a:t>Image-specific metadata are specified for each image</a:t>
            </a:r>
          </a:p>
          <a:p>
            <a:r>
              <a:rPr lang="en-US" sz="1800" dirty="0" smtClean="0"/>
              <a:t>Image-specific metadata are also aggregated from pixel-level data</a:t>
            </a:r>
          </a:p>
          <a:p>
            <a:r>
              <a:rPr lang="en-US" sz="1800" dirty="0" smtClean="0"/>
              <a:t>General metadata specified within CARD4L are compared between products to establish interoperability using MRI guidelines</a:t>
            </a:r>
            <a:endParaRPr lang="en-US" sz="1800" dirty="0"/>
          </a:p>
        </p:txBody>
      </p:sp>
      <p:pic>
        <p:nvPicPr>
          <p:cNvPr id="3" name="Picture 2"/>
          <p:cNvPicPr>
            <a:picLocks noChangeAspect="1"/>
          </p:cNvPicPr>
          <p:nvPr/>
        </p:nvPicPr>
        <p:blipFill>
          <a:blip r:embed="rId2"/>
          <a:stretch>
            <a:fillRect/>
          </a:stretch>
        </p:blipFill>
        <p:spPr>
          <a:xfrm>
            <a:off x="3564355" y="1160442"/>
            <a:ext cx="5551935" cy="5468958"/>
          </a:xfrm>
          <a:prstGeom prst="rect">
            <a:avLst/>
          </a:prstGeom>
        </p:spPr>
      </p:pic>
    </p:spTree>
    <p:extLst>
      <p:ext uri="{BB962C8B-B14F-4D97-AF65-F5344CB8AC3E}">
        <p14:creationId xmlns:p14="http://schemas.microsoft.com/office/powerpoint/2010/main" val="117352562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228600" y="1349795"/>
            <a:ext cx="3276600" cy="5334000"/>
          </a:xfrm>
        </p:spPr>
        <p:txBody>
          <a:bodyPr/>
          <a:lstStyle/>
          <a:p>
            <a:r>
              <a:rPr lang="en-US" dirty="0" smtClean="0"/>
              <a:t>Interoperability issues include documented algorithms and accuracies for</a:t>
            </a:r>
          </a:p>
          <a:p>
            <a:pPr lvl="1"/>
            <a:r>
              <a:rPr lang="en-US" dirty="0"/>
              <a:t>C</a:t>
            </a:r>
            <a:r>
              <a:rPr lang="en-US" dirty="0" smtClean="0"/>
              <a:t>loud cover and shadow </a:t>
            </a:r>
          </a:p>
          <a:p>
            <a:pPr lvl="1"/>
            <a:r>
              <a:rPr lang="en-US" dirty="0" smtClean="0"/>
              <a:t>Land, water</a:t>
            </a:r>
            <a:r>
              <a:rPr lang="en-US" dirty="0"/>
              <a:t> </a:t>
            </a:r>
            <a:r>
              <a:rPr lang="en-US" dirty="0" smtClean="0"/>
              <a:t>and vegetation</a:t>
            </a:r>
          </a:p>
          <a:p>
            <a:pPr lvl="1"/>
            <a:r>
              <a:rPr lang="en-US" dirty="0" smtClean="0"/>
              <a:t>Terrain shadow</a:t>
            </a:r>
          </a:p>
          <a:p>
            <a:pPr lvl="1"/>
            <a:r>
              <a:rPr lang="en-US" dirty="0" smtClean="0"/>
              <a:t>Atmospheric model inputs, including aerosols</a:t>
            </a:r>
          </a:p>
          <a:p>
            <a:pPr lvl="1"/>
            <a:r>
              <a:rPr lang="en-US" dirty="0" smtClean="0"/>
              <a:t>Saturation and other data quality</a:t>
            </a:r>
            <a:endParaRPr lang="en-US" dirty="0"/>
          </a:p>
        </p:txBody>
      </p:sp>
      <p:sp>
        <p:nvSpPr>
          <p:cNvPr id="4" name="Content Placeholder 3"/>
          <p:cNvSpPr>
            <a:spLocks noGrp="1"/>
          </p:cNvSpPr>
          <p:nvPr>
            <p:ph sz="quarter" idx="11"/>
          </p:nvPr>
        </p:nvSpPr>
        <p:spPr/>
        <p:txBody>
          <a:bodyPr/>
          <a:lstStyle/>
          <a:p>
            <a:r>
              <a:rPr lang="en-US" dirty="0" smtClean="0"/>
              <a:t>Per Pixel Metadata</a:t>
            </a:r>
            <a:endParaRPr lang="en-US" dirty="0"/>
          </a:p>
        </p:txBody>
      </p:sp>
      <p:pic>
        <p:nvPicPr>
          <p:cNvPr id="5" name="Picture 4"/>
          <p:cNvPicPr>
            <a:picLocks noChangeAspect="1"/>
          </p:cNvPicPr>
          <p:nvPr/>
        </p:nvPicPr>
        <p:blipFill>
          <a:blip r:embed="rId2"/>
          <a:stretch>
            <a:fillRect/>
          </a:stretch>
        </p:blipFill>
        <p:spPr>
          <a:xfrm>
            <a:off x="3569835" y="1243558"/>
            <a:ext cx="5497965" cy="5479484"/>
          </a:xfrm>
          <a:prstGeom prst="rect">
            <a:avLst/>
          </a:prstGeom>
        </p:spPr>
      </p:pic>
    </p:spTree>
    <p:extLst>
      <p:ext uri="{BB962C8B-B14F-4D97-AF65-F5344CB8AC3E}">
        <p14:creationId xmlns:p14="http://schemas.microsoft.com/office/powerpoint/2010/main" val="7427026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152400" y="1470409"/>
            <a:ext cx="3048000" cy="5387591"/>
          </a:xfrm>
        </p:spPr>
        <p:txBody>
          <a:bodyPr/>
          <a:lstStyle/>
          <a:p>
            <a:r>
              <a:rPr lang="en-US" dirty="0" smtClean="0"/>
              <a:t>Interoperability issues </a:t>
            </a:r>
          </a:p>
          <a:p>
            <a:pPr lvl="1"/>
            <a:r>
              <a:rPr lang="en-US" dirty="0" smtClean="0"/>
              <a:t>Compensate for available bands</a:t>
            </a:r>
          </a:p>
          <a:p>
            <a:pPr lvl="1"/>
            <a:r>
              <a:rPr lang="en-US" dirty="0" smtClean="0"/>
              <a:t>Compensate for spectral band differences </a:t>
            </a:r>
          </a:p>
          <a:p>
            <a:pPr lvl="1"/>
            <a:r>
              <a:rPr lang="en-US" dirty="0" smtClean="0"/>
              <a:t>Share atmospheric correction </a:t>
            </a:r>
            <a:r>
              <a:rPr lang="en-US" dirty="0" smtClean="0"/>
              <a:t>with compensation </a:t>
            </a:r>
            <a:r>
              <a:rPr lang="en-US" dirty="0" smtClean="0"/>
              <a:t>for available bands</a:t>
            </a:r>
          </a:p>
          <a:p>
            <a:pPr lvl="1"/>
            <a:r>
              <a:rPr lang="en-US" dirty="0" smtClean="0"/>
              <a:t>BRDF corrections</a:t>
            </a:r>
          </a:p>
          <a:p>
            <a:pPr lvl="2"/>
            <a:r>
              <a:rPr lang="en-US" dirty="0" smtClean="0"/>
              <a:t>View angle correction</a:t>
            </a:r>
            <a:endParaRPr lang="en-US" dirty="0"/>
          </a:p>
        </p:txBody>
      </p:sp>
      <p:sp>
        <p:nvSpPr>
          <p:cNvPr id="4" name="Content Placeholder 3"/>
          <p:cNvSpPr>
            <a:spLocks noGrp="1"/>
          </p:cNvSpPr>
          <p:nvPr>
            <p:ph sz="quarter" idx="11"/>
          </p:nvPr>
        </p:nvSpPr>
        <p:spPr/>
        <p:txBody>
          <a:bodyPr/>
          <a:lstStyle/>
          <a:p>
            <a:r>
              <a:rPr lang="en-US" dirty="0" smtClean="0"/>
              <a:t>Data Measurements</a:t>
            </a:r>
            <a:endParaRPr lang="en-US" dirty="0"/>
          </a:p>
        </p:txBody>
      </p:sp>
      <p:pic>
        <p:nvPicPr>
          <p:cNvPr id="5" name="Picture 4"/>
          <p:cNvPicPr>
            <a:picLocks noChangeAspect="1"/>
          </p:cNvPicPr>
          <p:nvPr/>
        </p:nvPicPr>
        <p:blipFill>
          <a:blip r:embed="rId2"/>
          <a:stretch>
            <a:fillRect/>
          </a:stretch>
        </p:blipFill>
        <p:spPr>
          <a:xfrm>
            <a:off x="3311426" y="1194078"/>
            <a:ext cx="5756374" cy="5410200"/>
          </a:xfrm>
          <a:prstGeom prst="rect">
            <a:avLst/>
          </a:prstGeom>
        </p:spPr>
      </p:pic>
    </p:spTree>
    <p:extLst>
      <p:ext uri="{BB962C8B-B14F-4D97-AF65-F5344CB8AC3E}">
        <p14:creationId xmlns:p14="http://schemas.microsoft.com/office/powerpoint/2010/main" val="14288015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152400" y="1609145"/>
            <a:ext cx="2812473" cy="4944055"/>
          </a:xfrm>
        </p:spPr>
        <p:txBody>
          <a:bodyPr/>
          <a:lstStyle/>
          <a:p>
            <a:r>
              <a:rPr lang="en-US" dirty="0" smtClean="0"/>
              <a:t>Interoperability issues</a:t>
            </a:r>
          </a:p>
          <a:p>
            <a:pPr lvl="1"/>
            <a:r>
              <a:rPr lang="en-US" dirty="0" smtClean="0"/>
              <a:t>Compensate for different pixel size</a:t>
            </a:r>
          </a:p>
          <a:p>
            <a:pPr lvl="1"/>
            <a:r>
              <a:rPr lang="en-US" dirty="0"/>
              <a:t>S</a:t>
            </a:r>
            <a:r>
              <a:rPr lang="en-US" dirty="0" smtClean="0"/>
              <a:t>patial RMSE</a:t>
            </a:r>
          </a:p>
          <a:p>
            <a:pPr lvl="1"/>
            <a:r>
              <a:rPr lang="en-US" dirty="0" smtClean="0"/>
              <a:t>Share reference grid </a:t>
            </a:r>
            <a:r>
              <a:rPr lang="en-US" dirty="0" smtClean="0"/>
              <a:t>and accuracy</a:t>
            </a:r>
            <a:endParaRPr lang="en-US" dirty="0" smtClean="0"/>
          </a:p>
          <a:p>
            <a:pPr lvl="1"/>
            <a:r>
              <a:rPr lang="en-US" dirty="0" smtClean="0"/>
              <a:t>Share DEM and accuracy</a:t>
            </a:r>
          </a:p>
          <a:p>
            <a:pPr lvl="1"/>
            <a:r>
              <a:rPr lang="en-US" dirty="0" smtClean="0"/>
              <a:t>Discrete Global Grid System (DGGS)  </a:t>
            </a:r>
          </a:p>
          <a:p>
            <a:pPr lvl="1"/>
            <a:endParaRPr lang="en-US" dirty="0" smtClean="0"/>
          </a:p>
          <a:p>
            <a:pPr lvl="1"/>
            <a:endParaRPr lang="en-US" dirty="0"/>
          </a:p>
        </p:txBody>
      </p:sp>
      <p:sp>
        <p:nvSpPr>
          <p:cNvPr id="4" name="Content Placeholder 3"/>
          <p:cNvSpPr>
            <a:spLocks noGrp="1"/>
          </p:cNvSpPr>
          <p:nvPr>
            <p:ph sz="quarter" idx="11"/>
          </p:nvPr>
        </p:nvSpPr>
        <p:spPr/>
        <p:txBody>
          <a:bodyPr/>
          <a:lstStyle/>
          <a:p>
            <a:r>
              <a:rPr lang="en-US" dirty="0" smtClean="0"/>
              <a:t>Geolocation</a:t>
            </a:r>
            <a:endParaRPr lang="en-US" dirty="0"/>
          </a:p>
        </p:txBody>
      </p:sp>
      <p:pic>
        <p:nvPicPr>
          <p:cNvPr id="6" name="Picture 5"/>
          <p:cNvPicPr>
            <a:picLocks noChangeAspect="1"/>
          </p:cNvPicPr>
          <p:nvPr/>
        </p:nvPicPr>
        <p:blipFill>
          <a:blip r:embed="rId2"/>
          <a:stretch>
            <a:fillRect/>
          </a:stretch>
        </p:blipFill>
        <p:spPr>
          <a:xfrm>
            <a:off x="2964873" y="1600200"/>
            <a:ext cx="6172200" cy="4105855"/>
          </a:xfrm>
          <a:prstGeom prst="rect">
            <a:avLst/>
          </a:prstGeom>
        </p:spPr>
      </p:pic>
    </p:spTree>
    <p:extLst>
      <p:ext uri="{BB962C8B-B14F-4D97-AF65-F5344CB8AC3E}">
        <p14:creationId xmlns:p14="http://schemas.microsoft.com/office/powerpoint/2010/main" val="3903582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p:txBody>
          <a:bodyPr/>
          <a:lstStyle/>
          <a:p>
            <a:r>
              <a:rPr lang="en-US" dirty="0" smtClean="0"/>
              <a:t>Case studies are needed to test, evaluate and implement the solutions needed create and advance CARD4L products. Each of the framework components captured in the CARD4L specifications need quantitative analysis leading to implementable solutions.</a:t>
            </a:r>
          </a:p>
          <a:p>
            <a:pPr lvl="1"/>
            <a:r>
              <a:rPr lang="en-US" dirty="0" smtClean="0"/>
              <a:t>The MRI framework will summarize the results of case studies.</a:t>
            </a:r>
          </a:p>
          <a:p>
            <a:pPr lvl="1"/>
            <a:r>
              <a:rPr lang="en-US" dirty="0" smtClean="0"/>
              <a:t>Targets identified within CARD4L require definition, verification and validation. The maturity level of the targets are highly variable.</a:t>
            </a:r>
          </a:p>
          <a:p>
            <a:pPr lvl="1"/>
            <a:r>
              <a:rPr lang="en-US" dirty="0" smtClean="0"/>
              <a:t>Expertise to address these issues reside within agencies associated with WGCV and WGISS. The intent is to leverage existing agency activities.</a:t>
            </a:r>
          </a:p>
          <a:p>
            <a:pPr lvl="1"/>
            <a:endParaRPr lang="en-US" dirty="0" smtClean="0"/>
          </a:p>
        </p:txBody>
      </p:sp>
      <p:sp>
        <p:nvSpPr>
          <p:cNvPr id="4" name="Content Placeholder 3"/>
          <p:cNvSpPr>
            <a:spLocks noGrp="1"/>
          </p:cNvSpPr>
          <p:nvPr>
            <p:ph sz="quarter" idx="11"/>
          </p:nvPr>
        </p:nvSpPr>
        <p:spPr>
          <a:xfrm>
            <a:off x="2057400" y="228600"/>
            <a:ext cx="5334000" cy="609600"/>
          </a:xfrm>
        </p:spPr>
        <p:txBody>
          <a:bodyPr/>
          <a:lstStyle/>
          <a:p>
            <a:r>
              <a:rPr lang="en-US" smtClean="0"/>
              <a:t>Verification </a:t>
            </a:r>
            <a:r>
              <a:rPr lang="en-US" dirty="0" smtClean="0"/>
              <a:t>&amp; Validation of target</a:t>
            </a:r>
            <a:r>
              <a:rPr lang="en-AU" dirty="0"/>
              <a:t> parameters, thresholds and metadata</a:t>
            </a:r>
            <a:endParaRPr lang="en-US" dirty="0"/>
          </a:p>
        </p:txBody>
      </p:sp>
    </p:spTree>
    <p:extLst>
      <p:ext uri="{BB962C8B-B14F-4D97-AF65-F5344CB8AC3E}">
        <p14:creationId xmlns:p14="http://schemas.microsoft.com/office/powerpoint/2010/main" val="13425761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Content Placeholder 2"/>
          <p:cNvSpPr>
            <a:spLocks noGrp="1"/>
          </p:cNvSpPr>
          <p:nvPr>
            <p:ph sz="quarter" idx="10"/>
          </p:nvPr>
        </p:nvSpPr>
        <p:spPr>
          <a:xfrm>
            <a:off x="381000" y="1219200"/>
            <a:ext cx="8229600" cy="5334000"/>
          </a:xfrm>
        </p:spPr>
        <p:txBody>
          <a:bodyPr/>
          <a:lstStyle/>
          <a:p>
            <a:r>
              <a:rPr lang="en-US" dirty="0" smtClean="0"/>
              <a:t>Cooperation among agencies is needed to support interoperability.</a:t>
            </a:r>
          </a:p>
          <a:p>
            <a:r>
              <a:rPr lang="en-US" dirty="0" smtClean="0"/>
              <a:t>Adopt </a:t>
            </a:r>
            <a:r>
              <a:rPr lang="en-US" dirty="0"/>
              <a:t>Standards</a:t>
            </a:r>
          </a:p>
          <a:p>
            <a:pPr lvl="1"/>
            <a:r>
              <a:rPr lang="en-US" dirty="0"/>
              <a:t>OGC/ISO metadata standards</a:t>
            </a:r>
          </a:p>
          <a:p>
            <a:pPr lvl="1"/>
            <a:r>
              <a:rPr lang="en-US" dirty="0"/>
              <a:t>Shared reference </a:t>
            </a:r>
            <a:r>
              <a:rPr lang="en-US" dirty="0" smtClean="0"/>
              <a:t>grids and DEMs</a:t>
            </a:r>
            <a:endParaRPr lang="en-US" dirty="0"/>
          </a:p>
          <a:p>
            <a:pPr lvl="1"/>
            <a:r>
              <a:rPr lang="en-US" dirty="0" smtClean="0"/>
              <a:t>Reflectance and atmospheric models</a:t>
            </a:r>
            <a:endParaRPr lang="en-US" dirty="0"/>
          </a:p>
          <a:p>
            <a:pPr lvl="1"/>
            <a:r>
              <a:rPr lang="en-US" dirty="0" smtClean="0"/>
              <a:t>Common general and per pixel metadata</a:t>
            </a:r>
            <a:endParaRPr lang="en-US" dirty="0"/>
          </a:p>
          <a:p>
            <a:r>
              <a:rPr lang="en-US" dirty="0" smtClean="0"/>
              <a:t>Compensate </a:t>
            </a:r>
            <a:r>
              <a:rPr lang="en-US" dirty="0"/>
              <a:t>for differences</a:t>
            </a:r>
          </a:p>
          <a:p>
            <a:pPr lvl="1"/>
            <a:r>
              <a:rPr lang="en-US" dirty="0"/>
              <a:t>Pixels sizes</a:t>
            </a:r>
          </a:p>
          <a:p>
            <a:pPr lvl="1"/>
            <a:r>
              <a:rPr lang="en-US" dirty="0"/>
              <a:t>Spectral band differences</a:t>
            </a:r>
          </a:p>
          <a:p>
            <a:pPr lvl="1"/>
            <a:r>
              <a:rPr lang="en-US" dirty="0"/>
              <a:t>Spectral band availability</a:t>
            </a:r>
          </a:p>
          <a:p>
            <a:r>
              <a:rPr lang="en-US" dirty="0" smtClean="0"/>
              <a:t>The MRI initiative supports Future Data Architecture studies and studies at agencies evolving implementation strategies. These strategies may be physical higher level products or models designed to use well defined lower level products as inputs. When standards cannot be </a:t>
            </a:r>
            <a:r>
              <a:rPr lang="en-US" dirty="0" smtClean="0"/>
              <a:t>adopted, </a:t>
            </a:r>
            <a:r>
              <a:rPr lang="en-US" dirty="0" smtClean="0"/>
              <a:t>compensation for differences is needed.</a:t>
            </a:r>
          </a:p>
          <a:p>
            <a:endParaRPr lang="en-US" dirty="0"/>
          </a:p>
        </p:txBody>
      </p:sp>
      <p:sp>
        <p:nvSpPr>
          <p:cNvPr id="4" name="Content Placeholder 3"/>
          <p:cNvSpPr>
            <a:spLocks noGrp="1"/>
          </p:cNvSpPr>
          <p:nvPr>
            <p:ph sz="quarter" idx="11"/>
          </p:nvPr>
        </p:nvSpPr>
        <p:spPr/>
        <p:txBody>
          <a:bodyPr/>
          <a:lstStyle/>
          <a:p>
            <a:r>
              <a:rPr lang="en-US" dirty="0" smtClean="0"/>
              <a:t>Multi-sensor implementations</a:t>
            </a:r>
            <a:endParaRPr lang="en-US" dirty="0"/>
          </a:p>
        </p:txBody>
      </p:sp>
    </p:spTree>
    <p:extLst>
      <p:ext uri="{BB962C8B-B14F-4D97-AF65-F5344CB8AC3E}">
        <p14:creationId xmlns:p14="http://schemas.microsoft.com/office/powerpoint/2010/main" val="13168640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Content Placeholder 2"/>
          <p:cNvSpPr>
            <a:spLocks noGrp="1"/>
          </p:cNvSpPr>
          <p:nvPr>
            <p:ph sz="quarter" idx="10"/>
          </p:nvPr>
        </p:nvSpPr>
        <p:spPr/>
        <p:txBody>
          <a:bodyPr/>
          <a:lstStyle/>
          <a:p>
            <a:r>
              <a:rPr lang="en-US" dirty="0" smtClean="0"/>
              <a:t>The goals of MRI are</a:t>
            </a:r>
          </a:p>
          <a:p>
            <a:pPr lvl="1"/>
            <a:r>
              <a:rPr lang="en-US" dirty="0" smtClean="0"/>
              <a:t>to establish a framework to </a:t>
            </a:r>
            <a:r>
              <a:rPr lang="en-US" dirty="0"/>
              <a:t>identify and document multi-sensor interoperability challenges, while supporting the </a:t>
            </a:r>
            <a:r>
              <a:rPr lang="en-US" dirty="0" smtClean="0"/>
              <a:t>consistent specification </a:t>
            </a:r>
            <a:r>
              <a:rPr lang="en-US" dirty="0"/>
              <a:t>of </a:t>
            </a:r>
            <a:r>
              <a:rPr lang="en-US" dirty="0" smtClean="0"/>
              <a:t>individual products; and</a:t>
            </a:r>
          </a:p>
          <a:p>
            <a:pPr lvl="1"/>
            <a:r>
              <a:rPr lang="en-US" dirty="0" smtClean="0"/>
              <a:t>to identify interoperability gaps and suggest case studies needed to support the analysis of deep and dense time series of satellite data.</a:t>
            </a:r>
          </a:p>
          <a:p>
            <a:pPr lvl="1"/>
            <a:endParaRPr lang="en-US" dirty="0"/>
          </a:p>
          <a:p>
            <a:r>
              <a:rPr lang="en-US" dirty="0" smtClean="0"/>
              <a:t>The initial case study is the implementation of interoperable Sentinel-2 and Landsat data products and methodologies.</a:t>
            </a:r>
            <a:endParaRPr lang="en-US" dirty="0"/>
          </a:p>
        </p:txBody>
      </p:sp>
      <p:sp>
        <p:nvSpPr>
          <p:cNvPr id="4" name="Content Placeholder 3"/>
          <p:cNvSpPr>
            <a:spLocks noGrp="1"/>
          </p:cNvSpPr>
          <p:nvPr>
            <p:ph sz="quarter" idx="11"/>
          </p:nvPr>
        </p:nvSpPr>
        <p:spPr/>
        <p:txBody>
          <a:bodyPr/>
          <a:lstStyle/>
          <a:p>
            <a:r>
              <a:rPr lang="en-US" dirty="0" smtClean="0"/>
              <a:t>Goals</a:t>
            </a:r>
            <a:endParaRPr lang="en-US" dirty="0"/>
          </a:p>
        </p:txBody>
      </p:sp>
    </p:spTree>
    <p:extLst>
      <p:ext uri="{BB962C8B-B14F-4D97-AF65-F5344CB8AC3E}">
        <p14:creationId xmlns:p14="http://schemas.microsoft.com/office/powerpoint/2010/main" val="2828657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3" name="Content Placeholder 2"/>
          <p:cNvSpPr>
            <a:spLocks noGrp="1"/>
          </p:cNvSpPr>
          <p:nvPr>
            <p:ph sz="quarter" idx="10"/>
          </p:nvPr>
        </p:nvSpPr>
        <p:spPr>
          <a:xfrm>
            <a:off x="457200" y="1143000"/>
            <a:ext cx="8153400" cy="5481320"/>
          </a:xfrm>
        </p:spPr>
        <p:txBody>
          <a:bodyPr/>
          <a:lstStyle/>
          <a:p>
            <a:r>
              <a:rPr lang="en-US" dirty="0" smtClean="0"/>
              <a:t>Co-leads</a:t>
            </a:r>
          </a:p>
          <a:p>
            <a:endParaRPr lang="en-US" dirty="0"/>
          </a:p>
          <a:p>
            <a:endParaRPr lang="en-US" dirty="0" smtClean="0"/>
          </a:p>
          <a:p>
            <a:endParaRPr lang="en-US" sz="800" dirty="0" smtClean="0"/>
          </a:p>
          <a:p>
            <a:r>
              <a:rPr lang="en-US" dirty="0" smtClean="0"/>
              <a:t>Team members</a:t>
            </a:r>
          </a:p>
          <a:p>
            <a:pPr lvl="1"/>
            <a:endParaRPr lang="en-US" dirty="0"/>
          </a:p>
        </p:txBody>
      </p:sp>
      <p:sp>
        <p:nvSpPr>
          <p:cNvPr id="4" name="Content Placeholder 3"/>
          <p:cNvSpPr>
            <a:spLocks noGrp="1"/>
          </p:cNvSpPr>
          <p:nvPr>
            <p:ph sz="quarter" idx="11"/>
          </p:nvPr>
        </p:nvSpPr>
        <p:spPr/>
        <p:txBody>
          <a:bodyPr/>
          <a:lstStyle/>
          <a:p>
            <a:r>
              <a:rPr lang="en-US" dirty="0" smtClean="0"/>
              <a:t>The MRI Team</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67402384"/>
              </p:ext>
            </p:extLst>
          </p:nvPr>
        </p:nvGraphicFramePr>
        <p:xfrm>
          <a:off x="914399" y="1524000"/>
          <a:ext cx="7924801" cy="769620"/>
        </p:xfrm>
        <a:graphic>
          <a:graphicData uri="http://schemas.openxmlformats.org/drawingml/2006/table">
            <a:tbl>
              <a:tblPr>
                <a:tableStyleId>{5940675A-B579-460E-94D1-54222C63F5DA}</a:tableStyleId>
              </a:tblPr>
              <a:tblGrid>
                <a:gridCol w="1697506"/>
                <a:gridCol w="978401"/>
                <a:gridCol w="5248894"/>
              </a:tblGrid>
              <a:tr h="203200">
                <a:tc>
                  <a:txBody>
                    <a:bodyPr/>
                    <a:lstStyle/>
                    <a:p>
                      <a:pPr algn="l" fontAlgn="b"/>
                      <a:r>
                        <a:rPr lang="en-US" sz="1600" u="none" strike="noStrike" dirty="0">
                          <a:effectLst/>
                          <a:latin typeface="Calibri" charset="0"/>
                          <a:ea typeface="Calibri" charset="0"/>
                          <a:cs typeface="Calibri" charset="0"/>
                        </a:rPr>
                        <a:t>Gene Fosnight</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USGS</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USGS chair team </a:t>
                      </a:r>
                      <a:r>
                        <a:rPr lang="en-US" sz="1600" u="none" strike="noStrike" dirty="0" smtClean="0">
                          <a:effectLst/>
                          <a:latin typeface="Calibri" charset="0"/>
                          <a:ea typeface="Calibri" charset="0"/>
                          <a:cs typeface="Calibri" charset="0"/>
                        </a:rPr>
                        <a:t>co-lead, Landsat,</a:t>
                      </a:r>
                      <a:r>
                        <a:rPr lang="en-US" sz="1600" u="none" strike="noStrike" baseline="0" dirty="0" smtClean="0">
                          <a:effectLst/>
                          <a:latin typeface="Calibri" charset="0"/>
                          <a:ea typeface="Calibri" charset="0"/>
                          <a:cs typeface="Calibri" charset="0"/>
                        </a:rPr>
                        <a:t> </a:t>
                      </a:r>
                      <a:r>
                        <a:rPr lang="en-US" sz="1600" u="none" strike="noStrike" dirty="0" smtClean="0">
                          <a:effectLst/>
                          <a:latin typeface="Calibri" charset="0"/>
                          <a:ea typeface="Calibri" charset="0"/>
                          <a:cs typeface="Calibri" charset="0"/>
                        </a:rPr>
                        <a:t>LSI-VC, SDCG</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03200">
                <a:tc>
                  <a:txBody>
                    <a:bodyPr/>
                    <a:lstStyle/>
                    <a:p>
                      <a:pPr algn="l" fontAlgn="b"/>
                      <a:r>
                        <a:rPr lang="en-US" sz="1600" u="none" strike="noStrike" dirty="0">
                          <a:effectLst/>
                          <a:latin typeface="Calibri" charset="0"/>
                          <a:ea typeface="Calibri" charset="0"/>
                          <a:cs typeface="Calibri" charset="0"/>
                        </a:rPr>
                        <a:t>Cindy Ong</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CSIRO</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WGCV </a:t>
                      </a:r>
                      <a:r>
                        <a:rPr lang="en-US" sz="1600" u="none" strike="noStrike" dirty="0" smtClean="0">
                          <a:effectLst/>
                          <a:latin typeface="Calibri" charset="0"/>
                          <a:ea typeface="Calibri" charset="0"/>
                          <a:cs typeface="Calibri" charset="0"/>
                        </a:rPr>
                        <a:t>co-lead, imaging spectroscopy</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03200">
                <a:tc>
                  <a:txBody>
                    <a:bodyPr/>
                    <a:lstStyle/>
                    <a:p>
                      <a:pPr algn="l" fontAlgn="b"/>
                      <a:r>
                        <a:rPr lang="en-US" sz="1600" u="none" strike="noStrike" dirty="0">
                          <a:effectLst/>
                          <a:latin typeface="Calibri" charset="0"/>
                          <a:ea typeface="Calibri" charset="0"/>
                          <a:cs typeface="Calibri" charset="0"/>
                        </a:rPr>
                        <a:t>Richard Moreno</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CNES</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WGISS </a:t>
                      </a:r>
                      <a:r>
                        <a:rPr lang="en-US" sz="1600" u="none" strike="noStrike" dirty="0" smtClean="0">
                          <a:effectLst/>
                          <a:latin typeface="Calibri" charset="0"/>
                          <a:ea typeface="Calibri" charset="0"/>
                          <a:cs typeface="Calibri" charset="0"/>
                        </a:rPr>
                        <a:t>co-lead, Copernicus </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23189200"/>
              </p:ext>
            </p:extLst>
          </p:nvPr>
        </p:nvGraphicFramePr>
        <p:xfrm>
          <a:off x="914399" y="2781300"/>
          <a:ext cx="7369176" cy="3848100"/>
        </p:xfrm>
        <a:graphic>
          <a:graphicData uri="http://schemas.openxmlformats.org/drawingml/2006/table">
            <a:tbl>
              <a:tblPr>
                <a:tableStyleId>{5940675A-B579-460E-94D1-54222C63F5DA}</a:tableStyleId>
              </a:tblPr>
              <a:tblGrid>
                <a:gridCol w="1654175"/>
                <a:gridCol w="914400"/>
                <a:gridCol w="4800601"/>
              </a:tblGrid>
              <a:tr h="251460">
                <a:tc>
                  <a:txBody>
                    <a:bodyPr/>
                    <a:lstStyle/>
                    <a:p>
                      <a:pPr algn="l" fontAlgn="b"/>
                      <a:r>
                        <a:rPr lang="en-US" sz="1600" u="none" strike="noStrike" dirty="0">
                          <a:effectLst/>
                          <a:latin typeface="Calibri" charset="0"/>
                          <a:ea typeface="Calibri" charset="0"/>
                          <a:cs typeface="Calibri" charset="0"/>
                        </a:rPr>
                        <a:t>Jeff </a:t>
                      </a:r>
                      <a:r>
                        <a:rPr lang="en-US" sz="1600" u="none" strike="noStrike" dirty="0" err="1">
                          <a:effectLst/>
                          <a:latin typeface="Calibri" charset="0"/>
                          <a:ea typeface="Calibri" charset="0"/>
                          <a:cs typeface="Calibri" charset="0"/>
                        </a:rPr>
                        <a:t>Masek</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NASA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a:effectLst/>
                          <a:latin typeface="Calibri" charset="0"/>
                          <a:ea typeface="Calibri" charset="0"/>
                          <a:cs typeface="Calibri" charset="0"/>
                        </a:rPr>
                        <a:t>Landsat Sentinel-2 Case study, LSI-VC</a:t>
                      </a:r>
                      <a:endParaRPr lang="en-US" sz="1600" b="0" i="0" u="none" strike="noStrike">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dirty="0">
                          <a:effectLst/>
                          <a:latin typeface="Calibri" charset="0"/>
                          <a:ea typeface="Calibri" charset="0"/>
                          <a:cs typeface="Calibri" charset="0"/>
                        </a:rPr>
                        <a:t>Zoltan </a:t>
                      </a:r>
                      <a:r>
                        <a:rPr lang="en-US" sz="1600" u="none" strike="noStrike" dirty="0" err="1">
                          <a:effectLst/>
                          <a:latin typeface="Calibri" charset="0"/>
                          <a:ea typeface="Calibri" charset="0"/>
                          <a:cs typeface="Calibri" charset="0"/>
                        </a:rPr>
                        <a:t>Szantoi</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JRC</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a:effectLst/>
                          <a:latin typeface="Calibri" charset="0"/>
                          <a:ea typeface="Calibri" charset="0"/>
                          <a:cs typeface="Calibri" charset="0"/>
                        </a:rPr>
                        <a:t>Landsat Sentinel-2 Case study, LSI-VC</a:t>
                      </a:r>
                      <a:endParaRPr lang="en-US" sz="1600" b="0" i="0" u="none" strike="noStrike">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dirty="0">
                          <a:effectLst/>
                          <a:latin typeface="Calibri" charset="0"/>
                          <a:ea typeface="Calibri" charset="0"/>
                          <a:cs typeface="Calibri" charset="0"/>
                        </a:rPr>
                        <a:t>Adam Lewis</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GA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LSI-VC, FDA, CARD4L</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dirty="0">
                          <a:effectLst/>
                          <a:latin typeface="Calibri" charset="0"/>
                          <a:ea typeface="Calibri" charset="0"/>
                          <a:cs typeface="Calibri" charset="0"/>
                        </a:rPr>
                        <a:t>Paul Briand</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CSA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LSI-VC, GEOGLAM, SAR</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dirty="0">
                          <a:effectLst/>
                          <a:latin typeface="Calibri" charset="0"/>
                          <a:ea typeface="Calibri" charset="0"/>
                          <a:cs typeface="Calibri" charset="0"/>
                        </a:rPr>
                        <a:t>Yves </a:t>
                      </a:r>
                      <a:r>
                        <a:rPr lang="en-US" sz="1600" u="none" strike="noStrike" dirty="0" err="1">
                          <a:effectLst/>
                          <a:latin typeface="Calibri" charset="0"/>
                          <a:ea typeface="Calibri" charset="0"/>
                          <a:cs typeface="Calibri" charset="0"/>
                        </a:rPr>
                        <a:t>Crevier</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CSA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SDCG, GEOGLAM, SAR</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dirty="0">
                          <a:effectLst/>
                          <a:latin typeface="Calibri" charset="0"/>
                          <a:ea typeface="Calibri" charset="0"/>
                          <a:cs typeface="Calibri" charset="0"/>
                        </a:rPr>
                        <a:t>Brian Killough</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NASA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SEO, LSI-VC, SDCG, FDA, CARD4L</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dirty="0" err="1">
                          <a:effectLst/>
                          <a:latin typeface="Calibri" charset="0"/>
                          <a:ea typeface="Calibri" charset="0"/>
                          <a:cs typeface="Calibri" charset="0"/>
                        </a:rPr>
                        <a:t>Debajyoti</a:t>
                      </a:r>
                      <a:r>
                        <a:rPr lang="en-US" sz="1600" u="none" strike="noStrike" dirty="0">
                          <a:effectLst/>
                          <a:latin typeface="Calibri" charset="0"/>
                          <a:ea typeface="Calibri" charset="0"/>
                          <a:cs typeface="Calibri" charset="0"/>
                        </a:rPr>
                        <a:t> </a:t>
                      </a:r>
                      <a:r>
                        <a:rPr lang="en-US" sz="1600" u="none" strike="noStrike" dirty="0" err="1">
                          <a:effectLst/>
                          <a:latin typeface="Calibri" charset="0"/>
                          <a:ea typeface="Calibri" charset="0"/>
                          <a:cs typeface="Calibri" charset="0"/>
                        </a:rPr>
                        <a:t>Dhar</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ISRO</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smtClean="0">
                          <a:effectLst/>
                          <a:latin typeface="Calibri" charset="0"/>
                          <a:ea typeface="Calibri" charset="0"/>
                          <a:cs typeface="Calibri" charset="0"/>
                        </a:rPr>
                        <a:t>Optical/SAR </a:t>
                      </a:r>
                      <a:r>
                        <a:rPr lang="en-US" sz="1600" u="none" strike="noStrike" dirty="0">
                          <a:effectLst/>
                          <a:latin typeface="Calibri" charset="0"/>
                          <a:ea typeface="Calibri" charset="0"/>
                          <a:cs typeface="Calibri" charset="0"/>
                        </a:rPr>
                        <a:t>data fusion</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dirty="0">
                          <a:effectLst/>
                          <a:latin typeface="Calibri" charset="0"/>
                          <a:ea typeface="Calibri" charset="0"/>
                          <a:cs typeface="Calibri" charset="0"/>
                        </a:rPr>
                        <a:t>Takeo </a:t>
                      </a:r>
                      <a:r>
                        <a:rPr lang="en-US" sz="1600" u="none" strike="noStrike" dirty="0" err="1">
                          <a:effectLst/>
                          <a:latin typeface="Calibri" charset="0"/>
                          <a:ea typeface="Calibri" charset="0"/>
                          <a:cs typeface="Calibri" charset="0"/>
                        </a:rPr>
                        <a:t>Tadono</a:t>
                      </a:r>
                      <a:endParaRPr lang="en-US" sz="1600" b="0" i="0" u="none" strike="noStrike" dirty="0">
                        <a:solidFill>
                          <a:srgbClr val="222222"/>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JAXA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LSI-VC, </a:t>
                      </a:r>
                      <a:r>
                        <a:rPr lang="en-US" sz="1600" u="none" strike="noStrike" dirty="0" smtClean="0">
                          <a:effectLst/>
                          <a:latin typeface="Calibri" charset="0"/>
                          <a:ea typeface="Calibri" charset="0"/>
                          <a:cs typeface="Calibri" charset="0"/>
                        </a:rPr>
                        <a:t>CARD4L, SAR</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a:effectLst/>
                          <a:latin typeface="Calibri" charset="0"/>
                          <a:ea typeface="Calibri" charset="0"/>
                          <a:cs typeface="Calibri" charset="0"/>
                        </a:rPr>
                        <a:t>Amanda Regan</a:t>
                      </a:r>
                      <a:endParaRPr lang="en-US" sz="1600" b="0" i="0" u="none" strike="noStrike">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EC</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smtClean="0">
                          <a:effectLst/>
                          <a:latin typeface="Calibri" charset="0"/>
                          <a:ea typeface="Calibri" charset="0"/>
                          <a:cs typeface="Calibri" charset="0"/>
                        </a:rPr>
                        <a:t>User </a:t>
                      </a:r>
                      <a:r>
                        <a:rPr lang="en-US" sz="1600" u="none" strike="noStrike" dirty="0">
                          <a:effectLst/>
                          <a:latin typeface="Calibri" charset="0"/>
                          <a:ea typeface="Calibri" charset="0"/>
                          <a:cs typeface="Calibri" charset="0"/>
                        </a:rPr>
                        <a:t>needs for satellite constellations</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b="0" i="0" u="none" strike="noStrike" dirty="0" smtClean="0">
                          <a:solidFill>
                            <a:srgbClr val="000000"/>
                          </a:solidFill>
                          <a:effectLst/>
                          <a:latin typeface="Calibri" charset="0"/>
                          <a:ea typeface="Calibri" charset="0"/>
                          <a:cs typeface="Calibri" charset="0"/>
                        </a:rPr>
                        <a:t>Nigel Fox</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effectLst/>
                          <a:latin typeface="Calibri" charset="0"/>
                          <a:ea typeface="Calibri" charset="0"/>
                          <a:cs typeface="Calibri" charset="0"/>
                        </a:rPr>
                        <a:t>UKSA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effectLst/>
                          <a:latin typeface="Calibri" charset="0"/>
                          <a:ea typeface="Calibri" charset="0"/>
                          <a:cs typeface="Calibri" charset="0"/>
                        </a:rPr>
                        <a:t>WGCV IVOS</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a:effectLst/>
                          <a:latin typeface="Calibri" charset="0"/>
                          <a:ea typeface="Calibri" charset="0"/>
                          <a:cs typeface="Calibri" charset="0"/>
                        </a:rPr>
                        <a:t>Kurt Thome</a:t>
                      </a:r>
                      <a:endParaRPr lang="en-US" sz="1600" b="0" i="0" u="none" strike="noStrike">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NASA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WGCV</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a:effectLst/>
                          <a:latin typeface="Calibri" charset="0"/>
                          <a:ea typeface="Calibri" charset="0"/>
                          <a:cs typeface="Calibri" charset="0"/>
                        </a:rPr>
                        <a:t>Andy Mitchell</a:t>
                      </a:r>
                      <a:endParaRPr lang="en-US" sz="1600" b="0" i="0" u="none" strike="noStrike">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a:effectLst/>
                          <a:latin typeface="Calibri" charset="0"/>
                          <a:ea typeface="Calibri" charset="0"/>
                          <a:cs typeface="Calibri" charset="0"/>
                        </a:rPr>
                        <a:t>NASA</a:t>
                      </a:r>
                      <a:endParaRPr lang="en-US" sz="1600" b="0" i="0" u="none" strike="noStrike">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a:effectLst/>
                          <a:latin typeface="Calibri" charset="0"/>
                          <a:ea typeface="Calibri" charset="0"/>
                          <a:cs typeface="Calibri" charset="0"/>
                        </a:rPr>
                        <a:t>WGISS</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u="none" strike="noStrike" dirty="0">
                          <a:effectLst/>
                          <a:latin typeface="Calibri" charset="0"/>
                          <a:ea typeface="Calibri" charset="0"/>
                          <a:cs typeface="Calibri" charset="0"/>
                        </a:rPr>
                        <a:t>Kerry Sawyer</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a:effectLst/>
                          <a:latin typeface="Calibri" charset="0"/>
                          <a:ea typeface="Calibri" charset="0"/>
                          <a:cs typeface="Calibri" charset="0"/>
                        </a:rPr>
                        <a:t>NOAA</a:t>
                      </a:r>
                      <a:endParaRPr lang="en-US" sz="1600" b="0" i="0" u="none" strike="noStrike">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u="none" strike="noStrike" dirty="0" smtClean="0">
                          <a:effectLst/>
                          <a:latin typeface="Calibri" charset="0"/>
                          <a:ea typeface="Calibri" charset="0"/>
                          <a:cs typeface="Calibri" charset="0"/>
                        </a:rPr>
                        <a:t>Represent </a:t>
                      </a:r>
                      <a:r>
                        <a:rPr lang="en-US" sz="1600" u="none" strike="noStrike" dirty="0">
                          <a:effectLst/>
                          <a:latin typeface="Calibri" charset="0"/>
                          <a:ea typeface="Calibri" charset="0"/>
                          <a:cs typeface="Calibri" charset="0"/>
                        </a:rPr>
                        <a:t>SIT vice chair</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b="0" i="0" u="none" strike="noStrike" dirty="0" smtClean="0">
                          <a:solidFill>
                            <a:srgbClr val="000000"/>
                          </a:solidFill>
                          <a:effectLst/>
                          <a:latin typeface="Calibri" charset="0"/>
                          <a:ea typeface="Calibri" charset="0"/>
                          <a:cs typeface="Calibri" charset="0"/>
                        </a:rPr>
                        <a:t>Kevin Gallo</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effectLst/>
                          <a:latin typeface="Calibri" charset="0"/>
                          <a:ea typeface="Calibri" charset="0"/>
                          <a:cs typeface="Calibri" charset="0"/>
                        </a:rPr>
                        <a:t>NOAA</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effectLst/>
                          <a:latin typeface="Calibri" charset="0"/>
                          <a:ea typeface="Calibri" charset="0"/>
                          <a:cs typeface="Calibri" charset="0"/>
                        </a:rPr>
                        <a:t>LSI-VC,</a:t>
                      </a:r>
                      <a:r>
                        <a:rPr lang="en-US" sz="1600" b="0" i="0" u="none" strike="noStrike" baseline="0" dirty="0" smtClean="0">
                          <a:solidFill>
                            <a:srgbClr val="000000"/>
                          </a:solidFill>
                          <a:effectLst/>
                          <a:latin typeface="Calibri" charset="0"/>
                          <a:ea typeface="Calibri" charset="0"/>
                          <a:cs typeface="Calibri" charset="0"/>
                        </a:rPr>
                        <a:t> LPCS data integration</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1460">
                <a:tc>
                  <a:txBody>
                    <a:bodyPr/>
                    <a:lstStyle/>
                    <a:p>
                      <a:pPr algn="l" fontAlgn="b"/>
                      <a:r>
                        <a:rPr lang="en-US" sz="1600" b="0" i="0" u="none" strike="noStrike" dirty="0" smtClean="0">
                          <a:solidFill>
                            <a:srgbClr val="000000"/>
                          </a:solidFill>
                          <a:effectLst/>
                          <a:latin typeface="Calibri" charset="0"/>
                          <a:ea typeface="Calibri" charset="0"/>
                          <a:cs typeface="Calibri" charset="0"/>
                        </a:rPr>
                        <a:t>Eric Wood</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effectLst/>
                          <a:latin typeface="Calibri" charset="0"/>
                          <a:ea typeface="Calibri" charset="0"/>
                          <a:cs typeface="Calibri" charset="0"/>
                        </a:rPr>
                        <a:t>USGS</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effectLst/>
                          <a:latin typeface="Calibri" charset="0"/>
                          <a:ea typeface="Calibri" charset="0"/>
                          <a:cs typeface="Calibri" charset="0"/>
                        </a:rPr>
                        <a:t>Represent USGS Chair Team</a:t>
                      </a:r>
                      <a:endParaRPr lang="en-US" sz="1600" b="0" i="0" u="none" strike="noStrike" dirty="0">
                        <a:solidFill>
                          <a:srgbClr val="000000"/>
                        </a:solidFill>
                        <a:effectLst/>
                        <a:latin typeface="Calibri" charset="0"/>
                        <a:ea typeface="Calibri" charset="0"/>
                        <a:cs typeface="Calibri"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052850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p:txBody>
          <a:bodyPr/>
          <a:lstStyle/>
          <a:p>
            <a:r>
              <a:rPr lang="en-US" dirty="0" smtClean="0"/>
              <a:t>Kickoff </a:t>
            </a:r>
            <a:r>
              <a:rPr lang="en-US" dirty="0" err="1" smtClean="0"/>
              <a:t>telecon</a:t>
            </a:r>
            <a:r>
              <a:rPr lang="en-US" dirty="0" smtClean="0"/>
              <a:t> on the 2-3 March 2017</a:t>
            </a:r>
          </a:p>
          <a:p>
            <a:r>
              <a:rPr lang="en-US" dirty="0" smtClean="0"/>
              <a:t>Presentation of framework for endorsement at LSI-VC-3 on 20 March 2017</a:t>
            </a:r>
          </a:p>
          <a:p>
            <a:r>
              <a:rPr lang="en-US" dirty="0"/>
              <a:t>Presentation </a:t>
            </a:r>
            <a:r>
              <a:rPr lang="en-US" dirty="0" smtClean="0"/>
              <a:t>of work plan with emphasis on metadata at WGISS </a:t>
            </a:r>
            <a:r>
              <a:rPr lang="en-US" dirty="0"/>
              <a:t>in April 2017</a:t>
            </a:r>
          </a:p>
          <a:p>
            <a:r>
              <a:rPr lang="en-US" dirty="0" smtClean="0"/>
              <a:t>Presentation of work plan at SIT-32 in April 2017</a:t>
            </a:r>
          </a:p>
          <a:p>
            <a:r>
              <a:rPr lang="en-US" dirty="0" smtClean="0"/>
              <a:t>Presentation of work plan with emphasis on data at WGCV in May 2017</a:t>
            </a:r>
          </a:p>
          <a:p>
            <a:r>
              <a:rPr lang="en-US" dirty="0" smtClean="0"/>
              <a:t>Initial presentation of 2017 results at LSI-VC-4 and SIT TW in September 2017</a:t>
            </a:r>
          </a:p>
          <a:p>
            <a:r>
              <a:rPr lang="en-US" dirty="0" smtClean="0"/>
              <a:t>Presentation of 2017 results at CEOS Plenary in October 2017</a:t>
            </a:r>
          </a:p>
        </p:txBody>
      </p:sp>
      <p:sp>
        <p:nvSpPr>
          <p:cNvPr id="4" name="Content Placeholder 3"/>
          <p:cNvSpPr>
            <a:spLocks noGrp="1"/>
          </p:cNvSpPr>
          <p:nvPr>
            <p:ph sz="quarter" idx="11"/>
          </p:nvPr>
        </p:nvSpPr>
        <p:spPr/>
        <p:txBody>
          <a:bodyPr/>
          <a:lstStyle/>
          <a:p>
            <a:r>
              <a:rPr lang="en-US" dirty="0" smtClean="0"/>
              <a:t>Time lines</a:t>
            </a:r>
            <a:endParaRPr lang="en-US" dirty="0"/>
          </a:p>
        </p:txBody>
      </p:sp>
    </p:spTree>
    <p:extLst>
      <p:ext uri="{BB962C8B-B14F-4D97-AF65-F5344CB8AC3E}">
        <p14:creationId xmlns:p14="http://schemas.microsoft.com/office/powerpoint/2010/main" val="12338055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p:txBody>
          <a:bodyPr/>
          <a:lstStyle/>
          <a:p>
            <a:r>
              <a:rPr lang="en-AU" dirty="0" smtClean="0"/>
              <a:t>This </a:t>
            </a:r>
            <a:r>
              <a:rPr lang="en-AU" dirty="0"/>
              <a:t>initiative addresses the CEOS strategic objective to encourage </a:t>
            </a:r>
            <a:r>
              <a:rPr lang="en-AU" b="1" dirty="0"/>
              <a:t>complementarity and </a:t>
            </a:r>
            <a:r>
              <a:rPr lang="en-AU" b="1" dirty="0" smtClean="0"/>
              <a:t>comparability among </a:t>
            </a:r>
            <a:r>
              <a:rPr lang="en-AU" b="1" dirty="0"/>
              <a:t>the increasing number of Earth observing </a:t>
            </a:r>
            <a:r>
              <a:rPr lang="en-AU" b="1" dirty="0" smtClean="0"/>
              <a:t>systems</a:t>
            </a:r>
            <a:r>
              <a:rPr lang="en-AU" b="1" i="1" dirty="0" smtClean="0"/>
              <a:t> </a:t>
            </a:r>
            <a:r>
              <a:rPr lang="en-AU" dirty="0" smtClean="0"/>
              <a:t>in the moderate resolution class for both optical and SAR sensors and the data received from them.</a:t>
            </a:r>
            <a:r>
              <a:rPr lang="en-US" b="1" dirty="0" smtClean="0"/>
              <a:t>  </a:t>
            </a:r>
          </a:p>
          <a:p>
            <a:r>
              <a:rPr lang="en-AU" dirty="0" smtClean="0"/>
              <a:t>This presentation: </a:t>
            </a:r>
          </a:p>
          <a:p>
            <a:pPr lvl="1"/>
            <a:r>
              <a:rPr lang="en-AU" dirty="0" smtClean="0"/>
              <a:t>Introduces the MRI framework; </a:t>
            </a:r>
          </a:p>
          <a:p>
            <a:pPr lvl="1"/>
            <a:r>
              <a:rPr lang="en-AU" dirty="0" smtClean="0"/>
              <a:t>Elicits feedback from the LSI-VC team; and</a:t>
            </a:r>
          </a:p>
          <a:p>
            <a:pPr lvl="1"/>
            <a:r>
              <a:rPr lang="en-AU" dirty="0" smtClean="0"/>
              <a:t>Seeks </a:t>
            </a:r>
            <a:r>
              <a:rPr lang="en-AU" u="sng" dirty="0" smtClean="0"/>
              <a:t>endorsement</a:t>
            </a:r>
            <a:r>
              <a:rPr lang="en-AU" dirty="0" smtClean="0"/>
              <a:t> from the LSI-VC team</a:t>
            </a:r>
            <a:r>
              <a:rPr lang="en-AU" dirty="0"/>
              <a:t>.</a:t>
            </a:r>
          </a:p>
        </p:txBody>
      </p:sp>
      <p:sp>
        <p:nvSpPr>
          <p:cNvPr id="4" name="Content Placeholder 3"/>
          <p:cNvSpPr>
            <a:spLocks noGrp="1"/>
          </p:cNvSpPr>
          <p:nvPr>
            <p:ph sz="quarter" idx="11"/>
          </p:nvPr>
        </p:nvSpPr>
        <p:spPr>
          <a:xfrm>
            <a:off x="2057400" y="304800"/>
            <a:ext cx="4953000" cy="762000"/>
          </a:xfrm>
        </p:spPr>
        <p:txBody>
          <a:bodyPr/>
          <a:lstStyle/>
          <a:p>
            <a:r>
              <a:rPr lang="en-AU" dirty="0" smtClean="0"/>
              <a:t>Moderate Resolution Sensor Interoperability (MRI)</a:t>
            </a:r>
            <a:endParaRPr lang="en-AU" dirty="0"/>
          </a:p>
        </p:txBody>
      </p:sp>
    </p:spTree>
    <p:extLst>
      <p:ext uri="{BB962C8B-B14F-4D97-AF65-F5344CB8AC3E}">
        <p14:creationId xmlns:p14="http://schemas.microsoft.com/office/powerpoint/2010/main" val="307412422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p:txBody>
          <a:bodyPr/>
          <a:lstStyle/>
          <a:p>
            <a:r>
              <a:rPr lang="en-AU" dirty="0"/>
              <a:t>The </a:t>
            </a:r>
            <a:r>
              <a:rPr lang="en-AU" b="1" dirty="0"/>
              <a:t>framework </a:t>
            </a:r>
            <a:r>
              <a:rPr lang="en-AU" dirty="0"/>
              <a:t>for moderate resolution interoperability addresses components such as radiometry, geolocation, per-pixel metadata, and image metadata needed to support the analysis of </a:t>
            </a:r>
            <a:r>
              <a:rPr lang="en-AU" b="1" dirty="0" smtClean="0"/>
              <a:t>multi-sensor</a:t>
            </a:r>
            <a:r>
              <a:rPr lang="en-AU" dirty="0" smtClean="0"/>
              <a:t> science </a:t>
            </a:r>
            <a:r>
              <a:rPr lang="en-AU" dirty="0"/>
              <a:t>data and the search and discovery of science data. </a:t>
            </a:r>
            <a:endParaRPr lang="en-US" dirty="0"/>
          </a:p>
          <a:p>
            <a:r>
              <a:rPr lang="en-AU" dirty="0"/>
              <a:t>Existing </a:t>
            </a:r>
            <a:r>
              <a:rPr lang="en-AU" b="1" dirty="0"/>
              <a:t>case studies </a:t>
            </a:r>
            <a:r>
              <a:rPr lang="en-AU" dirty="0"/>
              <a:t>will be identified, and summarized (and new studies encouraged) to document parameters, thresholds and metadata to support interoperability with an initial emphasis on Landsat and Sentinel-2. Case studies planned and initiated by space agencies to meet their specific agency needs are crucial to the success of the initiative</a:t>
            </a:r>
            <a:r>
              <a:rPr lang="en-AU" dirty="0" smtClean="0"/>
              <a:t>.</a:t>
            </a:r>
            <a:endParaRPr lang="en-US" b="1" dirty="0"/>
          </a:p>
          <a:p>
            <a:endParaRPr lang="en-US" dirty="0"/>
          </a:p>
        </p:txBody>
      </p:sp>
      <p:sp>
        <p:nvSpPr>
          <p:cNvPr id="4" name="Content Placeholder 3"/>
          <p:cNvSpPr>
            <a:spLocks noGrp="1"/>
          </p:cNvSpPr>
          <p:nvPr>
            <p:ph sz="quarter" idx="11"/>
          </p:nvPr>
        </p:nvSpPr>
        <p:spPr/>
        <p:txBody>
          <a:bodyPr/>
          <a:lstStyle/>
          <a:p>
            <a:r>
              <a:rPr lang="en-US" dirty="0" smtClean="0"/>
              <a:t>2017 Deliverables</a:t>
            </a:r>
            <a:endParaRPr lang="en-US" dirty="0"/>
          </a:p>
        </p:txBody>
      </p:sp>
    </p:spTree>
    <p:extLst>
      <p:ext uri="{BB962C8B-B14F-4D97-AF65-F5344CB8AC3E}">
        <p14:creationId xmlns:p14="http://schemas.microsoft.com/office/powerpoint/2010/main" val="3863866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p:txBody>
          <a:bodyPr/>
          <a:lstStyle/>
          <a:p>
            <a:r>
              <a:rPr lang="en-US" dirty="0" smtClean="0"/>
              <a:t>The MRI Framework is an LSI-VC activity closely tied to the CARD4L specification and will evolve in parallel to the CARD4L specification.</a:t>
            </a:r>
          </a:p>
          <a:p>
            <a:pPr lvl="1"/>
            <a:r>
              <a:rPr lang="en-US" dirty="0" smtClean="0"/>
              <a:t>CARD4L identifies for products</a:t>
            </a:r>
          </a:p>
          <a:p>
            <a:pPr lvl="2"/>
            <a:r>
              <a:rPr lang="en-US" dirty="0" smtClean="0"/>
              <a:t>threshold information needed to be </a:t>
            </a:r>
            <a:r>
              <a:rPr lang="en-US" dirty="0"/>
              <a:t>considered </a:t>
            </a:r>
            <a:r>
              <a:rPr lang="en-US" dirty="0" smtClean="0"/>
              <a:t>minimally Analysis Ready and </a:t>
            </a:r>
          </a:p>
          <a:p>
            <a:pPr lvl="2"/>
            <a:r>
              <a:rPr lang="en-US" dirty="0" smtClean="0"/>
              <a:t>target information needed to be fully Analysis Ready</a:t>
            </a:r>
          </a:p>
          <a:p>
            <a:r>
              <a:rPr lang="en-US" dirty="0" smtClean="0"/>
              <a:t>The MRI team will work closely with WGCV, WGISS and with the thematic communities to identify case studies to advance and implement the CARD4L specification.</a:t>
            </a:r>
          </a:p>
          <a:p>
            <a:r>
              <a:rPr lang="en-US" dirty="0" smtClean="0"/>
              <a:t>The focus of the MRI framework is on </a:t>
            </a:r>
            <a:r>
              <a:rPr lang="en-US" b="1" dirty="0" smtClean="0"/>
              <a:t>multi-sensor</a:t>
            </a:r>
            <a:r>
              <a:rPr lang="en-US" dirty="0" smtClean="0"/>
              <a:t> interoperability.</a:t>
            </a:r>
          </a:p>
          <a:p>
            <a:pPr lvl="1"/>
            <a:r>
              <a:rPr lang="en-US" dirty="0" smtClean="0"/>
              <a:t>The CARD4L specification provides necessary, but not sufficient information to meet multi-sensor interoperability requirements</a:t>
            </a:r>
          </a:p>
        </p:txBody>
      </p:sp>
      <p:sp>
        <p:nvSpPr>
          <p:cNvPr id="4" name="Content Placeholder 3"/>
          <p:cNvSpPr>
            <a:spLocks noGrp="1"/>
          </p:cNvSpPr>
          <p:nvPr>
            <p:ph sz="quarter" idx="11"/>
          </p:nvPr>
        </p:nvSpPr>
        <p:spPr/>
        <p:txBody>
          <a:bodyPr/>
          <a:lstStyle/>
          <a:p>
            <a:r>
              <a:rPr lang="en-US" smtClean="0"/>
              <a:t>MRI </a:t>
            </a:r>
            <a:r>
              <a:rPr lang="en-US" dirty="0" smtClean="0"/>
              <a:t>Framework</a:t>
            </a:r>
            <a:endParaRPr lang="en-US" dirty="0"/>
          </a:p>
        </p:txBody>
      </p:sp>
    </p:spTree>
    <p:extLst>
      <p:ext uri="{BB962C8B-B14F-4D97-AF65-F5344CB8AC3E}">
        <p14:creationId xmlns:p14="http://schemas.microsoft.com/office/powerpoint/2010/main" val="17672866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p:txBody>
          <a:bodyPr/>
          <a:lstStyle/>
          <a:p>
            <a:r>
              <a:rPr lang="en-US" dirty="0" smtClean="0"/>
              <a:t>The </a:t>
            </a:r>
            <a:r>
              <a:rPr lang="en-US" b="1" dirty="0" smtClean="0"/>
              <a:t>MRI case studies </a:t>
            </a:r>
            <a:r>
              <a:rPr lang="en-US" dirty="0" smtClean="0"/>
              <a:t>build on the requirements of </a:t>
            </a:r>
            <a:r>
              <a:rPr lang="en-US" b="1" dirty="0" smtClean="0"/>
              <a:t>Future Data Architectures</a:t>
            </a:r>
            <a:r>
              <a:rPr lang="en-US" dirty="0" smtClean="0"/>
              <a:t>, while continuously advancing products for the </a:t>
            </a:r>
            <a:r>
              <a:rPr lang="en-US" b="1" dirty="0" smtClean="0"/>
              <a:t>current user </a:t>
            </a:r>
            <a:r>
              <a:rPr lang="en-US" dirty="0" smtClean="0"/>
              <a:t>community.</a:t>
            </a:r>
          </a:p>
          <a:p>
            <a:pPr lvl="1"/>
            <a:r>
              <a:rPr lang="en-US" dirty="0" smtClean="0"/>
              <a:t>The user community is rapidly transitioning to surface </a:t>
            </a:r>
            <a:r>
              <a:rPr lang="en-US" dirty="0"/>
              <a:t>r</a:t>
            </a:r>
            <a:r>
              <a:rPr lang="en-US" dirty="0" smtClean="0"/>
              <a:t>eflectance, surface </a:t>
            </a:r>
            <a:r>
              <a:rPr lang="en-US" dirty="0"/>
              <a:t>t</a:t>
            </a:r>
            <a:r>
              <a:rPr lang="en-US" dirty="0" smtClean="0"/>
              <a:t>emperature and terrain-flattened gamma naught SAR products. </a:t>
            </a:r>
          </a:p>
          <a:p>
            <a:pPr lvl="1"/>
            <a:r>
              <a:rPr lang="en-US" dirty="0" smtClean="0"/>
              <a:t>The user community is slowly transitioning to the analysis of deep and dense multi-sensor time series stored as data cubes.</a:t>
            </a:r>
          </a:p>
          <a:p>
            <a:r>
              <a:rPr lang="en-US" dirty="0" smtClean="0"/>
              <a:t>The 2017 MRI initiative case study deliverable is the results from the </a:t>
            </a:r>
            <a:r>
              <a:rPr lang="en-US" b="1" dirty="0" smtClean="0"/>
              <a:t>Sentinel-2 Landsat Case Study</a:t>
            </a:r>
            <a:endParaRPr lang="en-US" b="1" dirty="0"/>
          </a:p>
        </p:txBody>
      </p:sp>
      <p:sp>
        <p:nvSpPr>
          <p:cNvPr id="4" name="Content Placeholder 3"/>
          <p:cNvSpPr>
            <a:spLocks noGrp="1"/>
          </p:cNvSpPr>
          <p:nvPr>
            <p:ph sz="quarter" idx="11"/>
          </p:nvPr>
        </p:nvSpPr>
        <p:spPr/>
        <p:txBody>
          <a:bodyPr/>
          <a:lstStyle/>
          <a:p>
            <a:r>
              <a:rPr lang="en-US" dirty="0" smtClean="0"/>
              <a:t>MRI Case Studies</a:t>
            </a:r>
            <a:endParaRPr lang="en-US" dirty="0"/>
          </a:p>
        </p:txBody>
      </p:sp>
    </p:spTree>
    <p:extLst>
      <p:ext uri="{BB962C8B-B14F-4D97-AF65-F5344CB8AC3E}">
        <p14:creationId xmlns:p14="http://schemas.microsoft.com/office/powerpoint/2010/main" val="3120490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457200" y="1295400"/>
            <a:ext cx="8153400" cy="444695"/>
          </a:xfrm>
        </p:spPr>
        <p:txBody>
          <a:bodyPr/>
          <a:lstStyle/>
          <a:p>
            <a:endParaRPr lang="en-US" dirty="0"/>
          </a:p>
        </p:txBody>
      </p:sp>
      <p:sp>
        <p:nvSpPr>
          <p:cNvPr id="4" name="Content Placeholder 3"/>
          <p:cNvSpPr>
            <a:spLocks noGrp="1"/>
          </p:cNvSpPr>
          <p:nvPr>
            <p:ph sz="quarter" idx="11"/>
          </p:nvPr>
        </p:nvSpPr>
        <p:spPr/>
        <p:txBody>
          <a:bodyPr/>
          <a:lstStyle/>
          <a:p>
            <a:r>
              <a:rPr lang="en-US" dirty="0" smtClean="0"/>
              <a:t>MRI Coordination</a:t>
            </a:r>
            <a:endParaRPr lang="en-US" dirty="0"/>
          </a:p>
        </p:txBody>
      </p:sp>
      <p:pic>
        <p:nvPicPr>
          <p:cNvPr id="5" name="Picture 4"/>
          <p:cNvPicPr>
            <a:picLocks noChangeAspect="1"/>
          </p:cNvPicPr>
          <p:nvPr/>
        </p:nvPicPr>
        <p:blipFill>
          <a:blip r:embed="rId2"/>
          <a:stretch>
            <a:fillRect/>
          </a:stretch>
        </p:blipFill>
        <p:spPr>
          <a:xfrm>
            <a:off x="609600" y="1257719"/>
            <a:ext cx="8001000" cy="5330775"/>
          </a:xfrm>
          <a:prstGeom prst="rect">
            <a:avLst/>
          </a:prstGeom>
        </p:spPr>
      </p:pic>
    </p:spTree>
    <p:extLst>
      <p:ext uri="{BB962C8B-B14F-4D97-AF65-F5344CB8AC3E}">
        <p14:creationId xmlns:p14="http://schemas.microsoft.com/office/powerpoint/2010/main" val="19885171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p:txBody>
          <a:bodyPr/>
          <a:lstStyle/>
          <a:p>
            <a:r>
              <a:rPr lang="en-US" dirty="0" smtClean="0"/>
              <a:t>Among the challenges of </a:t>
            </a:r>
            <a:r>
              <a:rPr lang="en-US" b="1" dirty="0" smtClean="0"/>
              <a:t>Future Data Architecture </a:t>
            </a:r>
            <a:r>
              <a:rPr lang="en-US" dirty="0" smtClean="0"/>
              <a:t>and </a:t>
            </a:r>
            <a:r>
              <a:rPr lang="en-US" b="1" dirty="0" smtClean="0"/>
              <a:t>Analysis Ready Data</a:t>
            </a:r>
            <a:r>
              <a:rPr lang="en-US" dirty="0" smtClean="0"/>
              <a:t> is the requirement to make </a:t>
            </a:r>
            <a:r>
              <a:rPr lang="en-US" b="1" dirty="0" smtClean="0"/>
              <a:t>data comparable through time and across sensors</a:t>
            </a:r>
            <a:r>
              <a:rPr lang="en-US" dirty="0" smtClean="0"/>
              <a:t>.</a:t>
            </a:r>
          </a:p>
          <a:p>
            <a:r>
              <a:rPr lang="en-US" dirty="0" smtClean="0"/>
              <a:t>The MRI initiative provides a framework within which interoperable solutions can be identified and documented.</a:t>
            </a:r>
          </a:p>
          <a:p>
            <a:pPr lvl="1"/>
            <a:r>
              <a:rPr lang="en-US" dirty="0" smtClean="0"/>
              <a:t>The LSI-VC MRI, </a:t>
            </a:r>
            <a:r>
              <a:rPr lang="en-US" dirty="0"/>
              <a:t>FDA and CARD4L teams share many members supporting </a:t>
            </a:r>
            <a:r>
              <a:rPr lang="en-US" b="1" dirty="0"/>
              <a:t>synergy</a:t>
            </a:r>
            <a:r>
              <a:rPr lang="en-US" dirty="0"/>
              <a:t> across the teams.</a:t>
            </a:r>
          </a:p>
          <a:p>
            <a:pPr lvl="1"/>
            <a:r>
              <a:rPr lang="en-US" dirty="0" smtClean="0"/>
              <a:t>The </a:t>
            </a:r>
            <a:r>
              <a:rPr lang="en-US" b="1" dirty="0" smtClean="0"/>
              <a:t>WGCV</a:t>
            </a:r>
            <a:r>
              <a:rPr lang="en-US" dirty="0" smtClean="0"/>
              <a:t> is instrumental in coordinating the calibration and validation of sensors</a:t>
            </a:r>
          </a:p>
          <a:p>
            <a:pPr lvl="1"/>
            <a:r>
              <a:rPr lang="en-US" dirty="0" smtClean="0"/>
              <a:t>The </a:t>
            </a:r>
            <a:r>
              <a:rPr lang="en-US" b="1" dirty="0" smtClean="0"/>
              <a:t>WGISS</a:t>
            </a:r>
            <a:r>
              <a:rPr lang="en-US" dirty="0" smtClean="0"/>
              <a:t> is versed in metadata standards that describe image data for use in analysis and for search and discovery</a:t>
            </a:r>
          </a:p>
          <a:p>
            <a:pPr lvl="1"/>
            <a:r>
              <a:rPr lang="en-US" b="1" dirty="0" smtClean="0"/>
              <a:t>LSI-VC</a:t>
            </a:r>
            <a:r>
              <a:rPr lang="en-US" dirty="0" smtClean="0"/>
              <a:t> agencies work with GEO and other user communities, such as GFOI and GEOGLAM, to evaluate and implement solutions. FDA pilot projects seek to exploit these opportunities.</a:t>
            </a:r>
          </a:p>
          <a:p>
            <a:endParaRPr lang="en-US" dirty="0" smtClean="0"/>
          </a:p>
        </p:txBody>
      </p:sp>
      <p:sp>
        <p:nvSpPr>
          <p:cNvPr id="4" name="Content Placeholder 3"/>
          <p:cNvSpPr>
            <a:spLocks noGrp="1"/>
          </p:cNvSpPr>
          <p:nvPr>
            <p:ph sz="quarter" idx="11"/>
          </p:nvPr>
        </p:nvSpPr>
        <p:spPr/>
        <p:txBody>
          <a:bodyPr/>
          <a:lstStyle/>
          <a:p>
            <a:r>
              <a:rPr lang="en-US" dirty="0" smtClean="0"/>
              <a:t>LSI-VC, WGCV and WGISS </a:t>
            </a:r>
            <a:endParaRPr lang="en-US" dirty="0"/>
          </a:p>
        </p:txBody>
      </p:sp>
    </p:spTree>
    <p:extLst>
      <p:ext uri="{BB962C8B-B14F-4D97-AF65-F5344CB8AC3E}">
        <p14:creationId xmlns:p14="http://schemas.microsoft.com/office/powerpoint/2010/main" val="18278471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p:txBody>
          <a:bodyPr/>
          <a:lstStyle/>
          <a:p>
            <a:pPr marL="0" indent="0">
              <a:buNone/>
            </a:pPr>
            <a:endParaRPr lang="en-AU" dirty="0" smtClean="0"/>
          </a:p>
          <a:p>
            <a:endParaRPr lang="en-AU" dirty="0"/>
          </a:p>
        </p:txBody>
      </p:sp>
      <p:sp>
        <p:nvSpPr>
          <p:cNvPr id="4" name="Content Placeholder 3"/>
          <p:cNvSpPr>
            <a:spLocks noGrp="1"/>
          </p:cNvSpPr>
          <p:nvPr>
            <p:ph sz="quarter" idx="11"/>
          </p:nvPr>
        </p:nvSpPr>
        <p:spPr>
          <a:xfrm>
            <a:off x="2057400" y="304800"/>
            <a:ext cx="5486400" cy="533400"/>
          </a:xfrm>
        </p:spPr>
        <p:txBody>
          <a:bodyPr/>
          <a:lstStyle/>
          <a:p>
            <a:r>
              <a:rPr lang="en-AU" dirty="0" smtClean="0"/>
              <a:t>Framework background: MRI and CARD4L</a:t>
            </a:r>
            <a:endParaRPr lang="en-AU" dirty="0"/>
          </a:p>
        </p:txBody>
      </p:sp>
      <p:sp>
        <p:nvSpPr>
          <p:cNvPr id="12" name="Content Placeholder 1"/>
          <p:cNvSpPr txBox="1">
            <a:spLocks/>
          </p:cNvSpPr>
          <p:nvPr/>
        </p:nvSpPr>
        <p:spPr>
          <a:xfrm>
            <a:off x="457200" y="1447800"/>
            <a:ext cx="8305800" cy="1522735"/>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AU" dirty="0"/>
              <a:t>CARD4L </a:t>
            </a:r>
            <a:r>
              <a:rPr lang="en-AU" dirty="0" smtClean="0"/>
              <a:t>defines the minimal Thresholds and optimal targets that need to be met before a data product is considered Analysis Ready.</a:t>
            </a:r>
          </a:p>
          <a:p>
            <a:r>
              <a:rPr lang="en-AU" dirty="0" smtClean="0"/>
              <a:t>The MRI Framework extends CARD4L and other definitions to multi-sensor interoperability. </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90633"/>
            <a:ext cx="5213419" cy="2888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457200" y="2743200"/>
            <a:ext cx="3429000" cy="3803916"/>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AU" sz="1800" dirty="0" smtClean="0"/>
              <a:t>For example, </a:t>
            </a:r>
          </a:p>
          <a:p>
            <a:pPr lvl="1"/>
            <a:r>
              <a:rPr lang="en-AU" sz="1800" dirty="0" smtClean="0"/>
              <a:t>CARD4L specifies the pixel size and RMSE.</a:t>
            </a:r>
          </a:p>
          <a:p>
            <a:pPr lvl="1"/>
            <a:r>
              <a:rPr lang="en-AU" sz="1800" dirty="0" smtClean="0"/>
              <a:t>MRI describes the consequences of different pixel sizes and RMSE</a:t>
            </a:r>
          </a:p>
          <a:p>
            <a:pPr lvl="1"/>
            <a:r>
              <a:rPr lang="en-AU" sz="1800" dirty="0" smtClean="0"/>
              <a:t>CARD4L specifies the spectral response</a:t>
            </a:r>
          </a:p>
          <a:p>
            <a:pPr lvl="1"/>
            <a:r>
              <a:rPr lang="en-AU" sz="1800" dirty="0" smtClean="0"/>
              <a:t>MRI describes the consequences of different spectral responses</a:t>
            </a:r>
          </a:p>
          <a:p>
            <a:pPr defTabSz="914400"/>
            <a:endParaRPr lang="en-US" dirty="0"/>
          </a:p>
        </p:txBody>
      </p:sp>
    </p:spTree>
    <p:extLst>
      <p:ext uri="{BB962C8B-B14F-4D97-AF65-F5344CB8AC3E}">
        <p14:creationId xmlns:p14="http://schemas.microsoft.com/office/powerpoint/2010/main" val="28145759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p:txBody>
          <a:bodyPr/>
          <a:lstStyle/>
          <a:p>
            <a:r>
              <a:rPr lang="en-US" dirty="0" smtClean="0"/>
              <a:t>Instrument Characteristics</a:t>
            </a:r>
            <a:endParaRPr lang="en-US" dirty="0"/>
          </a:p>
        </p:txBody>
      </p:sp>
      <p:sp>
        <p:nvSpPr>
          <p:cNvPr id="6" name="Content Placeholder 5"/>
          <p:cNvSpPr>
            <a:spLocks noGrp="1"/>
          </p:cNvSpPr>
          <p:nvPr>
            <p:ph sz="quarter" idx="10"/>
          </p:nvPr>
        </p:nvSpPr>
        <p:spPr>
          <a:xfrm>
            <a:off x="457200" y="1371600"/>
            <a:ext cx="8153400" cy="1524000"/>
          </a:xfrm>
        </p:spPr>
        <p:txBody>
          <a:bodyPr/>
          <a:lstStyle/>
          <a:p>
            <a:r>
              <a:rPr lang="en-US" sz="2200" dirty="0" smtClean="0"/>
              <a:t>A non exclusive high-level summary of moderate resolution sensors with global observation missions with an emphasis on data with open and free data policies and open access to the image archive.</a:t>
            </a:r>
            <a:endParaRPr lang="en-US" sz="2200" dirty="0"/>
          </a:p>
        </p:txBody>
      </p:sp>
      <p:pic>
        <p:nvPicPr>
          <p:cNvPr id="8" name="Picture 7"/>
          <p:cNvPicPr>
            <a:picLocks noChangeAspect="1"/>
          </p:cNvPicPr>
          <p:nvPr/>
        </p:nvPicPr>
        <p:blipFill>
          <a:blip r:embed="rId2"/>
          <a:stretch>
            <a:fillRect/>
          </a:stretch>
        </p:blipFill>
        <p:spPr>
          <a:xfrm>
            <a:off x="3442875" y="2514601"/>
            <a:ext cx="5624925" cy="4138246"/>
          </a:xfrm>
          <a:prstGeom prst="rect">
            <a:avLst/>
          </a:prstGeom>
        </p:spPr>
      </p:pic>
      <p:sp>
        <p:nvSpPr>
          <p:cNvPr id="7" name="Content Placeholder 5"/>
          <p:cNvSpPr txBox="1">
            <a:spLocks/>
          </p:cNvSpPr>
          <p:nvPr/>
        </p:nvSpPr>
        <p:spPr>
          <a:xfrm>
            <a:off x="381000" y="2895600"/>
            <a:ext cx="3061875" cy="2819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sz="2200" dirty="0" smtClean="0"/>
              <a:t>Characteristic summaries</a:t>
            </a:r>
          </a:p>
          <a:p>
            <a:pPr lvl="1" defTabSz="914400"/>
            <a:r>
              <a:rPr lang="en-US" sz="2200" dirty="0" smtClean="0"/>
              <a:t>Band categories</a:t>
            </a:r>
          </a:p>
          <a:p>
            <a:pPr lvl="1" defTabSz="914400"/>
            <a:r>
              <a:rPr lang="en-US" sz="2200" dirty="0" smtClean="0"/>
              <a:t>Pixel size</a:t>
            </a:r>
          </a:p>
          <a:p>
            <a:pPr lvl="1" defTabSz="914400"/>
            <a:r>
              <a:rPr lang="en-US" sz="2200" dirty="0" smtClean="0"/>
              <a:t>Mission life</a:t>
            </a:r>
          </a:p>
          <a:p>
            <a:pPr lvl="1" defTabSz="914400"/>
            <a:r>
              <a:rPr lang="en-US" sz="2200" dirty="0" smtClean="0"/>
              <a:t>Mission documentation</a:t>
            </a:r>
            <a:endParaRPr lang="en-US" sz="2200" dirty="0"/>
          </a:p>
        </p:txBody>
      </p:sp>
    </p:spTree>
    <p:extLst>
      <p:ext uri="{BB962C8B-B14F-4D97-AF65-F5344CB8AC3E}">
        <p14:creationId xmlns:p14="http://schemas.microsoft.com/office/powerpoint/2010/main" val="1824241806"/>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16685</TotalTime>
  <Words>1355</Words>
  <Application>Microsoft Macintosh PowerPoint</Application>
  <PresentationFormat>On-screen Show (4:3)</PresentationFormat>
  <Paragraphs>193</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 Bold</vt:lpstr>
      <vt:lpstr>Avenir Roman</vt:lpstr>
      <vt:lpstr>Calibri</vt:lpstr>
      <vt:lpstr>Courier New</vt:lpstr>
      <vt:lpstr>Droid Serif</vt:lpstr>
      <vt:lpstr>Helvetica</vt:lpstr>
      <vt:lpstr>Proxima Nova Regular</vt:lpstr>
      <vt:lpstr>Wingdings</vt:lpstr>
      <vt:lpstr>Arial</vt:lpstr>
      <vt:lpstr>Default</vt:lpstr>
      <vt:lpstr>Moderate Resolution Sensor Interoperability: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Gene Fosnight</cp:lastModifiedBy>
  <cp:revision>205</cp:revision>
  <dcterms:modified xsi:type="dcterms:W3CDTF">2017-03-16T19:11:48Z</dcterms:modified>
</cp:coreProperties>
</file>