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1"/>
  </p:sldMasterIdLst>
  <p:notesMasterIdLst>
    <p:notesMasterId r:id="rId26"/>
  </p:notesMasterIdLst>
  <p:handoutMasterIdLst>
    <p:handoutMasterId r:id="rId27"/>
  </p:handoutMasterIdLst>
  <p:sldIdLst>
    <p:sldId id="417" r:id="rId2"/>
    <p:sldId id="394" r:id="rId3"/>
    <p:sldId id="395" r:id="rId4"/>
    <p:sldId id="384" r:id="rId5"/>
    <p:sldId id="418" r:id="rId6"/>
    <p:sldId id="393" r:id="rId7"/>
    <p:sldId id="404" r:id="rId8"/>
    <p:sldId id="419" r:id="rId9"/>
    <p:sldId id="421" r:id="rId10"/>
    <p:sldId id="422" r:id="rId11"/>
    <p:sldId id="438" r:id="rId12"/>
    <p:sldId id="436" r:id="rId13"/>
    <p:sldId id="424" r:id="rId14"/>
    <p:sldId id="425" r:id="rId15"/>
    <p:sldId id="407" r:id="rId16"/>
    <p:sldId id="408" r:id="rId17"/>
    <p:sldId id="439" r:id="rId18"/>
    <p:sldId id="445" r:id="rId19"/>
    <p:sldId id="446" r:id="rId20"/>
    <p:sldId id="440" r:id="rId21"/>
    <p:sldId id="441" r:id="rId22"/>
    <p:sldId id="442" r:id="rId23"/>
    <p:sldId id="444" r:id="rId24"/>
    <p:sldId id="379" r:id="rId25"/>
  </p:sldIdLst>
  <p:sldSz cx="9144000" cy="6858000" type="screen4x3"/>
  <p:notesSz cx="6797675" cy="9928225"/>
  <p:defaultTextStyle>
    <a:defPPr>
      <a:defRPr lang="en-GB"/>
    </a:defPPr>
    <a:lvl1pPr algn="l" rtl="0" fontAlgn="base">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98DB"/>
    <a:srgbClr val="008542"/>
    <a:srgbClr val="0070C0"/>
    <a:srgbClr val="00549F"/>
    <a:srgbClr val="E37222"/>
    <a:srgbClr val="FDC82F"/>
    <a:srgbClr val="00338D"/>
    <a:srgbClr val="D010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116" autoAdjust="0"/>
  </p:normalViewPr>
  <p:slideViewPr>
    <p:cSldViewPr snapToGrid="0">
      <p:cViewPr>
        <p:scale>
          <a:sx n="77" d="100"/>
          <a:sy n="77" d="100"/>
        </p:scale>
        <p:origin x="-1531" y="-62"/>
      </p:cViewPr>
      <p:guideLst>
        <p:guide orient="horz" pos="216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a:latin typeface="Arial" pitchFamily="34" charset="0"/>
                <a:ea typeface="+mn-ea"/>
                <a:cs typeface="+mn-cs"/>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a:latin typeface="Arial" pitchFamily="34" charset="0"/>
                <a:ea typeface="+mn-ea"/>
                <a:cs typeface="+mn-cs"/>
              </a:defRPr>
            </a:lvl1pPr>
          </a:lstStyle>
          <a:p>
            <a:pPr>
              <a:defRPr/>
            </a:pPr>
            <a:endParaRPr lang="it-IT"/>
          </a:p>
        </p:txBody>
      </p:sp>
      <p:sp>
        <p:nvSpPr>
          <p:cNvPr id="628740" name="Rectangle 4"/>
          <p:cNvSpPr>
            <a:spLocks noGrp="1" noChangeArrowheads="1"/>
          </p:cNvSpPr>
          <p:nvPr>
            <p:ph type="ftr" sz="quarter" idx="2"/>
          </p:nvPr>
        </p:nvSpPr>
        <p:spPr bwMode="auto">
          <a:xfrm>
            <a:off x="0" y="9429750"/>
            <a:ext cx="2944813" cy="49688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a:latin typeface="Arial" pitchFamily="34" charset="0"/>
                <a:ea typeface="+mn-ea"/>
                <a:cs typeface="+mn-cs"/>
              </a:defRPr>
            </a:lvl1pPr>
          </a:lstStyle>
          <a:p>
            <a:pPr>
              <a:defRPr/>
            </a:pPr>
            <a:endParaRPr lang="it-IT"/>
          </a:p>
        </p:txBody>
      </p:sp>
      <p:sp>
        <p:nvSpPr>
          <p:cNvPr id="628741" name="Rectangle 5"/>
          <p:cNvSpPr>
            <a:spLocks noGrp="1" noChangeArrowheads="1"/>
          </p:cNvSpPr>
          <p:nvPr>
            <p:ph type="sldNum" sz="quarter" idx="3"/>
          </p:nvPr>
        </p:nvSpPr>
        <p:spPr bwMode="auto">
          <a:xfrm>
            <a:off x="3851275" y="9429750"/>
            <a:ext cx="2944813" cy="49688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a:latin typeface="Arial" pitchFamily="34" charset="0"/>
              </a:defRPr>
            </a:lvl1pPr>
          </a:lstStyle>
          <a:p>
            <a:pPr>
              <a:defRPr/>
            </a:pPr>
            <a:fld id="{35E014E3-9CAF-4B84-AE72-923F6F1B3237}" type="slidenum">
              <a:rPr lang="it-IT" altLang="en-US"/>
              <a:pPr>
                <a:defRPr/>
              </a:pPr>
              <a:t>‹#›</a:t>
            </a:fld>
            <a:endParaRPr lang="it-IT" altLang="en-US"/>
          </a:p>
        </p:txBody>
      </p:sp>
    </p:spTree>
    <p:extLst>
      <p:ext uri="{BB962C8B-B14F-4D97-AF65-F5344CB8AC3E}">
        <p14:creationId xmlns:p14="http://schemas.microsoft.com/office/powerpoint/2010/main" val="2350357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a:latin typeface="Verdana" pitchFamily="34" charset="0"/>
                <a:ea typeface="+mn-ea"/>
                <a:cs typeface="+mn-cs"/>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a:lvl1pPr>
          </a:lstStyle>
          <a:p>
            <a:pPr>
              <a:defRPr/>
            </a:pPr>
            <a:fld id="{A8B25852-9532-471A-9D6F-BA32868BA5DD}" type="datetimeFigureOut">
              <a:rPr lang="en-US" altLang="en-US"/>
              <a:pPr>
                <a:defRPr/>
              </a:pPr>
              <a:t>3/20/2017</a:t>
            </a:fld>
            <a:endParaRPr lang="en-US" altLang="en-US"/>
          </a:p>
        </p:txBody>
      </p:sp>
      <p:sp>
        <p:nvSpPr>
          <p:cNvPr id="31748" name="Rectangle 4"/>
          <p:cNvSpPr>
            <a:spLocks noGrp="1" noRot="1" noChangeAspect="1" noChangeArrowheads="1" noTextEdit="1"/>
          </p:cNvSpPr>
          <p:nvPr>
            <p:ph type="sldImg" idx="2"/>
          </p:nvPr>
        </p:nvSpPr>
        <p:spPr bwMode="auto">
          <a:xfrm>
            <a:off x="965200" y="739775"/>
            <a:ext cx="4927600"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876300" y="4730750"/>
            <a:ext cx="5033963" cy="44354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58374" name="Rectangle 6"/>
          <p:cNvSpPr>
            <a:spLocks noGrp="1" noChangeArrowheads="1"/>
          </p:cNvSpPr>
          <p:nvPr>
            <p:ph type="ftr" sz="quarter" idx="4"/>
          </p:nvPr>
        </p:nvSpPr>
        <p:spPr bwMode="auto">
          <a:xfrm>
            <a:off x="0" y="9461500"/>
            <a:ext cx="2917825" cy="442913"/>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a:latin typeface="Verdana" pitchFamily="34" charset="0"/>
                <a:ea typeface="+mn-ea"/>
                <a:cs typeface="+mn-cs"/>
              </a:defRPr>
            </a:lvl1pPr>
          </a:lstStyle>
          <a:p>
            <a:pPr>
              <a:defRPr/>
            </a:pPr>
            <a:endParaRPr lang="en-US"/>
          </a:p>
        </p:txBody>
      </p:sp>
      <p:sp>
        <p:nvSpPr>
          <p:cNvPr id="58375" name="Rectangle 7"/>
          <p:cNvSpPr>
            <a:spLocks noGrp="1" noChangeArrowheads="1"/>
          </p:cNvSpPr>
          <p:nvPr>
            <p:ph type="sldNum" sz="quarter" idx="5"/>
          </p:nvPr>
        </p:nvSpPr>
        <p:spPr bwMode="auto">
          <a:xfrm>
            <a:off x="3867150" y="9461500"/>
            <a:ext cx="2917825" cy="442913"/>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a:lvl1pPr>
          </a:lstStyle>
          <a:p>
            <a:pPr>
              <a:defRPr/>
            </a:pPr>
            <a:fld id="{0D20B2A5-7A38-4614-A1F2-3D72470214C2}" type="slidenum">
              <a:rPr lang="en-US" altLang="en-US"/>
              <a:pPr>
                <a:defRPr/>
              </a:pPr>
              <a:t>‹#›</a:t>
            </a:fld>
            <a:endParaRPr lang="en-US" altLang="en-US"/>
          </a:p>
        </p:txBody>
      </p:sp>
    </p:spTree>
    <p:extLst>
      <p:ext uri="{BB962C8B-B14F-4D97-AF65-F5344CB8AC3E}">
        <p14:creationId xmlns:p14="http://schemas.microsoft.com/office/powerpoint/2010/main" val="4090401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defRPr sz="2400">
                <a:solidFill>
                  <a:schemeClr val="tx1"/>
                </a:solidFill>
                <a:latin typeface="Verdana" pitchFamily="34" charset="0"/>
                <a:ea typeface="MS PGothic" pitchFamily="34" charset="-128"/>
              </a:defRPr>
            </a:lvl1pPr>
            <a:lvl2pPr marL="742950" indent="-285750" defTabSz="862013" eaLnBrk="0" hangingPunct="0">
              <a:defRPr sz="2400">
                <a:solidFill>
                  <a:schemeClr val="tx1"/>
                </a:solidFill>
                <a:latin typeface="Verdana" pitchFamily="34" charset="0"/>
                <a:ea typeface="MS PGothic" pitchFamily="34" charset="-128"/>
              </a:defRPr>
            </a:lvl2pPr>
            <a:lvl3pPr marL="1143000" indent="-228600" defTabSz="862013" eaLnBrk="0" hangingPunct="0">
              <a:defRPr sz="2400">
                <a:solidFill>
                  <a:schemeClr val="tx1"/>
                </a:solidFill>
                <a:latin typeface="Verdana" pitchFamily="34" charset="0"/>
                <a:ea typeface="MS PGothic" pitchFamily="34" charset="-128"/>
              </a:defRPr>
            </a:lvl3pPr>
            <a:lvl4pPr marL="1600200" indent="-228600" defTabSz="862013" eaLnBrk="0" hangingPunct="0">
              <a:defRPr sz="2400">
                <a:solidFill>
                  <a:schemeClr val="tx1"/>
                </a:solidFill>
                <a:latin typeface="Verdana" pitchFamily="34" charset="0"/>
                <a:ea typeface="MS PGothic" pitchFamily="34" charset="-128"/>
              </a:defRPr>
            </a:lvl4pPr>
            <a:lvl5pPr marL="2057400" indent="-228600" defTabSz="862013" eaLnBrk="0" hangingPunct="0">
              <a:defRPr sz="2400">
                <a:solidFill>
                  <a:schemeClr val="tx1"/>
                </a:solidFill>
                <a:latin typeface="Verdana" pitchFamily="34" charset="0"/>
                <a:ea typeface="MS PGothic" pitchFamily="34" charset="-128"/>
              </a:defRPr>
            </a:lvl5pPr>
            <a:lvl6pPr marL="25146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5F46F38F-E9AA-4B36-84D1-277768D77863}" type="slidenum">
              <a:rPr lang="en-US" altLang="en-US" sz="1100" smtClean="0"/>
              <a:pPr eaLnBrk="1" hangingPunct="1"/>
              <a:t>1</a:t>
            </a:fld>
            <a:endParaRPr lang="en-US" altLang="en-US" sz="11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How </a:t>
            </a:r>
            <a:r>
              <a:rPr lang="fr-FR" dirty="0" err="1" smtClean="0"/>
              <a:t>is</a:t>
            </a:r>
            <a:r>
              <a:rPr lang="fr-FR" dirty="0" smtClean="0"/>
              <a:t> collocation</a:t>
            </a:r>
            <a:r>
              <a:rPr lang="fr-FR" baseline="0" dirty="0" smtClean="0"/>
              <a:t> </a:t>
            </a:r>
            <a:r>
              <a:rPr lang="fr-FR" baseline="0" dirty="0" err="1" smtClean="0"/>
              <a:t>done</a:t>
            </a:r>
            <a:r>
              <a:rPr lang="fr-FR" baseline="0" dirty="0" smtClean="0"/>
              <a:t> of OLCI and SLSTR</a:t>
            </a:r>
          </a:p>
          <a:p>
            <a:r>
              <a:rPr lang="fr-FR" baseline="0" dirty="0" smtClean="0"/>
              <a:t>2 </a:t>
            </a:r>
            <a:r>
              <a:rPr lang="fr-FR" baseline="0" dirty="0" err="1" smtClean="0"/>
              <a:t>chains</a:t>
            </a:r>
            <a:r>
              <a:rPr lang="fr-FR" baseline="0" dirty="0" smtClean="0"/>
              <a:t>, 1) SYN for </a:t>
            </a:r>
            <a:r>
              <a:rPr lang="fr-FR" baseline="0" dirty="0" err="1" smtClean="0"/>
              <a:t>aerosol</a:t>
            </a:r>
            <a:r>
              <a:rPr lang="fr-FR" baseline="0" dirty="0" smtClean="0"/>
              <a:t> </a:t>
            </a:r>
            <a:r>
              <a:rPr lang="fr-FR" baseline="0" dirty="0" err="1" smtClean="0"/>
              <a:t>retrieval</a:t>
            </a:r>
            <a:r>
              <a:rPr lang="fr-FR" baseline="0" dirty="0" smtClean="0"/>
              <a:t> and surface </a:t>
            </a:r>
            <a:r>
              <a:rPr lang="fr-FR" baseline="0" dirty="0" err="1" smtClean="0"/>
              <a:t>reflectance</a:t>
            </a:r>
            <a:r>
              <a:rPr lang="fr-FR" baseline="0" dirty="0"/>
              <a:t> </a:t>
            </a:r>
            <a:r>
              <a:rPr lang="fr-FR" baseline="0" dirty="0" smtClean="0"/>
              <a:t> (</a:t>
            </a:r>
            <a:r>
              <a:rPr lang="fr-FR" baseline="0" dirty="0" err="1" smtClean="0"/>
              <a:t>had</a:t>
            </a:r>
            <a:r>
              <a:rPr lang="fr-FR" baseline="0" dirty="0" smtClean="0"/>
              <a:t> </a:t>
            </a:r>
            <a:r>
              <a:rPr lang="fr-FR" baseline="0" dirty="0" err="1" smtClean="0"/>
              <a:t>this</a:t>
            </a:r>
            <a:r>
              <a:rPr lang="fr-FR" baseline="0" dirty="0" smtClean="0"/>
              <a:t> </a:t>
            </a:r>
            <a:r>
              <a:rPr lang="fr-FR" baseline="0" dirty="0" err="1" smtClean="0"/>
              <a:t>before</a:t>
            </a:r>
            <a:r>
              <a:rPr lang="fr-FR" baseline="0" dirty="0" smtClean="0"/>
              <a:t> </a:t>
            </a:r>
            <a:r>
              <a:rPr lang="fr-FR" baseline="0" dirty="0" err="1" smtClean="0"/>
              <a:t>with</a:t>
            </a:r>
            <a:r>
              <a:rPr lang="fr-FR" baseline="0" dirty="0" smtClean="0"/>
              <a:t> MERIS/AATSR as </a:t>
            </a:r>
            <a:r>
              <a:rPr lang="fr-FR" baseline="0" dirty="0" err="1" smtClean="0"/>
              <a:t>demonstrator</a:t>
            </a:r>
            <a:r>
              <a:rPr lang="fr-FR" baseline="0" dirty="0" smtClean="0"/>
              <a:t>) and 2) </a:t>
            </a:r>
            <a:r>
              <a:rPr lang="fr-FR" baseline="0" dirty="0" err="1" smtClean="0"/>
              <a:t>vegetation</a:t>
            </a:r>
            <a:r>
              <a:rPr lang="fr-FR" baseline="0" dirty="0" smtClean="0"/>
              <a:t> = TOA </a:t>
            </a:r>
            <a:r>
              <a:rPr lang="fr-FR" baseline="0" dirty="0" err="1" smtClean="0"/>
              <a:t>reflectance</a:t>
            </a:r>
            <a:endParaRPr lang="fr-FR" baseline="0" dirty="0" smtClean="0"/>
          </a:p>
          <a:p>
            <a:r>
              <a:rPr lang="fr-FR" baseline="0" dirty="0" err="1" smtClean="0"/>
              <a:t>Why</a:t>
            </a:r>
            <a:r>
              <a:rPr lang="fr-FR" baseline="0" dirty="0" smtClean="0"/>
              <a:t> not </a:t>
            </a:r>
            <a:r>
              <a:rPr lang="fr-FR" baseline="0" dirty="0" err="1" smtClean="0"/>
              <a:t>distributing</a:t>
            </a:r>
            <a:r>
              <a:rPr lang="fr-FR" baseline="0" dirty="0" smtClean="0"/>
              <a:t> </a:t>
            </a:r>
            <a:r>
              <a:rPr lang="fr-FR" baseline="0" dirty="0" err="1" smtClean="0"/>
              <a:t>other</a:t>
            </a:r>
            <a:r>
              <a:rPr lang="fr-FR" baseline="0" dirty="0" smtClean="0"/>
              <a:t> </a:t>
            </a:r>
            <a:r>
              <a:rPr lang="fr-FR" baseline="0" dirty="0" err="1" smtClean="0"/>
              <a:t>products</a:t>
            </a:r>
            <a:r>
              <a:rPr lang="fr-FR" baseline="0" dirty="0" smtClean="0"/>
              <a:t>? Sy_1_MISR = </a:t>
            </a:r>
            <a:r>
              <a:rPr lang="fr-FR" baseline="0" dirty="0" err="1" smtClean="0"/>
              <a:t>too</a:t>
            </a:r>
            <a:r>
              <a:rPr lang="fr-FR" baseline="0" dirty="0" smtClean="0"/>
              <a:t> </a:t>
            </a:r>
            <a:r>
              <a:rPr lang="fr-FR" baseline="0" dirty="0" err="1" smtClean="0"/>
              <a:t>big</a:t>
            </a:r>
            <a:r>
              <a:rPr lang="fr-FR" baseline="0" dirty="0" smtClean="0"/>
              <a:t>, but </a:t>
            </a:r>
            <a:r>
              <a:rPr lang="fr-FR" baseline="0" dirty="0" err="1" smtClean="0"/>
              <a:t>available</a:t>
            </a:r>
            <a:r>
              <a:rPr lang="fr-FR" baseline="0" dirty="0" smtClean="0"/>
              <a:t> on </a:t>
            </a:r>
            <a:r>
              <a:rPr lang="fr-FR" baseline="0" dirty="0" err="1" smtClean="0"/>
              <a:t>request</a:t>
            </a:r>
            <a:r>
              <a:rPr lang="fr-FR" baseline="0" dirty="0" smtClean="0"/>
              <a:t> </a:t>
            </a:r>
            <a:r>
              <a:rPr lang="fr-FR" baseline="0" dirty="0" err="1" smtClean="0"/>
              <a:t>from</a:t>
            </a:r>
            <a:r>
              <a:rPr lang="fr-FR" baseline="0" dirty="0" smtClean="0"/>
              <a:t> S3VT but not </a:t>
            </a:r>
            <a:r>
              <a:rPr lang="fr-FR" baseline="0" dirty="0" err="1" smtClean="0"/>
              <a:t>core</a:t>
            </a:r>
            <a:r>
              <a:rPr lang="fr-FR" baseline="0" dirty="0" smtClean="0"/>
              <a:t> </a:t>
            </a:r>
            <a:r>
              <a:rPr lang="fr-FR" baseline="0" dirty="0" err="1" smtClean="0"/>
              <a:t>product</a:t>
            </a:r>
            <a:endParaRPr lang="fr-FR" baseline="0" dirty="0" smtClean="0"/>
          </a:p>
          <a:p>
            <a:r>
              <a:rPr lang="fr-FR" baseline="0" dirty="0" smtClean="0"/>
              <a:t>NEW AOD: </a:t>
            </a:r>
            <a:r>
              <a:rPr lang="fr-FR" baseline="0" dirty="0" err="1" smtClean="0"/>
              <a:t>similar</a:t>
            </a:r>
            <a:r>
              <a:rPr lang="fr-FR" baseline="0" dirty="0" smtClean="0"/>
              <a:t> but </a:t>
            </a:r>
            <a:r>
              <a:rPr lang="fr-FR" baseline="0" dirty="0" err="1" smtClean="0"/>
              <a:t>better</a:t>
            </a:r>
            <a:r>
              <a:rPr lang="fr-FR" baseline="0" dirty="0" smtClean="0"/>
              <a:t> surface and </a:t>
            </a:r>
            <a:r>
              <a:rPr lang="fr-FR" baseline="0" dirty="0" err="1" smtClean="0"/>
              <a:t>aerosol</a:t>
            </a:r>
            <a:r>
              <a:rPr lang="fr-FR" baseline="0" dirty="0" smtClean="0"/>
              <a:t> model </a:t>
            </a:r>
          </a:p>
          <a:p>
            <a:endParaRPr lang="fr-FR" baseline="0" dirty="0" smtClean="0"/>
          </a:p>
          <a:p>
            <a:endParaRPr lang="fr-FR" baseline="0" dirty="0" smtClean="0"/>
          </a:p>
          <a:p>
            <a:pPr algn="just"/>
            <a:r>
              <a:rPr lang="en-GB" b="1" u="sng" dirty="0" smtClean="0">
                <a:solidFill>
                  <a:srgbClr val="0033CC"/>
                </a:solidFill>
              </a:rPr>
              <a:t>L2 SYN: </a:t>
            </a:r>
            <a:endParaRPr lang="en-GB" u="sng" dirty="0" smtClean="0"/>
          </a:p>
          <a:p>
            <a:pPr algn="just"/>
            <a:r>
              <a:rPr lang="en-GB" dirty="0" smtClean="0"/>
              <a:t>Atmospherically corrected land surface reflectance at all OLCI and SLSTR wavebands (both nadir and oblique views), other than within gaseous absorption bands (O2, H2O).  The reflectance is given together with the Aerosol load, expressed in optical depth at a given wavelength (550 nm). </a:t>
            </a:r>
          </a:p>
          <a:p>
            <a:pPr algn="just"/>
            <a:endParaRPr lang="en-GB" i="1" dirty="0" smtClean="0"/>
          </a:p>
          <a:p>
            <a:pPr algn="just"/>
            <a:r>
              <a:rPr lang="en-GB" b="1" u="sng" dirty="0" smtClean="0">
                <a:solidFill>
                  <a:srgbClr val="0033CC"/>
                </a:solidFill>
              </a:rPr>
              <a:t>VGT-P:  </a:t>
            </a:r>
            <a:r>
              <a:rPr lang="en-GB" u="sng" dirty="0" smtClean="0"/>
              <a:t> </a:t>
            </a:r>
          </a:p>
          <a:p>
            <a:pPr algn="just"/>
            <a:r>
              <a:rPr lang="en-GB" dirty="0" smtClean="0"/>
              <a:t>Swath - Top of Atmosphere Reflectance product at 1 km resolution provided for the continuity of the SPOT VGT-P product. Generated from OLCI and SLSTR channels interpolated to VGT bands. It is provided as a Stripe mapped on a Plate </a:t>
            </a:r>
            <a:r>
              <a:rPr lang="en-GB" dirty="0" err="1" smtClean="0"/>
              <a:t>Carrée</a:t>
            </a:r>
            <a:r>
              <a:rPr lang="en-GB" dirty="0" smtClean="0"/>
              <a:t> projection. </a:t>
            </a:r>
          </a:p>
          <a:p>
            <a:pPr algn="just"/>
            <a:endParaRPr lang="en-GB" u="sng" dirty="0" smtClean="0"/>
          </a:p>
          <a:p>
            <a:pPr algn="just"/>
            <a:r>
              <a:rPr lang="en-GB" b="1" u="sng" dirty="0" smtClean="0">
                <a:solidFill>
                  <a:srgbClr val="0033CC"/>
                </a:solidFill>
              </a:rPr>
              <a:t>VGT-S1 – VGT-S10:  </a:t>
            </a:r>
            <a:r>
              <a:rPr lang="en-GB" u="sng" dirty="0" smtClean="0"/>
              <a:t> </a:t>
            </a:r>
          </a:p>
          <a:p>
            <a:pPr algn="just"/>
            <a:r>
              <a:rPr lang="en-GB" dirty="0" smtClean="0"/>
              <a:t>Daily/“ten days composite” 1 km resolution fully atmosphere-corrected Surface Reflectance for the four SPOT channels, synthesised from OLCI and SLSTR channels (nadir view only). This is a SPOT VGT continuation product.  </a:t>
            </a:r>
          </a:p>
          <a:p>
            <a:pPr algn="just"/>
            <a:r>
              <a:rPr lang="en-GB" dirty="0" smtClean="0"/>
              <a:t>It is provided with Daily/“ten days” composite Normalised Difference Vegetation Index derived from for the four SPOT channels synthesised from OLCI and SLSTR channels (nadir view only). This is a SPOT VGT continuation product. </a:t>
            </a:r>
          </a:p>
          <a:p>
            <a:endParaRPr lang="en-GB" b="1" dirty="0" smtClean="0"/>
          </a:p>
          <a:p>
            <a:endParaRPr lang="en-GB" b="1" dirty="0" smtClean="0"/>
          </a:p>
          <a:p>
            <a:endParaRPr lang="en-GB" b="1" dirty="0" smtClean="0"/>
          </a:p>
          <a:p>
            <a:r>
              <a:rPr lang="en-GB" b="1" dirty="0" smtClean="0"/>
              <a:t>VALIDATION</a:t>
            </a:r>
          </a:p>
          <a:p>
            <a:endParaRPr lang="en-GB" b="1" dirty="0" smtClean="0"/>
          </a:p>
          <a:p>
            <a:r>
              <a:rPr lang="en-GB" dirty="0" smtClean="0"/>
              <a:t>SYN: S3VT proposals , based on AERONET mainly ,</a:t>
            </a:r>
            <a:r>
              <a:rPr lang="en-GB" baseline="0" dirty="0" smtClean="0"/>
              <a:t> </a:t>
            </a:r>
            <a:r>
              <a:rPr lang="en-GB" dirty="0" smtClean="0"/>
              <a:t>PI: North, VITO, </a:t>
            </a:r>
          </a:p>
          <a:p>
            <a:endParaRPr lang="en-GB" dirty="0" smtClean="0"/>
          </a:p>
          <a:p>
            <a:r>
              <a:rPr lang="en-GB" dirty="0" smtClean="0"/>
              <a:t>In principle validation done by comparison with</a:t>
            </a:r>
          </a:p>
          <a:p>
            <a:endParaRPr lang="en-GB" dirty="0" smtClean="0"/>
          </a:p>
          <a:p>
            <a:pPr marL="165432" indent="-165432">
              <a:buFont typeface="Arial" panose="020B0604020202020204" pitchFamily="34" charset="0"/>
              <a:buChar char="•"/>
            </a:pPr>
            <a:r>
              <a:rPr lang="en-GB" dirty="0" smtClean="0"/>
              <a:t>Other sensor (MODIS, VIIRS)</a:t>
            </a:r>
          </a:p>
          <a:p>
            <a:pPr marL="165432" indent="-165432">
              <a:buFont typeface="Arial" panose="020B0604020202020204" pitchFamily="34" charset="0"/>
              <a:buChar char="•"/>
            </a:pPr>
            <a:r>
              <a:rPr lang="en-GB" dirty="0" smtClean="0"/>
              <a:t>Stats/ trend of your own product (MPC)</a:t>
            </a:r>
          </a:p>
          <a:p>
            <a:pPr marL="165432" indent="-165432">
              <a:buFont typeface="Arial" panose="020B0604020202020204" pitchFamily="34" charset="0"/>
              <a:buChar char="•"/>
            </a:pPr>
            <a:r>
              <a:rPr lang="en-GB" dirty="0" smtClean="0"/>
              <a:t>Model (JRC vegetation model TOA reflectance and then compare to sat</a:t>
            </a:r>
          </a:p>
          <a:p>
            <a:pPr marL="165432" indent="-165432">
              <a:buFont typeface="Arial" panose="020B0604020202020204" pitchFamily="34" charset="0"/>
              <a:buChar char="•"/>
            </a:pPr>
            <a:r>
              <a:rPr lang="en-GB" dirty="0" smtClean="0"/>
              <a:t>In-situ </a:t>
            </a:r>
          </a:p>
          <a:p>
            <a:endParaRPr lang="en-GB" dirty="0" smtClean="0"/>
          </a:p>
          <a:p>
            <a:r>
              <a:rPr lang="en-GB" dirty="0" smtClean="0"/>
              <a:t>VGP:</a:t>
            </a:r>
            <a:r>
              <a:rPr lang="en-GB" baseline="0" dirty="0" smtClean="0"/>
              <a:t>  </a:t>
            </a:r>
            <a:r>
              <a:rPr lang="en-GB" dirty="0" smtClean="0"/>
              <a:t>Comparing with similar sensors mainly </a:t>
            </a:r>
            <a:r>
              <a:rPr lang="en-GB" dirty="0" err="1" smtClean="0"/>
              <a:t>Proba</a:t>
            </a:r>
            <a:r>
              <a:rPr lang="en-GB" dirty="0" smtClean="0"/>
              <a:t>/SPOT </a:t>
            </a:r>
            <a:r>
              <a:rPr lang="en-GB" dirty="0" err="1" smtClean="0"/>
              <a:t>etc</a:t>
            </a:r>
            <a:r>
              <a:rPr lang="en-GB" dirty="0" smtClean="0"/>
              <a:t>/</a:t>
            </a:r>
          </a:p>
          <a:p>
            <a:endParaRPr lang="en-GB" dirty="0" smtClean="0"/>
          </a:p>
          <a:p>
            <a:endParaRPr lang="fr-FR" baseline="0" dirty="0" smtClean="0"/>
          </a:p>
        </p:txBody>
      </p:sp>
      <p:sp>
        <p:nvSpPr>
          <p:cNvPr id="4" name="Espace réservé du numéro de diapositive 3"/>
          <p:cNvSpPr>
            <a:spLocks noGrp="1"/>
          </p:cNvSpPr>
          <p:nvPr>
            <p:ph type="sldNum" sz="quarter" idx="10"/>
          </p:nvPr>
        </p:nvSpPr>
        <p:spPr/>
        <p:txBody>
          <a:bodyPr/>
          <a:lstStyle/>
          <a:p>
            <a:fld id="{48B32887-6AFA-42A5-9FD0-488813382452}" type="slidenum">
              <a:rPr lang="fr-FR" smtClean="0"/>
              <a:t>16</a:t>
            </a:fld>
            <a:endParaRPr lang="fr-FR"/>
          </a:p>
        </p:txBody>
      </p:sp>
    </p:spTree>
    <p:extLst>
      <p:ext uri="{BB962C8B-B14F-4D97-AF65-F5344CB8AC3E}">
        <p14:creationId xmlns:p14="http://schemas.microsoft.com/office/powerpoint/2010/main" val="18594359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2275" lvl="2" indent="-285750">
              <a:lnSpc>
                <a:spcPct val="100000"/>
              </a:lnSpc>
              <a:spcBef>
                <a:spcPts val="0"/>
              </a:spcBef>
              <a:buFont typeface="Arial" panose="020B0604020202020204" pitchFamily="34" charset="0"/>
              <a:buChar char="•"/>
            </a:pPr>
            <a:r>
              <a:rPr lang="en-GB" sz="1100" dirty="0" smtClean="0">
                <a:solidFill>
                  <a:schemeClr val="tx1"/>
                </a:solidFill>
              </a:rPr>
              <a:t>Change Detection Map (CDM) Level 2B Product</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Leaf Area Index (LAI) Level 2B Product </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Fraction of Vegetation Cover (</a:t>
            </a:r>
            <a:r>
              <a:rPr lang="en-GB" sz="1100" dirty="0" err="1" smtClean="0">
                <a:solidFill>
                  <a:schemeClr val="tx1"/>
                </a:solidFill>
              </a:rPr>
              <a:t>fCover</a:t>
            </a:r>
            <a:r>
              <a:rPr lang="en-GB" sz="1100" dirty="0" smtClean="0">
                <a:solidFill>
                  <a:schemeClr val="tx1"/>
                </a:solidFill>
              </a:rPr>
              <a:t>) Level 2B Product </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Leaf Chlorophyll Content (Cab) Level 2B Product</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Leaf Water Content (</a:t>
            </a:r>
            <a:r>
              <a:rPr lang="en-GB" sz="1100" dirty="0" err="1" smtClean="0">
                <a:solidFill>
                  <a:schemeClr val="tx1"/>
                </a:solidFill>
              </a:rPr>
              <a:t>Cw</a:t>
            </a:r>
            <a:r>
              <a:rPr lang="en-GB" sz="1100" dirty="0" smtClean="0">
                <a:solidFill>
                  <a:schemeClr val="tx1"/>
                </a:solidFill>
              </a:rPr>
              <a:t>) Level 2B Product</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Snow Cover (SC) Level 2B Product </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Burn Scars (BS) Level 2B Product </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Fuel Load (FL) Level 2B Product</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Structural Fire Index (SFRI) Level 2B Product </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Crown Density (CD) Level 2B Product </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Forest Age (FA) Level 2B Product</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Specification of Flood Monitoring (FRM) Level 2B Product</a:t>
            </a:r>
          </a:p>
          <a:p>
            <a:pPr marL="1692275" lvl="2" indent="-285750">
              <a:lnSpc>
                <a:spcPct val="100000"/>
              </a:lnSpc>
              <a:spcBef>
                <a:spcPts val="0"/>
              </a:spcBef>
              <a:buFont typeface="Arial" panose="020B0604020202020204" pitchFamily="34" charset="0"/>
              <a:buChar char="•"/>
            </a:pPr>
            <a:r>
              <a:rPr lang="en-GB" sz="1100" dirty="0" smtClean="0">
                <a:solidFill>
                  <a:schemeClr val="tx1"/>
                </a:solidFill>
              </a:rPr>
              <a:t>Land Cover (LC) Level 2B Product</a:t>
            </a:r>
          </a:p>
          <a:p>
            <a:endParaRPr lang="en-GB" dirty="0"/>
          </a:p>
        </p:txBody>
      </p:sp>
      <p:sp>
        <p:nvSpPr>
          <p:cNvPr id="4" name="Slide Number Placeholder 3"/>
          <p:cNvSpPr>
            <a:spLocks noGrp="1"/>
          </p:cNvSpPr>
          <p:nvPr>
            <p:ph type="sldNum" sz="quarter" idx="10"/>
          </p:nvPr>
        </p:nvSpPr>
        <p:spPr/>
        <p:txBody>
          <a:bodyPr/>
          <a:lstStyle/>
          <a:p>
            <a:pPr>
              <a:defRPr/>
            </a:pPr>
            <a:fld id="{0D20B2A5-7A38-4614-A1F2-3D72470214C2}" type="slidenum">
              <a:rPr lang="en-US" altLang="en-US" smtClean="0"/>
              <a:pPr>
                <a:defRPr/>
              </a:pPr>
              <a:t>22</a:t>
            </a:fld>
            <a:endParaRPr lang="en-US" altLang="en-US"/>
          </a:p>
        </p:txBody>
      </p:sp>
    </p:spTree>
    <p:extLst>
      <p:ext uri="{BB962C8B-B14F-4D97-AF65-F5344CB8AC3E}">
        <p14:creationId xmlns:p14="http://schemas.microsoft.com/office/powerpoint/2010/main" val="2202426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defRPr sz="2400">
                <a:solidFill>
                  <a:schemeClr val="tx1"/>
                </a:solidFill>
                <a:latin typeface="Verdana" pitchFamily="34" charset="0"/>
                <a:ea typeface="MS PGothic" pitchFamily="34" charset="-128"/>
              </a:defRPr>
            </a:lvl1pPr>
            <a:lvl2pPr marL="742950" indent="-285750" defTabSz="862013" eaLnBrk="0" hangingPunct="0">
              <a:defRPr sz="2400">
                <a:solidFill>
                  <a:schemeClr val="tx1"/>
                </a:solidFill>
                <a:latin typeface="Verdana" pitchFamily="34" charset="0"/>
                <a:ea typeface="MS PGothic" pitchFamily="34" charset="-128"/>
              </a:defRPr>
            </a:lvl2pPr>
            <a:lvl3pPr marL="1143000" indent="-228600" defTabSz="862013" eaLnBrk="0" hangingPunct="0">
              <a:defRPr sz="2400">
                <a:solidFill>
                  <a:schemeClr val="tx1"/>
                </a:solidFill>
                <a:latin typeface="Verdana" pitchFamily="34" charset="0"/>
                <a:ea typeface="MS PGothic" pitchFamily="34" charset="-128"/>
              </a:defRPr>
            </a:lvl3pPr>
            <a:lvl4pPr marL="1600200" indent="-228600" defTabSz="862013" eaLnBrk="0" hangingPunct="0">
              <a:defRPr sz="2400">
                <a:solidFill>
                  <a:schemeClr val="tx1"/>
                </a:solidFill>
                <a:latin typeface="Verdana" pitchFamily="34" charset="0"/>
                <a:ea typeface="MS PGothic" pitchFamily="34" charset="-128"/>
              </a:defRPr>
            </a:lvl4pPr>
            <a:lvl5pPr marL="2057400" indent="-228600" defTabSz="862013" eaLnBrk="0" hangingPunct="0">
              <a:defRPr sz="2400">
                <a:solidFill>
                  <a:schemeClr val="tx1"/>
                </a:solidFill>
                <a:latin typeface="Verdana" pitchFamily="34" charset="0"/>
                <a:ea typeface="MS PGothic" pitchFamily="34" charset="-128"/>
              </a:defRPr>
            </a:lvl5pPr>
            <a:lvl6pPr marL="25146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3837C2E7-2C55-460D-8549-F154C52D7FB1}" type="slidenum">
              <a:rPr lang="en-US" altLang="en-US" sz="1100" smtClean="0"/>
              <a:pPr eaLnBrk="1" hangingPunct="1"/>
              <a:t>2</a:t>
            </a:fld>
            <a:endParaRPr lang="en-US" altLang="en-US" sz="11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defRPr sz="2400">
                <a:solidFill>
                  <a:schemeClr val="tx1"/>
                </a:solidFill>
                <a:latin typeface="Verdana" pitchFamily="34" charset="0"/>
                <a:ea typeface="MS PGothic" pitchFamily="34" charset="-128"/>
              </a:defRPr>
            </a:lvl1pPr>
            <a:lvl2pPr marL="742950" indent="-285750" defTabSz="862013" eaLnBrk="0" hangingPunct="0">
              <a:defRPr sz="2400">
                <a:solidFill>
                  <a:schemeClr val="tx1"/>
                </a:solidFill>
                <a:latin typeface="Verdana" pitchFamily="34" charset="0"/>
                <a:ea typeface="MS PGothic" pitchFamily="34" charset="-128"/>
              </a:defRPr>
            </a:lvl2pPr>
            <a:lvl3pPr marL="1143000" indent="-228600" defTabSz="862013" eaLnBrk="0" hangingPunct="0">
              <a:defRPr sz="2400">
                <a:solidFill>
                  <a:schemeClr val="tx1"/>
                </a:solidFill>
                <a:latin typeface="Verdana" pitchFamily="34" charset="0"/>
                <a:ea typeface="MS PGothic" pitchFamily="34" charset="-128"/>
              </a:defRPr>
            </a:lvl3pPr>
            <a:lvl4pPr marL="1600200" indent="-228600" defTabSz="862013" eaLnBrk="0" hangingPunct="0">
              <a:defRPr sz="2400">
                <a:solidFill>
                  <a:schemeClr val="tx1"/>
                </a:solidFill>
                <a:latin typeface="Verdana" pitchFamily="34" charset="0"/>
                <a:ea typeface="MS PGothic" pitchFamily="34" charset="-128"/>
              </a:defRPr>
            </a:lvl4pPr>
            <a:lvl5pPr marL="2057400" indent="-228600" defTabSz="862013" eaLnBrk="0" hangingPunct="0">
              <a:defRPr sz="2400">
                <a:solidFill>
                  <a:schemeClr val="tx1"/>
                </a:solidFill>
                <a:latin typeface="Verdana" pitchFamily="34" charset="0"/>
                <a:ea typeface="MS PGothic" pitchFamily="34" charset="-128"/>
              </a:defRPr>
            </a:lvl5pPr>
            <a:lvl6pPr marL="25146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FA9D3476-EADA-4987-B6E1-335FD5D12877}" type="slidenum">
              <a:rPr lang="en-US" altLang="en-US" sz="1100" smtClean="0"/>
              <a:pPr eaLnBrk="1" hangingPunct="1"/>
              <a:t>3</a:t>
            </a:fld>
            <a:endParaRPr lang="en-US" altLang="en-US" sz="11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lgn="just">
              <a:buFont typeface="Wingdings" pitchFamily="2" charset="2"/>
              <a:buNone/>
            </a:pPr>
            <a:r>
              <a:rPr lang="en-US" altLang="en-US" sz="1000" smtClean="0">
                <a:latin typeface="Verdana" pitchFamily="34" charset="0"/>
              </a:rPr>
              <a:t>What is separation on ground: 180 deg 107 km for S3A and 57 for S3B; 140 363 at equator. </a:t>
            </a:r>
          </a:p>
          <a:p>
            <a:pPr algn="just">
              <a:buFont typeface="Wingdings" pitchFamily="2" charset="2"/>
              <a:buNone/>
            </a:pPr>
            <a:endParaRPr lang="en-US" altLang="en-US" sz="1000" smtClean="0">
              <a:latin typeface="Verdana" pitchFamily="34" charset="0"/>
            </a:endParaRPr>
          </a:p>
          <a:p>
            <a:pPr algn="just">
              <a:buFont typeface="Wingdings" pitchFamily="2" charset="2"/>
              <a:buNone/>
            </a:pPr>
            <a:r>
              <a:rPr lang="en-US" altLang="en-US" i="1" smtClean="0"/>
              <a:t>“A preliminary analysis by ESA suggests that an optimal phasing between S3A and S3B to improve the use of the S3B satellite in the topography mission is found using a satellite phase separation of 140°. In this scenario, after 4 days the longitude difference between the LTAN of S3A and S3B is rather constant: nominally 3.27° (~363 km at the equator). “</a:t>
            </a:r>
            <a:endParaRPr lang="en-US" altLang="en-US" sz="1000" i="1" smtClean="0">
              <a:latin typeface="Verdana" pitchFamily="34" charset="0"/>
            </a:endParaRPr>
          </a:p>
          <a:p>
            <a:pPr algn="just">
              <a:buFont typeface="Wingdings" pitchFamily="2" charset="2"/>
              <a:buChar char="q"/>
            </a:pPr>
            <a:endParaRPr lang="en-US" altLang="en-US" sz="1000" smtClean="0">
              <a:latin typeface="Verdana" pitchFamily="34" charset="0"/>
            </a:endParaRPr>
          </a:p>
          <a:p>
            <a:pPr algn="just">
              <a:buFont typeface="Wingdings" pitchFamily="2" charset="2"/>
              <a:buChar char="q"/>
            </a:pPr>
            <a:r>
              <a:rPr lang="en-US" altLang="en-US" sz="1000" smtClean="0">
                <a:latin typeface="Verdana" pitchFamily="34" charset="0"/>
              </a:rPr>
              <a:t>CMEMS requesting an assessment of S3B orbit phase optimisation through EC change request procedure</a:t>
            </a:r>
          </a:p>
          <a:p>
            <a:pPr algn="just">
              <a:buFont typeface="Wingdings" pitchFamily="2" charset="2"/>
              <a:buChar char="q"/>
            </a:pPr>
            <a:r>
              <a:rPr lang="en-US" altLang="en-US" sz="1000" b="1" smtClean="0">
                <a:latin typeface="Verdana" pitchFamily="34" charset="0"/>
              </a:rPr>
              <a:t>Current baseline </a:t>
            </a:r>
            <a:r>
              <a:rPr lang="en-US" altLang="en-US" sz="1000" smtClean="0">
                <a:latin typeface="Verdana" pitchFamily="34" charset="0"/>
              </a:rPr>
              <a:t>orbit phasing between S3A and S3B is a 180° angle phase separation on the same orbital plane</a:t>
            </a:r>
          </a:p>
          <a:p>
            <a:pPr marL="719138" lvl="1" algn="just">
              <a:buFont typeface="Wingdings" pitchFamily="2" charset="2"/>
              <a:buChar char="q"/>
            </a:pPr>
            <a:r>
              <a:rPr lang="en-US" altLang="en-US" sz="1000" smtClean="0">
                <a:latin typeface="Verdana" pitchFamily="34" charset="0"/>
                <a:sym typeface="Wingdings" pitchFamily="2" charset="2"/>
              </a:rPr>
              <a:t>Optical mission: chosen to </a:t>
            </a:r>
            <a:r>
              <a:rPr lang="en-US" altLang="en-US" sz="1000" smtClean="0">
                <a:latin typeface="Verdana" pitchFamily="34" charset="0"/>
              </a:rPr>
              <a:t>minimise coverage revisit time.</a:t>
            </a:r>
          </a:p>
          <a:p>
            <a:pPr marL="719138" lvl="1" algn="just">
              <a:buFont typeface="Wingdings" pitchFamily="2" charset="2"/>
              <a:buChar char="q"/>
            </a:pPr>
            <a:r>
              <a:rPr lang="en-US" altLang="en-US" sz="1000" smtClean="0">
                <a:latin typeface="Verdana" pitchFamily="34" charset="0"/>
              </a:rPr>
              <a:t>Topography mission:  essentially duplicates the information acquired by S3A at the mesoscale (25-50 km): measurements are separated by 2 days and 50 km and are consequently highly correlated. </a:t>
            </a:r>
          </a:p>
          <a:p>
            <a:pPr algn="just">
              <a:buFont typeface="Wingdings" pitchFamily="2" charset="2"/>
              <a:buChar char="q"/>
            </a:pPr>
            <a:r>
              <a:rPr lang="en-US" altLang="en-US" sz="1000" smtClean="0">
                <a:latin typeface="Verdana" pitchFamily="34" charset="0"/>
              </a:rPr>
              <a:t>ESA and EUMETSAT have investigated the EC’s  request and made recommendations.</a:t>
            </a:r>
          </a:p>
          <a:p>
            <a:pPr algn="just">
              <a:buFont typeface="Wingdings" pitchFamily="2" charset="2"/>
              <a:buChar char="q"/>
            </a:pPr>
            <a:r>
              <a:rPr lang="en-US" altLang="en-US" sz="1000" b="1" smtClean="0">
                <a:latin typeface="Verdana" pitchFamily="34" charset="0"/>
              </a:rPr>
              <a:t>Future baseline:</a:t>
            </a:r>
            <a:endParaRPr lang="en-US" altLang="en-US" sz="1000" smtClean="0">
              <a:latin typeface="Verdana" pitchFamily="34" charset="0"/>
            </a:endParaRPr>
          </a:p>
          <a:p>
            <a:pPr marL="719138" lvl="1" algn="just">
              <a:buFont typeface="Wingdings" pitchFamily="2" charset="2"/>
              <a:buChar char="q"/>
            </a:pPr>
            <a:r>
              <a:rPr lang="en-US" altLang="en-US" sz="1000" smtClean="0">
                <a:latin typeface="Verdana" pitchFamily="34" charset="0"/>
              </a:rPr>
              <a:t>Primary driver: </a:t>
            </a:r>
            <a:r>
              <a:rPr lang="en-GB" altLang="en-US" sz="1000" smtClean="0">
                <a:latin typeface="Verdana" pitchFamily="34" charset="0"/>
              </a:rPr>
              <a:t>Improve the interleave of S3A and S3B ground track that provides significantly improved SRAL mesoscale sampling at a temporal scale of 4-10 days </a:t>
            </a:r>
            <a:r>
              <a:rPr lang="en-GB" altLang="en-US" sz="1000" b="1" smtClean="0">
                <a:latin typeface="Verdana" pitchFamily="34" charset="0"/>
                <a:sym typeface="Wingdings" pitchFamily="2" charset="2"/>
              </a:rPr>
              <a:t> </a:t>
            </a:r>
            <a:r>
              <a:rPr lang="en-GB" altLang="en-US" sz="1000" b="1" smtClean="0">
                <a:latin typeface="Verdana" pitchFamily="34" charset="0"/>
              </a:rPr>
              <a:t>orbit phase configuration of 140° separation for the S3A and S3B satellites is recommended.</a:t>
            </a:r>
          </a:p>
          <a:p>
            <a:pPr marL="719138" lvl="1" algn="just">
              <a:buFont typeface="Wingdings" pitchFamily="2" charset="2"/>
              <a:buChar char="q"/>
            </a:pPr>
            <a:r>
              <a:rPr lang="en-GB" altLang="en-US" sz="1000" smtClean="0">
                <a:latin typeface="Verdana" pitchFamily="34" charset="0"/>
              </a:rPr>
              <a:t>Ground tracks of S3A and S3B to be coincident with the Permanent Altimeter Calibration Facility (transponder) based in north west Crete </a:t>
            </a:r>
            <a:r>
              <a:rPr lang="en-GB" altLang="en-US" sz="1000" b="1" smtClean="0">
                <a:latin typeface="Verdana" pitchFamily="34" charset="0"/>
                <a:sym typeface="Wingdings" pitchFamily="2" charset="2"/>
              </a:rPr>
              <a:t> condition met.</a:t>
            </a:r>
            <a:r>
              <a:rPr lang="en-GB" altLang="en-US" sz="1000" smtClean="0">
                <a:latin typeface="Verdana" pitchFamily="34" charset="0"/>
                <a:sym typeface="Wingdings" pitchFamily="2" charset="2"/>
              </a:rPr>
              <a:t> </a:t>
            </a:r>
            <a:endParaRPr lang="en-US" altLang="en-US" sz="1000" smtClean="0">
              <a:latin typeface="Verdana" pitchFamily="34" charset="0"/>
            </a:endParaRPr>
          </a:p>
          <a:p>
            <a:pPr marL="719138" lvl="1" algn="just">
              <a:buFont typeface="Wingdings" pitchFamily="2" charset="2"/>
              <a:buChar char="q"/>
            </a:pPr>
            <a:r>
              <a:rPr lang="en-GB" altLang="en-US" sz="1000" smtClean="0">
                <a:latin typeface="Verdana" pitchFamily="34" charset="0"/>
              </a:rPr>
              <a:t>Revised orbit phasing of S3A and S3B shall have a minimal impact on the optical mission revisit and coverage </a:t>
            </a:r>
            <a:r>
              <a:rPr lang="en-GB" altLang="en-US" sz="1000" i="1" smtClean="0">
                <a:latin typeface="Verdana" pitchFamily="34" charset="0"/>
                <a:sym typeface="Wingdings" pitchFamily="2" charset="2"/>
              </a:rPr>
              <a:t> </a:t>
            </a:r>
            <a:r>
              <a:rPr lang="en-GB" altLang="en-US" sz="1000" i="1" smtClean="0">
                <a:latin typeface="Verdana" pitchFamily="34" charset="0"/>
              </a:rPr>
              <a:t>OLCI will attain ocean global coverage in </a:t>
            </a:r>
            <a:r>
              <a:rPr lang="en-GB" altLang="en-US" sz="1000" b="1" smtClean="0">
                <a:latin typeface="Verdana" pitchFamily="34" charset="0"/>
              </a:rPr>
              <a:t>&lt;2 days but parts of the swath will be impacted by sun-glint. Sun-glint free coverage will be attained in ~3 days over the ocean.</a:t>
            </a:r>
            <a:r>
              <a:rPr lang="en-US" altLang="en-US" sz="1000" b="1" smtClean="0">
                <a:latin typeface="Verdana" pitchFamily="34" charset="0"/>
              </a:rPr>
              <a:t> </a:t>
            </a:r>
            <a:endParaRPr lang="en-GB" altLang="en-US" sz="1000" b="1" smtClean="0">
              <a:latin typeface="Verdana" pitchFamily="34" charset="0"/>
            </a:endParaRPr>
          </a:p>
          <a:p>
            <a:endParaRPr lang="en-GB" altLang="en-US" smtClean="0"/>
          </a:p>
          <a:p>
            <a:r>
              <a:rPr lang="en-GB" altLang="en-US" b="1" smtClean="0"/>
              <a:t>OPTICAL MISSION</a:t>
            </a:r>
          </a:p>
          <a:p>
            <a:endParaRPr lang="en-GB" altLang="en-US" smtClean="0"/>
          </a:p>
          <a:p>
            <a:pPr algn="just">
              <a:buSzPct val="80000"/>
              <a:buFont typeface="Wingdings" pitchFamily="2" charset="2"/>
              <a:buChar char="q"/>
            </a:pPr>
            <a:r>
              <a:rPr lang="en-US" altLang="en-US" smtClean="0"/>
              <a:t>Acquisitions by OLCI will attain ocean global coverage in &lt;2 days but parts of the swath will be impacted by sun-glint. Sun-glint free coverage by OLCI will be attained in ~3 days over the ocean.</a:t>
            </a:r>
          </a:p>
          <a:p>
            <a:pPr algn="just">
              <a:buSzPct val="80000"/>
              <a:buFont typeface="Wingdings" pitchFamily="2" charset="2"/>
              <a:buChar char="q"/>
            </a:pPr>
            <a:r>
              <a:rPr lang="en-US" altLang="en-US" smtClean="0"/>
              <a:t>Ocean coverage and revisit of the SLSTR remains compliant with requirements.</a:t>
            </a:r>
          </a:p>
          <a:p>
            <a:pPr algn="just">
              <a:buSzPct val="80000"/>
              <a:buFont typeface="Wingdings" pitchFamily="2" charset="2"/>
              <a:buChar char="q"/>
            </a:pPr>
            <a:r>
              <a:rPr lang="en-US" altLang="en-US" smtClean="0"/>
              <a:t>For the land surface, where sun glint is not a problem (unless the target is inland water), OLCI and SLSTR coverage is expected to remain compliant with requirements.</a:t>
            </a:r>
            <a:endParaRPr lang="en-GB" altLang="en-US" smtClean="0"/>
          </a:p>
          <a:p>
            <a:endParaRPr lang="en-GB" altLang="en-US" smtClean="0"/>
          </a:p>
          <a:p>
            <a:r>
              <a:rPr lang="en-GB" altLang="en-US" smtClean="0"/>
              <a:t>OLCI coverage figures: </a:t>
            </a:r>
          </a:p>
          <a:p>
            <a:pPr eaLnBrk="1" hangingPunct="1">
              <a:buFontTx/>
              <a:buChar char="•"/>
            </a:pPr>
            <a:r>
              <a:rPr lang="en-US" altLang="en-US" smtClean="0"/>
              <a:t>Two-day coverage of OLCI after mitigation of sun-glint with S3B set in 140° phasing with S3A. Clearly seen are gaps in the coverage due to sun-glint (OLCI will acquire data in these regions).</a:t>
            </a:r>
          </a:p>
          <a:p>
            <a:pPr eaLnBrk="1" hangingPunct="1">
              <a:buFontTx/>
              <a:buChar char="•"/>
            </a:pPr>
            <a:r>
              <a:rPr lang="en-US" altLang="en-US" smtClean="0"/>
              <a:t>Complete coverage of OLCI after mitigation of sun-glint with S3B set in 140° phasing with S3A is reached after 3 day</a:t>
            </a:r>
            <a:endParaRPr lang="en-GB" altLang="en-US" smtClean="0"/>
          </a:p>
          <a:p>
            <a:pPr eaLnBrk="1" hangingPunct="1"/>
            <a:endParaRPr lang="en-GB" altLang="en-US" smtClean="0"/>
          </a:p>
          <a:p>
            <a:endParaRPr lang="en-GB" altLang="en-US" smtClean="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defRPr sz="2400">
                <a:solidFill>
                  <a:schemeClr val="tx1"/>
                </a:solidFill>
                <a:latin typeface="Verdana" pitchFamily="34" charset="0"/>
                <a:ea typeface="MS PGothic" pitchFamily="34" charset="-128"/>
              </a:defRPr>
            </a:lvl1pPr>
            <a:lvl2pPr marL="742950" indent="-285750" defTabSz="862013" eaLnBrk="0" hangingPunct="0">
              <a:defRPr sz="2400">
                <a:solidFill>
                  <a:schemeClr val="tx1"/>
                </a:solidFill>
                <a:latin typeface="Verdana" pitchFamily="34" charset="0"/>
                <a:ea typeface="MS PGothic" pitchFamily="34" charset="-128"/>
              </a:defRPr>
            </a:lvl2pPr>
            <a:lvl3pPr marL="1143000" indent="-228600" defTabSz="862013" eaLnBrk="0" hangingPunct="0">
              <a:defRPr sz="2400">
                <a:solidFill>
                  <a:schemeClr val="tx1"/>
                </a:solidFill>
                <a:latin typeface="Verdana" pitchFamily="34" charset="0"/>
                <a:ea typeface="MS PGothic" pitchFamily="34" charset="-128"/>
              </a:defRPr>
            </a:lvl3pPr>
            <a:lvl4pPr marL="1600200" indent="-228600" defTabSz="862013" eaLnBrk="0" hangingPunct="0">
              <a:defRPr sz="2400">
                <a:solidFill>
                  <a:schemeClr val="tx1"/>
                </a:solidFill>
                <a:latin typeface="Verdana" pitchFamily="34" charset="0"/>
                <a:ea typeface="MS PGothic" pitchFamily="34" charset="-128"/>
              </a:defRPr>
            </a:lvl4pPr>
            <a:lvl5pPr marL="2057400" indent="-228600" defTabSz="862013" eaLnBrk="0" hangingPunct="0">
              <a:defRPr sz="2400">
                <a:solidFill>
                  <a:schemeClr val="tx1"/>
                </a:solidFill>
                <a:latin typeface="Verdana" pitchFamily="34" charset="0"/>
                <a:ea typeface="MS PGothic" pitchFamily="34" charset="-128"/>
              </a:defRPr>
            </a:lvl5pPr>
            <a:lvl6pPr marL="25146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396FA59A-7A5E-42CB-8159-F15A2576B24A}" type="slidenum">
              <a:rPr lang="en-US" altLang="en-US" sz="1100" smtClean="0"/>
              <a:pPr eaLnBrk="1" hangingPunct="1"/>
              <a:t>4</a:t>
            </a:fld>
            <a:endParaRPr lang="en-US" altLang="en-US" sz="11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r>
              <a:rPr lang="en-GB" altLang="en-US" b="0" u="none" dirty="0" smtClean="0"/>
              <a:t>BRDF: bidirectional reflection </a:t>
            </a:r>
            <a:r>
              <a:rPr lang="en-GB" altLang="en-US" b="0" u="none" baseline="0" dirty="0" smtClean="0"/>
              <a:t>distribution function – in flight correction, BRDF characterised before launch, important for </a:t>
            </a:r>
            <a:r>
              <a:rPr lang="en-GB" altLang="en-US" b="0" u="none" baseline="0" dirty="0" err="1" smtClean="0"/>
              <a:t>cal</a:t>
            </a:r>
            <a:r>
              <a:rPr lang="en-GB" altLang="en-US" b="0" u="none" baseline="0" dirty="0" smtClean="0"/>
              <a:t> coefficients for sun </a:t>
            </a:r>
            <a:r>
              <a:rPr lang="en-GB" altLang="en-US" b="0" u="none" baseline="0" dirty="0" err="1" smtClean="0"/>
              <a:t>cal</a:t>
            </a:r>
            <a:r>
              <a:rPr lang="en-GB" altLang="en-US" b="0" u="none" baseline="0" dirty="0" smtClean="0"/>
              <a:t> to know what on detectors from sun spectrum arrives, yaw steering changes the direction of incoming radiation, </a:t>
            </a:r>
            <a:r>
              <a:rPr lang="en-GB" altLang="en-US" b="0" u="none" baseline="0" dirty="0" err="1" smtClean="0"/>
              <a:t>cal</a:t>
            </a:r>
            <a:r>
              <a:rPr lang="en-GB" altLang="en-US" b="0" u="none" baseline="0" dirty="0" smtClean="0"/>
              <a:t> of BRDF; series of manoeuvres for changing sun geometry</a:t>
            </a:r>
          </a:p>
          <a:p>
            <a:endParaRPr lang="en-GB" altLang="en-US" b="0" u="sng" dirty="0" smtClean="0"/>
          </a:p>
          <a:p>
            <a:pPr rtl="0" eaLnBrk="1" fontAlgn="t" latinLnBrk="0" hangingPunct="1"/>
            <a:r>
              <a:rPr lang="en-GB" sz="1200" b="0" i="0" u="none" strike="noStrike" kern="1200" dirty="0" smtClean="0">
                <a:solidFill>
                  <a:schemeClr val="tx1"/>
                </a:solidFill>
                <a:effectLst/>
                <a:latin typeface="Calibri" pitchFamily="34" charset="0"/>
                <a:ea typeface="MS PGothic" pitchFamily="34" charset="-128"/>
                <a:cs typeface="MS PGothic" charset="0"/>
              </a:rPr>
              <a:t>TOA</a:t>
            </a:r>
            <a:r>
              <a:rPr lang="en-GB" sz="1200" b="0" i="0" u="none" strike="noStrike" kern="1200" baseline="0" dirty="0" smtClean="0">
                <a:solidFill>
                  <a:schemeClr val="tx1"/>
                </a:solidFill>
                <a:effectLst/>
                <a:latin typeface="Calibri" pitchFamily="34" charset="0"/>
                <a:ea typeface="MS PGothic" pitchFamily="34" charset="-128"/>
                <a:cs typeface="MS PGothic" charset="0"/>
              </a:rPr>
              <a:t> radiances: </a:t>
            </a:r>
            <a:r>
              <a:rPr lang="en-US" sz="1200" b="0" i="0" u="none" strike="noStrike" kern="1200" dirty="0" err="1" smtClean="0">
                <a:solidFill>
                  <a:schemeClr val="tx1"/>
                </a:solidFill>
                <a:effectLst/>
                <a:latin typeface="Calibri" pitchFamily="34" charset="0"/>
                <a:ea typeface="MS PGothic" pitchFamily="34" charset="-128"/>
                <a:cs typeface="MS PGothic" charset="0"/>
              </a:rPr>
              <a:t>radiometrically</a:t>
            </a:r>
            <a:r>
              <a:rPr lang="en-US" sz="1200" b="0" i="0" u="none" strike="noStrike" kern="1200" dirty="0" smtClean="0">
                <a:solidFill>
                  <a:schemeClr val="tx1"/>
                </a:solidFill>
                <a:effectLst/>
                <a:latin typeface="Calibri" pitchFamily="34" charset="0"/>
                <a:ea typeface="MS PGothic" pitchFamily="34" charset="-128"/>
                <a:cs typeface="MS PGothic" charset="0"/>
              </a:rPr>
              <a:t> corrected, calibrated and spectrally </a:t>
            </a:r>
            <a:r>
              <a:rPr lang="en-US" sz="1200" b="0" i="0" u="none" strike="noStrike" kern="1200" dirty="0" err="1" smtClean="0">
                <a:solidFill>
                  <a:schemeClr val="tx1"/>
                </a:solidFill>
                <a:effectLst/>
                <a:latin typeface="Calibri" pitchFamily="34" charset="0"/>
                <a:ea typeface="MS PGothic" pitchFamily="34" charset="-128"/>
                <a:cs typeface="MS PGothic" charset="0"/>
              </a:rPr>
              <a:t>characterised</a:t>
            </a:r>
            <a:r>
              <a:rPr lang="en-US" sz="1200" b="0" i="0" u="none" strike="noStrike" kern="1200" dirty="0" smtClean="0">
                <a:solidFill>
                  <a:schemeClr val="tx1"/>
                </a:solidFill>
                <a:effectLst/>
                <a:latin typeface="Calibri" pitchFamily="34" charset="0"/>
                <a:ea typeface="MS PGothic" pitchFamily="34" charset="-128"/>
                <a:cs typeface="MS PGothic" charset="0"/>
              </a:rPr>
              <a:t>, quality controlled, </a:t>
            </a:r>
            <a:r>
              <a:rPr lang="en-US" sz="1200" b="0" i="0" u="none" strike="noStrike" kern="1200" dirty="0" err="1" smtClean="0">
                <a:solidFill>
                  <a:schemeClr val="tx1"/>
                </a:solidFill>
                <a:effectLst/>
                <a:latin typeface="Calibri" pitchFamily="34" charset="0"/>
                <a:ea typeface="MS PGothic" pitchFamily="34" charset="-128"/>
                <a:cs typeface="MS PGothic" charset="0"/>
              </a:rPr>
              <a:t>ortho-geolocated</a:t>
            </a:r>
            <a:r>
              <a:rPr lang="en-US" sz="1200" b="0" i="0" u="none" strike="noStrike" kern="1200" dirty="0" smtClean="0">
                <a:solidFill>
                  <a:schemeClr val="tx1"/>
                </a:solidFill>
                <a:effectLst/>
                <a:latin typeface="Calibri" pitchFamily="34" charset="0"/>
                <a:ea typeface="MS PGothic" pitchFamily="34" charset="-128"/>
                <a:cs typeface="MS PGothic" charset="0"/>
              </a:rPr>
              <a:t> (latitude and longitude coordinates, altitude) and annotated with satellite position and pointing, landmarks and preliminary pixel classification (e.g. land/water/cloud masks). Products are generated in FR (300 m) and in RR (1.2 km) for the whole globe with the same coverage.</a:t>
            </a:r>
            <a:endParaRPr lang="en-GB" sz="1200" b="0" i="0" u="none" strike="noStrike" kern="1200" dirty="0" smtClean="0">
              <a:solidFill>
                <a:schemeClr val="tx1"/>
              </a:solidFill>
              <a:effectLst/>
              <a:latin typeface="Calibri" pitchFamily="34" charset="0"/>
              <a:ea typeface="MS PGothic" pitchFamily="34" charset="-128"/>
              <a:cs typeface="MS PGothic" charset="0"/>
            </a:endParaRPr>
          </a:p>
          <a:p>
            <a:pPr>
              <a:buClr>
                <a:srgbClr val="0098DB"/>
              </a:buClr>
            </a:pPr>
            <a:endParaRPr lang="en-US" altLang="en-US" sz="4400" b="0" dirty="0" smtClean="0">
              <a:solidFill>
                <a:schemeClr val="tx2"/>
              </a:solidFill>
              <a:latin typeface="Verdana" pitchFamily="34" charset="0"/>
            </a:endParaRPr>
          </a:p>
          <a:p>
            <a:pPr eaLnBrk="1" hangingPunct="1">
              <a:buClr>
                <a:srgbClr val="0098DB"/>
              </a:buClr>
            </a:pPr>
            <a:r>
              <a:rPr lang="en-US" altLang="en-US" sz="4400" b="0" dirty="0" smtClean="0">
                <a:solidFill>
                  <a:schemeClr val="bg1"/>
                </a:solidFill>
              </a:rPr>
              <a:t>L2 OC4Me Chlorophyll (</a:t>
            </a:r>
            <a:r>
              <a:rPr lang="en-US" altLang="en-US" sz="4400" b="0" dirty="0" err="1" smtClean="0">
                <a:solidFill>
                  <a:schemeClr val="bg1"/>
                </a:solidFill>
              </a:rPr>
              <a:t>Chl</a:t>
            </a:r>
            <a:r>
              <a:rPr lang="en-US" altLang="en-US" sz="4400" b="0" dirty="0" smtClean="0">
                <a:solidFill>
                  <a:schemeClr val="bg1"/>
                </a:solidFill>
              </a:rPr>
              <a:t>): OLCI bands 443, 490, 510 and 560 nm are used to estimate the Chlorophyll concentration, </a:t>
            </a:r>
            <a:r>
              <a:rPr lang="en-US" altLang="en-US" sz="4400" b="0" dirty="0" err="1" smtClean="0">
                <a:solidFill>
                  <a:schemeClr val="bg1"/>
                </a:solidFill>
              </a:rPr>
              <a:t>Chl</a:t>
            </a:r>
            <a:r>
              <a:rPr lang="en-US" altLang="en-US" sz="4400" b="0" dirty="0" smtClean="0">
                <a:solidFill>
                  <a:schemeClr val="bg1"/>
                </a:solidFill>
              </a:rPr>
              <a:t>, according to a semi-analytical algorithm developed by Morel et al</a:t>
            </a:r>
          </a:p>
          <a:p>
            <a:pPr>
              <a:buClr>
                <a:srgbClr val="0098DB"/>
              </a:buClr>
            </a:pPr>
            <a:endParaRPr lang="en-US" altLang="en-US" sz="4400" dirty="0" smtClean="0">
              <a:solidFill>
                <a:schemeClr val="tx2"/>
              </a:solidFill>
              <a:latin typeface="Verdana" pitchFamily="34" charset="0"/>
            </a:endParaRPr>
          </a:p>
          <a:p>
            <a:endParaRPr lang="en-GB" altLang="en-US" dirty="0" smtClean="0"/>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defRPr sz="2400">
                <a:solidFill>
                  <a:schemeClr val="tx1"/>
                </a:solidFill>
                <a:latin typeface="Verdana" pitchFamily="34" charset="0"/>
                <a:ea typeface="MS PGothic" pitchFamily="34" charset="-128"/>
              </a:defRPr>
            </a:lvl1pPr>
            <a:lvl2pPr marL="742950" indent="-285750" defTabSz="862013" eaLnBrk="0" hangingPunct="0">
              <a:defRPr sz="2400">
                <a:solidFill>
                  <a:schemeClr val="tx1"/>
                </a:solidFill>
                <a:latin typeface="Verdana" pitchFamily="34" charset="0"/>
                <a:ea typeface="MS PGothic" pitchFamily="34" charset="-128"/>
              </a:defRPr>
            </a:lvl2pPr>
            <a:lvl3pPr marL="1143000" indent="-228600" defTabSz="862013" eaLnBrk="0" hangingPunct="0">
              <a:defRPr sz="2400">
                <a:solidFill>
                  <a:schemeClr val="tx1"/>
                </a:solidFill>
                <a:latin typeface="Verdana" pitchFamily="34" charset="0"/>
                <a:ea typeface="MS PGothic" pitchFamily="34" charset="-128"/>
              </a:defRPr>
            </a:lvl3pPr>
            <a:lvl4pPr marL="1600200" indent="-228600" defTabSz="862013" eaLnBrk="0" hangingPunct="0">
              <a:defRPr sz="2400">
                <a:solidFill>
                  <a:schemeClr val="tx1"/>
                </a:solidFill>
                <a:latin typeface="Verdana" pitchFamily="34" charset="0"/>
                <a:ea typeface="MS PGothic" pitchFamily="34" charset="-128"/>
              </a:defRPr>
            </a:lvl4pPr>
            <a:lvl5pPr marL="2057400" indent="-228600" defTabSz="862013" eaLnBrk="0" hangingPunct="0">
              <a:defRPr sz="2400">
                <a:solidFill>
                  <a:schemeClr val="tx1"/>
                </a:solidFill>
                <a:latin typeface="Verdana" pitchFamily="34" charset="0"/>
                <a:ea typeface="MS PGothic" pitchFamily="34" charset="-128"/>
              </a:defRPr>
            </a:lvl5pPr>
            <a:lvl6pPr marL="25146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7CDD6E64-0F1E-4286-BF79-CD2F846D6D1F}" type="slidenum">
              <a:rPr lang="en-US" altLang="en-US" sz="1100" smtClean="0"/>
              <a:pPr eaLnBrk="1" hangingPunct="1"/>
              <a:t>9</a:t>
            </a:fld>
            <a:endParaRPr lang="en-US" altLang="en-US" sz="11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GB" sz="1200" b="0" i="0" u="none" strike="noStrike" kern="1200" dirty="0" smtClean="0">
                <a:solidFill>
                  <a:schemeClr val="tx1"/>
                </a:solidFill>
                <a:effectLst/>
                <a:latin typeface="Calibri" pitchFamily="34" charset="0"/>
                <a:ea typeface="MS PGothic" pitchFamily="34" charset="-128"/>
                <a:cs typeface="MS PGothic" charset="0"/>
              </a:rPr>
              <a:t>VAL4VEG</a:t>
            </a:r>
            <a:r>
              <a:rPr lang="en-GB" sz="1200" b="0" i="0" u="none" strike="noStrike" kern="1200" baseline="0" dirty="0" smtClean="0">
                <a:solidFill>
                  <a:schemeClr val="tx1"/>
                </a:solidFill>
                <a:effectLst/>
                <a:latin typeface="Calibri" pitchFamily="34" charset="0"/>
                <a:ea typeface="MS PGothic" pitchFamily="34" charset="-128"/>
                <a:cs typeface="MS PGothic" charset="0"/>
              </a:rPr>
              <a:t> = Validation for Vegetation = FRM4VEG</a:t>
            </a:r>
          </a:p>
          <a:p>
            <a:pPr rtl="0" eaLnBrk="1" fontAlgn="t" latinLnBrk="0" hangingPunct="1"/>
            <a:endParaRPr lang="en-GB" sz="1200" b="0" i="0" u="none" strike="noStrike" kern="1200" dirty="0" smtClean="0">
              <a:solidFill>
                <a:schemeClr val="tx1"/>
              </a:solidFill>
              <a:effectLst/>
              <a:latin typeface="Calibri" pitchFamily="34" charset="0"/>
              <a:ea typeface="MS PGothic" pitchFamily="34" charset="-128"/>
              <a:cs typeface="MS PGothic" charset="0"/>
            </a:endParaRPr>
          </a:p>
          <a:p>
            <a:pPr rtl="0" eaLnBrk="1" fontAlgn="t" latinLnBrk="0" hangingPunct="1"/>
            <a:r>
              <a:rPr lang="en-GB" sz="1200" b="0" i="0" u="none" strike="noStrike" kern="1200" dirty="0" smtClean="0">
                <a:solidFill>
                  <a:schemeClr val="tx1"/>
                </a:solidFill>
                <a:effectLst/>
                <a:latin typeface="Calibri" pitchFamily="34" charset="0"/>
                <a:ea typeface="MS PGothic" pitchFamily="34" charset="-128"/>
                <a:cs typeface="MS PGothic" charset="0"/>
              </a:rPr>
              <a:t>FAPAR/ OGVI:</a:t>
            </a:r>
            <a:r>
              <a:rPr lang="en-GB" sz="1200" b="0" i="0" u="none" strike="noStrike" kern="1200" baseline="0" dirty="0" smtClean="0">
                <a:solidFill>
                  <a:schemeClr val="tx1"/>
                </a:solidFill>
                <a:effectLst/>
                <a:latin typeface="Calibri" pitchFamily="34" charset="0"/>
                <a:ea typeface="MS PGothic" pitchFamily="34" charset="-128"/>
                <a:cs typeface="MS PGothic" charset="0"/>
              </a:rPr>
              <a:t> </a:t>
            </a:r>
            <a:r>
              <a:rPr lang="en-GB" sz="1200" b="0" i="0" u="none" strike="noStrike" kern="1200" dirty="0" smtClean="0">
                <a:solidFill>
                  <a:schemeClr val="tx1"/>
                </a:solidFill>
                <a:effectLst/>
                <a:latin typeface="Calibri" pitchFamily="34" charset="0"/>
                <a:ea typeface="MS PGothic" pitchFamily="34" charset="-128"/>
                <a:cs typeface="MS PGothic" charset="0"/>
              </a:rPr>
              <a:t>Fraction of </a:t>
            </a:r>
            <a:r>
              <a:rPr lang="en-GB" sz="1200" b="0" i="0" u="none" strike="noStrike" kern="1200" dirty="0" err="1" smtClean="0">
                <a:solidFill>
                  <a:schemeClr val="tx1"/>
                </a:solidFill>
                <a:effectLst/>
                <a:latin typeface="Calibri" pitchFamily="34" charset="0"/>
                <a:ea typeface="MS PGothic" pitchFamily="34" charset="-128"/>
                <a:cs typeface="MS PGothic" charset="0"/>
              </a:rPr>
              <a:t>Photosynthetically</a:t>
            </a:r>
            <a:r>
              <a:rPr lang="en-GB" sz="1200" b="0" i="0" u="none" strike="noStrike" kern="1200" dirty="0" smtClean="0">
                <a:solidFill>
                  <a:schemeClr val="tx1"/>
                </a:solidFill>
                <a:effectLst/>
                <a:latin typeface="Calibri" pitchFamily="34" charset="0"/>
                <a:ea typeface="MS PGothic" pitchFamily="34" charset="-128"/>
                <a:cs typeface="MS PGothic" charset="0"/>
              </a:rPr>
              <a:t> Active Radiation (FAPAR) absorbed by the plant canopy. The rectified channels are also provided (681 nm, 865 nm), OLCI</a:t>
            </a:r>
            <a:r>
              <a:rPr lang="en-GB" sz="1200" b="0" i="0" u="none" strike="noStrike" kern="1200" baseline="0" dirty="0" smtClean="0">
                <a:solidFill>
                  <a:schemeClr val="tx1"/>
                </a:solidFill>
                <a:effectLst/>
                <a:latin typeface="Calibri" pitchFamily="34" charset="0"/>
                <a:ea typeface="MS PGothic" pitchFamily="34" charset="-128"/>
                <a:cs typeface="MS PGothic" charset="0"/>
              </a:rPr>
              <a:t> Global Vegetation Index </a:t>
            </a:r>
          </a:p>
          <a:p>
            <a:pPr rtl="0" eaLnBrk="1" fontAlgn="t" latinLnBrk="0" hangingPunct="1"/>
            <a:endParaRPr lang="en-GB" sz="1200" b="0" i="0" u="none" strike="noStrike" kern="1200" dirty="0" smtClean="0">
              <a:solidFill>
                <a:schemeClr val="tx1"/>
              </a:solidFill>
              <a:effectLst/>
              <a:latin typeface="Calibri" pitchFamily="34" charset="0"/>
              <a:ea typeface="MS PGothic" pitchFamily="34" charset="-128"/>
              <a:cs typeface="MS PGothic" charset="0"/>
            </a:endParaRPr>
          </a:p>
          <a:p>
            <a:pPr rtl="0" eaLnBrk="1" fontAlgn="t" latinLnBrk="0" hangingPunct="1"/>
            <a:r>
              <a:rPr lang="en-GB" sz="1200" b="0" i="0" u="none" strike="noStrike" kern="1200" dirty="0" smtClean="0">
                <a:solidFill>
                  <a:schemeClr val="tx1"/>
                </a:solidFill>
                <a:effectLst/>
                <a:latin typeface="Calibri" pitchFamily="34" charset="0"/>
                <a:ea typeface="MS PGothic" pitchFamily="34" charset="-128"/>
                <a:cs typeface="MS PGothic" charset="0"/>
              </a:rPr>
              <a:t>OTCI:</a:t>
            </a:r>
            <a:r>
              <a:rPr lang="en-GB" sz="1200" b="0" i="0" u="none" strike="noStrike" kern="1200" baseline="0" dirty="0" smtClean="0">
                <a:solidFill>
                  <a:schemeClr val="tx1"/>
                </a:solidFill>
                <a:effectLst/>
                <a:latin typeface="Calibri" pitchFamily="34" charset="0"/>
                <a:ea typeface="MS PGothic" pitchFamily="34" charset="-128"/>
                <a:cs typeface="MS PGothic" charset="0"/>
              </a:rPr>
              <a:t> </a:t>
            </a:r>
            <a:r>
              <a:rPr lang="en-GB" sz="1200" b="0" i="0" u="none" strike="noStrike" kern="1200" dirty="0" smtClean="0">
                <a:solidFill>
                  <a:schemeClr val="tx1"/>
                </a:solidFill>
                <a:effectLst/>
                <a:latin typeface="Calibri" pitchFamily="34" charset="0"/>
                <a:ea typeface="MS PGothic" pitchFamily="34" charset="-128"/>
                <a:cs typeface="MS PGothic" charset="0"/>
              </a:rPr>
              <a:t>OLCI Terrestrial Chlorophyll Index: (OTCI) Estimates of the Chlorophyll content in terrestrial vegetation from Rayleigh corrected reflectance. Aims</a:t>
            </a:r>
            <a:r>
              <a:rPr lang="en-GB" sz="1200" b="0" i="0" u="none" strike="noStrike" kern="1200" baseline="0" dirty="0" smtClean="0">
                <a:solidFill>
                  <a:schemeClr val="tx1"/>
                </a:solidFill>
                <a:effectLst/>
                <a:latin typeface="Calibri" pitchFamily="34" charset="0"/>
                <a:ea typeface="MS PGothic" pitchFamily="34" charset="-128"/>
                <a:cs typeface="MS PGothic" charset="0"/>
              </a:rPr>
              <a:t> at monitoring vegetation condition and health</a:t>
            </a:r>
            <a:endParaRPr lang="en-GB" sz="1200" b="0" i="0" u="none" strike="noStrike" kern="1200" dirty="0" smtClean="0">
              <a:solidFill>
                <a:schemeClr val="tx1"/>
              </a:solidFill>
              <a:effectLst/>
              <a:latin typeface="Calibri" pitchFamily="34" charset="0"/>
              <a:ea typeface="MS PGothic" pitchFamily="34" charset="-128"/>
              <a:cs typeface="MS PGothic" charset="0"/>
            </a:endParaRPr>
          </a:p>
          <a:p>
            <a:pPr rtl="0" eaLnBrk="1" fontAlgn="t" latinLnBrk="0" hangingPunct="1"/>
            <a:endParaRPr lang="en-GB" sz="1200" b="0" i="0" u="none" strike="noStrike" kern="1200" dirty="0" smtClean="0">
              <a:solidFill>
                <a:schemeClr val="tx1"/>
              </a:solidFill>
              <a:effectLst/>
              <a:latin typeface="Calibri" pitchFamily="34" charset="0"/>
              <a:ea typeface="MS PGothic" pitchFamily="34" charset="-128"/>
              <a:cs typeface="MS PGothic" charset="0"/>
            </a:endParaRPr>
          </a:p>
          <a:p>
            <a:pPr rtl="0" eaLnBrk="1" fontAlgn="t" latinLnBrk="0" hangingPunct="1"/>
            <a:r>
              <a:rPr lang="en-GB" sz="1200" b="0" i="0" u="none" strike="noStrike" kern="1200" dirty="0" smtClean="0">
                <a:solidFill>
                  <a:schemeClr val="tx1"/>
                </a:solidFill>
                <a:effectLst/>
                <a:latin typeface="Calibri" pitchFamily="34" charset="0"/>
                <a:ea typeface="MS PGothic" pitchFamily="34" charset="-128"/>
                <a:cs typeface="MS PGothic" charset="0"/>
              </a:rPr>
              <a:t>IWV:</a:t>
            </a:r>
            <a:r>
              <a:rPr lang="en-GB" sz="1200" b="0" i="0" u="none" strike="noStrike" kern="1200" baseline="0" dirty="0" smtClean="0">
                <a:solidFill>
                  <a:schemeClr val="tx1"/>
                </a:solidFill>
                <a:effectLst/>
                <a:latin typeface="Calibri" pitchFamily="34" charset="0"/>
                <a:ea typeface="MS PGothic" pitchFamily="34" charset="-128"/>
                <a:cs typeface="MS PGothic" charset="0"/>
              </a:rPr>
              <a:t> </a:t>
            </a:r>
            <a:r>
              <a:rPr lang="en-GB" sz="1200" b="0" i="0" u="none" strike="noStrike" kern="1200" dirty="0" smtClean="0">
                <a:solidFill>
                  <a:schemeClr val="tx1"/>
                </a:solidFill>
                <a:effectLst/>
                <a:latin typeface="Calibri" pitchFamily="34" charset="0"/>
                <a:ea typeface="MS PGothic" pitchFamily="34" charset="-128"/>
                <a:cs typeface="MS PGothic" charset="0"/>
              </a:rPr>
              <a:t>Total amount of water</a:t>
            </a:r>
            <a:r>
              <a:rPr lang="en-GB" sz="1200" b="0" i="0" u="none" strike="noStrike" kern="1200" baseline="0" dirty="0" smtClean="0">
                <a:solidFill>
                  <a:schemeClr val="tx1"/>
                </a:solidFill>
                <a:effectLst/>
                <a:latin typeface="Calibri" pitchFamily="34" charset="0"/>
                <a:ea typeface="MS PGothic" pitchFamily="34" charset="-128"/>
                <a:cs typeface="MS PGothic" charset="0"/>
              </a:rPr>
              <a:t> vapour integrated over an atmospheric column</a:t>
            </a:r>
            <a:endParaRPr lang="en-GB" sz="1200" b="0" i="0" u="none" strike="noStrike" kern="1200" dirty="0" smtClean="0">
              <a:solidFill>
                <a:schemeClr val="tx1"/>
              </a:solidFill>
              <a:effectLst/>
              <a:latin typeface="Calibri" pitchFamily="34" charset="0"/>
              <a:ea typeface="MS PGothic" pitchFamily="34" charset="-128"/>
              <a:cs typeface="MS PGothic" charset="0"/>
            </a:endParaRPr>
          </a:p>
          <a:p>
            <a:endParaRPr lang="en-GB" dirty="0"/>
          </a:p>
        </p:txBody>
      </p:sp>
      <p:sp>
        <p:nvSpPr>
          <p:cNvPr id="4" name="Slide Number Placeholder 3"/>
          <p:cNvSpPr>
            <a:spLocks noGrp="1"/>
          </p:cNvSpPr>
          <p:nvPr>
            <p:ph type="sldNum" sz="quarter" idx="10"/>
          </p:nvPr>
        </p:nvSpPr>
        <p:spPr/>
        <p:txBody>
          <a:bodyPr/>
          <a:lstStyle/>
          <a:p>
            <a:pPr>
              <a:defRPr/>
            </a:pPr>
            <a:fld id="{0D20B2A5-7A38-4614-A1F2-3D72470214C2}" type="slidenum">
              <a:rPr lang="en-US" altLang="en-US" smtClean="0"/>
              <a:pPr>
                <a:defRPr/>
              </a:pPr>
              <a:t>10</a:t>
            </a:fld>
            <a:endParaRPr lang="en-US" altLang="en-US"/>
          </a:p>
        </p:txBody>
      </p:sp>
    </p:spTree>
    <p:extLst>
      <p:ext uri="{BB962C8B-B14F-4D97-AF65-F5344CB8AC3E}">
        <p14:creationId xmlns:p14="http://schemas.microsoft.com/office/powerpoint/2010/main" val="4035544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rtl="0" eaLnBrk="1" fontAlgn="t" latinLnBrk="0" hangingPunct="1"/>
            <a:r>
              <a:rPr lang="en-GB" sz="1200" b="0" i="0" u="none" strike="noStrike" kern="1200" dirty="0" smtClean="0">
                <a:solidFill>
                  <a:schemeClr val="tx1"/>
                </a:solidFill>
                <a:effectLst/>
                <a:latin typeface="Calibri" pitchFamily="34" charset="0"/>
                <a:ea typeface="MS PGothic" pitchFamily="34" charset="-128"/>
                <a:cs typeface="MS PGothic" charset="0"/>
              </a:rPr>
              <a:t>TOA</a:t>
            </a:r>
            <a:r>
              <a:rPr lang="en-GB" sz="1200" b="0" i="0" u="none" strike="noStrike" kern="1200" baseline="0" dirty="0" smtClean="0">
                <a:solidFill>
                  <a:schemeClr val="tx1"/>
                </a:solidFill>
                <a:effectLst/>
                <a:latin typeface="Calibri" pitchFamily="34" charset="0"/>
                <a:ea typeface="MS PGothic" pitchFamily="34" charset="-128"/>
                <a:cs typeface="MS PGothic" charset="0"/>
              </a:rPr>
              <a:t> radiances</a:t>
            </a:r>
            <a:r>
              <a:rPr lang="en-GB" sz="2400" b="0" i="0" u="none" strike="noStrike" kern="1200" baseline="0" dirty="0" smtClean="0">
                <a:solidFill>
                  <a:schemeClr val="tx1"/>
                </a:solidFill>
                <a:effectLst/>
                <a:latin typeface="Calibri" pitchFamily="34" charset="0"/>
                <a:ea typeface="MS PGothic" pitchFamily="34" charset="-128"/>
                <a:cs typeface="MS PGothic" charset="0"/>
              </a:rPr>
              <a:t>: </a:t>
            </a:r>
            <a:r>
              <a:rPr lang="en-GB" sz="1200" b="0" i="0" u="none" strike="noStrike" kern="1200" dirty="0" smtClean="0">
                <a:solidFill>
                  <a:schemeClr val="tx1"/>
                </a:solidFill>
                <a:effectLst/>
                <a:latin typeface="Calibri" pitchFamily="34" charset="0"/>
                <a:ea typeface="MS PGothic" pitchFamily="34" charset="-128"/>
                <a:cs typeface="MS PGothic" charset="0"/>
              </a:rPr>
              <a:t>Calibrated and </a:t>
            </a:r>
            <a:r>
              <a:rPr lang="en-GB" sz="1200" b="0" i="0" u="none" strike="noStrike" kern="1200" dirty="0" err="1" smtClean="0">
                <a:solidFill>
                  <a:schemeClr val="tx1"/>
                </a:solidFill>
                <a:effectLst/>
                <a:latin typeface="Calibri" pitchFamily="34" charset="0"/>
                <a:ea typeface="MS PGothic" pitchFamily="34" charset="-128"/>
                <a:cs typeface="MS PGothic" charset="0"/>
              </a:rPr>
              <a:t>ortho-geolocated</a:t>
            </a:r>
            <a:r>
              <a:rPr lang="en-GB" sz="1200" b="0" i="0" u="none" strike="noStrike" kern="1200" dirty="0" smtClean="0">
                <a:solidFill>
                  <a:schemeClr val="tx1"/>
                </a:solidFill>
                <a:effectLst/>
                <a:latin typeface="Calibri" pitchFamily="34" charset="0"/>
                <a:ea typeface="MS PGothic" pitchFamily="34" charset="-128"/>
                <a:cs typeface="MS PGothic" charset="0"/>
              </a:rPr>
              <a:t> radiances computed from instrument source packets in the short wave,</a:t>
            </a:r>
            <a:r>
              <a:rPr lang="en-GB" sz="1200" b="0" i="0" u="none" strike="noStrike" kern="1200" baseline="0" dirty="0" smtClean="0">
                <a:solidFill>
                  <a:schemeClr val="tx1"/>
                </a:solidFill>
                <a:effectLst/>
                <a:latin typeface="Calibri" pitchFamily="34" charset="0"/>
                <a:ea typeface="MS PGothic" pitchFamily="34" charset="-128"/>
                <a:cs typeface="MS PGothic" charset="0"/>
              </a:rPr>
              <a:t> </a:t>
            </a:r>
            <a:r>
              <a:rPr lang="en-GB" sz="1200" b="0" i="0" u="none" strike="noStrike" kern="1200" dirty="0" smtClean="0">
                <a:solidFill>
                  <a:schemeClr val="tx1"/>
                </a:solidFill>
                <a:effectLst/>
                <a:latin typeface="Calibri" pitchFamily="34" charset="0"/>
                <a:ea typeface="MS PGothic" pitchFamily="34" charset="-128"/>
                <a:cs typeface="MS PGothic" charset="0"/>
              </a:rPr>
              <a:t>visible channels and thermal</a:t>
            </a:r>
            <a:r>
              <a:rPr lang="en-GB" sz="1200" b="0" i="0" u="none" strike="noStrike" kern="1200" baseline="0" dirty="0" smtClean="0">
                <a:solidFill>
                  <a:schemeClr val="tx1"/>
                </a:solidFill>
                <a:effectLst/>
                <a:latin typeface="Calibri" pitchFamily="34" charset="0"/>
                <a:ea typeface="MS PGothic" pitchFamily="34" charset="-128"/>
                <a:cs typeface="MS PGothic" charset="0"/>
              </a:rPr>
              <a:t> channels</a:t>
            </a:r>
            <a:r>
              <a:rPr lang="en-GB" sz="1200" b="0" i="0" u="none" strike="noStrike" kern="1200" dirty="0" smtClean="0">
                <a:solidFill>
                  <a:schemeClr val="tx1"/>
                </a:solidFill>
                <a:effectLst/>
                <a:latin typeface="Calibri" pitchFamily="34" charset="0"/>
                <a:ea typeface="MS PGothic" pitchFamily="34" charset="-128"/>
                <a:cs typeface="MS PGothic" charset="0"/>
              </a:rPr>
              <a:t>. The radiances are provided on regular image grid at 500m resolution. The BT are provided on regular image grid at 1 km resolution. </a:t>
            </a:r>
            <a:endParaRPr lang="en-GB" sz="2400" b="0" i="0" u="none" strike="noStrike" kern="1200" dirty="0" smtClean="0">
              <a:solidFill>
                <a:schemeClr val="tx1"/>
              </a:solidFill>
              <a:effectLst/>
              <a:latin typeface="Calibri" pitchFamily="34" charset="0"/>
              <a:ea typeface="MS PGothic" pitchFamily="34" charset="-128"/>
              <a:cs typeface="MS PGothic" charset="0"/>
            </a:endParaRPr>
          </a:p>
          <a:p>
            <a:pPr rtl="0" eaLnBrk="1" fontAlgn="t" latinLnBrk="0" hangingPunct="1"/>
            <a:r>
              <a:rPr lang="en-GB" sz="1200" b="0" i="1" u="none" strike="noStrike" kern="1200" dirty="0" smtClean="0">
                <a:solidFill>
                  <a:schemeClr val="tx1"/>
                </a:solidFill>
                <a:effectLst/>
                <a:latin typeface="Calibri" pitchFamily="34" charset="0"/>
                <a:ea typeface="MS PGothic" pitchFamily="34" charset="-128"/>
                <a:cs typeface="MS PGothic" charset="0"/>
              </a:rPr>
              <a:t>The “nadir” and “oblique” view are collocated  in space. The </a:t>
            </a:r>
            <a:r>
              <a:rPr lang="en-GB" sz="1200" b="0" i="1" u="none" strike="noStrike" kern="1200" dirty="0" err="1" smtClean="0">
                <a:solidFill>
                  <a:schemeClr val="tx1"/>
                </a:solidFill>
                <a:effectLst/>
                <a:latin typeface="Calibri" pitchFamily="34" charset="0"/>
                <a:ea typeface="MS PGothic" pitchFamily="34" charset="-128"/>
                <a:cs typeface="MS PGothic" charset="0"/>
              </a:rPr>
              <a:t>lat</a:t>
            </a:r>
            <a:r>
              <a:rPr lang="en-GB" sz="1200" b="0" i="1" u="none" strike="noStrike" kern="1200" dirty="0" smtClean="0">
                <a:solidFill>
                  <a:schemeClr val="tx1"/>
                </a:solidFill>
                <a:effectLst/>
                <a:latin typeface="Calibri" pitchFamily="34" charset="0"/>
                <a:ea typeface="MS PGothic" pitchFamily="34" charset="-128"/>
                <a:cs typeface="MS PGothic" charset="0"/>
              </a:rPr>
              <a:t>/</a:t>
            </a:r>
            <a:r>
              <a:rPr lang="en-GB" sz="1200" b="0" i="1" u="none" strike="noStrike" kern="1200" dirty="0" err="1" smtClean="0">
                <a:solidFill>
                  <a:schemeClr val="tx1"/>
                </a:solidFill>
                <a:effectLst/>
                <a:latin typeface="Calibri" pitchFamily="34" charset="0"/>
                <a:ea typeface="MS PGothic" pitchFamily="34" charset="-128"/>
                <a:cs typeface="MS PGothic" charset="0"/>
              </a:rPr>
              <a:t>lon</a:t>
            </a:r>
            <a:r>
              <a:rPr lang="en-GB" sz="1200" b="0" i="1" u="none" strike="noStrike" kern="1200" dirty="0" smtClean="0">
                <a:solidFill>
                  <a:schemeClr val="tx1"/>
                </a:solidFill>
                <a:effectLst/>
                <a:latin typeface="Calibri" pitchFamily="34" charset="0"/>
                <a:ea typeface="MS PGothic" pitchFamily="34" charset="-128"/>
                <a:cs typeface="MS PGothic" charset="0"/>
              </a:rPr>
              <a:t>/alt is given for each pixel in image grid.</a:t>
            </a:r>
            <a:endParaRPr lang="en-GB" sz="2800" b="0" i="0" u="none" strike="noStrike" kern="1200" dirty="0" smtClean="0">
              <a:solidFill>
                <a:schemeClr val="tx1"/>
              </a:solidFill>
              <a:effectLst/>
              <a:latin typeface="Calibri" pitchFamily="34" charset="0"/>
              <a:ea typeface="MS PGothic" pitchFamily="34" charset="-128"/>
              <a:cs typeface="MS PGothic" charset="0"/>
            </a:endParaRPr>
          </a:p>
          <a:p>
            <a:pPr rtl="0" eaLnBrk="1" fontAlgn="t" latinLnBrk="0" hangingPunct="1"/>
            <a:r>
              <a:rPr lang="en-GB" sz="1200" b="0" i="1" u="none" strike="noStrike" kern="1200" dirty="0" smtClean="0">
                <a:solidFill>
                  <a:schemeClr val="tx1"/>
                </a:solidFill>
                <a:effectLst/>
                <a:latin typeface="Calibri" pitchFamily="34" charset="0"/>
                <a:ea typeface="MS PGothic" pitchFamily="34" charset="-128"/>
                <a:cs typeface="MS PGothic" charset="0"/>
              </a:rPr>
              <a:t>The “orphan  pixels”  are also provided</a:t>
            </a:r>
            <a:endParaRPr lang="en-GB" sz="2800" b="0" i="0" u="none" strike="noStrike" kern="1200" dirty="0" smtClean="0">
              <a:solidFill>
                <a:schemeClr val="tx1"/>
              </a:solidFill>
              <a:effectLst/>
              <a:latin typeface="Calibri" pitchFamily="34" charset="0"/>
              <a:ea typeface="MS PGothic" pitchFamily="34" charset="-128"/>
              <a:cs typeface="MS PGothic" charset="0"/>
            </a:endParaRP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GB" altLang="en-US" dirty="0" smtClean="0"/>
          </a:p>
          <a:p>
            <a:pPr marL="0" marR="0" lvl="1" indent="0" algn="l" defTabSz="914400" rtl="0" eaLnBrk="1" fontAlgn="base" latinLnBrk="0" hangingPunct="1">
              <a:lnSpc>
                <a:spcPct val="100000"/>
              </a:lnSpc>
              <a:spcBef>
                <a:spcPct val="30000"/>
              </a:spcBef>
              <a:spcAft>
                <a:spcPct val="0"/>
              </a:spcAft>
              <a:buClrTx/>
              <a:buSzTx/>
              <a:buFontTx/>
              <a:buNone/>
              <a:tabLst/>
              <a:defRPr/>
            </a:pPr>
            <a:endParaRPr lang="en-GB" altLang="en-US"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en-GB" altLang="en-US" dirty="0" smtClean="0"/>
              <a:t>Anomaly:</a:t>
            </a:r>
            <a:r>
              <a:rPr lang="en-GB" altLang="en-US" baseline="0" dirty="0" smtClean="0"/>
              <a:t> </a:t>
            </a:r>
            <a:r>
              <a:rPr lang="en-GB" sz="1400" kern="1200" dirty="0" smtClean="0">
                <a:solidFill>
                  <a:srgbClr val="C00000"/>
                </a:solidFill>
                <a:latin typeface="Calibri" pitchFamily="34" charset="0"/>
                <a:ea typeface="MS PGothic" pitchFamily="34" charset="-128"/>
                <a:cs typeface="MS PGothic" charset="0"/>
              </a:rPr>
              <a:t>Root cause: ice on the detector which will require a decontamination and mission data outage.</a:t>
            </a:r>
          </a:p>
          <a:p>
            <a:pPr eaLnBrk="1" hangingPunct="1"/>
            <a:endParaRPr lang="en-GB" altLang="en-US" dirty="0" smtClean="0"/>
          </a:p>
          <a:p>
            <a:pPr eaLnBrk="1" hangingPunct="1"/>
            <a:r>
              <a:rPr lang="en-GB" altLang="en-US" b="1" dirty="0" smtClean="0"/>
              <a:t>Night time acquisitions</a:t>
            </a:r>
            <a:r>
              <a:rPr lang="en-GB" altLang="en-US" dirty="0" smtClean="0"/>
              <a:t>:</a:t>
            </a:r>
            <a:r>
              <a:rPr lang="en-GB" altLang="en-US" baseline="0" dirty="0" smtClean="0"/>
              <a:t> improve retrieval of gas flares with SLSTR data, at moment not measuring at night from VIS channels, but VIRS does, i.e. develop European expertise, </a:t>
            </a:r>
            <a:r>
              <a:rPr lang="en-GB" altLang="en-US" dirty="0" smtClean="0"/>
              <a:t>Fit Planck</a:t>
            </a:r>
            <a:r>
              <a:rPr lang="en-GB" altLang="en-US" baseline="0" dirty="0" smtClean="0"/>
              <a:t> curve to spectrum to improve gas flare detection, needs a few measurements to improve retrieval. </a:t>
            </a:r>
          </a:p>
          <a:p>
            <a:pPr eaLnBrk="1" hangingPunct="1"/>
            <a:r>
              <a:rPr lang="en-GB" altLang="en-US" baseline="0" dirty="0" smtClean="0"/>
              <a:t>MPI Johannes Kaiser support to his VIRS work, demonstrate European capacity for gas flare retrieval improvement in case SLSTR S1-4 would measure also in night time.</a:t>
            </a:r>
            <a:endParaRPr lang="en-GB" altLang="en-US" dirty="0" smtClean="0"/>
          </a:p>
          <a:p>
            <a:pPr eaLnBrk="1" hangingPunct="1"/>
            <a:endParaRPr lang="en-GB" altLang="en-US" dirty="0" smtClean="0"/>
          </a:p>
          <a:p>
            <a:pPr eaLnBrk="1" hangingPunct="1"/>
            <a:r>
              <a:rPr lang="en-GB" altLang="en-US" dirty="0" smtClean="0"/>
              <a:t>A FPU trap anomaly re-occurred on SLSTR on 25 July 2016 at 03:44:04z. Immediate recovery actions were taken. Following the stabilisation of the SLSTR IR detector temperatures, assessments of the SLSTR Sea Surface Temperature (SST) product quality have concluded that similar SST quality can be expected from 1st August onwards, to that found prior to the anomaly on 25th July.  The impact of the slight increase in SLSTR instrument detector temperature (~1K) on the quality of SLSTR radiances and the retrieved products is being assessed but the product quality appears to have reached an equivalent level as that seen prior to the anomaly. </a:t>
            </a:r>
          </a:p>
          <a:p>
            <a:endParaRPr lang="en-GB" altLang="en-US" dirty="0"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defRPr sz="2400">
                <a:solidFill>
                  <a:schemeClr val="tx1"/>
                </a:solidFill>
                <a:latin typeface="Verdana" pitchFamily="34" charset="0"/>
                <a:ea typeface="MS PGothic" pitchFamily="34" charset="-128"/>
              </a:defRPr>
            </a:lvl1pPr>
            <a:lvl2pPr marL="742950" indent="-285750" defTabSz="862013" eaLnBrk="0" hangingPunct="0">
              <a:defRPr sz="2400">
                <a:solidFill>
                  <a:schemeClr val="tx1"/>
                </a:solidFill>
                <a:latin typeface="Verdana" pitchFamily="34" charset="0"/>
                <a:ea typeface="MS PGothic" pitchFamily="34" charset="-128"/>
              </a:defRPr>
            </a:lvl2pPr>
            <a:lvl3pPr marL="1143000" indent="-228600" defTabSz="862013" eaLnBrk="0" hangingPunct="0">
              <a:defRPr sz="2400">
                <a:solidFill>
                  <a:schemeClr val="tx1"/>
                </a:solidFill>
                <a:latin typeface="Verdana" pitchFamily="34" charset="0"/>
                <a:ea typeface="MS PGothic" pitchFamily="34" charset="-128"/>
              </a:defRPr>
            </a:lvl3pPr>
            <a:lvl4pPr marL="1600200" indent="-228600" defTabSz="862013" eaLnBrk="0" hangingPunct="0">
              <a:defRPr sz="2400">
                <a:solidFill>
                  <a:schemeClr val="tx1"/>
                </a:solidFill>
                <a:latin typeface="Verdana" pitchFamily="34" charset="0"/>
                <a:ea typeface="MS PGothic" pitchFamily="34" charset="-128"/>
              </a:defRPr>
            </a:lvl4pPr>
            <a:lvl5pPr marL="2057400" indent="-228600" defTabSz="862013" eaLnBrk="0" hangingPunct="0">
              <a:defRPr sz="2400">
                <a:solidFill>
                  <a:schemeClr val="tx1"/>
                </a:solidFill>
                <a:latin typeface="Verdana" pitchFamily="34" charset="0"/>
                <a:ea typeface="MS PGothic" pitchFamily="34" charset="-128"/>
              </a:defRPr>
            </a:lvl5pPr>
            <a:lvl6pPr marL="25146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683F4545-139A-48AB-AA05-3BDAA5F48D05}" type="slidenum">
              <a:rPr lang="en-US" altLang="en-US" sz="1100" smtClean="0"/>
              <a:pPr eaLnBrk="1" hangingPunct="1"/>
              <a:t>13</a:t>
            </a:fld>
            <a:endParaRPr lang="en-US" altLang="en-US" sz="110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GB" sz="1400" kern="1200" dirty="0" smtClean="0">
                <a:solidFill>
                  <a:schemeClr val="tx1"/>
                </a:solidFill>
                <a:latin typeface="Calibri" pitchFamily="34" charset="0"/>
                <a:ea typeface="MS PGothic" pitchFamily="34" charset="-128"/>
                <a:cs typeface="MS PGothic" charset="0"/>
              </a:rPr>
              <a:t>Future work (from Darren’s presentation):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400" dirty="0" smtClean="0"/>
              <a:t>Improved uncertainty model – based on </a:t>
            </a:r>
            <a:r>
              <a:rPr lang="en-GB" sz="1400" dirty="0" err="1" smtClean="0"/>
              <a:t>GlobTemperature</a:t>
            </a:r>
            <a:r>
              <a:rPr lang="en-GB" sz="1400" dirty="0" smtClean="0"/>
              <a:t> approach</a:t>
            </a:r>
          </a:p>
          <a:p>
            <a:pPr lvl="0"/>
            <a:r>
              <a:rPr lang="en-GB" sz="1400" kern="1200" dirty="0" smtClean="0">
                <a:solidFill>
                  <a:schemeClr val="tx1"/>
                </a:solidFill>
                <a:latin typeface="Calibri" pitchFamily="34" charset="0"/>
                <a:ea typeface="MS PGothic" pitchFamily="34" charset="-128"/>
                <a:cs typeface="MS PGothic" charset="0"/>
              </a:rPr>
              <a:t>Transient snow masking (NDSI, </a:t>
            </a:r>
            <a:r>
              <a:rPr lang="en-GB" sz="1400" kern="1200" dirty="0" err="1" smtClean="0">
                <a:solidFill>
                  <a:schemeClr val="tx1"/>
                </a:solidFill>
                <a:latin typeface="Calibri" pitchFamily="34" charset="0"/>
                <a:ea typeface="MS PGothic" pitchFamily="34" charset="-128"/>
                <a:cs typeface="MS PGothic" charset="0"/>
              </a:rPr>
              <a:t>Istomina</a:t>
            </a:r>
            <a:r>
              <a:rPr lang="en-GB" sz="1400" kern="1200" dirty="0" smtClean="0">
                <a:solidFill>
                  <a:schemeClr val="tx1"/>
                </a:solidFill>
                <a:latin typeface="Calibri" pitchFamily="34" charset="0"/>
                <a:ea typeface="MS PGothic" pitchFamily="34" charset="-128"/>
                <a:cs typeface="MS PGothic" charset="0"/>
              </a:rPr>
              <a:t>, IMS …)</a:t>
            </a:r>
          </a:p>
          <a:p>
            <a:pPr lvl="0"/>
            <a:r>
              <a:rPr lang="en-GB" sz="1400" kern="1200" dirty="0" smtClean="0">
                <a:solidFill>
                  <a:schemeClr val="tx1"/>
                </a:solidFill>
                <a:latin typeface="Calibri" pitchFamily="34" charset="0"/>
                <a:ea typeface="MS PGothic" pitchFamily="34" charset="-128"/>
                <a:cs typeface="MS PGothic" charset="0"/>
              </a:rPr>
              <a:t>Dynamic water vapour from met files</a:t>
            </a:r>
          </a:p>
          <a:p>
            <a:pPr lvl="0"/>
            <a:r>
              <a:rPr lang="en-GB" sz="1400" kern="1200" dirty="0" smtClean="0">
                <a:solidFill>
                  <a:schemeClr val="tx1"/>
                </a:solidFill>
                <a:latin typeface="Calibri" pitchFamily="34" charset="0"/>
                <a:ea typeface="MS PGothic" pitchFamily="34" charset="-128"/>
                <a:cs typeface="MS PGothic" charset="0"/>
              </a:rPr>
              <a:t>Dynamic fractional vegetation</a:t>
            </a:r>
          </a:p>
          <a:p>
            <a:pPr lvl="0"/>
            <a:r>
              <a:rPr lang="en-GB" sz="1400" kern="1200" dirty="0" smtClean="0">
                <a:solidFill>
                  <a:schemeClr val="tx1"/>
                </a:solidFill>
                <a:latin typeface="Calibri" pitchFamily="34" charset="0"/>
                <a:ea typeface="MS PGothic" pitchFamily="34" charset="-128"/>
                <a:cs typeface="MS PGothic" charset="0"/>
              </a:rPr>
              <a:t>Separate day/night </a:t>
            </a:r>
            <a:r>
              <a:rPr lang="en-GB" sz="1400" i="1" kern="1200" dirty="0" smtClean="0">
                <a:solidFill>
                  <a:schemeClr val="tx1"/>
                </a:solidFill>
                <a:latin typeface="Calibri" pitchFamily="34" charset="0"/>
                <a:ea typeface="MS PGothic" pitchFamily="34" charset="-128"/>
                <a:cs typeface="MS PGothic" charset="0"/>
              </a:rPr>
              <a:t>d</a:t>
            </a:r>
            <a:r>
              <a:rPr lang="en-GB" sz="1400" kern="1200" dirty="0" smtClean="0">
                <a:solidFill>
                  <a:schemeClr val="tx1"/>
                </a:solidFill>
                <a:latin typeface="Calibri" pitchFamily="34" charset="0"/>
                <a:ea typeface="MS PGothic" pitchFamily="34" charset="-128"/>
                <a:cs typeface="MS PGothic" charset="0"/>
              </a:rPr>
              <a:t> and </a:t>
            </a:r>
            <a:r>
              <a:rPr lang="en-GB" sz="1400" i="1" kern="1200" dirty="0" smtClean="0">
                <a:solidFill>
                  <a:schemeClr val="tx1"/>
                </a:solidFill>
                <a:latin typeface="Calibri" pitchFamily="34" charset="0"/>
                <a:ea typeface="MS PGothic" pitchFamily="34" charset="-128"/>
                <a:cs typeface="MS PGothic" charset="0"/>
              </a:rPr>
              <a:t>m</a:t>
            </a:r>
            <a:r>
              <a:rPr lang="en-GB" sz="1400" kern="1200" dirty="0" smtClean="0">
                <a:solidFill>
                  <a:schemeClr val="tx1"/>
                </a:solidFill>
                <a:latin typeface="Calibri" pitchFamily="34" charset="0"/>
                <a:ea typeface="MS PGothic" pitchFamily="34" charset="-128"/>
                <a:cs typeface="MS PGothic" charset="0"/>
              </a:rPr>
              <a:t> parameterisation</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GB" altLang="en-US" dirty="0" smtClean="0"/>
          </a:p>
          <a:p>
            <a:pPr marL="0" marR="0" lvl="1" indent="0" algn="l" defTabSz="914400" rtl="0" eaLnBrk="1" fontAlgn="base" latinLnBrk="0" hangingPunct="1">
              <a:lnSpc>
                <a:spcPct val="100000"/>
              </a:lnSpc>
              <a:spcBef>
                <a:spcPct val="30000"/>
              </a:spcBef>
              <a:spcAft>
                <a:spcPct val="0"/>
              </a:spcAft>
              <a:buClrTx/>
              <a:buSzTx/>
              <a:buFontTx/>
              <a:buNone/>
              <a:tabLst/>
              <a:defRPr/>
            </a:pPr>
            <a:r>
              <a:rPr lang="en-GB" altLang="en-US" dirty="0" smtClean="0"/>
              <a:t>SURFRAD: NOAA, surface</a:t>
            </a:r>
            <a:r>
              <a:rPr lang="en-GB" altLang="en-US" baseline="0" dirty="0" smtClean="0"/>
              <a:t> radiation network sites, global </a:t>
            </a:r>
            <a:r>
              <a:rPr lang="en-GB" altLang="en-US" baseline="0" dirty="0" err="1" smtClean="0"/>
              <a:t>verteilt</a:t>
            </a:r>
            <a:r>
              <a:rPr lang="en-GB" altLang="en-US" baseline="0" dirty="0" smtClean="0"/>
              <a:t>, AERONET principle = fixes land sites</a:t>
            </a:r>
          </a:p>
          <a:p>
            <a:pPr marL="0" marR="0" lvl="1" indent="0" algn="l" defTabSz="914400" rtl="0" eaLnBrk="1" fontAlgn="base" latinLnBrk="0" hangingPunct="1">
              <a:lnSpc>
                <a:spcPct val="100000"/>
              </a:lnSpc>
              <a:spcBef>
                <a:spcPct val="30000"/>
              </a:spcBef>
              <a:spcAft>
                <a:spcPct val="0"/>
              </a:spcAft>
              <a:buClrTx/>
              <a:buSzTx/>
              <a:buFontTx/>
              <a:buNone/>
              <a:tabLst/>
              <a:defRPr/>
            </a:pPr>
            <a:endParaRPr lang="en-GB" altLang="en-US" dirty="0" smtClean="0"/>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2013" eaLnBrk="0" hangingPunct="0">
              <a:defRPr sz="2400">
                <a:solidFill>
                  <a:schemeClr val="tx1"/>
                </a:solidFill>
                <a:latin typeface="Verdana" pitchFamily="34" charset="0"/>
                <a:ea typeface="MS PGothic" pitchFamily="34" charset="-128"/>
              </a:defRPr>
            </a:lvl1pPr>
            <a:lvl2pPr marL="742950" indent="-285750" defTabSz="862013" eaLnBrk="0" hangingPunct="0">
              <a:defRPr sz="2400">
                <a:solidFill>
                  <a:schemeClr val="tx1"/>
                </a:solidFill>
                <a:latin typeface="Verdana" pitchFamily="34" charset="0"/>
                <a:ea typeface="MS PGothic" pitchFamily="34" charset="-128"/>
              </a:defRPr>
            </a:lvl2pPr>
            <a:lvl3pPr marL="1143000" indent="-228600" defTabSz="862013" eaLnBrk="0" hangingPunct="0">
              <a:defRPr sz="2400">
                <a:solidFill>
                  <a:schemeClr val="tx1"/>
                </a:solidFill>
                <a:latin typeface="Verdana" pitchFamily="34" charset="0"/>
                <a:ea typeface="MS PGothic" pitchFamily="34" charset="-128"/>
              </a:defRPr>
            </a:lvl3pPr>
            <a:lvl4pPr marL="1600200" indent="-228600" defTabSz="862013" eaLnBrk="0" hangingPunct="0">
              <a:defRPr sz="2400">
                <a:solidFill>
                  <a:schemeClr val="tx1"/>
                </a:solidFill>
                <a:latin typeface="Verdana" pitchFamily="34" charset="0"/>
                <a:ea typeface="MS PGothic" pitchFamily="34" charset="-128"/>
              </a:defRPr>
            </a:lvl4pPr>
            <a:lvl5pPr marL="2057400" indent="-228600" defTabSz="862013" eaLnBrk="0" hangingPunct="0">
              <a:defRPr sz="2400">
                <a:solidFill>
                  <a:schemeClr val="tx1"/>
                </a:solidFill>
                <a:latin typeface="Verdana" pitchFamily="34" charset="0"/>
                <a:ea typeface="MS PGothic" pitchFamily="34" charset="-128"/>
              </a:defRPr>
            </a:lvl5pPr>
            <a:lvl6pPr marL="25146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8620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683F4545-139A-48AB-AA05-3BDAA5F48D05}" type="slidenum">
              <a:rPr lang="en-US" altLang="en-US" sz="1100" smtClean="0"/>
              <a:pPr eaLnBrk="1" hangingPunct="1"/>
              <a:t>14</a:t>
            </a:fld>
            <a:endParaRPr lang="en-US" altLang="en-US" sz="11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432" indent="-165432">
              <a:buFont typeface="Arial" panose="020B0604020202020204" pitchFamily="34" charset="0"/>
              <a:buChar char="•"/>
            </a:pPr>
            <a:r>
              <a:rPr lang="en-GB" dirty="0" smtClean="0"/>
              <a:t>Each OLCI camera has all channels</a:t>
            </a:r>
          </a:p>
          <a:p>
            <a:pPr marL="165432" indent="-165432">
              <a:buFont typeface="Arial" panose="020B0604020202020204" pitchFamily="34" charset="0"/>
              <a:buChar char="•"/>
            </a:pPr>
            <a:r>
              <a:rPr lang="en-GB" dirty="0" smtClean="0"/>
              <a:t>Oa17</a:t>
            </a:r>
            <a:r>
              <a:rPr lang="en-GB" baseline="0" dirty="0" smtClean="0"/>
              <a:t> = co registration channel</a:t>
            </a:r>
          </a:p>
          <a:p>
            <a:pPr marL="165432" indent="-165432">
              <a:buFont typeface="Arial" panose="020B0604020202020204" pitchFamily="34" charset="0"/>
              <a:buChar char="•"/>
            </a:pPr>
            <a:r>
              <a:rPr lang="en-GB" baseline="0" dirty="0" smtClean="0"/>
              <a:t>Using all (but 14/15, O2/H2O absorption channels ) OLCI channels + S1, 2, 4-6 SLSTR</a:t>
            </a:r>
          </a:p>
          <a:p>
            <a:pPr marL="165432" indent="-165432">
              <a:buFont typeface="Arial" panose="020B0604020202020204" pitchFamily="34" charset="0"/>
              <a:buChar char="•"/>
            </a:pPr>
            <a:r>
              <a:rPr lang="en-GB" baseline="0" dirty="0" smtClean="0"/>
              <a:t>Rationale for combination: larger spectral range (S4-6) and collocate different info from 2 complementary instruments in same spectral range (S1/2), with OLCI providing the spectral information and SLSTR having the observation geometry</a:t>
            </a:r>
          </a:p>
          <a:p>
            <a:pPr marL="165432" indent="-165432" defTabSz="882305">
              <a:buFont typeface="Arial" panose="020B0604020202020204" pitchFamily="34" charset="0"/>
              <a:buChar char="•"/>
              <a:defRPr/>
            </a:pPr>
            <a:r>
              <a:rPr lang="en-GB" baseline="0" dirty="0" smtClean="0"/>
              <a:t>What is added value of combining radiometer and spectrometer: OLCI = more powerful spectral capacity, SLSTR = observation geometry with nadir/oblique view to remove e.g. atmosphere</a:t>
            </a:r>
          </a:p>
          <a:p>
            <a:pPr marL="165432" indent="-165432">
              <a:buFont typeface="Arial" panose="020B0604020202020204" pitchFamily="34" charset="0"/>
              <a:buChar char="•"/>
            </a:pPr>
            <a:r>
              <a:rPr lang="en-GB" baseline="0" dirty="0" smtClean="0"/>
              <a:t>Different viewing geometry: OLCI </a:t>
            </a:r>
            <a:r>
              <a:rPr lang="en-GB" baseline="0" dirty="0" err="1" smtClean="0"/>
              <a:t>pushbroom</a:t>
            </a:r>
            <a:r>
              <a:rPr lang="en-GB" baseline="0" dirty="0" smtClean="0"/>
              <a:t> spectrometer whereas SLSTR is circular scanning</a:t>
            </a:r>
            <a:endParaRPr lang="en-GB" dirty="0"/>
          </a:p>
        </p:txBody>
      </p:sp>
      <p:sp>
        <p:nvSpPr>
          <p:cNvPr id="4" name="Slide Number Placeholder 3"/>
          <p:cNvSpPr>
            <a:spLocks noGrp="1"/>
          </p:cNvSpPr>
          <p:nvPr>
            <p:ph type="sldNum" sz="quarter" idx="10"/>
          </p:nvPr>
        </p:nvSpPr>
        <p:spPr/>
        <p:txBody>
          <a:bodyPr/>
          <a:lstStyle/>
          <a:p>
            <a:pPr>
              <a:defRPr/>
            </a:pPr>
            <a:fld id="{1250C8CC-332F-4BDE-B6F6-B294FB6E3854}" type="slidenum">
              <a:rPr lang="en-US" smtClean="0"/>
              <a:pPr>
                <a:defRPr/>
              </a:pPr>
              <a:t>15</a:t>
            </a:fld>
            <a:endParaRPr lang="en-US"/>
          </a:p>
        </p:txBody>
      </p:sp>
    </p:spTree>
    <p:extLst>
      <p:ext uri="{BB962C8B-B14F-4D97-AF65-F5344CB8AC3E}">
        <p14:creationId xmlns:p14="http://schemas.microsoft.com/office/powerpoint/2010/main" val="135307509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7.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8.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9.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0.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xml"/><Relationship Id="rId4" Type="http://schemas.openxmlformats.org/officeDocument/2006/relationships/image" Target="../media/image4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1.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2.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3.pn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4.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5.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6.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2.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37.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9.pn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31" descr="16950723446_e7d8e1bfb9_o.jpg"/>
          <p:cNvPicPr>
            <a:picLocks noChangeAspect="1"/>
          </p:cNvPicPr>
          <p:nvPr userDrawn="1"/>
        </p:nvPicPr>
        <p:blipFill>
          <a:blip r:embed="rId2">
            <a:extLst>
              <a:ext uri="{28A0092B-C50C-407E-A947-70E740481C1C}">
                <a14:useLocalDpi xmlns:a14="http://schemas.microsoft.com/office/drawing/2010/main" val="0"/>
              </a:ext>
            </a:extLst>
          </a:blip>
          <a:srcRect l="48267" t="28851"/>
          <a:stretch>
            <a:fillRect/>
          </a:stretch>
        </p:blipFill>
        <p:spPr bwMode="auto">
          <a:xfrm>
            <a:off x="0" y="0"/>
            <a:ext cx="9250363" cy="693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6621463"/>
            <a:ext cx="6435725" cy="111125"/>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074205333"/>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pic>
        <p:nvPicPr>
          <p:cNvPr id="4" name="Picture 31" descr="cover slide 6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9285288" cy="697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6621463"/>
            <a:ext cx="6435725" cy="111125"/>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588854389"/>
      </p:ext>
    </p:extLst>
  </p:cSld>
  <p:clrMapOvr>
    <a:masterClrMapping/>
  </p:clrMapOvr>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4" name="Picture 6" descr="011_cov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6621463"/>
            <a:ext cx="6435725" cy="111125"/>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27981686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009142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3306601"/>
            <a:ext cx="7789050" cy="1323439"/>
          </a:xfrm>
        </p:spPr>
        <p:txBody>
          <a:bodyPr anchor="t"/>
          <a:lstStyle>
            <a:lvl1pPr algn="l">
              <a:defRPr sz="4000" b="0" cap="all">
                <a:solidFill>
                  <a:srgbClr val="0098DB"/>
                </a:solidFill>
              </a:defRPr>
            </a:lvl1pPr>
          </a:lstStyle>
          <a:p>
            <a:r>
              <a:rPr lang="en-US" noProof="0" dirty="0" smtClean="0"/>
              <a:t>Click to edit Master title style</a:t>
            </a:r>
            <a:endParaRPr lang="en-GB" noProof="0" dirty="0"/>
          </a:p>
        </p:txBody>
      </p:sp>
      <p:sp>
        <p:nvSpPr>
          <p:cNvPr id="3" name="Text Placeholder 2"/>
          <p:cNvSpPr>
            <a:spLocks noGrp="1"/>
          </p:cNvSpPr>
          <p:nvPr>
            <p:ph type="body" idx="1"/>
          </p:nvPr>
        </p:nvSpPr>
        <p:spPr>
          <a:xfrm>
            <a:off x="612000" y="1806416"/>
            <a:ext cx="77890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smtClean="0"/>
              <a:t>Click to edit Master text styles</a:t>
            </a:r>
          </a:p>
        </p:txBody>
      </p:sp>
    </p:spTree>
    <p:extLst>
      <p:ext uri="{BB962C8B-B14F-4D97-AF65-F5344CB8AC3E}">
        <p14:creationId xmlns:p14="http://schemas.microsoft.com/office/powerpoint/2010/main" val="26209027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615950" y="1673225"/>
            <a:ext cx="3889376"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4" name="Content Placeholder 3"/>
          <p:cNvSpPr>
            <a:spLocks noGrp="1"/>
          </p:cNvSpPr>
          <p:nvPr>
            <p:ph sz="half" idx="2"/>
          </p:nvPr>
        </p:nvSpPr>
        <p:spPr>
          <a:xfrm>
            <a:off x="4657723" y="1673225"/>
            <a:ext cx="3888000" cy="43180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961699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666800"/>
            <a:ext cx="3895200" cy="4968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5" name="Text Placeholder 4"/>
          <p:cNvSpPr>
            <a:spLocks noGrp="1"/>
          </p:cNvSpPr>
          <p:nvPr>
            <p:ph type="body" sz="quarter" idx="3"/>
          </p:nvPr>
        </p:nvSpPr>
        <p:spPr>
          <a:xfrm>
            <a:off x="4645025" y="1666875"/>
            <a:ext cx="3896416" cy="495324"/>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6" y="2174875"/>
            <a:ext cx="3898900"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7" name="Content Placeholder 5"/>
          <p:cNvSpPr>
            <a:spLocks noGrp="1"/>
          </p:cNvSpPr>
          <p:nvPr>
            <p:ph sz="quarter" idx="10"/>
          </p:nvPr>
        </p:nvSpPr>
        <p:spPr>
          <a:xfrm>
            <a:off x="619200" y="2174400"/>
            <a:ext cx="3898900" cy="3816350"/>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8" name="Title 1"/>
          <p:cNvSpPr>
            <a:spLocks noGrp="1"/>
          </p:cNvSpPr>
          <p:nvPr>
            <p:ph type="title"/>
          </p:nvPr>
        </p:nvSpPr>
        <p:spPr>
          <a:xfrm>
            <a:off x="143086" y="161566"/>
            <a:ext cx="7174846" cy="427038"/>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108812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23858676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86131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66874"/>
            <a:ext cx="4968875" cy="4324351"/>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4" name="Text Placeholder 3"/>
          <p:cNvSpPr>
            <a:spLocks noGrp="1"/>
          </p:cNvSpPr>
          <p:nvPr>
            <p:ph type="body" sz="half" idx="2"/>
          </p:nvPr>
        </p:nvSpPr>
        <p:spPr>
          <a:xfrm>
            <a:off x="619125" y="1666800"/>
            <a:ext cx="2846388" cy="43243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
        <p:nvSpPr>
          <p:cNvPr id="5" name="Title 1"/>
          <p:cNvSpPr>
            <a:spLocks noGrp="1"/>
          </p:cNvSpPr>
          <p:nvPr>
            <p:ph type="title"/>
          </p:nvPr>
        </p:nvSpPr>
        <p:spPr>
          <a:xfrm>
            <a:off x="143086" y="161566"/>
            <a:ext cx="7174846" cy="427038"/>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1722620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5069086"/>
            <a:ext cx="5932800" cy="307777"/>
          </a:xfrm>
        </p:spPr>
        <p:txBody>
          <a:bodyPr anchor="b"/>
          <a:lstStyle>
            <a:lvl1pPr algn="l">
              <a:defRPr sz="1400" b="1"/>
            </a:lvl1pPr>
          </a:lstStyle>
          <a:p>
            <a:r>
              <a:rPr lang="en-US" noProof="0" smtClean="0"/>
              <a:t>Click to edit Master title style</a:t>
            </a:r>
            <a:endParaRPr lang="en-GB" noProof="0"/>
          </a:p>
        </p:txBody>
      </p:sp>
      <p:sp>
        <p:nvSpPr>
          <p:cNvPr id="3" name="Picture Placeholder 2"/>
          <p:cNvSpPr>
            <a:spLocks noGrp="1"/>
          </p:cNvSpPr>
          <p:nvPr>
            <p:ph type="pic" idx="1"/>
          </p:nvPr>
        </p:nvSpPr>
        <p:spPr>
          <a:xfrm>
            <a:off x="1601787" y="1666873"/>
            <a:ext cx="5932488" cy="3390901"/>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GB" noProof="0" dirty="0"/>
          </a:p>
        </p:txBody>
      </p:sp>
      <p:sp>
        <p:nvSpPr>
          <p:cNvPr id="4" name="Text Placeholder 3"/>
          <p:cNvSpPr>
            <a:spLocks noGrp="1"/>
          </p:cNvSpPr>
          <p:nvPr>
            <p:ph type="body" sz="half" idx="2"/>
          </p:nvPr>
        </p:nvSpPr>
        <p:spPr>
          <a:xfrm>
            <a:off x="1602000" y="5372100"/>
            <a:ext cx="5932800" cy="619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smtClean="0"/>
              <a:t>Click to edit Master text styles</a:t>
            </a:r>
          </a:p>
        </p:txBody>
      </p:sp>
    </p:spTree>
    <p:extLst>
      <p:ext uri="{BB962C8B-B14F-4D97-AF65-F5344CB8AC3E}">
        <p14:creationId xmlns:p14="http://schemas.microsoft.com/office/powerpoint/2010/main" val="85603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31" descr="Maxwell_Test_Chamb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6621463"/>
            <a:ext cx="6435725" cy="111125"/>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2338333283"/>
      </p:ext>
    </p:extLst>
  </p:cSld>
  <p:clrMapOvr>
    <a:masterClrMapping/>
  </p:clrMapOvr>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572" y="98610"/>
            <a:ext cx="8928847" cy="669663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32"/>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24725" y="6081713"/>
            <a:ext cx="15176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3"/>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5530850" y="595313"/>
            <a:ext cx="17938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136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Tree>
    <p:extLst>
      <p:ext uri="{BB962C8B-B14F-4D97-AF65-F5344CB8AC3E}">
        <p14:creationId xmlns:p14="http://schemas.microsoft.com/office/powerpoint/2010/main" val="3424603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14288"/>
            <a:ext cx="6872288" cy="6872288"/>
          </a:xfrm>
          <a:prstGeom prst="rect">
            <a:avLst/>
          </a:prstGeom>
          <a:solidFill>
            <a:schemeClr val="tx1"/>
          </a:solidFill>
          <a:ln>
            <a:noFill/>
          </a:ln>
          <a:effectLst>
            <a:outerShdw dist="23000" dir="5400000" rotWithShape="0">
              <a:srgbClr val="80808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ctr" eaLnBrk="1" hangingPunct="1">
              <a:defRPr/>
            </a:pPr>
            <a:endParaRPr lang="en-US" altLang="en-US" smtClean="0">
              <a:solidFill>
                <a:srgbClr val="FFFFFF"/>
              </a:solidFill>
            </a:endParaRPr>
          </a:p>
        </p:txBody>
      </p:sp>
      <p:pic>
        <p:nvPicPr>
          <p:cNvPr id="5" name="Picture 31" descr="Comet_activity_21_June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 y="-7938"/>
            <a:ext cx="9148763"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5"/>
          <p:cNvGrpSpPr>
            <a:grpSpLocks/>
          </p:cNvGrpSpPr>
          <p:nvPr userDrawn="1"/>
        </p:nvGrpSpPr>
        <p:grpSpPr bwMode="auto">
          <a:xfrm>
            <a:off x="171450" y="6621463"/>
            <a:ext cx="6435725" cy="111125"/>
            <a:chOff x="171652" y="6621093"/>
            <a:chExt cx="6436141" cy="111519"/>
          </a:xfrm>
        </p:grpSpPr>
        <p:pic>
          <p:nvPicPr>
            <p:cNvPr id="8" name="Picture 36"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9"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Picture 61"/>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2"/>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605265879"/>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4_Title Slide">
    <p:spTree>
      <p:nvGrpSpPr>
        <p:cNvPr id="1" name=""/>
        <p:cNvGrpSpPr/>
        <p:nvPr/>
      </p:nvGrpSpPr>
      <p:grpSpPr>
        <a:xfrm>
          <a:off x="0" y="0"/>
          <a:ext cx="0" cy="0"/>
          <a:chOff x="0" y="0"/>
          <a:chExt cx="0" cy="0"/>
        </a:xfrm>
      </p:grpSpPr>
      <p:pic>
        <p:nvPicPr>
          <p:cNvPr id="4" name="Picture 31" descr="Imja_glacier_Himalayas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307513" cy="696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6621463"/>
            <a:ext cx="6435725" cy="111125"/>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808035012"/>
      </p:ext>
    </p:extLst>
  </p:cSld>
  <p:clrMapOvr>
    <a:masterClrMapping/>
  </p:clrMapOvr>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pic>
        <p:nvPicPr>
          <p:cNvPr id="4" name="Picture 31" descr="Alphasat_artist_s_impression_970px.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6621463"/>
            <a:ext cx="6435725" cy="111125"/>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529114058"/>
      </p:ext>
    </p:extLst>
  </p:cSld>
  <p:clrMapOvr>
    <a:masterClrMapping/>
  </p:clrMapOvr>
  <p:hf sldNum="0"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4" name="Picture 31" descr="NAV_cover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1938"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1" descr="NAV_cover_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8500" y="-4763"/>
            <a:ext cx="8890000" cy="667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33"/>
          <p:cNvGrpSpPr>
            <a:grpSpLocks/>
          </p:cNvGrpSpPr>
          <p:nvPr userDrawn="1"/>
        </p:nvGrpSpPr>
        <p:grpSpPr bwMode="auto">
          <a:xfrm>
            <a:off x="171450" y="6621463"/>
            <a:ext cx="6435725" cy="111125"/>
            <a:chOff x="171652" y="6621093"/>
            <a:chExt cx="6436141" cy="111519"/>
          </a:xfrm>
        </p:grpSpPr>
        <p:pic>
          <p:nvPicPr>
            <p:cNvPr id="8"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3" name="Straight Connector 32"/>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31457939"/>
      </p:ext>
    </p:extLst>
  </p:cSld>
  <p:clrMapOvr>
    <a:masterClrMapping/>
  </p:clrMapOvr>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pic>
        <p:nvPicPr>
          <p:cNvPr id="4" name="Picture 31" descr="Alexander_Gerst_spacewalk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0"/>
            <a:ext cx="9239251" cy="692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6621463"/>
            <a:ext cx="6435725" cy="111125"/>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170663460"/>
      </p:ext>
    </p:extLst>
  </p:cSld>
  <p:clrMapOvr>
    <a:masterClrMapping/>
  </p:clrMapOvr>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pic>
        <p:nvPicPr>
          <p:cNvPr id="4" name="Picture 31" descr="Liftoff_of_Vega_VV06_carrying_LISA_Pathfinder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350"/>
            <a:ext cx="9145588"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6621463"/>
            <a:ext cx="6435725" cy="111125"/>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779894218"/>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pic>
        <p:nvPicPr>
          <p:cNvPr id="4" name="Picture 31" descr="Vega_VV04_IXV_Liftoff_970PX.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4" descr="PPT_Header02" hidden="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3"/>
          <p:cNvGrpSpPr>
            <a:grpSpLocks/>
          </p:cNvGrpSpPr>
          <p:nvPr userDrawn="1"/>
        </p:nvGrpSpPr>
        <p:grpSpPr bwMode="auto">
          <a:xfrm>
            <a:off x="171450" y="6621463"/>
            <a:ext cx="6435725" cy="111125"/>
            <a:chOff x="171652" y="6621093"/>
            <a:chExt cx="6436141" cy="111519"/>
          </a:xfrm>
        </p:grpSpPr>
        <p:pic>
          <p:nvPicPr>
            <p:cNvPr id="7" name="Picture 35" descr="a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6" descr="be.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7" descr="ca.png"/>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8" descr="ch.png"/>
            <p:cNvPicPr>
              <a:picLocks noChangeAspect="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9" descr="cz.png"/>
            <p:cNvPicPr>
              <a:picLocks noChangeAspect="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0" descr="d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1" descr="dk.pn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2" descr="ee.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3" descr="es.png"/>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4" descr="f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5" descr="fr.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6" descr="gr.png"/>
            <p:cNvPicPr>
              <a:picLocks noChangeAspect="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7" descr="hu.png"/>
            <p:cNvPicPr>
              <a:picLocks noChangeAspect="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8" descr="ie.png"/>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9" descr="it.png"/>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50" descr="lu.png"/>
            <p:cNvPicPr>
              <a:picLocks noChangeAspect="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51" descr="nl.png"/>
            <p:cNvPicPr>
              <a:picLocks noChangeAspect="1"/>
            </p:cNvPicPr>
            <p:nvPr userDrawn="1"/>
          </p:nvPicPr>
          <p:blipFill>
            <a:blip r:embed="rId20">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2" descr="no.png"/>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3" descr="pl.png"/>
            <p:cNvPicPr>
              <a:picLocks noChangeAspect="1"/>
            </p:cNvPicPr>
            <p:nvPr userDrawn="1"/>
          </p:nvPicPr>
          <p:blipFill>
            <a:blip r:embed="rId22">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4" descr="pt.pn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5" descr="ro.png"/>
            <p:cNvPicPr>
              <a:picLocks noChangeAspect="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56" descr="se.png"/>
            <p:cNvPicPr>
              <a:picLocks noChangeAspect="1"/>
            </p:cNvPicPr>
            <p:nvPr userDrawn="1"/>
          </p:nvPicPr>
          <p:blipFill>
            <a:blip r:embed="rId25">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57" descr="uk.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 name="Picture 59"/>
          <p:cNvPicPr>
            <a:picLocks noChangeAspect="1"/>
          </p:cNvPicPr>
          <p:nvPr userDrawn="1"/>
        </p:nvPicPr>
        <p:blipFill>
          <a:blip r:embed="rId27"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1"/>
          <p:cNvPicPr>
            <a:picLocks noChangeAspect="1"/>
          </p:cNvPicPr>
          <p:nvPr userDrawn="1"/>
        </p:nvPicPr>
        <p:blipFill>
          <a:blip r:embed="rId28">
            <a:extLst>
              <a:ext uri="{28A0092B-C50C-407E-A947-70E740481C1C}">
                <a14:useLocalDpi xmlns:a14="http://schemas.microsoft.com/office/drawing/2010/main" val="0"/>
              </a:ext>
            </a:extLst>
          </a:blip>
          <a:srcRect t="83098" b="-5313"/>
          <a:stretch>
            <a:fillRect/>
          </a:stretch>
        </p:blipFill>
        <p:spPr bwMode="auto">
          <a:xfrm>
            <a:off x="7788275" y="6611938"/>
            <a:ext cx="1196975" cy="14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userDrawn="1"/>
        </p:nvCxnSpPr>
        <p:spPr>
          <a:xfrm>
            <a:off x="166688" y="65039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56323" name="Rectangle 2"/>
          <p:cNvSpPr>
            <a:spLocks noGrp="1" noChangeArrowheads="1"/>
          </p:cNvSpPr>
          <p:nvPr>
            <p:ph type="subTitle" idx="1"/>
          </p:nvPr>
        </p:nvSpPr>
        <p:spPr>
          <a:xfrm>
            <a:off x="425935" y="3679985"/>
            <a:ext cx="7948800" cy="419100"/>
          </a:xfrm>
          <a:solidFill>
            <a:srgbClr val="0070C0"/>
          </a:solidFill>
        </p:spPr>
        <p:txBody>
          <a:bodyPr>
            <a:spAutoFit/>
          </a:bodyPr>
          <a:lstStyle>
            <a:lvl1pPr marL="0" indent="0">
              <a:buFont typeface="Verdana" pitchFamily="34" charset="0"/>
              <a:buNone/>
              <a:defRPr sz="1800">
                <a:solidFill>
                  <a:schemeClr val="bg1"/>
                </a:solidFill>
              </a:defRPr>
            </a:lvl1pPr>
          </a:lstStyle>
          <a:p>
            <a:pPr lvl="0"/>
            <a:r>
              <a:rPr lang="en-US" noProof="0" dirty="0" smtClean="0"/>
              <a:t>Click to edit Master subtitle style</a:t>
            </a:r>
            <a:endParaRPr lang="en-GB" noProof="0" dirty="0" smtClean="0"/>
          </a:p>
        </p:txBody>
      </p:sp>
      <p:sp>
        <p:nvSpPr>
          <p:cNvPr id="56325" name="Rectangle 6"/>
          <p:cNvSpPr>
            <a:spLocks noGrp="1" noChangeArrowheads="1"/>
          </p:cNvSpPr>
          <p:nvPr>
            <p:ph type="ctrTitle"/>
          </p:nvPr>
        </p:nvSpPr>
        <p:spPr>
          <a:xfrm>
            <a:off x="306482" y="2214616"/>
            <a:ext cx="7947025" cy="579438"/>
          </a:xfrm>
        </p:spPr>
        <p:txBody>
          <a:bodyPr/>
          <a:lstStyle>
            <a:lvl1pPr>
              <a:defRPr sz="3200">
                <a:solidFill>
                  <a:schemeClr val="bg1">
                    <a:lumMod val="95000"/>
                  </a:schemeClr>
                </a:solidFill>
                <a:latin typeface="Verdana"/>
                <a:cs typeface="Verdana"/>
              </a:defRPr>
            </a:lvl1pPr>
          </a:lstStyle>
          <a:p>
            <a:pPr lvl="0"/>
            <a:r>
              <a:rPr lang="en-US" noProof="0" dirty="0" smtClean="0"/>
              <a:t>Click to edit Master title style</a:t>
            </a:r>
            <a:endParaRPr lang="en-GB" noProof="0" dirty="0" smtClean="0"/>
          </a:p>
        </p:txBody>
      </p:sp>
    </p:spTree>
    <p:extLst>
      <p:ext uri="{BB962C8B-B14F-4D97-AF65-F5344CB8AC3E}">
        <p14:creationId xmlns:p14="http://schemas.microsoft.com/office/powerpoint/2010/main" val="1320613881"/>
      </p:ext>
    </p:extLst>
  </p:cSld>
  <p:clrMapOvr>
    <a:masterClrMapping/>
  </p:clrMapOvr>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4.png"/><Relationship Id="rId39" Type="http://schemas.openxmlformats.org/officeDocument/2006/relationships/image" Target="../media/image17.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2.png"/><Relationship Id="rId42" Type="http://schemas.openxmlformats.org/officeDocument/2006/relationships/image" Target="../media/image20.png"/><Relationship Id="rId47" Type="http://schemas.openxmlformats.org/officeDocument/2006/relationships/image" Target="../media/image25.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3.png"/><Relationship Id="rId33" Type="http://schemas.openxmlformats.org/officeDocument/2006/relationships/image" Target="../media/image11.png"/><Relationship Id="rId38" Type="http://schemas.openxmlformats.org/officeDocument/2006/relationships/image" Target="../media/image16.png"/><Relationship Id="rId46" Type="http://schemas.openxmlformats.org/officeDocument/2006/relationships/image" Target="../media/image24.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7.png"/><Relationship Id="rId41"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32" Type="http://schemas.openxmlformats.org/officeDocument/2006/relationships/image" Target="../media/image10.png"/><Relationship Id="rId37" Type="http://schemas.openxmlformats.org/officeDocument/2006/relationships/image" Target="../media/image15.png"/><Relationship Id="rId40" Type="http://schemas.openxmlformats.org/officeDocument/2006/relationships/image" Target="../media/image18.png"/><Relationship Id="rId45" Type="http://schemas.openxmlformats.org/officeDocument/2006/relationships/image" Target="../media/image2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28" Type="http://schemas.openxmlformats.org/officeDocument/2006/relationships/image" Target="../media/image6.png"/><Relationship Id="rId36" Type="http://schemas.openxmlformats.org/officeDocument/2006/relationships/image" Target="../media/image14.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9.png"/><Relationship Id="rId44" Type="http://schemas.openxmlformats.org/officeDocument/2006/relationships/image" Target="../media/image2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image" Target="../media/image5.png"/><Relationship Id="rId30" Type="http://schemas.openxmlformats.org/officeDocument/2006/relationships/image" Target="../media/image8.png"/><Relationship Id="rId35" Type="http://schemas.openxmlformats.org/officeDocument/2006/relationships/image" Target="../media/image13.png"/><Relationship Id="rId43" Type="http://schemas.openxmlformats.org/officeDocument/2006/relationships/image" Target="../media/image21.png"/><Relationship Id="rId48" Type="http://schemas.openxmlformats.org/officeDocument/2006/relationships/image" Target="../media/image2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PPT_Footer.jpg"/>
          <p:cNvPicPr>
            <a:picLocks noChangeAspect="1"/>
          </p:cNvPicPr>
          <p:nvPr userDrawn="1"/>
        </p:nvPicPr>
        <p:blipFill>
          <a:blip r:embed="rId23">
            <a:extLst>
              <a:ext uri="{28A0092B-C50C-407E-A947-70E740481C1C}">
                <a14:useLocalDpi xmlns:a14="http://schemas.microsoft.com/office/drawing/2010/main" val="0"/>
              </a:ext>
            </a:extLst>
          </a:blip>
          <a:srcRect/>
          <a:stretch>
            <a:fillRect/>
          </a:stretch>
        </p:blipFill>
        <p:spPr bwMode="auto">
          <a:xfrm>
            <a:off x="0" y="64912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5" descr="PPT_Header02" hidden="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0"/>
            <a:ext cx="9144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body" idx="1"/>
          </p:nvPr>
        </p:nvSpPr>
        <p:spPr bwMode="auto">
          <a:xfrm>
            <a:off x="171450" y="863600"/>
            <a:ext cx="8747125" cy="533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1029" name="Text Box 34"/>
          <p:cNvSpPr txBox="1">
            <a:spLocks noChangeAspect="1" noChangeArrowheads="1"/>
          </p:cNvSpPr>
          <p:nvPr/>
        </p:nvSpPr>
        <p:spPr bwMode="auto">
          <a:xfrm>
            <a:off x="4479925" y="6296025"/>
            <a:ext cx="4521200" cy="147638"/>
          </a:xfrm>
          <a:prstGeom prst="rect">
            <a:avLst/>
          </a:prstGeom>
          <a:noFill/>
          <a:ln w="9525">
            <a:noFill/>
            <a:miter lim="800000"/>
            <a:headEnd/>
            <a:tailEnd/>
          </a:ln>
          <a:effectLst/>
        </p:spPr>
        <p:txBody>
          <a:bodyPr wrap="none" rIns="0"/>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spcBef>
                <a:spcPct val="50000"/>
              </a:spcBef>
              <a:defRPr/>
            </a:pPr>
            <a:r>
              <a:rPr lang="en-GB" altLang="en-US" sz="800" noProof="1" smtClean="0">
                <a:solidFill>
                  <a:schemeClr val="bg2"/>
                </a:solidFill>
              </a:rPr>
              <a:t>Slide  </a:t>
            </a:r>
            <a:fld id="{3D4D2318-1C64-483E-B22C-528352ABABCC}" type="slidenum">
              <a:rPr altLang="en-US" sz="800" noProof="1" smtClean="0">
                <a:solidFill>
                  <a:schemeClr val="bg2"/>
                </a:solidFill>
              </a:rPr>
              <a:pPr algn="r" eaLnBrk="1" hangingPunct="1">
                <a:spcBef>
                  <a:spcPct val="50000"/>
                </a:spcBef>
                <a:defRPr/>
              </a:pPr>
              <a:t>‹#›</a:t>
            </a:fld>
            <a:endParaRPr lang="en-GB" altLang="en-US" sz="800" noProof="1" smtClean="0">
              <a:solidFill>
                <a:schemeClr val="bg2"/>
              </a:solidFill>
            </a:endParaRPr>
          </a:p>
        </p:txBody>
      </p:sp>
      <p:sp>
        <p:nvSpPr>
          <p:cNvPr id="1030" name="Rectangle 6"/>
          <p:cNvSpPr>
            <a:spLocks noGrp="1" noChangeArrowheads="1"/>
          </p:cNvSpPr>
          <p:nvPr>
            <p:ph type="title"/>
          </p:nvPr>
        </p:nvSpPr>
        <p:spPr bwMode="auto">
          <a:xfrm>
            <a:off x="142875" y="161925"/>
            <a:ext cx="71755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smtClean="0"/>
              <a:t>Click to edit Master title style</a:t>
            </a:r>
            <a:endParaRPr lang="en-GB" altLang="en-US" smtClean="0"/>
          </a:p>
        </p:txBody>
      </p:sp>
      <p:pic>
        <p:nvPicPr>
          <p:cNvPr id="1031" name="Picture 34"/>
          <p:cNvPicPr>
            <a:picLocks noChangeAspect="1"/>
          </p:cNvPicPr>
          <p:nvPr userDrawn="1"/>
        </p:nvPicPr>
        <p:blipFill>
          <a:blip r:embed="rId25">
            <a:extLst>
              <a:ext uri="{28A0092B-C50C-407E-A947-70E740481C1C}">
                <a14:useLocalDpi xmlns:a14="http://schemas.microsoft.com/office/drawing/2010/main" val="0"/>
              </a:ext>
            </a:extLst>
          </a:blip>
          <a:srcRect t="-2" b="23122"/>
          <a:stretch>
            <a:fillRect/>
          </a:stretch>
        </p:blipFill>
        <p:spPr bwMode="auto">
          <a:xfrm>
            <a:off x="7788275" y="155575"/>
            <a:ext cx="12096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32" name="Group 58"/>
          <p:cNvGrpSpPr>
            <a:grpSpLocks/>
          </p:cNvGrpSpPr>
          <p:nvPr userDrawn="1"/>
        </p:nvGrpSpPr>
        <p:grpSpPr bwMode="auto">
          <a:xfrm>
            <a:off x="171450" y="6621463"/>
            <a:ext cx="6435725" cy="111125"/>
            <a:chOff x="171652" y="6621093"/>
            <a:chExt cx="6436141" cy="111519"/>
          </a:xfrm>
        </p:grpSpPr>
        <p:pic>
          <p:nvPicPr>
            <p:cNvPr id="1033" name="Picture 60" descr="at.png"/>
            <p:cNvPicPr>
              <a:picLocks noChangeAspect="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17165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 name="Picture 84" descr="be.png"/>
            <p:cNvPicPr>
              <a:picLocks noChangeAspect="1"/>
            </p:cNvPicPr>
            <p:nvPr userDrawn="1"/>
          </p:nvPicPr>
          <p:blipFill>
            <a:blip r:embed="rId27" cstate="print">
              <a:extLst>
                <a:ext uri="{28A0092B-C50C-407E-A947-70E740481C1C}">
                  <a14:useLocalDpi xmlns:a14="http://schemas.microsoft.com/office/drawing/2010/main" val="0"/>
                </a:ext>
              </a:extLst>
            </a:blip>
            <a:srcRect/>
            <a:stretch>
              <a:fillRect/>
            </a:stretch>
          </p:blipFill>
          <p:spPr bwMode="auto">
            <a:xfrm>
              <a:off x="45018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5" name="Picture 85" descr="ca.png"/>
            <p:cNvPicPr>
              <a:picLocks noChangeAspect="1"/>
            </p:cNvPicPr>
            <p:nvPr userDrawn="1"/>
          </p:nvPicPr>
          <p:blipFill>
            <a:blip r:embed="rId28">
              <a:extLst>
                <a:ext uri="{28A0092B-C50C-407E-A947-70E740481C1C}">
                  <a14:useLocalDpi xmlns:a14="http://schemas.microsoft.com/office/drawing/2010/main" val="0"/>
                </a:ext>
              </a:extLst>
            </a:blip>
            <a:srcRect/>
            <a:stretch>
              <a:fillRect/>
            </a:stretch>
          </p:blipFill>
          <p:spPr bwMode="auto">
            <a:xfrm>
              <a:off x="6443887" y="6621093"/>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86" descr="ch.png"/>
            <p:cNvPicPr>
              <a:picLocks noChangeAspect="1"/>
            </p:cNvPicPr>
            <p:nvPr userDrawn="1"/>
          </p:nvPicPr>
          <p:blipFill>
            <a:blip r:embed="rId29">
              <a:extLst>
                <a:ext uri="{28A0092B-C50C-407E-A947-70E740481C1C}">
                  <a14:useLocalDpi xmlns:a14="http://schemas.microsoft.com/office/drawing/2010/main" val="0"/>
                </a:ext>
              </a:extLst>
            </a:blip>
            <a:srcRect/>
            <a:stretch>
              <a:fillRect/>
            </a:stretch>
          </p:blipFill>
          <p:spPr bwMode="auto">
            <a:xfrm>
              <a:off x="575822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87" descr="cz.png"/>
            <p:cNvPicPr>
              <a:picLocks noChangeAspect="1"/>
            </p:cNvPicPr>
            <p:nvPr userDrawn="1"/>
          </p:nvPicPr>
          <p:blipFill>
            <a:blip r:embed="rId30" cstate="print">
              <a:extLst>
                <a:ext uri="{28A0092B-C50C-407E-A947-70E740481C1C}">
                  <a14:useLocalDpi xmlns:a14="http://schemas.microsoft.com/office/drawing/2010/main" val="0"/>
                </a:ext>
              </a:extLst>
            </a:blip>
            <a:srcRect/>
            <a:stretch>
              <a:fillRect/>
            </a:stretch>
          </p:blipFill>
          <p:spPr bwMode="auto">
            <a:xfrm>
              <a:off x="730914"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88" descr="de.png"/>
            <p:cNvPicPr>
              <a:picLocks noChangeAspect="1"/>
            </p:cNvPicPr>
            <p:nvPr userDrawn="1"/>
          </p:nvPicPr>
          <p:blipFill>
            <a:blip r:embed="rId31">
              <a:extLst>
                <a:ext uri="{28A0092B-C50C-407E-A947-70E740481C1C}">
                  <a14:useLocalDpi xmlns:a14="http://schemas.microsoft.com/office/drawing/2010/main" val="0"/>
                </a:ext>
              </a:extLst>
            </a:blip>
            <a:srcRect/>
            <a:stretch>
              <a:fillRect/>
            </a:stretch>
          </p:blipFill>
          <p:spPr bwMode="auto">
            <a:xfrm>
              <a:off x="2129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89" descr="dk.png"/>
            <p:cNvPicPr>
              <a:picLocks noChangeAspect="1"/>
            </p:cNvPicPr>
            <p:nvPr userDrawn="1"/>
          </p:nvPicPr>
          <p:blipFill>
            <a:blip r:embed="rId32">
              <a:extLst>
                <a:ext uri="{28A0092B-C50C-407E-A947-70E740481C1C}">
                  <a14:useLocalDpi xmlns:a14="http://schemas.microsoft.com/office/drawing/2010/main" val="0"/>
                </a:ext>
              </a:extLst>
            </a:blip>
            <a:srcRect/>
            <a:stretch>
              <a:fillRect/>
            </a:stretch>
          </p:blipFill>
          <p:spPr bwMode="auto">
            <a:xfrm>
              <a:off x="100914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90" descr="ee.png"/>
            <p:cNvPicPr>
              <a:picLocks noChangeAspect="1"/>
            </p:cNvPicPr>
            <p:nvPr userDrawn="1"/>
          </p:nvPicPr>
          <p:blipFill>
            <a:blip r:embed="rId33">
              <a:extLst>
                <a:ext uri="{28A0092B-C50C-407E-A947-70E740481C1C}">
                  <a14:useLocalDpi xmlns:a14="http://schemas.microsoft.com/office/drawing/2010/main" val="0"/>
                </a:ext>
              </a:extLst>
            </a:blip>
            <a:srcRect/>
            <a:stretch>
              <a:fillRect/>
            </a:stretch>
          </p:blipFill>
          <p:spPr bwMode="auto">
            <a:xfrm>
              <a:off x="1287681"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91" descr="es.png"/>
            <p:cNvPicPr>
              <a:picLocks noChangeAspect="1"/>
            </p:cNvPicPr>
            <p:nvPr userDrawn="1"/>
          </p:nvPicPr>
          <p:blipFill>
            <a:blip r:embed="rId34">
              <a:extLst>
                <a:ext uri="{28A0092B-C50C-407E-A947-70E740481C1C}">
                  <a14:useLocalDpi xmlns:a14="http://schemas.microsoft.com/office/drawing/2010/main" val="0"/>
                </a:ext>
              </a:extLst>
            </a:blip>
            <a:srcRect/>
            <a:stretch>
              <a:fillRect/>
            </a:stretch>
          </p:blipFill>
          <p:spPr bwMode="auto">
            <a:xfrm>
              <a:off x="519970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92" descr="fi.png"/>
            <p:cNvPicPr>
              <a:picLocks noChangeAspect="1"/>
            </p:cNvPicPr>
            <p:nvPr userDrawn="1"/>
          </p:nvPicPr>
          <p:blipFill>
            <a:blip r:embed="rId35">
              <a:extLst>
                <a:ext uri="{28A0092B-C50C-407E-A947-70E740481C1C}">
                  <a14:useLocalDpi xmlns:a14="http://schemas.microsoft.com/office/drawing/2010/main" val="0"/>
                </a:ext>
              </a:extLst>
            </a:blip>
            <a:srcRect/>
            <a:stretch>
              <a:fillRect/>
            </a:stretch>
          </p:blipFill>
          <p:spPr bwMode="auto">
            <a:xfrm>
              <a:off x="157133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93" descr="fr.png"/>
            <p:cNvPicPr>
              <a:picLocks noChangeAspect="1"/>
            </p:cNvPicPr>
            <p:nvPr userDrawn="1"/>
          </p:nvPicPr>
          <p:blipFill>
            <a:blip r:embed="rId36">
              <a:extLst>
                <a:ext uri="{28A0092B-C50C-407E-A947-70E740481C1C}">
                  <a14:useLocalDpi xmlns:a14="http://schemas.microsoft.com/office/drawing/2010/main" val="0"/>
                </a:ext>
              </a:extLst>
            </a:blip>
            <a:srcRect/>
            <a:stretch>
              <a:fillRect/>
            </a:stretch>
          </p:blipFill>
          <p:spPr bwMode="auto">
            <a:xfrm>
              <a:off x="184869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94" descr="gr.png"/>
            <p:cNvPicPr>
              <a:picLocks noChangeAspect="1"/>
            </p:cNvPicPr>
            <p:nvPr userDrawn="1"/>
          </p:nvPicPr>
          <p:blipFill>
            <a:blip r:embed="rId37">
              <a:extLst>
                <a:ext uri="{28A0092B-C50C-407E-A947-70E740481C1C}">
                  <a14:useLocalDpi xmlns:a14="http://schemas.microsoft.com/office/drawing/2010/main" val="0"/>
                </a:ext>
              </a:extLst>
            </a:blip>
            <a:srcRect/>
            <a:stretch>
              <a:fillRect/>
            </a:stretch>
          </p:blipFill>
          <p:spPr bwMode="auto">
            <a:xfrm>
              <a:off x="240721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95" descr="hu.png"/>
            <p:cNvPicPr>
              <a:picLocks noChangeAspect="1"/>
            </p:cNvPicPr>
            <p:nvPr userDrawn="1"/>
          </p:nvPicPr>
          <p:blipFill>
            <a:blip r:embed="rId38">
              <a:extLst>
                <a:ext uri="{28A0092B-C50C-407E-A947-70E740481C1C}">
                  <a14:useLocalDpi xmlns:a14="http://schemas.microsoft.com/office/drawing/2010/main" val="0"/>
                </a:ext>
              </a:extLst>
            </a:blip>
            <a:srcRect/>
            <a:stretch>
              <a:fillRect/>
            </a:stretch>
          </p:blipFill>
          <p:spPr bwMode="auto">
            <a:xfrm>
              <a:off x="268457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96" descr="ie.png"/>
            <p:cNvPicPr>
              <a:picLocks noChangeAspect="1"/>
            </p:cNvPicPr>
            <p:nvPr userDrawn="1"/>
          </p:nvPicPr>
          <p:blipFill>
            <a:blip r:embed="rId39">
              <a:extLst>
                <a:ext uri="{28A0092B-C50C-407E-A947-70E740481C1C}">
                  <a14:useLocalDpi xmlns:a14="http://schemas.microsoft.com/office/drawing/2010/main" val="0"/>
                </a:ext>
              </a:extLst>
            </a:blip>
            <a:srcRect/>
            <a:stretch>
              <a:fillRect/>
            </a:stretch>
          </p:blipFill>
          <p:spPr bwMode="auto">
            <a:xfrm>
              <a:off x="2961938"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97" descr="it.png"/>
            <p:cNvPicPr>
              <a:picLocks noChangeAspect="1"/>
            </p:cNvPicPr>
            <p:nvPr userDrawn="1"/>
          </p:nvPicPr>
          <p:blipFill>
            <a:blip r:embed="rId40">
              <a:extLst>
                <a:ext uri="{28A0092B-C50C-407E-A947-70E740481C1C}">
                  <a14:useLocalDpi xmlns:a14="http://schemas.microsoft.com/office/drawing/2010/main" val="0"/>
                </a:ext>
              </a:extLst>
            </a:blip>
            <a:srcRect/>
            <a:stretch>
              <a:fillRect/>
            </a:stretch>
          </p:blipFill>
          <p:spPr bwMode="auto">
            <a:xfrm>
              <a:off x="323929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98" descr="lu.png"/>
            <p:cNvPicPr>
              <a:picLocks noChangeAspect="1"/>
            </p:cNvPicPr>
            <p:nvPr userDrawn="1"/>
          </p:nvPicPr>
          <p:blipFill>
            <a:blip r:embed="rId41">
              <a:extLst>
                <a:ext uri="{28A0092B-C50C-407E-A947-70E740481C1C}">
                  <a14:useLocalDpi xmlns:a14="http://schemas.microsoft.com/office/drawing/2010/main" val="0"/>
                </a:ext>
              </a:extLst>
            </a:blip>
            <a:srcRect/>
            <a:stretch>
              <a:fillRect/>
            </a:stretch>
          </p:blipFill>
          <p:spPr bwMode="auto">
            <a:xfrm>
              <a:off x="3517855"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99" descr="nl.png"/>
            <p:cNvPicPr>
              <a:picLocks noChangeAspect="1"/>
            </p:cNvPicPr>
            <p:nvPr userDrawn="1"/>
          </p:nvPicPr>
          <p:blipFill>
            <a:blip r:embed="rId42">
              <a:extLst>
                <a:ext uri="{28A0092B-C50C-407E-A947-70E740481C1C}">
                  <a14:useLocalDpi xmlns:a14="http://schemas.microsoft.com/office/drawing/2010/main" val="0"/>
                </a:ext>
              </a:extLst>
            </a:blip>
            <a:srcRect/>
            <a:stretch>
              <a:fillRect/>
            </a:stretch>
          </p:blipFill>
          <p:spPr bwMode="auto">
            <a:xfrm>
              <a:off x="3799012"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100" descr="no.png"/>
            <p:cNvPicPr>
              <a:picLocks noChangeAspect="1"/>
            </p:cNvPicPr>
            <p:nvPr userDrawn="1"/>
          </p:nvPicPr>
          <p:blipFill>
            <a:blip r:embed="rId43">
              <a:extLst>
                <a:ext uri="{28A0092B-C50C-407E-A947-70E740481C1C}">
                  <a14:useLocalDpi xmlns:a14="http://schemas.microsoft.com/office/drawing/2010/main" val="0"/>
                </a:ext>
              </a:extLst>
            </a:blip>
            <a:srcRect/>
            <a:stretch>
              <a:fillRect/>
            </a:stretch>
          </p:blipFill>
          <p:spPr bwMode="auto">
            <a:xfrm>
              <a:off x="408277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101" descr="pl.png"/>
            <p:cNvPicPr>
              <a:picLocks noChangeAspect="1"/>
            </p:cNvPicPr>
            <p:nvPr userDrawn="1"/>
          </p:nvPicPr>
          <p:blipFill>
            <a:blip r:embed="rId44">
              <a:extLst>
                <a:ext uri="{28A0092B-C50C-407E-A947-70E740481C1C}">
                  <a14:useLocalDpi xmlns:a14="http://schemas.microsoft.com/office/drawing/2010/main" val="0"/>
                </a:ext>
              </a:extLst>
            </a:blip>
            <a:srcRect/>
            <a:stretch>
              <a:fillRect/>
            </a:stretch>
          </p:blipFill>
          <p:spPr bwMode="auto">
            <a:xfrm>
              <a:off x="4358830"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102" descr="pt.png"/>
            <p:cNvPicPr>
              <a:picLocks noChangeAspect="1"/>
            </p:cNvPicPr>
            <p:nvPr userDrawn="1"/>
          </p:nvPicPr>
          <p:blipFill>
            <a:blip r:embed="rId45">
              <a:extLst>
                <a:ext uri="{28A0092B-C50C-407E-A947-70E740481C1C}">
                  <a14:useLocalDpi xmlns:a14="http://schemas.microsoft.com/office/drawing/2010/main" val="0"/>
                </a:ext>
              </a:extLst>
            </a:blip>
            <a:srcRect/>
            <a:stretch>
              <a:fillRect/>
            </a:stretch>
          </p:blipFill>
          <p:spPr bwMode="auto">
            <a:xfrm>
              <a:off x="4638686"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103" descr="ro.png"/>
            <p:cNvPicPr>
              <a:picLocks noChangeAspect="1"/>
            </p:cNvPicPr>
            <p:nvPr userDrawn="1"/>
          </p:nvPicPr>
          <p:blipFill>
            <a:blip r:embed="rId46">
              <a:extLst>
                <a:ext uri="{28A0092B-C50C-407E-A947-70E740481C1C}">
                  <a14:useLocalDpi xmlns:a14="http://schemas.microsoft.com/office/drawing/2010/main" val="0"/>
                </a:ext>
              </a:extLst>
            </a:blip>
            <a:srcRect/>
            <a:stretch>
              <a:fillRect/>
            </a:stretch>
          </p:blipFill>
          <p:spPr bwMode="auto">
            <a:xfrm>
              <a:off x="491984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104" descr="se.png"/>
            <p:cNvPicPr>
              <a:picLocks noChangeAspect="1"/>
            </p:cNvPicPr>
            <p:nvPr userDrawn="1"/>
          </p:nvPicPr>
          <p:blipFill>
            <a:blip r:embed="rId47">
              <a:extLst>
                <a:ext uri="{28A0092B-C50C-407E-A947-70E740481C1C}">
                  <a14:useLocalDpi xmlns:a14="http://schemas.microsoft.com/office/drawing/2010/main" val="0"/>
                </a:ext>
              </a:extLst>
            </a:blip>
            <a:srcRect/>
            <a:stretch>
              <a:fillRect/>
            </a:stretch>
          </p:blipFill>
          <p:spPr bwMode="auto">
            <a:xfrm>
              <a:off x="5478359"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105" descr="uk.png"/>
            <p:cNvPicPr>
              <a:picLocks noChangeAspect="1"/>
            </p:cNvPicPr>
            <p:nvPr userDrawn="1"/>
          </p:nvPicPr>
          <p:blipFill>
            <a:blip r:embed="rId48">
              <a:extLst>
                <a:ext uri="{28A0092B-C50C-407E-A947-70E740481C1C}">
                  <a14:useLocalDpi xmlns:a14="http://schemas.microsoft.com/office/drawing/2010/main" val="0"/>
                </a:ext>
              </a:extLst>
            </a:blip>
            <a:srcRect/>
            <a:stretch>
              <a:fillRect/>
            </a:stretch>
          </p:blipFill>
          <p:spPr bwMode="auto">
            <a:xfrm>
              <a:off x="6033093" y="6624268"/>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5517" r:id="rId1"/>
    <p:sldLayoutId id="2147485518" r:id="rId2"/>
    <p:sldLayoutId id="2147485519" r:id="rId3"/>
    <p:sldLayoutId id="2147485520" r:id="rId4"/>
    <p:sldLayoutId id="2147485521" r:id="rId5"/>
    <p:sldLayoutId id="2147485522" r:id="rId6"/>
    <p:sldLayoutId id="2147485523" r:id="rId7"/>
    <p:sldLayoutId id="2147485524" r:id="rId8"/>
    <p:sldLayoutId id="2147485525" r:id="rId9"/>
    <p:sldLayoutId id="2147485526" r:id="rId10"/>
    <p:sldLayoutId id="2147485527" r:id="rId11"/>
    <p:sldLayoutId id="2147485508" r:id="rId12"/>
    <p:sldLayoutId id="2147485509" r:id="rId13"/>
    <p:sldLayoutId id="2147485510" r:id="rId14"/>
    <p:sldLayoutId id="2147485511" r:id="rId15"/>
    <p:sldLayoutId id="2147485512" r:id="rId16"/>
    <p:sldLayoutId id="2147485513" r:id="rId17"/>
    <p:sldLayoutId id="2147485514" r:id="rId18"/>
    <p:sldLayoutId id="2147485515" r:id="rId19"/>
    <p:sldLayoutId id="2147485528" r:id="rId20"/>
    <p:sldLayoutId id="2147485516" r:id="rId21"/>
  </p:sldLayoutIdLst>
  <p:timing>
    <p:tnLst>
      <p:par>
        <p:cTn id="1" dur="indefinite" restart="never" nodeType="tmRoot"/>
      </p:par>
    </p:tnLst>
  </p:timing>
  <p:hf sldNum="0" hdr="0" dt="0"/>
  <p:txStyles>
    <p:title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Verdana"/>
          <a:ea typeface="MS PGothic" pitchFamily="34" charset="-128"/>
          <a:cs typeface="Verdana"/>
        </a:defRPr>
      </a:lvl1pPr>
      <a:lvl2pPr marL="808038" indent="-350838"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2pPr>
      <a:lvl3pPr marL="1406525" indent="-492125"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3pPr>
      <a:lvl4pPr marL="2005013" indent="-6334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4pPr>
      <a:lvl5pPr marL="2603500" indent="-774700"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21.xml"/><Relationship Id="rId5" Type="http://schemas.openxmlformats.org/officeDocument/2006/relationships/image" Target="../media/image57.png"/><Relationship Id="rId4" Type="http://schemas.openxmlformats.org/officeDocument/2006/relationships/image" Target="../media/image56.tiff"/></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5.jpg"/><Relationship Id="rId5" Type="http://schemas.openxmlformats.org/officeDocument/2006/relationships/image" Target="../media/image64.png"/><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1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80.png"/></Relationships>
</file>

<file path=ppt/slides/_rels/slide2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hyperlink" Target="mailto:Susanne.mecklenburg@esa.int" TargetMode="External"/><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Placeholder 3"/>
          <p:cNvSpPr>
            <a:spLocks noGrp="1"/>
          </p:cNvSpPr>
          <p:nvPr>
            <p:ph type="body" idx="4294967295"/>
          </p:nvPr>
        </p:nvSpPr>
        <p:spPr>
          <a:xfrm>
            <a:off x="341313" y="1393825"/>
            <a:ext cx="8578850" cy="4881563"/>
          </a:xfrm>
        </p:spPr>
        <p:txBody>
          <a:bodyPr/>
          <a:lstStyle/>
          <a:p>
            <a:pPr marL="0" indent="0"/>
            <a:r>
              <a:rPr lang="en-GB" altLang="en-US" sz="2800" b="1" dirty="0" smtClean="0">
                <a:solidFill>
                  <a:schemeClr val="bg1"/>
                </a:solidFill>
                <a:latin typeface="Verdana" pitchFamily="34" charset="0"/>
                <a:cs typeface="Verdana" pitchFamily="34" charset="0"/>
              </a:rPr>
              <a:t>The Sentinel-3(A) Mission:  </a:t>
            </a:r>
          </a:p>
          <a:p>
            <a:pPr marL="0" indent="0"/>
            <a:r>
              <a:rPr lang="en-US" altLang="en-US" sz="2200" b="1" i="1" dirty="0">
                <a:solidFill>
                  <a:schemeClr val="bg1"/>
                </a:solidFill>
                <a:latin typeface="Verdana" pitchFamily="34" charset="0"/>
                <a:cs typeface="Verdana" pitchFamily="34" charset="0"/>
              </a:rPr>
              <a:t>M</a:t>
            </a:r>
            <a:r>
              <a:rPr lang="en-US" altLang="en-US" sz="2200" b="1" i="1" dirty="0" smtClean="0">
                <a:solidFill>
                  <a:schemeClr val="bg1"/>
                </a:solidFill>
                <a:latin typeface="Verdana" pitchFamily="34" charset="0"/>
                <a:cs typeface="Verdana" pitchFamily="34" charset="0"/>
              </a:rPr>
              <a:t>ission status</a:t>
            </a:r>
            <a:endParaRPr lang="en-GB" altLang="en-US" sz="2200" b="1" i="1" dirty="0" smtClean="0">
              <a:solidFill>
                <a:schemeClr val="bg1"/>
              </a:solidFill>
              <a:latin typeface="Verdana" pitchFamily="34" charset="0"/>
              <a:cs typeface="Verdana" pitchFamily="34" charset="0"/>
            </a:endParaRPr>
          </a:p>
        </p:txBody>
      </p:sp>
      <p:sp>
        <p:nvSpPr>
          <p:cNvPr id="6" name="Text Placeholder 3"/>
          <p:cNvSpPr txBox="1">
            <a:spLocks/>
          </p:cNvSpPr>
          <p:nvPr/>
        </p:nvSpPr>
        <p:spPr bwMode="auto">
          <a:xfrm>
            <a:off x="592138" y="4485654"/>
            <a:ext cx="8183562"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1" fontAlgn="base" hangingPunct="1">
              <a:lnSpc>
                <a:spcPct val="119000"/>
              </a:lnSpc>
              <a:spcBef>
                <a:spcPct val="20000"/>
              </a:spcBef>
              <a:spcAft>
                <a:spcPct val="0"/>
              </a:spcAft>
              <a:buClr>
                <a:schemeClr val="accent1"/>
              </a:buClr>
              <a:buFont typeface="Verdana" pitchFamily="34" charset="0"/>
              <a:buAutoNum type="arabicPeriod"/>
              <a:defRPr sz="1600">
                <a:solidFill>
                  <a:schemeClr val="bg2"/>
                </a:solidFill>
                <a:latin typeface="+mn-lt"/>
                <a:ea typeface="+mn-ea"/>
                <a:cs typeface="+mn-cs"/>
              </a:defRPr>
            </a:lvl1pPr>
            <a:lvl2pPr marL="1227138" indent="-419100" algn="l" rtl="0" eaLnBrk="1" fontAlgn="base" hangingPunct="1">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825625"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3pPr>
            <a:lvl4pPr marL="2424113"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4pPr>
            <a:lvl5pPr marL="30226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0" indent="0">
              <a:buFont typeface="Verdana" pitchFamily="34" charset="0"/>
              <a:buNone/>
              <a:defRPr/>
            </a:pPr>
            <a:r>
              <a:rPr lang="en-GB" sz="1800" b="1" i="1" kern="0" dirty="0" smtClean="0">
                <a:solidFill>
                  <a:schemeClr val="bg1"/>
                </a:solidFill>
              </a:rPr>
              <a:t>Susanne Mecklenburg</a:t>
            </a:r>
            <a:r>
              <a:rPr lang="en-US" sz="1800" b="1" i="1" kern="0" dirty="0" smtClean="0">
                <a:solidFill>
                  <a:schemeClr val="bg1"/>
                </a:solidFill>
              </a:rPr>
              <a:t>, ESA Sentinel-3 Mission Manager</a:t>
            </a:r>
          </a:p>
          <a:p>
            <a:pPr marL="0" indent="0">
              <a:buNone/>
              <a:defRPr/>
            </a:pPr>
            <a:r>
              <a:rPr lang="en-GB" b="1" i="1" kern="0" dirty="0" smtClean="0">
                <a:solidFill>
                  <a:schemeClr val="bg1"/>
                </a:solidFill>
              </a:rPr>
              <a:t>ESA and EUMETSAT Sentinel-3 development and operations teams</a:t>
            </a:r>
          </a:p>
        </p:txBody>
      </p:sp>
    </p:spTree>
    <p:extLst>
      <p:ext uri="{BB962C8B-B14F-4D97-AF65-F5344CB8AC3E}">
        <p14:creationId xmlns:p14="http://schemas.microsoft.com/office/powerpoint/2010/main" val="8420903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4"/>
          <p:cNvSpPr txBox="1">
            <a:spLocks/>
          </p:cNvSpPr>
          <p:nvPr/>
        </p:nvSpPr>
        <p:spPr>
          <a:xfrm>
            <a:off x="355670" y="158039"/>
            <a:ext cx="5309634" cy="1077218"/>
          </a:xfrm>
          <a:prstGeom prst="rect">
            <a:avLst/>
          </a:prstGeom>
        </p:spPr>
        <p:txBody>
          <a:bodyPr wrap="square" lIns="0" tIns="152400" rIns="0" bIns="0">
            <a:spAutoFit/>
          </a:bodyPr>
          <a:lst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12700">
              <a:defRPr/>
            </a:pPr>
            <a:r>
              <a:rPr lang="en-US" sz="2000" kern="0" dirty="0" smtClean="0">
                <a:solidFill>
                  <a:srgbClr val="00549F"/>
                </a:solidFill>
                <a:ea typeface="Verdana" panose="020B0604030504040204" pitchFamily="34" charset="0"/>
                <a:cs typeface="Verdana" panose="020B0604030504040204" pitchFamily="34" charset="0"/>
              </a:rPr>
              <a:t>OLCI</a:t>
            </a:r>
            <a:r>
              <a:rPr lang="en-US" sz="2000" kern="0" spc="-10" dirty="0" smtClean="0">
                <a:solidFill>
                  <a:srgbClr val="00549F"/>
                </a:solidFill>
                <a:ea typeface="Verdana" panose="020B0604030504040204" pitchFamily="34" charset="0"/>
                <a:cs typeface="Verdana" panose="020B0604030504040204" pitchFamily="34" charset="0"/>
              </a:rPr>
              <a:t>: Status Level 2 LAND</a:t>
            </a:r>
          </a:p>
          <a:p>
            <a:pPr marL="12700">
              <a:defRPr/>
            </a:pPr>
            <a:r>
              <a:rPr lang="en-US" sz="2000" kern="0" spc="-10" dirty="0" smtClean="0">
                <a:solidFill>
                  <a:srgbClr val="00549F"/>
                </a:solidFill>
                <a:ea typeface="Verdana" panose="020B0604030504040204" pitchFamily="34" charset="0"/>
                <a:cs typeface="Verdana" panose="020B0604030504040204" pitchFamily="34" charset="0"/>
              </a:rPr>
              <a:t>(FAPAR/OGVI, OTCI) </a:t>
            </a:r>
          </a:p>
          <a:p>
            <a:pPr marL="12700">
              <a:defRPr/>
            </a:pPr>
            <a:endParaRPr lang="en-US" sz="2000" kern="0" dirty="0">
              <a:solidFill>
                <a:srgbClr val="00549F"/>
              </a:solidFill>
              <a:ea typeface="Verdana" panose="020B0604030504040204" pitchFamily="34" charset="0"/>
              <a:cs typeface="Verdana" panose="020B0604030504040204" pitchFamily="34" charset="0"/>
            </a:endParaRPr>
          </a:p>
        </p:txBody>
      </p:sp>
      <p:sp>
        <p:nvSpPr>
          <p:cNvPr id="8" name="TextBox 7"/>
          <p:cNvSpPr txBox="1"/>
          <p:nvPr/>
        </p:nvSpPr>
        <p:spPr>
          <a:xfrm>
            <a:off x="355669" y="1091067"/>
            <a:ext cx="3977792" cy="5262979"/>
          </a:xfrm>
          <a:prstGeom prst="rect">
            <a:avLst/>
          </a:prstGeom>
          <a:noFill/>
        </p:spPr>
        <p:txBody>
          <a:bodyPr wrap="square" rtlCol="0">
            <a:spAutoFit/>
          </a:bodyPr>
          <a:lstStyle/>
          <a:p>
            <a:pPr algn="just">
              <a:buClr>
                <a:srgbClr val="0098DB"/>
              </a:buClr>
            </a:pPr>
            <a:r>
              <a:rPr lang="en-US" altLang="en-US" sz="1400" b="1" dirty="0">
                <a:solidFill>
                  <a:srgbClr val="0098DB"/>
                </a:solidFill>
              </a:rPr>
              <a:t>Level 2 </a:t>
            </a:r>
            <a:r>
              <a:rPr lang="en-US" altLang="en-US" sz="1400" b="1" dirty="0" smtClean="0">
                <a:solidFill>
                  <a:srgbClr val="0098DB"/>
                </a:solidFill>
              </a:rPr>
              <a:t>product status</a:t>
            </a:r>
          </a:p>
          <a:p>
            <a:pPr algn="just">
              <a:buClr>
                <a:srgbClr val="0098DB"/>
              </a:buClr>
            </a:pPr>
            <a:endParaRPr lang="en-US" altLang="en-US" sz="1400" b="1" dirty="0" smtClean="0">
              <a:solidFill>
                <a:srgbClr val="0098DB"/>
              </a:solidFill>
            </a:endParaRPr>
          </a:p>
          <a:p>
            <a:pPr marL="285750" indent="-285750" algn="just">
              <a:buFont typeface="Wingdings" panose="05000000000000000000" pitchFamily="2" charset="2"/>
              <a:buChar char="q"/>
            </a:pPr>
            <a:r>
              <a:rPr lang="en-US" altLang="en-US" sz="1400" dirty="0" smtClean="0"/>
              <a:t>Cloud </a:t>
            </a:r>
            <a:r>
              <a:rPr lang="en-US" altLang="en-US" sz="1400" dirty="0"/>
              <a:t>flag needs </a:t>
            </a:r>
            <a:r>
              <a:rPr lang="en-US" altLang="en-US" sz="1400" dirty="0" smtClean="0"/>
              <a:t>improvement</a:t>
            </a:r>
          </a:p>
          <a:p>
            <a:pPr marL="285750" indent="-285750" algn="just">
              <a:buFont typeface="Wingdings" panose="05000000000000000000" pitchFamily="2" charset="2"/>
              <a:buChar char="q"/>
            </a:pPr>
            <a:r>
              <a:rPr lang="en-GB" altLang="en-US" sz="1400" dirty="0" smtClean="0"/>
              <a:t>L2 </a:t>
            </a:r>
            <a:r>
              <a:rPr lang="en-GB" altLang="en-US" sz="1400" dirty="0"/>
              <a:t>products unavailable for inland </a:t>
            </a:r>
            <a:r>
              <a:rPr lang="en-GB" altLang="en-US" sz="1400" dirty="0" smtClean="0"/>
              <a:t>waters</a:t>
            </a:r>
            <a:endParaRPr lang="en-GB" altLang="en-US" sz="1400" dirty="0">
              <a:sym typeface="Wingdings" pitchFamily="2" charset="2"/>
            </a:endParaRPr>
          </a:p>
          <a:p>
            <a:pPr marL="285750" indent="-285750" algn="just">
              <a:buFont typeface="Wingdings" panose="05000000000000000000" pitchFamily="2" charset="2"/>
              <a:buChar char="q"/>
            </a:pPr>
            <a:r>
              <a:rPr lang="en-GB" altLang="en-US" sz="1400" dirty="0" smtClean="0"/>
              <a:t>Improving </a:t>
            </a:r>
            <a:r>
              <a:rPr lang="en-GB" altLang="en-US" sz="1400" dirty="0"/>
              <a:t>standard product </a:t>
            </a:r>
            <a:r>
              <a:rPr lang="en-GB" altLang="en-US" sz="1400" dirty="0" smtClean="0"/>
              <a:t>flags</a:t>
            </a:r>
          </a:p>
          <a:p>
            <a:pPr lvl="1" algn="just">
              <a:buClr>
                <a:srgbClr val="0098DB"/>
              </a:buClr>
              <a:buFont typeface="Wingdings" pitchFamily="2" charset="2"/>
              <a:buChar char="q"/>
            </a:pPr>
            <a:endParaRPr lang="en-GB" altLang="en-US" sz="1400" dirty="0" smtClean="0"/>
          </a:p>
          <a:p>
            <a:pPr algn="just">
              <a:buClr>
                <a:srgbClr val="0098DB"/>
              </a:buClr>
            </a:pPr>
            <a:r>
              <a:rPr lang="en-GB" altLang="en-US" sz="1400" b="1" dirty="0" smtClean="0">
                <a:solidFill>
                  <a:srgbClr val="0098DB"/>
                </a:solidFill>
              </a:rPr>
              <a:t>Level 2 product validation on-going</a:t>
            </a:r>
            <a:r>
              <a:rPr lang="en-GB" altLang="en-US" sz="1400" dirty="0" smtClean="0"/>
              <a:t>, c</a:t>
            </a:r>
            <a:r>
              <a:rPr lang="en-US" sz="1400" dirty="0" err="1" smtClean="0"/>
              <a:t>omparisons</a:t>
            </a:r>
            <a:r>
              <a:rPr lang="en-US" sz="1400" dirty="0" smtClean="0"/>
              <a:t> between</a:t>
            </a:r>
          </a:p>
          <a:p>
            <a:pPr algn="just">
              <a:buClr>
                <a:srgbClr val="0098DB"/>
              </a:buClr>
            </a:pPr>
            <a:endParaRPr lang="en-US" sz="1400" dirty="0" smtClean="0"/>
          </a:p>
          <a:p>
            <a:pPr marL="285750" indent="-285750" algn="just">
              <a:buFont typeface="Wingdings" panose="05000000000000000000" pitchFamily="2" charset="2"/>
              <a:buChar char="q"/>
            </a:pPr>
            <a:r>
              <a:rPr lang="en-US" sz="1400" dirty="0" smtClean="0"/>
              <a:t>OLCI and MERIS </a:t>
            </a:r>
            <a:r>
              <a:rPr lang="en-GB" sz="1400" dirty="0" smtClean="0"/>
              <a:t>Terrestrial </a:t>
            </a:r>
            <a:r>
              <a:rPr lang="en-GB" sz="1400" dirty="0"/>
              <a:t>Chlorophyll Index </a:t>
            </a:r>
            <a:r>
              <a:rPr lang="en-GB" sz="1400" dirty="0" smtClean="0"/>
              <a:t>shows good consistency</a:t>
            </a:r>
            <a:endParaRPr lang="en-US" sz="1400" dirty="0" smtClean="0"/>
          </a:p>
          <a:p>
            <a:pPr marL="285750" indent="-285750" algn="just">
              <a:buFont typeface="Wingdings" panose="05000000000000000000" pitchFamily="2" charset="2"/>
              <a:buChar char="q"/>
            </a:pPr>
            <a:r>
              <a:rPr lang="en-US" sz="1400" dirty="0" smtClean="0"/>
              <a:t>OLCI and MODIS FAPAR (at 250m) over selected </a:t>
            </a:r>
            <a:r>
              <a:rPr lang="en-US" sz="1400" dirty="0"/>
              <a:t>sites </a:t>
            </a:r>
            <a:r>
              <a:rPr lang="en-US" sz="1400" dirty="0" smtClean="0"/>
              <a:t>show good agreement</a:t>
            </a:r>
          </a:p>
          <a:p>
            <a:pPr marL="285750" indent="-285750" algn="just">
              <a:buFont typeface="Wingdings" panose="05000000000000000000" pitchFamily="2" charset="2"/>
              <a:buChar char="q"/>
            </a:pPr>
            <a:r>
              <a:rPr lang="en-US" sz="1400" dirty="0" smtClean="0"/>
              <a:t>OLCI and in-situ Terrestrial Chlorophyll Index shows good agreement</a:t>
            </a:r>
          </a:p>
          <a:p>
            <a:pPr marL="285750" indent="-285750" algn="just">
              <a:buFont typeface="Wingdings" panose="05000000000000000000" pitchFamily="2" charset="2"/>
              <a:buChar char="q"/>
            </a:pPr>
            <a:endParaRPr lang="en-US" sz="1400" dirty="0"/>
          </a:p>
          <a:p>
            <a:pPr algn="just"/>
            <a:r>
              <a:rPr lang="en-US" sz="1400" dirty="0" smtClean="0"/>
              <a:t>ESA VAL4VEG </a:t>
            </a:r>
            <a:r>
              <a:rPr lang="en-US" sz="1400" dirty="0"/>
              <a:t>project planned for vegetation relevant data products from S2 and S3 (2017)</a:t>
            </a:r>
          </a:p>
          <a:p>
            <a:pPr marL="342900" indent="-342900" algn="just">
              <a:buFont typeface="Wingdings" panose="05000000000000000000" pitchFamily="2" charset="2"/>
              <a:buChar char="q"/>
            </a:pPr>
            <a:endParaRPr lang="en-US" sz="1400" dirty="0"/>
          </a:p>
          <a:p>
            <a:pPr marL="285750" indent="-285750" algn="just">
              <a:buFont typeface="Wingdings" panose="05000000000000000000" pitchFamily="2" charset="2"/>
              <a:buChar char="q"/>
            </a:pPr>
            <a:endParaRPr lang="en-US" sz="1400" dirty="0"/>
          </a:p>
          <a:p>
            <a:pPr marL="342900" indent="-342900" algn="just">
              <a:buFont typeface="Wingdings" panose="05000000000000000000" pitchFamily="2" charset="2"/>
              <a:buChar char="q"/>
            </a:pPr>
            <a:endParaRPr lang="en-US" sz="1400" dirty="0" smtClean="0"/>
          </a:p>
        </p:txBody>
      </p:sp>
      <p:pic>
        <p:nvPicPr>
          <p:cNvPr id="9" name="Picture 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76325" y="3819854"/>
            <a:ext cx="1920836" cy="1612547"/>
          </a:xfrm>
          <a:prstGeom prst="rect">
            <a:avLst/>
          </a:prstGeom>
          <a:noFill/>
        </p:spPr>
      </p:pic>
      <p:pic>
        <p:nvPicPr>
          <p:cNvPr id="10" name="Picture 9" descr="C:\Users\mali\AppData\Local\Microsoft\Windows\INetCacheContent.Word\Correlation (1).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7161" y="3844034"/>
            <a:ext cx="2657387" cy="1677817"/>
          </a:xfrm>
          <a:prstGeom prst="rect">
            <a:avLst/>
          </a:prstGeom>
          <a:noFill/>
          <a:ln>
            <a:noFill/>
          </a:ln>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1051" y="1331843"/>
            <a:ext cx="4215703" cy="210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760841" y="930226"/>
            <a:ext cx="4153701" cy="276999"/>
          </a:xfrm>
          <a:prstGeom prst="rect">
            <a:avLst/>
          </a:prstGeom>
          <a:solidFill>
            <a:schemeClr val="bg1"/>
          </a:solidFill>
        </p:spPr>
        <p:txBody>
          <a:bodyPr wrap="none" rtlCol="0">
            <a:spAutoFit/>
          </a:bodyPr>
          <a:lstStyle/>
          <a:p>
            <a:r>
              <a:rPr lang="en-US" sz="1200" b="1" dirty="0"/>
              <a:t>OLCI and MERIS </a:t>
            </a:r>
            <a:r>
              <a:rPr lang="en-GB" sz="1200" b="1" dirty="0"/>
              <a:t>Terrestrial Chlorophyll Index</a:t>
            </a:r>
          </a:p>
        </p:txBody>
      </p:sp>
      <p:sp>
        <p:nvSpPr>
          <p:cNvPr id="15" name="TextBox 14"/>
          <p:cNvSpPr txBox="1"/>
          <p:nvPr/>
        </p:nvSpPr>
        <p:spPr>
          <a:xfrm>
            <a:off x="4751051" y="3558053"/>
            <a:ext cx="4163491" cy="276999"/>
          </a:xfrm>
          <a:prstGeom prst="rect">
            <a:avLst/>
          </a:prstGeom>
          <a:solidFill>
            <a:schemeClr val="bg1"/>
          </a:solidFill>
        </p:spPr>
        <p:txBody>
          <a:bodyPr wrap="square" rtlCol="0">
            <a:spAutoFit/>
          </a:bodyPr>
          <a:lstStyle/>
          <a:p>
            <a:r>
              <a:rPr lang="en-US" sz="1200" b="1" dirty="0"/>
              <a:t>OLCI and </a:t>
            </a:r>
            <a:r>
              <a:rPr lang="en-US" sz="1200" b="1" dirty="0" smtClean="0"/>
              <a:t>in-situ</a:t>
            </a:r>
            <a:r>
              <a:rPr lang="en-US" sz="1200" b="1" dirty="0"/>
              <a:t> Terrestrial Chlorophyll Index</a:t>
            </a:r>
            <a:endParaRPr lang="en-GB" sz="1200" b="1" dirty="0"/>
          </a:p>
        </p:txBody>
      </p:sp>
      <p:sp>
        <p:nvSpPr>
          <p:cNvPr id="16" name="TextBox 15"/>
          <p:cNvSpPr txBox="1"/>
          <p:nvPr/>
        </p:nvSpPr>
        <p:spPr>
          <a:xfrm>
            <a:off x="4808857" y="5591080"/>
            <a:ext cx="3662533" cy="261610"/>
          </a:xfrm>
          <a:prstGeom prst="rect">
            <a:avLst/>
          </a:prstGeom>
          <a:solidFill>
            <a:schemeClr val="bg1"/>
          </a:solidFill>
        </p:spPr>
        <p:txBody>
          <a:bodyPr wrap="square" rtlCol="0">
            <a:spAutoFit/>
          </a:bodyPr>
          <a:lstStyle/>
          <a:p>
            <a:r>
              <a:rPr lang="en-US" sz="1100" b="1" dirty="0" smtClean="0"/>
              <a:t>Credit: </a:t>
            </a:r>
            <a:r>
              <a:rPr lang="en-US" sz="1100" b="1" dirty="0" err="1"/>
              <a:t>J.Dash</a:t>
            </a:r>
            <a:r>
              <a:rPr lang="en-US" sz="1100" b="1" dirty="0"/>
              <a:t>, University of Southampton</a:t>
            </a:r>
            <a:r>
              <a:rPr lang="en-US" sz="1100" b="1" dirty="0" smtClean="0"/>
              <a:t> </a:t>
            </a:r>
            <a:endParaRPr lang="en-GB" sz="1100" b="1" dirty="0"/>
          </a:p>
        </p:txBody>
      </p:sp>
    </p:spTree>
    <p:extLst>
      <p:ext uri="{BB962C8B-B14F-4D97-AF65-F5344CB8AC3E}">
        <p14:creationId xmlns:p14="http://schemas.microsoft.com/office/powerpoint/2010/main" val="28993841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7367911" cy="727338"/>
          </a:xfrm>
        </p:spPr>
        <p:txBody>
          <a:bodyPr>
            <a:noAutofit/>
          </a:bodyPr>
          <a:lstStyle/>
          <a:p>
            <a:pPr algn="l"/>
            <a:r>
              <a:rPr lang="en-US" sz="2000" b="1" dirty="0" smtClean="0"/>
              <a:t>Fiducial Reference Measurements </a:t>
            </a:r>
            <a:br>
              <a:rPr lang="en-US" sz="2000" b="1" dirty="0" smtClean="0"/>
            </a:br>
            <a:r>
              <a:rPr lang="en-US" sz="2000" b="1" dirty="0" smtClean="0"/>
              <a:t>for Vegetation Products(VAL4VEG)</a:t>
            </a:r>
            <a:endParaRPr lang="en-US" sz="2000" b="1" dirty="0"/>
          </a:p>
        </p:txBody>
      </p:sp>
      <p:sp>
        <p:nvSpPr>
          <p:cNvPr id="3" name="Content Placeholder 2"/>
          <p:cNvSpPr>
            <a:spLocks noGrp="1"/>
          </p:cNvSpPr>
          <p:nvPr>
            <p:ph idx="1"/>
          </p:nvPr>
        </p:nvSpPr>
        <p:spPr>
          <a:xfrm>
            <a:off x="456735" y="1114791"/>
            <a:ext cx="8375106" cy="4525963"/>
          </a:xfrm>
        </p:spPr>
        <p:txBody>
          <a:bodyPr>
            <a:normAutofit/>
          </a:bodyPr>
          <a:lstStyle/>
          <a:p>
            <a:r>
              <a:rPr lang="en-US" sz="2000" dirty="0" smtClean="0"/>
              <a:t>Aim </a:t>
            </a:r>
            <a:r>
              <a:rPr lang="en-US" sz="2000" b="1" i="1" dirty="0" smtClean="0"/>
              <a:t>To </a:t>
            </a:r>
            <a:r>
              <a:rPr lang="en-US" sz="2000" b="1" i="1" dirty="0"/>
              <a:t>establish and maintain SI traceability of Fiducial Reference Measurements (FRM) for </a:t>
            </a:r>
            <a:r>
              <a:rPr lang="en-US" sz="2000" b="1" i="1" dirty="0" smtClean="0"/>
              <a:t>land vegetation products (Cab, FAPAR and Surface Reflectance).</a:t>
            </a:r>
          </a:p>
          <a:p>
            <a:pPr lvl="1">
              <a:buFont typeface="Arial" panose="020B0604020202020204" pitchFamily="34" charset="0"/>
              <a:buChar char="•"/>
            </a:pPr>
            <a:r>
              <a:rPr lang="en-US" sz="1800" dirty="0" smtClean="0"/>
              <a:t>Laboratory and field individual measurement characterization experiments</a:t>
            </a:r>
          </a:p>
          <a:p>
            <a:pPr lvl="1">
              <a:buFont typeface="Arial" panose="020B0604020202020204" pitchFamily="34" charset="0"/>
              <a:buChar char="•"/>
            </a:pPr>
            <a:r>
              <a:rPr lang="en-US" sz="1800" dirty="0" smtClean="0"/>
              <a:t>Round-robin performance assessment of Cab, FAPAR </a:t>
            </a:r>
            <a:r>
              <a:rPr lang="en-US" sz="1800" dirty="0"/>
              <a:t>and Surface Reflectance measurement </a:t>
            </a:r>
            <a:r>
              <a:rPr lang="en-US" sz="1800" dirty="0" smtClean="0"/>
              <a:t>methods at OLCI pixel scale</a:t>
            </a:r>
          </a:p>
          <a:p>
            <a:pPr lvl="1">
              <a:buFont typeface="Arial" panose="020B0604020202020204" pitchFamily="34" charset="0"/>
              <a:buChar char="•"/>
            </a:pPr>
            <a:r>
              <a:rPr lang="en-US" sz="1800" dirty="0" smtClean="0"/>
              <a:t>Kick-OffQ2 2017</a:t>
            </a:r>
            <a:endParaRPr lang="en-US" sz="1800" dirty="0"/>
          </a:p>
        </p:txBody>
      </p:sp>
      <p:pic>
        <p:nvPicPr>
          <p:cNvPr id="7" name="Imagen 35" descr="HyPlant_PT_row-pattern.png"/>
          <p:cNvPicPr>
            <a:picLocks noChangeAspect="1"/>
          </p:cNvPicPr>
          <p:nvPr/>
        </p:nvPicPr>
        <p:blipFill rotWithShape="1">
          <a:blip r:embed="rId2" cstate="print">
            <a:extLst>
              <a:ext uri="{28A0092B-C50C-407E-A947-70E740481C1C}">
                <a14:useLocalDpi xmlns:a14="http://schemas.microsoft.com/office/drawing/2010/main" val="0"/>
              </a:ext>
            </a:extLst>
          </a:blip>
          <a:srcRect r="12120"/>
          <a:stretch/>
        </p:blipFill>
        <p:spPr>
          <a:xfrm>
            <a:off x="3840091" y="4564036"/>
            <a:ext cx="1384092" cy="1574979"/>
          </a:xfrm>
          <a:prstGeom prst="rect">
            <a:avLst/>
          </a:prstGeom>
        </p:spPr>
      </p:pic>
      <p:pic>
        <p:nvPicPr>
          <p:cNvPr id="8" name="Imagen 50" descr="HyPlant_PT_heterogeneity.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6167" y="4550508"/>
            <a:ext cx="1572858" cy="1572858"/>
          </a:xfrm>
          <a:prstGeom prst="rect">
            <a:avLst/>
          </a:prstGeom>
        </p:spPr>
      </p:pic>
      <p:pic>
        <p:nvPicPr>
          <p:cNvPr id="9" name="Imagen 1"/>
          <p:cNvPicPr>
            <a:picLocks noChangeAspect="1"/>
          </p:cNvPicPr>
          <p:nvPr/>
        </p:nvPicPr>
        <p:blipFill rotWithShape="1">
          <a:blip r:embed="rId4"/>
          <a:srcRect b="20633"/>
          <a:stretch/>
        </p:blipFill>
        <p:spPr>
          <a:xfrm>
            <a:off x="1112150" y="4580724"/>
            <a:ext cx="1515541" cy="1558291"/>
          </a:xfrm>
          <a:prstGeom prst="rect">
            <a:avLst/>
          </a:prstGeom>
        </p:spPr>
      </p:pic>
      <p:grpSp>
        <p:nvGrpSpPr>
          <p:cNvPr id="10" name="31 Grupo"/>
          <p:cNvGrpSpPr/>
          <p:nvPr/>
        </p:nvGrpSpPr>
        <p:grpSpPr>
          <a:xfrm>
            <a:off x="6490342" y="4910129"/>
            <a:ext cx="1334769" cy="895605"/>
            <a:chOff x="4860032" y="2492896"/>
            <a:chExt cx="3672408" cy="2736304"/>
          </a:xfrm>
          <a:solidFill>
            <a:srgbClr val="FF0000"/>
          </a:solidFill>
        </p:grpSpPr>
        <p:sp>
          <p:nvSpPr>
            <p:cNvPr id="11" name="10 Elipse"/>
            <p:cNvSpPr/>
            <p:nvPr/>
          </p:nvSpPr>
          <p:spPr>
            <a:xfrm>
              <a:off x="6228184" y="2766640"/>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12" name="11 Elipse"/>
            <p:cNvSpPr/>
            <p:nvPr/>
          </p:nvSpPr>
          <p:spPr>
            <a:xfrm>
              <a:off x="5652120" y="3140968"/>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13" name="12 Elipse"/>
            <p:cNvSpPr/>
            <p:nvPr/>
          </p:nvSpPr>
          <p:spPr>
            <a:xfrm>
              <a:off x="6228184" y="3717032"/>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14" name="13 Elipse"/>
            <p:cNvSpPr/>
            <p:nvPr/>
          </p:nvSpPr>
          <p:spPr>
            <a:xfrm>
              <a:off x="5724128" y="4437112"/>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15" name="14 Elipse"/>
            <p:cNvSpPr/>
            <p:nvPr/>
          </p:nvSpPr>
          <p:spPr>
            <a:xfrm>
              <a:off x="5004048" y="3861048"/>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16" name="15 Elipse"/>
            <p:cNvSpPr/>
            <p:nvPr/>
          </p:nvSpPr>
          <p:spPr>
            <a:xfrm>
              <a:off x="4860032" y="2708920"/>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17" name="16 Elipse"/>
            <p:cNvSpPr/>
            <p:nvPr/>
          </p:nvSpPr>
          <p:spPr>
            <a:xfrm>
              <a:off x="6876256" y="2564904"/>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18" name="17 Elipse"/>
            <p:cNvSpPr/>
            <p:nvPr/>
          </p:nvSpPr>
          <p:spPr>
            <a:xfrm>
              <a:off x="7956376" y="2492896"/>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19" name="18 Elipse"/>
            <p:cNvSpPr/>
            <p:nvPr/>
          </p:nvSpPr>
          <p:spPr>
            <a:xfrm>
              <a:off x="7308304" y="2636912"/>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20" name="19 Elipse"/>
            <p:cNvSpPr/>
            <p:nvPr/>
          </p:nvSpPr>
          <p:spPr>
            <a:xfrm>
              <a:off x="6948264" y="3284984"/>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21" name="20 Elipse"/>
            <p:cNvSpPr/>
            <p:nvPr/>
          </p:nvSpPr>
          <p:spPr>
            <a:xfrm>
              <a:off x="7524328" y="3284984"/>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22" name="21 Elipse"/>
            <p:cNvSpPr/>
            <p:nvPr/>
          </p:nvSpPr>
          <p:spPr>
            <a:xfrm>
              <a:off x="8100392" y="2924944"/>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23" name="22 Elipse"/>
            <p:cNvSpPr/>
            <p:nvPr/>
          </p:nvSpPr>
          <p:spPr>
            <a:xfrm>
              <a:off x="8172400" y="3356992"/>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24" name="23 Elipse"/>
            <p:cNvSpPr/>
            <p:nvPr/>
          </p:nvSpPr>
          <p:spPr>
            <a:xfrm>
              <a:off x="7884368" y="3645024"/>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25" name="24 Elipse"/>
            <p:cNvSpPr/>
            <p:nvPr/>
          </p:nvSpPr>
          <p:spPr>
            <a:xfrm>
              <a:off x="7236296" y="4869160"/>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26" name="25 Elipse"/>
            <p:cNvSpPr/>
            <p:nvPr/>
          </p:nvSpPr>
          <p:spPr>
            <a:xfrm>
              <a:off x="7740352" y="5085184"/>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27" name="26 Elipse"/>
            <p:cNvSpPr/>
            <p:nvPr/>
          </p:nvSpPr>
          <p:spPr>
            <a:xfrm>
              <a:off x="8028384" y="4653136"/>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28" name="27 Elipse"/>
            <p:cNvSpPr/>
            <p:nvPr/>
          </p:nvSpPr>
          <p:spPr>
            <a:xfrm>
              <a:off x="8388424" y="5085184"/>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29" name="28 Elipse"/>
            <p:cNvSpPr/>
            <p:nvPr/>
          </p:nvSpPr>
          <p:spPr>
            <a:xfrm>
              <a:off x="8388424" y="4437112"/>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30" name="29 Elipse"/>
            <p:cNvSpPr/>
            <p:nvPr/>
          </p:nvSpPr>
          <p:spPr>
            <a:xfrm>
              <a:off x="6444208" y="4365104"/>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sp>
          <p:nvSpPr>
            <p:cNvPr id="31" name="30 Elipse"/>
            <p:cNvSpPr/>
            <p:nvPr/>
          </p:nvSpPr>
          <p:spPr>
            <a:xfrm>
              <a:off x="5004048" y="4725144"/>
              <a:ext cx="144016" cy="144016"/>
            </a:xfrm>
            <a:prstGeom prst="ellipse">
              <a:avLst/>
            </a:prstGeom>
            <a:grpFill/>
            <a:ln w="25400" cap="flat" cmpd="sng" algn="ctr">
              <a:solidFill>
                <a:srgbClr val="FFFFFF"/>
              </a:solidFill>
              <a:prstDash val="solid"/>
            </a:ln>
            <a:effectLst/>
          </p:spPr>
          <p:txBody>
            <a:bodyPr rtlCol="0" anchor="ctr"/>
            <a:lstStyle/>
            <a:p>
              <a:pPr algn="ctr" defTabSz="738104" fontAlgn="auto">
                <a:spcBef>
                  <a:spcPts val="0"/>
                </a:spcBef>
                <a:spcAft>
                  <a:spcPts val="0"/>
                </a:spcAft>
                <a:defRPr/>
              </a:pPr>
              <a:endParaRPr lang="es-ES" sz="1500" kern="0">
                <a:solidFill>
                  <a:sysClr val="window" lastClr="FFFFFF"/>
                </a:solidFill>
                <a:latin typeface="Calibri"/>
              </a:endParaRPr>
            </a:p>
          </p:txBody>
        </p:sp>
      </p:grpSp>
      <p:sp>
        <p:nvSpPr>
          <p:cNvPr id="32" name="Elipse 66"/>
          <p:cNvSpPr/>
          <p:nvPr/>
        </p:nvSpPr>
        <p:spPr>
          <a:xfrm>
            <a:off x="4164078" y="4910129"/>
            <a:ext cx="769222" cy="769222"/>
          </a:xfrm>
          <a:prstGeom prst="ellipse">
            <a:avLst/>
          </a:prstGeom>
          <a:gradFill flip="none" rotWithShape="1">
            <a:gsLst>
              <a:gs pos="0">
                <a:srgbClr val="FF0000">
                  <a:alpha val="56000"/>
                </a:srgbClr>
              </a:gs>
              <a:gs pos="100000">
                <a:srgbClr val="4F81BD">
                  <a:tint val="50000"/>
                  <a:shade val="100000"/>
                  <a:satMod val="350000"/>
                  <a:alpha val="56000"/>
                </a:srgbClr>
              </a:gs>
            </a:gsLst>
            <a:path path="shape">
              <a:fillToRect l="50000" t="50000" r="50000" b="50000"/>
            </a:path>
            <a:tileRect/>
          </a:gradFill>
          <a:ln w="9525" cap="flat" cmpd="sng" algn="ctr">
            <a:solidFill>
              <a:srgbClr val="FFFFFF"/>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smtClean="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30290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ieren 5"/>
          <p:cNvGrpSpPr/>
          <p:nvPr/>
        </p:nvGrpSpPr>
        <p:grpSpPr>
          <a:xfrm>
            <a:off x="0" y="718228"/>
            <a:ext cx="6401435" cy="3281556"/>
            <a:chOff x="-555316" y="1010923"/>
            <a:chExt cx="9144001" cy="5086981"/>
          </a:xfrm>
        </p:grpSpPr>
        <p:pic>
          <p:nvPicPr>
            <p:cNvPr id="5" name="Grafi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316" y="1525903"/>
              <a:ext cx="9144001" cy="4572001"/>
            </a:xfrm>
            <a:prstGeom prst="rect">
              <a:avLst/>
            </a:prstGeom>
          </p:spPr>
        </p:pic>
        <p:sp>
          <p:nvSpPr>
            <p:cNvPr id="6" name="Textfeld 3"/>
            <p:cNvSpPr txBox="1"/>
            <p:nvPr/>
          </p:nvSpPr>
          <p:spPr>
            <a:xfrm>
              <a:off x="-410817" y="1010923"/>
              <a:ext cx="7536115" cy="524817"/>
            </a:xfrm>
            <a:prstGeom prst="rect">
              <a:avLst/>
            </a:prstGeom>
            <a:noFill/>
          </p:spPr>
          <p:txBody>
            <a:bodyPr wrap="none" rtlCol="0">
              <a:spAutoFit/>
            </a:bodyPr>
            <a:lstStyle/>
            <a:p>
              <a:r>
                <a:rPr lang="de-DE" sz="1600" b="1" dirty="0" smtClean="0"/>
                <a:t>OTCI (global </a:t>
              </a:r>
              <a:r>
                <a:rPr lang="de-DE" sz="1600" b="1" dirty="0" err="1" smtClean="0"/>
                <a:t>mean</a:t>
              </a:r>
              <a:r>
                <a:rPr lang="de-DE" sz="1600" b="1" dirty="0" smtClean="0"/>
                <a:t>, 20-23 </a:t>
              </a:r>
              <a:r>
                <a:rPr lang="de-DE" sz="1600" b="1" dirty="0"/>
                <a:t>September </a:t>
              </a:r>
              <a:r>
                <a:rPr lang="de-DE" sz="1600" b="1" dirty="0" smtClean="0"/>
                <a:t>2016)</a:t>
              </a:r>
              <a:endParaRPr lang="en-GB" sz="1600" b="1" dirty="0"/>
            </a:p>
          </p:txBody>
        </p:sp>
        <p:pic>
          <p:nvPicPr>
            <p:cNvPr id="7"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3147" y="4506676"/>
              <a:ext cx="2305878" cy="807057"/>
            </a:xfrm>
            <a:prstGeom prst="rect">
              <a:avLst/>
            </a:prstGeom>
          </p:spPr>
        </p:pic>
      </p:grpSp>
      <p:pic>
        <p:nvPicPr>
          <p:cNvPr id="8"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7910" y="3558207"/>
            <a:ext cx="6014608" cy="3007304"/>
          </a:xfrm>
          <a:prstGeom prst="rect">
            <a:avLst/>
          </a:prstGeom>
        </p:spPr>
      </p:pic>
      <p:pic>
        <p:nvPicPr>
          <p:cNvPr id="9"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4944" y="5699442"/>
            <a:ext cx="1799919" cy="629972"/>
          </a:xfrm>
          <a:prstGeom prst="rect">
            <a:avLst/>
          </a:prstGeom>
        </p:spPr>
      </p:pic>
      <p:sp>
        <p:nvSpPr>
          <p:cNvPr id="11" name="Title 1"/>
          <p:cNvSpPr>
            <a:spLocks noGrp="1"/>
          </p:cNvSpPr>
          <p:nvPr>
            <p:ph type="title"/>
          </p:nvPr>
        </p:nvSpPr>
        <p:spPr>
          <a:xfrm>
            <a:off x="142875" y="161925"/>
            <a:ext cx="3822838" cy="427038"/>
          </a:xfrm>
        </p:spPr>
        <p:txBody>
          <a:bodyPr/>
          <a:lstStyle/>
          <a:p>
            <a:r>
              <a:rPr lang="en-US" b="1" dirty="0" smtClean="0"/>
              <a:t>Global Land Products</a:t>
            </a:r>
            <a:endParaRPr lang="en-US" b="1" dirty="0"/>
          </a:p>
        </p:txBody>
      </p:sp>
      <p:sp>
        <p:nvSpPr>
          <p:cNvPr id="12" name="Textfeld 3"/>
          <p:cNvSpPr txBox="1"/>
          <p:nvPr/>
        </p:nvSpPr>
        <p:spPr>
          <a:xfrm>
            <a:off x="2739060" y="3558207"/>
            <a:ext cx="5275803" cy="338554"/>
          </a:xfrm>
          <a:prstGeom prst="rect">
            <a:avLst/>
          </a:prstGeom>
          <a:noFill/>
        </p:spPr>
        <p:txBody>
          <a:bodyPr wrap="none" rtlCol="0">
            <a:spAutoFit/>
          </a:bodyPr>
          <a:lstStyle/>
          <a:p>
            <a:r>
              <a:rPr lang="de-DE" sz="1600" b="1" dirty="0" smtClean="0"/>
              <a:t>OGVI (global </a:t>
            </a:r>
            <a:r>
              <a:rPr lang="de-DE" sz="1600" b="1" dirty="0" err="1" smtClean="0"/>
              <a:t>mean</a:t>
            </a:r>
            <a:r>
              <a:rPr lang="de-DE" sz="1600" b="1" dirty="0" smtClean="0"/>
              <a:t>, 20-23 </a:t>
            </a:r>
            <a:r>
              <a:rPr lang="de-DE" sz="1600" b="1" dirty="0"/>
              <a:t>September </a:t>
            </a:r>
            <a:r>
              <a:rPr lang="de-DE" sz="1600" b="1" dirty="0" smtClean="0"/>
              <a:t>2016)</a:t>
            </a:r>
            <a:endParaRPr lang="en-GB" sz="1600" b="1" dirty="0"/>
          </a:p>
        </p:txBody>
      </p:sp>
      <p:pic>
        <p:nvPicPr>
          <p:cNvPr id="13" name="Imag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5553" y="5232605"/>
            <a:ext cx="1343151" cy="1096809"/>
          </a:xfrm>
          <a:prstGeom prst="rect">
            <a:avLst/>
          </a:prstGeom>
          <a:ln>
            <a:noFill/>
          </a:ln>
          <a:effectLst>
            <a:outerShdw blurRad="292100" dist="139700" dir="2700000" sx="87000" sy="87000" algn="tl" rotWithShape="0">
              <a:srgbClr val="333333">
                <a:alpha val="65000"/>
              </a:srgbClr>
            </a:outerShdw>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6833" y="5706775"/>
            <a:ext cx="915091" cy="480690"/>
          </a:xfrm>
          <a:prstGeom prst="rect">
            <a:avLst/>
          </a:prstGeom>
        </p:spPr>
      </p:pic>
    </p:spTree>
    <p:extLst>
      <p:ext uri="{BB962C8B-B14F-4D97-AF65-F5344CB8AC3E}">
        <p14:creationId xmlns:p14="http://schemas.microsoft.com/office/powerpoint/2010/main" val="5204307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bject 8"/>
          <p:cNvSpPr txBox="1">
            <a:spLocks noChangeArrowheads="1"/>
          </p:cNvSpPr>
          <p:nvPr/>
        </p:nvSpPr>
        <p:spPr bwMode="auto">
          <a:xfrm>
            <a:off x="372472" y="292238"/>
            <a:ext cx="4452975" cy="636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ts val="2600"/>
              </a:lnSpc>
              <a:spcBef>
                <a:spcPct val="0"/>
              </a:spcBef>
              <a:buClrTx/>
              <a:buFontTx/>
              <a:buNone/>
            </a:pPr>
            <a:r>
              <a:rPr lang="en-US" altLang="en-US" sz="2000" b="1" dirty="0">
                <a:solidFill>
                  <a:srgbClr val="00549F"/>
                </a:solidFill>
              </a:rPr>
              <a:t>SLSTR</a:t>
            </a:r>
            <a:r>
              <a:rPr lang="en-GB" altLang="en-US" sz="2000" b="1" dirty="0">
                <a:solidFill>
                  <a:srgbClr val="00549F"/>
                </a:solidFill>
              </a:rPr>
              <a:t>: </a:t>
            </a:r>
            <a:r>
              <a:rPr lang="en-GB" altLang="en-US" sz="2000" b="1" dirty="0" smtClean="0">
                <a:solidFill>
                  <a:srgbClr val="00549F"/>
                </a:solidFill>
              </a:rPr>
              <a:t>Status Level 1</a:t>
            </a:r>
          </a:p>
          <a:p>
            <a:pPr eaLnBrk="1" hangingPunct="1">
              <a:lnSpc>
                <a:spcPts val="2600"/>
              </a:lnSpc>
              <a:spcBef>
                <a:spcPct val="0"/>
              </a:spcBef>
              <a:buClrTx/>
              <a:buFontTx/>
              <a:buNone/>
            </a:pPr>
            <a:r>
              <a:rPr lang="en-GB" altLang="en-US" sz="2000" b="1" dirty="0" smtClean="0">
                <a:solidFill>
                  <a:srgbClr val="00549F"/>
                </a:solidFill>
              </a:rPr>
              <a:t>(TOA radiances)</a:t>
            </a:r>
            <a:endParaRPr lang="en-US" altLang="en-US" sz="2000" dirty="0">
              <a:solidFill>
                <a:srgbClr val="00549F"/>
              </a:solidFill>
            </a:endParaRPr>
          </a:p>
        </p:txBody>
      </p:sp>
      <p:sp>
        <p:nvSpPr>
          <p:cNvPr id="3" name="object 15"/>
          <p:cNvSpPr txBox="1">
            <a:spLocks noChangeArrowheads="1"/>
          </p:cNvSpPr>
          <p:nvPr/>
        </p:nvSpPr>
        <p:spPr bwMode="auto">
          <a:xfrm>
            <a:off x="3694665" y="1248382"/>
            <a:ext cx="5230674" cy="480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5750" indent="-285750" eaLnBrk="0" hangingPunct="0">
              <a:spcBef>
                <a:spcPct val="20000"/>
              </a:spcBef>
              <a:buFont typeface="Arial" pitchFamily="34" charset="0"/>
              <a:buChar char="•"/>
              <a:defRPr sz="3200">
                <a:solidFill>
                  <a:srgbClr val="192C67"/>
                </a:solidFill>
                <a:latin typeface="Calibri" pitchFamily="34" charset="0"/>
              </a:defRPr>
            </a:lvl1pPr>
            <a:lvl2pPr marL="742950" indent="-285750" eaLnBrk="0" hangingPunct="0">
              <a:spcBef>
                <a:spcPct val="20000"/>
              </a:spcBef>
              <a:buFont typeface="Arial" pitchFamily="34" charset="0"/>
              <a:buChar char="–"/>
              <a:defRPr sz="2800">
                <a:solidFill>
                  <a:srgbClr val="192C67"/>
                </a:solidFill>
                <a:latin typeface="Calibri" pitchFamily="34" charset="0"/>
              </a:defRPr>
            </a:lvl2pPr>
            <a:lvl3pPr marL="1143000" indent="-228600" eaLnBrk="0" hangingPunct="0">
              <a:spcBef>
                <a:spcPct val="20000"/>
              </a:spcBef>
              <a:buFont typeface="Arial" pitchFamily="34" charset="0"/>
              <a:buChar char="•"/>
              <a:defRPr sz="2400">
                <a:solidFill>
                  <a:srgbClr val="192C67"/>
                </a:solidFill>
                <a:latin typeface="Calibri" pitchFamily="34" charset="0"/>
              </a:defRPr>
            </a:lvl3pPr>
            <a:lvl4pPr marL="1600200" indent="-228600" eaLnBrk="0" hangingPunct="0">
              <a:spcBef>
                <a:spcPct val="20000"/>
              </a:spcBef>
              <a:buFont typeface="Arial" pitchFamily="34" charset="0"/>
              <a:buChar char="–"/>
              <a:defRPr sz="2000">
                <a:solidFill>
                  <a:srgbClr val="192C67"/>
                </a:solidFill>
                <a:latin typeface="Calibri" pitchFamily="34" charset="0"/>
              </a:defRPr>
            </a:lvl4pPr>
            <a:lvl5pPr marL="2057400" indent="-228600" eaLnBrk="0" hangingPunct="0">
              <a:spcBef>
                <a:spcPct val="20000"/>
              </a:spcBef>
              <a:buFont typeface="Arial" pitchFamily="34"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9pPr>
          </a:lstStyle>
          <a:p>
            <a:pPr algn="just" eaLnBrk="1" hangingPunct="1">
              <a:spcBef>
                <a:spcPct val="0"/>
              </a:spcBef>
              <a:buClr>
                <a:srgbClr val="0070C0"/>
              </a:buClr>
              <a:buFont typeface="Wingdings" pitchFamily="2" charset="2"/>
              <a:buChar char="q"/>
              <a:defRPr/>
            </a:pPr>
            <a:r>
              <a:rPr lang="en-US" altLang="en-US" sz="1400" dirty="0">
                <a:solidFill>
                  <a:schemeClr val="tx1"/>
                </a:solidFill>
                <a:latin typeface="+mn-lt"/>
                <a:ea typeface="Verdana" pitchFamily="34" charset="0"/>
                <a:cs typeface="Verdana" pitchFamily="34" charset="0"/>
              </a:rPr>
              <a:t>Sea and Land Surface Temperature Radiometer (SLSTR) designed for observations with high radiometric accuracy </a:t>
            </a:r>
            <a:r>
              <a:rPr lang="en-GB" altLang="en-US" sz="1400" dirty="0">
                <a:solidFill>
                  <a:schemeClr val="tx1"/>
                </a:solidFill>
                <a:latin typeface="+mn-lt"/>
                <a:ea typeface="Verdana" pitchFamily="34" charset="0"/>
                <a:cs typeface="Verdana" pitchFamily="34" charset="0"/>
              </a:rPr>
              <a:t>&lt;2% (BOL)/&lt;5% (EOL); &lt; 0.2K (0.1K goal), providing </a:t>
            </a:r>
            <a:r>
              <a:rPr lang="en-US" altLang="en-US" sz="1400" dirty="0">
                <a:solidFill>
                  <a:schemeClr val="tx1"/>
                </a:solidFill>
                <a:latin typeface="+mn-lt"/>
                <a:ea typeface="Verdana" pitchFamily="34" charset="0"/>
                <a:cs typeface="Verdana" pitchFamily="34" charset="0"/>
              </a:rPr>
              <a:t>continuity for(A)ATSR (</a:t>
            </a:r>
            <a:r>
              <a:rPr lang="en-US" altLang="en-US" sz="1400" dirty="0" err="1">
                <a:solidFill>
                  <a:schemeClr val="tx1"/>
                </a:solidFill>
                <a:latin typeface="+mn-lt"/>
                <a:ea typeface="Verdana" pitchFamily="34" charset="0"/>
                <a:cs typeface="Verdana" pitchFamily="34" charset="0"/>
              </a:rPr>
              <a:t>Envisat</a:t>
            </a:r>
            <a:r>
              <a:rPr lang="en-US" altLang="en-US" sz="1400" dirty="0">
                <a:solidFill>
                  <a:schemeClr val="tx1"/>
                </a:solidFill>
                <a:latin typeface="+mn-lt"/>
                <a:ea typeface="Verdana" pitchFamily="34" charset="0"/>
                <a:cs typeface="Verdana" pitchFamily="34" charset="0"/>
              </a:rPr>
              <a:t>); 100% overlap with </a:t>
            </a:r>
            <a:r>
              <a:rPr lang="en-US" altLang="en-US" sz="1400" dirty="0" smtClean="0">
                <a:solidFill>
                  <a:schemeClr val="tx1"/>
                </a:solidFill>
                <a:latin typeface="+mn-lt"/>
                <a:ea typeface="Verdana" pitchFamily="34" charset="0"/>
                <a:cs typeface="Verdana" pitchFamily="34" charset="0"/>
              </a:rPr>
              <a:t>OLCI</a:t>
            </a: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r>
              <a:rPr lang="en-US" altLang="en-US" sz="1400" dirty="0" smtClean="0">
                <a:solidFill>
                  <a:schemeClr val="tx1"/>
                </a:solidFill>
                <a:latin typeface="+mn-lt"/>
                <a:ea typeface="Verdana" pitchFamily="34" charset="0"/>
                <a:cs typeface="Verdana" pitchFamily="34" charset="0"/>
              </a:rPr>
              <a:t>Nighttime acquisitions for S1-S4 (“day channels”) over Siberia and Gulf of Guinea in Jan 2017 to be characterize gas flares (9 collocation with VIIRS)</a:t>
            </a:r>
          </a:p>
          <a:p>
            <a:pPr algn="just" eaLnBrk="1" hangingPunct="1">
              <a:spcBef>
                <a:spcPct val="0"/>
              </a:spcBef>
              <a:buClr>
                <a:srgbClr val="0070C0"/>
              </a:buClr>
              <a:buFont typeface="Wingdings" pitchFamily="2" charset="2"/>
              <a:buChar char="q"/>
              <a:defRPr/>
            </a:pPr>
            <a:endParaRPr lang="en-US" altLang="en-US" sz="1400" dirty="0" smtClean="0">
              <a:solidFill>
                <a:schemeClr val="tx1"/>
              </a:solidFill>
              <a:latin typeface="+mn-lt"/>
              <a:ea typeface="Verdana" pitchFamily="34" charset="0"/>
              <a:cs typeface="Verdana" pitchFamily="34" charset="0"/>
            </a:endParaRPr>
          </a:p>
          <a:p>
            <a:pPr algn="just" eaLnBrk="1" hangingPunct="1">
              <a:spcBef>
                <a:spcPts val="0"/>
              </a:spcBef>
              <a:buClr>
                <a:srgbClr val="0070C0"/>
              </a:buClr>
              <a:buFont typeface="Wingdings" pitchFamily="2" charset="2"/>
              <a:buChar char="q"/>
              <a:defRPr/>
            </a:pPr>
            <a:r>
              <a:rPr lang="en-US" altLang="en-US" sz="1400" b="1" dirty="0">
                <a:solidFill>
                  <a:srgbClr val="0098DB"/>
                </a:solidFill>
                <a:latin typeface="+mn-lt"/>
                <a:ea typeface="Verdana" pitchFamily="34" charset="0"/>
                <a:cs typeface="Verdana" pitchFamily="34" charset="0"/>
              </a:rPr>
              <a:t>Level 1 </a:t>
            </a:r>
            <a:r>
              <a:rPr lang="en-US" altLang="en-US" sz="1400" b="1" dirty="0" smtClean="0">
                <a:solidFill>
                  <a:srgbClr val="0098DB"/>
                </a:solidFill>
                <a:latin typeface="+mn-lt"/>
                <a:ea typeface="Verdana" pitchFamily="34" charset="0"/>
                <a:cs typeface="Verdana" pitchFamily="34" charset="0"/>
              </a:rPr>
              <a:t>performance</a:t>
            </a:r>
          </a:p>
          <a:p>
            <a:pPr marL="0" indent="0" algn="just" eaLnBrk="1" hangingPunct="1">
              <a:spcBef>
                <a:spcPts val="0"/>
              </a:spcBef>
              <a:buClr>
                <a:srgbClr val="0070C0"/>
              </a:buClr>
              <a:buNone/>
              <a:defRPr/>
            </a:pPr>
            <a:endParaRPr lang="en-US" altLang="en-US" sz="1400" b="1" dirty="0">
              <a:solidFill>
                <a:srgbClr val="0098DB"/>
              </a:solidFill>
              <a:latin typeface="+mn-lt"/>
              <a:ea typeface="Verdana" pitchFamily="34" charset="0"/>
              <a:cs typeface="Verdana" pitchFamily="34" charset="0"/>
            </a:endParaRPr>
          </a:p>
          <a:p>
            <a:pPr lvl="1" fontAlgn="auto">
              <a:spcBef>
                <a:spcPts val="0"/>
              </a:spcBef>
              <a:spcAft>
                <a:spcPts val="0"/>
              </a:spcAft>
              <a:buFont typeface="Wingdings" panose="05000000000000000000" pitchFamily="2" charset="2"/>
              <a:buChar char="q"/>
              <a:defRPr/>
            </a:pPr>
            <a:r>
              <a:rPr lang="en-US" sz="1400" dirty="0">
                <a:latin typeface="+mn-lt"/>
              </a:rPr>
              <a:t>Corrections to Basic Cloud Screening - improved</a:t>
            </a:r>
          </a:p>
          <a:p>
            <a:pPr lvl="1" fontAlgn="auto">
              <a:spcBef>
                <a:spcPts val="0"/>
              </a:spcBef>
              <a:spcAft>
                <a:spcPts val="0"/>
              </a:spcAft>
              <a:buFont typeface="Wingdings" panose="05000000000000000000" pitchFamily="2" charset="2"/>
              <a:buChar char="q"/>
              <a:defRPr/>
            </a:pPr>
            <a:r>
              <a:rPr lang="en-GB" sz="1400" dirty="0">
                <a:latin typeface="+mn-lt"/>
              </a:rPr>
              <a:t>SWIR calibration – improved, residual of 10% </a:t>
            </a:r>
            <a:endParaRPr lang="en-GB" sz="1400" strike="sngStrike" dirty="0">
              <a:latin typeface="+mn-lt"/>
            </a:endParaRPr>
          </a:p>
          <a:p>
            <a:pPr lvl="1" fontAlgn="auto">
              <a:spcBef>
                <a:spcPts val="0"/>
              </a:spcBef>
              <a:spcAft>
                <a:spcPts val="0"/>
              </a:spcAft>
              <a:buFont typeface="Wingdings" panose="05000000000000000000" pitchFamily="2" charset="2"/>
              <a:buChar char="q"/>
              <a:defRPr/>
            </a:pPr>
            <a:r>
              <a:rPr lang="en-US" sz="1400" dirty="0">
                <a:latin typeface="+mn-lt"/>
              </a:rPr>
              <a:t>Geometric calibration corrections in Nadir and Oblique </a:t>
            </a:r>
            <a:r>
              <a:rPr lang="en-US" sz="1400" dirty="0" smtClean="0">
                <a:latin typeface="+mn-lt"/>
              </a:rPr>
              <a:t>–March 2017 </a:t>
            </a:r>
          </a:p>
          <a:p>
            <a:pPr lvl="1" fontAlgn="auto">
              <a:spcBef>
                <a:spcPts val="0"/>
              </a:spcBef>
              <a:spcAft>
                <a:spcPts val="0"/>
              </a:spcAft>
              <a:buFont typeface="Wingdings" panose="05000000000000000000" pitchFamily="2" charset="2"/>
              <a:buChar char="q"/>
              <a:defRPr/>
            </a:pPr>
            <a:r>
              <a:rPr lang="en-GB" sz="1400" dirty="0" smtClean="0">
                <a:latin typeface="+mn-lt"/>
              </a:rPr>
              <a:t>Saturation </a:t>
            </a:r>
            <a:r>
              <a:rPr lang="en-GB" sz="1400" dirty="0">
                <a:latin typeface="+mn-lt"/>
              </a:rPr>
              <a:t>thresholds – improved</a:t>
            </a:r>
          </a:p>
          <a:p>
            <a:pPr lvl="1" fontAlgn="auto">
              <a:spcBef>
                <a:spcPts val="0"/>
              </a:spcBef>
              <a:spcAft>
                <a:spcPts val="0"/>
              </a:spcAft>
              <a:buFont typeface="Wingdings" panose="05000000000000000000" pitchFamily="2" charset="2"/>
              <a:buChar char="q"/>
              <a:defRPr/>
            </a:pPr>
            <a:r>
              <a:rPr lang="en-GB" sz="1400" dirty="0">
                <a:latin typeface="+mn-lt"/>
              </a:rPr>
              <a:t>Co-registration of fire channels and their nominal channels (F1/S7 and F2/S8)– </a:t>
            </a:r>
            <a:r>
              <a:rPr lang="en-GB" sz="1400" dirty="0" smtClean="0">
                <a:latin typeface="+mn-lt"/>
              </a:rPr>
              <a:t>end 2017</a:t>
            </a:r>
            <a:endParaRPr lang="en-GB" sz="1400" dirty="0">
              <a:latin typeface="+mn-lt"/>
            </a:endParaRPr>
          </a:p>
          <a:p>
            <a:pPr lvl="1" fontAlgn="auto">
              <a:spcBef>
                <a:spcPts val="0"/>
              </a:spcBef>
              <a:spcAft>
                <a:spcPts val="0"/>
              </a:spcAft>
              <a:buFont typeface="Wingdings" panose="05000000000000000000" pitchFamily="2" charset="2"/>
              <a:buChar char="q"/>
              <a:defRPr/>
            </a:pPr>
            <a:r>
              <a:rPr lang="en-GB" sz="1400" dirty="0">
                <a:latin typeface="+mn-lt"/>
              </a:rPr>
              <a:t>Co-registration of VIS and SWIR – </a:t>
            </a:r>
            <a:r>
              <a:rPr lang="en-GB" sz="1400" dirty="0" smtClean="0">
                <a:latin typeface="+mn-lt"/>
              </a:rPr>
              <a:t>March 2017</a:t>
            </a:r>
            <a:endParaRPr lang="en-GB" sz="1400" dirty="0">
              <a:solidFill>
                <a:srgbClr val="C00000"/>
              </a:solidFill>
              <a:latin typeface="+mn-lt"/>
            </a:endParaRPr>
          </a:p>
          <a:p>
            <a:pPr marL="0" indent="0" algn="just" eaLnBrk="1" hangingPunct="1">
              <a:spcBef>
                <a:spcPct val="0"/>
              </a:spcBef>
              <a:buClr>
                <a:srgbClr val="0070C0"/>
              </a:buClr>
              <a:buNone/>
              <a:defRPr/>
            </a:pPr>
            <a:endParaRPr lang="en-US" altLang="en-US" sz="1400" dirty="0" smtClean="0">
              <a:solidFill>
                <a:schemeClr val="tx1"/>
              </a:solidFill>
              <a:latin typeface="+mn-lt"/>
              <a:ea typeface="Verdana" pitchFamily="34" charset="0"/>
              <a:cs typeface="Verdana" pitchFamily="34" charset="0"/>
            </a:endParaRPr>
          </a:p>
          <a:p>
            <a:pPr marL="0" indent="0" algn="just" eaLnBrk="1" hangingPunct="1">
              <a:spcBef>
                <a:spcPct val="0"/>
              </a:spcBef>
              <a:buClr>
                <a:srgbClr val="0070C0"/>
              </a:buClr>
              <a:buFont typeface="Arial" pitchFamily="34" charset="0"/>
              <a:buNone/>
              <a:defRPr/>
            </a:pPr>
            <a:endParaRPr lang="en-US" altLang="en-US" sz="1400" dirty="0" smtClean="0">
              <a:solidFill>
                <a:schemeClr val="tx1"/>
              </a:solidFill>
              <a:latin typeface="+mn-lt"/>
              <a:ea typeface="Verdana" pitchFamily="34" charset="0"/>
              <a:cs typeface="Verdana" pitchFamily="34" charset="0"/>
            </a:endParaRPr>
          </a:p>
          <a:p>
            <a:pPr lvl="1" algn="just" eaLnBrk="1" hangingPunct="1">
              <a:spcBef>
                <a:spcPct val="0"/>
              </a:spcBef>
              <a:buClr>
                <a:srgbClr val="0070C0"/>
              </a:buClr>
              <a:buFont typeface="Wingdings" pitchFamily="2" charset="2"/>
              <a:buChar char="q"/>
              <a:defRPr/>
            </a:pPr>
            <a:endParaRPr lang="en-US" altLang="en-US" sz="1400" dirty="0" smtClean="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smtClean="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lnSpc>
                <a:spcPts val="1900"/>
              </a:lnSpc>
              <a:spcBef>
                <a:spcPct val="0"/>
              </a:spcBef>
              <a:buClr>
                <a:srgbClr val="FFFFFF"/>
              </a:buClr>
              <a:buFont typeface="Trebuchet MS" pitchFamily="34" charset="0"/>
              <a:buChar char="▪"/>
              <a:defRPr/>
            </a:pPr>
            <a:endParaRPr lang="en-US" altLang="en-US" sz="1400" dirty="0">
              <a:solidFill>
                <a:schemeClr val="tx1"/>
              </a:solidFill>
              <a:latin typeface="+mn-lt"/>
              <a:ea typeface="Verdana" pitchFamily="34" charset="0"/>
              <a:cs typeface="Verdana" pitchFamily="34"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906050449"/>
              </p:ext>
            </p:extLst>
          </p:nvPr>
        </p:nvGraphicFramePr>
        <p:xfrm>
          <a:off x="262952" y="4668128"/>
          <a:ext cx="3200400" cy="1569720"/>
        </p:xfrm>
        <a:graphic>
          <a:graphicData uri="http://schemas.openxmlformats.org/drawingml/2006/table">
            <a:tbl>
              <a:tblPr firstRow="1" bandRow="1">
                <a:tableStyleId>{3B4B98B0-60AC-42C2-AFA5-B58CD77FA1E5}</a:tableStyleId>
              </a:tblPr>
              <a:tblGrid>
                <a:gridCol w="1504912"/>
                <a:gridCol w="1695488"/>
              </a:tblGrid>
              <a:tr h="370840">
                <a:tc>
                  <a:txBody>
                    <a:bodyPr/>
                    <a:lstStyle/>
                    <a:p>
                      <a:r>
                        <a:rPr lang="en-GB" sz="1200" b="1" dirty="0" smtClean="0"/>
                        <a:t>Switch on</a:t>
                      </a:r>
                      <a:endParaRPr lang="en-GB" sz="1200" b="1" dirty="0"/>
                    </a:p>
                  </a:txBody>
                  <a:tcPr/>
                </a:tc>
                <a:tc>
                  <a:txBody>
                    <a:bodyPr/>
                    <a:lstStyle/>
                    <a:p>
                      <a:r>
                        <a:rPr lang="en-GB" sz="1200" b="1" dirty="0" smtClean="0"/>
                        <a:t>2 March 2016</a:t>
                      </a:r>
                      <a:endParaRPr lang="en-GB" sz="1200" b="1" dirty="0"/>
                    </a:p>
                  </a:txBody>
                  <a:tcPr/>
                </a:tc>
              </a:tr>
              <a:tr h="370840">
                <a:tc>
                  <a:txBody>
                    <a:bodyPr/>
                    <a:lstStyle/>
                    <a:p>
                      <a:r>
                        <a:rPr lang="en-GB" sz="1200" b="1" dirty="0" smtClean="0"/>
                        <a:t>Sample L1/L2 data available</a:t>
                      </a:r>
                      <a:r>
                        <a:rPr lang="en-GB" sz="1200" b="1" baseline="0" dirty="0" smtClean="0"/>
                        <a:t> </a:t>
                      </a:r>
                      <a:endParaRPr lang="en-GB" sz="1200" b="1" dirty="0"/>
                    </a:p>
                  </a:txBody>
                  <a:tcPr/>
                </a:tc>
                <a:tc>
                  <a:txBody>
                    <a:bodyPr/>
                    <a:lstStyle/>
                    <a:p>
                      <a:r>
                        <a:rPr lang="en-GB" sz="1200" b="1" dirty="0" smtClean="0"/>
                        <a:t>May/June 2016</a:t>
                      </a:r>
                      <a:endParaRPr lang="en-GB" sz="1200" b="1" dirty="0"/>
                    </a:p>
                  </a:txBody>
                  <a:tcPr/>
                </a:tc>
              </a:tr>
              <a:tr h="370840">
                <a:tc>
                  <a:txBody>
                    <a:bodyPr/>
                    <a:lstStyle/>
                    <a:p>
                      <a:r>
                        <a:rPr lang="en-GB" sz="1200" b="1" dirty="0" smtClean="0"/>
                        <a:t>L1 data release</a:t>
                      </a:r>
                      <a:endParaRPr lang="en-GB" sz="1200" b="1" dirty="0"/>
                    </a:p>
                  </a:txBody>
                  <a:tcPr/>
                </a:tc>
                <a:tc>
                  <a:txBody>
                    <a:bodyPr/>
                    <a:lstStyle/>
                    <a:p>
                      <a:r>
                        <a:rPr lang="en-GB" sz="1200" b="1" dirty="0" smtClean="0"/>
                        <a:t>17 Nov 2016</a:t>
                      </a:r>
                      <a:endParaRPr lang="en-GB" sz="1200" b="1" dirty="0"/>
                    </a:p>
                  </a:txBody>
                  <a:tcPr/>
                </a:tc>
              </a:tr>
              <a:tr h="370840">
                <a:tc>
                  <a:txBody>
                    <a:bodyPr/>
                    <a:lstStyle/>
                    <a:p>
                      <a:r>
                        <a:rPr lang="en-GB" sz="1200" b="1" dirty="0" smtClean="0"/>
                        <a:t>L2 data release </a:t>
                      </a:r>
                      <a:endParaRPr lang="en-GB" sz="1200" b="1" dirty="0"/>
                    </a:p>
                  </a:txBody>
                  <a:tcPr/>
                </a:tc>
                <a:tc>
                  <a:txBody>
                    <a:bodyPr/>
                    <a:lstStyle/>
                    <a:p>
                      <a:r>
                        <a:rPr lang="en-GB" sz="1200" b="1" dirty="0" smtClean="0"/>
                        <a:t>Spring 2017</a:t>
                      </a:r>
                      <a:endParaRPr lang="en-GB" sz="1200" b="1" dirty="0"/>
                    </a:p>
                  </a:txBody>
                  <a:tcPr/>
                </a:tc>
              </a:tr>
            </a:tbl>
          </a:graphicData>
        </a:graphic>
      </p:graphicFrame>
      <p:pic>
        <p:nvPicPr>
          <p:cNvPr id="2050" name="Picture 2" descr="http://www.esa.int/var/esa/storage/images/esa_multimedia/images/2016/03/europe_viewed_wide/15853486-1-eng-GB/Europe_viewed_wide_node_full_image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472" y="1124236"/>
            <a:ext cx="3169447" cy="32674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8415" y="153988"/>
            <a:ext cx="17938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8034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extLst>
              <a:ext uri="{28A0092B-C50C-407E-A947-70E740481C1C}">
                <a14:useLocalDpi xmlns:a14="http://schemas.microsoft.com/office/drawing/2010/main" val="0"/>
              </a:ext>
            </a:extLst>
          </a:blip>
          <a:srcRect/>
          <a:stretch>
            <a:fillRect/>
          </a:stretch>
        </p:blipFill>
        <p:spPr bwMode="auto">
          <a:xfrm>
            <a:off x="-99392" y="1440001"/>
            <a:ext cx="4969445" cy="2601188"/>
          </a:xfrm>
          <a:prstGeom prst="rect">
            <a:avLst/>
          </a:prstGeom>
          <a:noFill/>
        </p:spPr>
      </p:pic>
      <p:sp>
        <p:nvSpPr>
          <p:cNvPr id="8" name="object 8"/>
          <p:cNvSpPr txBox="1">
            <a:spLocks noChangeArrowheads="1"/>
          </p:cNvSpPr>
          <p:nvPr/>
        </p:nvSpPr>
        <p:spPr bwMode="auto">
          <a:xfrm>
            <a:off x="201474" y="616697"/>
            <a:ext cx="5675490" cy="66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marL="12700"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ts val="2600"/>
              </a:lnSpc>
              <a:spcBef>
                <a:spcPct val="0"/>
              </a:spcBef>
              <a:buClrTx/>
              <a:buFontTx/>
              <a:buNone/>
            </a:pPr>
            <a:r>
              <a:rPr lang="en-US" altLang="en-US" sz="2000" b="1" dirty="0">
                <a:solidFill>
                  <a:srgbClr val="00549F"/>
                </a:solidFill>
              </a:rPr>
              <a:t>SLSTR</a:t>
            </a:r>
            <a:r>
              <a:rPr lang="en-GB" altLang="en-US" sz="2000" b="1" dirty="0">
                <a:solidFill>
                  <a:srgbClr val="00549F"/>
                </a:solidFill>
              </a:rPr>
              <a:t>: </a:t>
            </a:r>
            <a:r>
              <a:rPr lang="en-GB" altLang="en-US" sz="2000" b="1" dirty="0" smtClean="0">
                <a:solidFill>
                  <a:srgbClr val="00549F"/>
                </a:solidFill>
              </a:rPr>
              <a:t>Status Level 2 </a:t>
            </a:r>
            <a:endParaRPr lang="en-GB" altLang="en-US" sz="2000" b="1" dirty="0">
              <a:solidFill>
                <a:srgbClr val="00549F"/>
              </a:solidFill>
            </a:endParaRPr>
          </a:p>
          <a:p>
            <a:pPr eaLnBrk="1" hangingPunct="1">
              <a:lnSpc>
                <a:spcPts val="2600"/>
              </a:lnSpc>
              <a:spcBef>
                <a:spcPct val="0"/>
              </a:spcBef>
              <a:buClrTx/>
              <a:buFontTx/>
              <a:buNone/>
            </a:pPr>
            <a:r>
              <a:rPr lang="en-GB" altLang="en-US" sz="2000" b="1" dirty="0" smtClean="0">
                <a:solidFill>
                  <a:srgbClr val="00549F"/>
                </a:solidFill>
              </a:rPr>
              <a:t>(Land Surface Temperature)</a:t>
            </a:r>
            <a:endParaRPr lang="en-US" altLang="en-US" sz="2000" dirty="0">
              <a:solidFill>
                <a:srgbClr val="00549F"/>
              </a:solidFill>
            </a:endParaRPr>
          </a:p>
        </p:txBody>
      </p:sp>
      <p:sp>
        <p:nvSpPr>
          <p:cNvPr id="2" name="TextBox 1"/>
          <p:cNvSpPr txBox="1"/>
          <p:nvPr/>
        </p:nvSpPr>
        <p:spPr>
          <a:xfrm>
            <a:off x="406858" y="4266764"/>
            <a:ext cx="4155728" cy="954107"/>
          </a:xfrm>
          <a:prstGeom prst="rect">
            <a:avLst/>
          </a:prstGeom>
          <a:noFill/>
        </p:spPr>
        <p:txBody>
          <a:bodyPr wrap="square" rtlCol="0">
            <a:spAutoFit/>
          </a:bodyPr>
          <a:lstStyle/>
          <a:p>
            <a:pPr algn="just"/>
            <a:r>
              <a:rPr lang="en-GB" sz="1400" b="1" dirty="0"/>
              <a:t>Land Surface Temperature </a:t>
            </a:r>
            <a:r>
              <a:rPr lang="en-GB" sz="1400" b="1" dirty="0" smtClean="0"/>
              <a:t>monthly composite </a:t>
            </a:r>
            <a:r>
              <a:rPr lang="en-GB" sz="1400" b="1" dirty="0"/>
              <a:t>for September 2016 </a:t>
            </a:r>
            <a:r>
              <a:rPr lang="en-GB" sz="1400" b="1" dirty="0" smtClean="0"/>
              <a:t>(D</a:t>
            </a:r>
            <a:r>
              <a:rPr lang="en-GB" sz="1400" b="1" dirty="0"/>
              <a:t>. Ghent, University of </a:t>
            </a:r>
            <a:r>
              <a:rPr lang="en-GB" sz="1400" b="1" dirty="0" smtClean="0"/>
              <a:t>Leicester)</a:t>
            </a:r>
            <a:endParaRPr lang="en-GB" sz="1400" b="1" dirty="0"/>
          </a:p>
          <a:p>
            <a:pPr algn="just"/>
            <a:endParaRPr lang="en-GB" sz="1400" b="1" dirty="0"/>
          </a:p>
        </p:txBody>
      </p:sp>
      <p:sp>
        <p:nvSpPr>
          <p:cNvPr id="12" name="object 15"/>
          <p:cNvSpPr txBox="1">
            <a:spLocks noChangeArrowheads="1"/>
          </p:cNvSpPr>
          <p:nvPr/>
        </p:nvSpPr>
        <p:spPr bwMode="auto">
          <a:xfrm>
            <a:off x="7275197" y="1293365"/>
            <a:ext cx="4939994" cy="185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5750" indent="-285750" eaLnBrk="0" hangingPunct="0">
              <a:spcBef>
                <a:spcPct val="20000"/>
              </a:spcBef>
              <a:buFont typeface="Arial" pitchFamily="34" charset="0"/>
              <a:buChar char="•"/>
              <a:defRPr sz="3200">
                <a:solidFill>
                  <a:srgbClr val="192C67"/>
                </a:solidFill>
                <a:latin typeface="Calibri" pitchFamily="34" charset="0"/>
              </a:defRPr>
            </a:lvl1pPr>
            <a:lvl2pPr marL="742950" indent="-285750" eaLnBrk="0" hangingPunct="0">
              <a:spcBef>
                <a:spcPct val="20000"/>
              </a:spcBef>
              <a:buFont typeface="Arial" pitchFamily="34" charset="0"/>
              <a:buChar char="–"/>
              <a:defRPr sz="2800">
                <a:solidFill>
                  <a:srgbClr val="192C67"/>
                </a:solidFill>
                <a:latin typeface="Calibri" pitchFamily="34" charset="0"/>
              </a:defRPr>
            </a:lvl2pPr>
            <a:lvl3pPr marL="1143000" indent="-228600" eaLnBrk="0" hangingPunct="0">
              <a:spcBef>
                <a:spcPct val="20000"/>
              </a:spcBef>
              <a:buFont typeface="Arial" pitchFamily="34" charset="0"/>
              <a:buChar char="•"/>
              <a:defRPr sz="2400">
                <a:solidFill>
                  <a:srgbClr val="192C67"/>
                </a:solidFill>
                <a:latin typeface="Calibri" pitchFamily="34" charset="0"/>
              </a:defRPr>
            </a:lvl3pPr>
            <a:lvl4pPr marL="1600200" indent="-228600" eaLnBrk="0" hangingPunct="0">
              <a:spcBef>
                <a:spcPct val="20000"/>
              </a:spcBef>
              <a:buFont typeface="Arial" pitchFamily="34" charset="0"/>
              <a:buChar char="–"/>
              <a:defRPr sz="2000">
                <a:solidFill>
                  <a:srgbClr val="192C67"/>
                </a:solidFill>
                <a:latin typeface="Calibri" pitchFamily="34" charset="0"/>
              </a:defRPr>
            </a:lvl4pPr>
            <a:lvl5pPr marL="2057400" indent="-228600" eaLnBrk="0" hangingPunct="0">
              <a:spcBef>
                <a:spcPct val="20000"/>
              </a:spcBef>
              <a:buFont typeface="Arial" pitchFamily="34"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9pPr>
          </a:lstStyle>
          <a:p>
            <a:pPr marL="0" indent="0" algn="just" eaLnBrk="1" hangingPunct="1">
              <a:spcBef>
                <a:spcPts val="0"/>
              </a:spcBef>
              <a:buClr>
                <a:srgbClr val="0070C0"/>
              </a:buClr>
              <a:buNone/>
              <a:defRPr/>
            </a:pPr>
            <a:endParaRPr lang="en-US" altLang="en-US" sz="1400" dirty="0">
              <a:solidFill>
                <a:schemeClr val="tx1"/>
              </a:solidFill>
              <a:latin typeface="+mn-lt"/>
              <a:ea typeface="Verdana" pitchFamily="34" charset="0"/>
              <a:cs typeface="Verdana" pitchFamily="34" charset="0"/>
            </a:endParaRPr>
          </a:p>
          <a:p>
            <a:pPr marL="0" indent="0" algn="just" eaLnBrk="1" hangingPunct="1">
              <a:spcBef>
                <a:spcPct val="0"/>
              </a:spcBef>
              <a:buClr>
                <a:srgbClr val="0070C0"/>
              </a:buClr>
              <a:buFont typeface="Arial" pitchFamily="34" charset="0"/>
              <a:buNone/>
              <a:defRPr/>
            </a:pPr>
            <a:endParaRPr lang="en-US" altLang="en-US" sz="1400" dirty="0" smtClean="0">
              <a:solidFill>
                <a:schemeClr val="tx1"/>
              </a:solidFill>
              <a:latin typeface="+mn-lt"/>
              <a:ea typeface="Verdana" pitchFamily="34" charset="0"/>
              <a:cs typeface="Verdana" pitchFamily="34" charset="0"/>
            </a:endParaRPr>
          </a:p>
          <a:p>
            <a:pPr lvl="1" algn="just" eaLnBrk="1" hangingPunct="1">
              <a:spcBef>
                <a:spcPct val="0"/>
              </a:spcBef>
              <a:buClr>
                <a:srgbClr val="0070C0"/>
              </a:buClr>
              <a:buFont typeface="Wingdings" pitchFamily="2" charset="2"/>
              <a:buChar char="q"/>
              <a:defRPr/>
            </a:pPr>
            <a:endParaRPr lang="en-US" altLang="en-US" sz="1400" dirty="0" smtClean="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smtClean="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lnSpc>
                <a:spcPts val="1900"/>
              </a:lnSpc>
              <a:spcBef>
                <a:spcPct val="0"/>
              </a:spcBef>
              <a:buClr>
                <a:srgbClr val="FFFFFF"/>
              </a:buClr>
              <a:buFont typeface="Trebuchet MS" pitchFamily="34" charset="0"/>
              <a:buChar char="▪"/>
              <a:defRPr/>
            </a:pPr>
            <a:endParaRPr lang="en-US" altLang="en-US" sz="1400" dirty="0">
              <a:solidFill>
                <a:schemeClr val="tx1"/>
              </a:solidFill>
              <a:latin typeface="+mn-lt"/>
              <a:ea typeface="Verdana" pitchFamily="34" charset="0"/>
              <a:cs typeface="Verdana" pitchFamily="34" charset="0"/>
            </a:endParaRPr>
          </a:p>
        </p:txBody>
      </p:sp>
      <p:sp>
        <p:nvSpPr>
          <p:cNvPr id="10" name="object 15"/>
          <p:cNvSpPr txBox="1">
            <a:spLocks noChangeArrowheads="1"/>
          </p:cNvSpPr>
          <p:nvPr/>
        </p:nvSpPr>
        <p:spPr bwMode="auto">
          <a:xfrm>
            <a:off x="4572000" y="696773"/>
            <a:ext cx="4432852" cy="567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5750" indent="-285750" eaLnBrk="0" hangingPunct="0">
              <a:spcBef>
                <a:spcPct val="20000"/>
              </a:spcBef>
              <a:buFont typeface="Arial" pitchFamily="34" charset="0"/>
              <a:buChar char="•"/>
              <a:defRPr sz="3200">
                <a:solidFill>
                  <a:srgbClr val="192C67"/>
                </a:solidFill>
                <a:latin typeface="Calibri" pitchFamily="34" charset="0"/>
              </a:defRPr>
            </a:lvl1pPr>
            <a:lvl2pPr marL="742950" indent="-285750" eaLnBrk="0" hangingPunct="0">
              <a:spcBef>
                <a:spcPct val="20000"/>
              </a:spcBef>
              <a:buFont typeface="Arial" pitchFamily="34" charset="0"/>
              <a:buChar char="–"/>
              <a:defRPr sz="2800">
                <a:solidFill>
                  <a:srgbClr val="192C67"/>
                </a:solidFill>
                <a:latin typeface="Calibri" pitchFamily="34" charset="0"/>
              </a:defRPr>
            </a:lvl2pPr>
            <a:lvl3pPr marL="1143000" indent="-228600" eaLnBrk="0" hangingPunct="0">
              <a:spcBef>
                <a:spcPct val="20000"/>
              </a:spcBef>
              <a:buFont typeface="Arial" pitchFamily="34" charset="0"/>
              <a:buChar char="•"/>
              <a:defRPr sz="2400">
                <a:solidFill>
                  <a:srgbClr val="192C67"/>
                </a:solidFill>
                <a:latin typeface="Calibri" pitchFamily="34" charset="0"/>
              </a:defRPr>
            </a:lvl3pPr>
            <a:lvl4pPr marL="1600200" indent="-228600" eaLnBrk="0" hangingPunct="0">
              <a:spcBef>
                <a:spcPct val="20000"/>
              </a:spcBef>
              <a:buFont typeface="Arial" pitchFamily="34" charset="0"/>
              <a:buChar char="–"/>
              <a:defRPr sz="2000">
                <a:solidFill>
                  <a:srgbClr val="192C67"/>
                </a:solidFill>
                <a:latin typeface="Calibri" pitchFamily="34" charset="0"/>
              </a:defRPr>
            </a:lvl4pPr>
            <a:lvl5pPr marL="2057400" indent="-228600" eaLnBrk="0" hangingPunct="0">
              <a:spcBef>
                <a:spcPct val="20000"/>
              </a:spcBef>
              <a:buFont typeface="Arial" pitchFamily="34"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9pPr>
          </a:lstStyle>
          <a:p>
            <a:pPr marL="0" indent="0" algn="just" fontAlgn="auto">
              <a:spcBef>
                <a:spcPts val="0"/>
              </a:spcBef>
              <a:spcAft>
                <a:spcPts val="0"/>
              </a:spcAft>
              <a:buNone/>
              <a:defRPr/>
            </a:pPr>
            <a:r>
              <a:rPr lang="en-GB" sz="1600" b="1" dirty="0">
                <a:solidFill>
                  <a:srgbClr val="0098DB"/>
                </a:solidFill>
                <a:latin typeface="+mn-lt"/>
              </a:rPr>
              <a:t>Level 2 product status</a:t>
            </a:r>
          </a:p>
          <a:p>
            <a:pPr marL="0" indent="0" algn="just" fontAlgn="auto">
              <a:spcBef>
                <a:spcPts val="0"/>
              </a:spcBef>
              <a:spcAft>
                <a:spcPts val="0"/>
              </a:spcAft>
              <a:buNone/>
              <a:defRPr/>
            </a:pPr>
            <a:endParaRPr lang="en-GB" sz="1400" dirty="0">
              <a:solidFill>
                <a:schemeClr val="tx1"/>
              </a:solidFill>
              <a:latin typeface="+mn-lt"/>
            </a:endParaRPr>
          </a:p>
          <a:p>
            <a:pPr algn="just" fontAlgn="auto">
              <a:spcBef>
                <a:spcPts val="0"/>
              </a:spcBef>
              <a:spcAft>
                <a:spcPts val="0"/>
              </a:spcAft>
              <a:buFont typeface="Wingdings" panose="05000000000000000000" pitchFamily="2" charset="2"/>
              <a:buChar char="q"/>
              <a:defRPr/>
            </a:pPr>
            <a:r>
              <a:rPr lang="en-GB" sz="1400" dirty="0">
                <a:solidFill>
                  <a:schemeClr val="tx1"/>
                </a:solidFill>
                <a:latin typeface="+mn-lt"/>
              </a:rPr>
              <a:t>Improvements for Level 1</a:t>
            </a:r>
          </a:p>
          <a:p>
            <a:pPr algn="just" fontAlgn="auto">
              <a:spcBef>
                <a:spcPts val="0"/>
              </a:spcBef>
              <a:spcAft>
                <a:spcPts val="0"/>
              </a:spcAft>
              <a:buFont typeface="Wingdings" panose="05000000000000000000" pitchFamily="2" charset="2"/>
              <a:buChar char="q"/>
              <a:defRPr/>
            </a:pPr>
            <a:r>
              <a:rPr lang="en-US" sz="1400" dirty="0">
                <a:solidFill>
                  <a:schemeClr val="tx1"/>
                </a:solidFill>
                <a:latin typeface="+mn-lt"/>
              </a:rPr>
              <a:t>LST coefficients continuously fine-tuned </a:t>
            </a:r>
          </a:p>
          <a:p>
            <a:pPr algn="just" fontAlgn="auto">
              <a:spcBef>
                <a:spcPts val="0"/>
              </a:spcBef>
              <a:spcAft>
                <a:spcPts val="0"/>
              </a:spcAft>
              <a:buFont typeface="Wingdings" panose="05000000000000000000" pitchFamily="2" charset="2"/>
              <a:buChar char="q"/>
              <a:defRPr/>
            </a:pPr>
            <a:r>
              <a:rPr lang="en-US" sz="1400" dirty="0">
                <a:solidFill>
                  <a:schemeClr val="tx1"/>
                </a:solidFill>
                <a:latin typeface="+mn-lt"/>
              </a:rPr>
              <a:t>Uncertainty estimates to be improved (future work: use </a:t>
            </a:r>
            <a:r>
              <a:rPr lang="en-GB" sz="1400" dirty="0" err="1">
                <a:solidFill>
                  <a:schemeClr val="tx1"/>
                </a:solidFill>
                <a:latin typeface="+mn-lt"/>
              </a:rPr>
              <a:t>GlobTemperature</a:t>
            </a:r>
            <a:r>
              <a:rPr lang="en-GB" sz="1400" dirty="0">
                <a:solidFill>
                  <a:schemeClr val="tx1"/>
                </a:solidFill>
                <a:latin typeface="+mn-lt"/>
              </a:rPr>
              <a:t> approach)</a:t>
            </a:r>
          </a:p>
          <a:p>
            <a:pPr algn="just" fontAlgn="auto">
              <a:spcBef>
                <a:spcPts val="0"/>
              </a:spcBef>
              <a:spcAft>
                <a:spcPts val="0"/>
              </a:spcAft>
              <a:buFont typeface="Wingdings" panose="05000000000000000000" pitchFamily="2" charset="2"/>
              <a:buChar char="q"/>
              <a:defRPr/>
            </a:pPr>
            <a:r>
              <a:rPr lang="en-US" altLang="en-US" sz="1400" dirty="0">
                <a:solidFill>
                  <a:schemeClr val="tx1"/>
                </a:solidFill>
                <a:latin typeface="+mn-lt"/>
                <a:ea typeface="Verdana" pitchFamily="34" charset="0"/>
                <a:cs typeface="Verdana" pitchFamily="34" charset="0"/>
              </a:rPr>
              <a:t>A probabilistic cloud mask will be introduced for better cloud flagging performance</a:t>
            </a:r>
            <a:endParaRPr lang="en-GB" sz="1400" dirty="0">
              <a:solidFill>
                <a:schemeClr val="tx1"/>
              </a:solidFill>
              <a:latin typeface="+mn-lt"/>
            </a:endParaRPr>
          </a:p>
          <a:p>
            <a:pPr marL="0" indent="0" algn="just" fontAlgn="auto">
              <a:spcBef>
                <a:spcPts val="0"/>
              </a:spcBef>
              <a:spcAft>
                <a:spcPts val="0"/>
              </a:spcAft>
              <a:buNone/>
              <a:defRPr/>
            </a:pPr>
            <a:endParaRPr lang="en-GB" sz="1400" b="1" dirty="0" smtClean="0">
              <a:solidFill>
                <a:srgbClr val="0098DB"/>
              </a:solidFill>
              <a:latin typeface="+mn-lt"/>
            </a:endParaRPr>
          </a:p>
          <a:p>
            <a:pPr marL="0" indent="0" algn="just" fontAlgn="auto">
              <a:spcBef>
                <a:spcPts val="0"/>
              </a:spcBef>
              <a:spcAft>
                <a:spcPts val="0"/>
              </a:spcAft>
              <a:buNone/>
              <a:defRPr/>
            </a:pPr>
            <a:r>
              <a:rPr lang="en-GB" sz="1600" b="1" dirty="0" smtClean="0">
                <a:solidFill>
                  <a:srgbClr val="0098DB"/>
                </a:solidFill>
                <a:latin typeface="+mn-lt"/>
              </a:rPr>
              <a:t>Level 2 validation on-going</a:t>
            </a:r>
          </a:p>
          <a:p>
            <a:pPr marL="0" indent="0" algn="just" fontAlgn="auto">
              <a:spcBef>
                <a:spcPts val="0"/>
              </a:spcBef>
              <a:spcAft>
                <a:spcPts val="0"/>
              </a:spcAft>
              <a:buNone/>
              <a:defRPr/>
            </a:pPr>
            <a:endParaRPr lang="en-GB" sz="1400" dirty="0" smtClean="0">
              <a:solidFill>
                <a:schemeClr val="tx1"/>
              </a:solidFill>
              <a:latin typeface="+mn-lt"/>
            </a:endParaRPr>
          </a:p>
          <a:p>
            <a:pPr algn="just" fontAlgn="auto">
              <a:spcBef>
                <a:spcPts val="0"/>
              </a:spcBef>
              <a:spcAft>
                <a:spcPts val="0"/>
              </a:spcAft>
              <a:buFont typeface="Wingdings" panose="05000000000000000000" pitchFamily="2" charset="2"/>
              <a:buChar char="q"/>
              <a:defRPr/>
            </a:pPr>
            <a:r>
              <a:rPr lang="en-US" sz="1400" dirty="0" smtClean="0">
                <a:solidFill>
                  <a:schemeClr val="tx1"/>
                </a:solidFill>
                <a:latin typeface="+mn-lt"/>
              </a:rPr>
              <a:t>Initial validation using SURFRAD sites shows LST product is </a:t>
            </a:r>
            <a:r>
              <a:rPr lang="en-GB" sz="1400" dirty="0">
                <a:solidFill>
                  <a:schemeClr val="tx1"/>
                </a:solidFill>
                <a:latin typeface="+mn-lt"/>
              </a:rPr>
              <a:t>near to the mission </a:t>
            </a:r>
            <a:r>
              <a:rPr lang="en-GB" sz="1400" dirty="0" smtClean="0">
                <a:solidFill>
                  <a:schemeClr val="tx1"/>
                </a:solidFill>
                <a:latin typeface="+mn-lt"/>
              </a:rPr>
              <a:t>requirement</a:t>
            </a:r>
            <a:r>
              <a:rPr lang="en-US" sz="1400" dirty="0" smtClean="0">
                <a:solidFill>
                  <a:schemeClr val="tx1"/>
                </a:solidFill>
                <a:latin typeface="+mn-lt"/>
              </a:rPr>
              <a:t>. The retrieval accuracy varies from 0.6 to 1.6 (MRD requirement &lt; 1K)</a:t>
            </a:r>
          </a:p>
          <a:p>
            <a:pPr algn="just" fontAlgn="auto">
              <a:spcBef>
                <a:spcPts val="0"/>
              </a:spcBef>
              <a:spcAft>
                <a:spcPts val="0"/>
              </a:spcAft>
              <a:buFont typeface="Wingdings" panose="05000000000000000000" pitchFamily="2" charset="2"/>
              <a:buChar char="q"/>
              <a:defRPr/>
            </a:pPr>
            <a:r>
              <a:rPr lang="en-GB" sz="1400" dirty="0" err="1" smtClean="0">
                <a:solidFill>
                  <a:schemeClr val="tx1"/>
                </a:solidFill>
                <a:latin typeface="+mn-lt"/>
              </a:rPr>
              <a:t>Intercomparison</a:t>
            </a:r>
            <a:r>
              <a:rPr lang="en-GB" sz="1400" dirty="0" smtClean="0">
                <a:solidFill>
                  <a:schemeClr val="tx1"/>
                </a:solidFill>
                <a:latin typeface="+mn-lt"/>
              </a:rPr>
              <a:t> </a:t>
            </a:r>
            <a:r>
              <a:rPr lang="en-GB" sz="1400" dirty="0">
                <a:solidFill>
                  <a:schemeClr val="tx1"/>
                </a:solidFill>
                <a:latin typeface="+mn-lt"/>
              </a:rPr>
              <a:t>with respect to </a:t>
            </a:r>
            <a:r>
              <a:rPr lang="en-GB" sz="1400" dirty="0" err="1">
                <a:solidFill>
                  <a:schemeClr val="tx1"/>
                </a:solidFill>
                <a:latin typeface="+mn-lt"/>
              </a:rPr>
              <a:t>GlobTemperature</a:t>
            </a:r>
            <a:r>
              <a:rPr lang="en-GB" sz="1400" dirty="0">
                <a:solidFill>
                  <a:schemeClr val="tx1"/>
                </a:solidFill>
                <a:latin typeface="+mn-lt"/>
              </a:rPr>
              <a:t> MODIS indicates product has very small overall </a:t>
            </a:r>
            <a:r>
              <a:rPr lang="en-GB" sz="1400" dirty="0" smtClean="0">
                <a:solidFill>
                  <a:schemeClr val="tx1"/>
                </a:solidFill>
                <a:latin typeface="+mn-lt"/>
              </a:rPr>
              <a:t>differences</a:t>
            </a:r>
          </a:p>
          <a:p>
            <a:pPr lvl="1" algn="just" fontAlgn="auto">
              <a:spcBef>
                <a:spcPts val="0"/>
              </a:spcBef>
              <a:spcAft>
                <a:spcPts val="0"/>
              </a:spcAft>
              <a:buFont typeface="Wingdings" panose="05000000000000000000" pitchFamily="2" charset="2"/>
              <a:buChar char="q"/>
              <a:defRPr/>
            </a:pPr>
            <a:r>
              <a:rPr lang="en-GB" sz="1400" dirty="0" smtClean="0">
                <a:solidFill>
                  <a:schemeClr val="tx1"/>
                </a:solidFill>
                <a:latin typeface="+mn-lt"/>
              </a:rPr>
              <a:t>Differences </a:t>
            </a:r>
            <a:r>
              <a:rPr lang="en-GB" sz="1400" dirty="0">
                <a:solidFill>
                  <a:schemeClr val="tx1"/>
                </a:solidFill>
                <a:latin typeface="+mn-lt"/>
              </a:rPr>
              <a:t>correlated with orography and </a:t>
            </a:r>
            <a:r>
              <a:rPr lang="en-GB" sz="1400" dirty="0" smtClean="0">
                <a:solidFill>
                  <a:schemeClr val="tx1"/>
                </a:solidFill>
                <a:latin typeface="+mn-lt"/>
              </a:rPr>
              <a:t>biome</a:t>
            </a:r>
          </a:p>
          <a:p>
            <a:pPr lvl="1" algn="just" fontAlgn="auto">
              <a:spcBef>
                <a:spcPts val="0"/>
              </a:spcBef>
              <a:spcAft>
                <a:spcPts val="0"/>
              </a:spcAft>
              <a:buFont typeface="Wingdings" panose="05000000000000000000" pitchFamily="2" charset="2"/>
              <a:buChar char="q"/>
              <a:defRPr/>
            </a:pPr>
            <a:r>
              <a:rPr lang="en-GB" sz="1400" dirty="0" smtClean="0">
                <a:solidFill>
                  <a:schemeClr val="tx1"/>
                </a:solidFill>
                <a:latin typeface="+mn-lt"/>
              </a:rPr>
              <a:t>Larger </a:t>
            </a:r>
            <a:r>
              <a:rPr lang="en-GB" sz="1400" dirty="0">
                <a:solidFill>
                  <a:schemeClr val="tx1"/>
                </a:solidFill>
                <a:latin typeface="+mn-lt"/>
              </a:rPr>
              <a:t>differences in bare soil regions where solar insolation is </a:t>
            </a:r>
            <a:r>
              <a:rPr lang="en-GB" sz="1400" dirty="0" smtClean="0">
                <a:solidFill>
                  <a:schemeClr val="tx1"/>
                </a:solidFill>
                <a:latin typeface="+mn-lt"/>
              </a:rPr>
              <a:t>high</a:t>
            </a:r>
            <a:endParaRPr lang="en-US" sz="1400" dirty="0" smtClean="0">
              <a:solidFill>
                <a:schemeClr val="tx1"/>
              </a:solidFill>
              <a:latin typeface="+mn-lt"/>
            </a:endParaRPr>
          </a:p>
          <a:p>
            <a:pPr algn="just" fontAlgn="auto">
              <a:spcBef>
                <a:spcPts val="0"/>
              </a:spcBef>
              <a:spcAft>
                <a:spcPts val="0"/>
              </a:spcAft>
              <a:buFont typeface="Wingdings" panose="05000000000000000000" pitchFamily="2" charset="2"/>
              <a:buChar char="q"/>
              <a:defRPr/>
            </a:pPr>
            <a:r>
              <a:rPr lang="en-US" sz="1400" dirty="0" smtClean="0">
                <a:solidFill>
                  <a:schemeClr val="tx1"/>
                </a:solidFill>
                <a:latin typeface="+mn-lt"/>
              </a:rPr>
              <a:t>Next validation steps in S3 MPC/ESL will be further comparisons with MODIS and SEVIRI</a:t>
            </a:r>
          </a:p>
          <a:p>
            <a:pPr marL="0" indent="0" algn="just" eaLnBrk="1" hangingPunct="1">
              <a:spcBef>
                <a:spcPts val="0"/>
              </a:spcBef>
              <a:buClr>
                <a:srgbClr val="0070C0"/>
              </a:buClr>
              <a:buNone/>
              <a:defRPr/>
            </a:pPr>
            <a:endParaRPr lang="en-US" altLang="en-US" sz="1400" dirty="0">
              <a:solidFill>
                <a:schemeClr val="tx1"/>
              </a:solidFill>
              <a:latin typeface="+mn-lt"/>
              <a:ea typeface="Verdana" pitchFamily="34" charset="0"/>
              <a:cs typeface="Verdana" pitchFamily="34" charset="0"/>
            </a:endParaRPr>
          </a:p>
          <a:p>
            <a:pPr marL="0" indent="0" algn="just" eaLnBrk="1" hangingPunct="1">
              <a:spcBef>
                <a:spcPct val="0"/>
              </a:spcBef>
              <a:buClr>
                <a:srgbClr val="0070C0"/>
              </a:buClr>
              <a:buFont typeface="Arial" pitchFamily="34" charset="0"/>
              <a:buNone/>
              <a:defRPr/>
            </a:pPr>
            <a:endParaRPr lang="en-US" altLang="en-US" sz="1400" dirty="0" smtClean="0">
              <a:solidFill>
                <a:schemeClr val="tx1"/>
              </a:solidFill>
              <a:latin typeface="+mn-lt"/>
              <a:ea typeface="Verdana" pitchFamily="34" charset="0"/>
              <a:cs typeface="Verdana" pitchFamily="34" charset="0"/>
            </a:endParaRPr>
          </a:p>
          <a:p>
            <a:pPr lvl="1" algn="just" eaLnBrk="1" hangingPunct="1">
              <a:spcBef>
                <a:spcPct val="0"/>
              </a:spcBef>
              <a:buClr>
                <a:srgbClr val="0070C0"/>
              </a:buClr>
              <a:buFont typeface="Wingdings" pitchFamily="2" charset="2"/>
              <a:buChar char="q"/>
              <a:defRPr/>
            </a:pPr>
            <a:endParaRPr lang="en-US" altLang="en-US" sz="1400" dirty="0" smtClean="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smtClean="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spcBef>
                <a:spcPct val="0"/>
              </a:spcBef>
              <a:buClr>
                <a:srgbClr val="0070C0"/>
              </a:buClr>
              <a:buFont typeface="Wingdings" pitchFamily="2" charset="2"/>
              <a:buChar char="q"/>
              <a:defRPr/>
            </a:pPr>
            <a:endParaRPr lang="en-US" altLang="en-US" sz="1400" dirty="0">
              <a:solidFill>
                <a:schemeClr val="tx1"/>
              </a:solidFill>
              <a:latin typeface="+mn-lt"/>
              <a:ea typeface="Verdana" pitchFamily="34" charset="0"/>
              <a:cs typeface="Verdana" pitchFamily="34" charset="0"/>
            </a:endParaRPr>
          </a:p>
          <a:p>
            <a:pPr algn="just" eaLnBrk="1" hangingPunct="1">
              <a:lnSpc>
                <a:spcPts val="1900"/>
              </a:lnSpc>
              <a:spcBef>
                <a:spcPct val="0"/>
              </a:spcBef>
              <a:buClr>
                <a:srgbClr val="FFFFFF"/>
              </a:buClr>
              <a:buFont typeface="Trebuchet MS" pitchFamily="34" charset="0"/>
              <a:buChar char="▪"/>
              <a:defRPr/>
            </a:pPr>
            <a:endParaRPr lang="en-US" altLang="en-US" sz="1400" dirty="0">
              <a:solidFill>
                <a:schemeClr val="tx1"/>
              </a:solidFill>
              <a:latin typeface="+mn-lt"/>
              <a:ea typeface="Verdana" pitchFamily="34" charset="0"/>
              <a:cs typeface="Verdana" pitchFamily="34" charset="0"/>
            </a:endParaRPr>
          </a:p>
        </p:txBody>
      </p:sp>
    </p:spTree>
    <p:extLst>
      <p:ext uri="{BB962C8B-B14F-4D97-AF65-F5344CB8AC3E}">
        <p14:creationId xmlns:p14="http://schemas.microsoft.com/office/powerpoint/2010/main" val="548320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059" y="199554"/>
            <a:ext cx="8108045" cy="1015663"/>
          </a:xfrm>
        </p:spPr>
        <p:txBody>
          <a:bodyPr/>
          <a:lstStyle/>
          <a:p>
            <a:r>
              <a:rPr lang="en-GB" sz="2000" b="1" dirty="0" smtClean="0"/>
              <a:t>Combining OLCI and SLSTR radiances</a:t>
            </a:r>
            <a:br>
              <a:rPr lang="en-GB" sz="2000" b="1" dirty="0" smtClean="0"/>
            </a:br>
            <a:r>
              <a:rPr lang="en-GB" sz="2000" b="1" dirty="0"/>
              <a:t>	</a:t>
            </a:r>
            <a:r>
              <a:rPr lang="en-GB" sz="2000" b="1" dirty="0" smtClean="0"/>
              <a:t>	= SYNERGY/VGT products</a:t>
            </a:r>
            <a:br>
              <a:rPr lang="en-GB" sz="2000" b="1" dirty="0" smtClean="0"/>
            </a:br>
            <a:endParaRPr lang="fr-FR" sz="2000" b="1" dirty="0"/>
          </a:p>
        </p:txBody>
      </p:sp>
      <p:grpSp>
        <p:nvGrpSpPr>
          <p:cNvPr id="29" name="Groupe 28"/>
          <p:cNvGrpSpPr/>
          <p:nvPr/>
        </p:nvGrpSpPr>
        <p:grpSpPr>
          <a:xfrm>
            <a:off x="4211960" y="1340768"/>
            <a:ext cx="4752528" cy="5040560"/>
            <a:chOff x="3563888" y="1294945"/>
            <a:chExt cx="5112568" cy="5230399"/>
          </a:xfrm>
        </p:grpSpPr>
        <p:grpSp>
          <p:nvGrpSpPr>
            <p:cNvPr id="19" name="Groupe 18"/>
            <p:cNvGrpSpPr/>
            <p:nvPr/>
          </p:nvGrpSpPr>
          <p:grpSpPr>
            <a:xfrm>
              <a:off x="3563888" y="1294945"/>
              <a:ext cx="5112568" cy="5230399"/>
              <a:chOff x="1691680" y="1124745"/>
              <a:chExt cx="5112568" cy="5230399"/>
            </a:xfrm>
          </p:grpSpPr>
          <p:grpSp>
            <p:nvGrpSpPr>
              <p:cNvPr id="17" name="Groupe 16"/>
              <p:cNvGrpSpPr/>
              <p:nvPr/>
            </p:nvGrpSpPr>
            <p:grpSpPr>
              <a:xfrm>
                <a:off x="1691680" y="1124745"/>
                <a:ext cx="5112568" cy="4578206"/>
                <a:chOff x="1691680" y="1588164"/>
                <a:chExt cx="5112568" cy="4783903"/>
              </a:xfrm>
            </p:grpSpPr>
            <p:grpSp>
              <p:nvGrpSpPr>
                <p:cNvPr id="7" name="Groupe 6"/>
                <p:cNvGrpSpPr/>
                <p:nvPr/>
              </p:nvGrpSpPr>
              <p:grpSpPr>
                <a:xfrm>
                  <a:off x="1691680" y="1588164"/>
                  <a:ext cx="2788677" cy="4783903"/>
                  <a:chOff x="190219" y="1628800"/>
                  <a:chExt cx="2550163" cy="4378295"/>
                </a:xfrm>
              </p:grpSpPr>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5617" b="38586"/>
                  <a:stretch/>
                </p:blipFill>
                <p:spPr bwMode="auto">
                  <a:xfrm>
                    <a:off x="190219" y="1628800"/>
                    <a:ext cx="2550163" cy="30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8528" r="65616" b="9418"/>
                  <a:stretch/>
                </p:blipFill>
                <p:spPr bwMode="auto">
                  <a:xfrm>
                    <a:off x="190219" y="4707214"/>
                    <a:ext cx="2550163" cy="1111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3947" r="65617" b="1963"/>
                  <a:stretch/>
                </p:blipFill>
                <p:spPr bwMode="auto">
                  <a:xfrm>
                    <a:off x="190219" y="5800908"/>
                    <a:ext cx="2550163" cy="206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6" name="Groupe 15"/>
                <p:cNvGrpSpPr/>
                <p:nvPr/>
              </p:nvGrpSpPr>
              <p:grpSpPr>
                <a:xfrm>
                  <a:off x="4355976" y="2394616"/>
                  <a:ext cx="2448272" cy="3003594"/>
                  <a:chOff x="4355976" y="2394616"/>
                  <a:chExt cx="2448272" cy="3003594"/>
                </a:xfrm>
              </p:grpSpPr>
              <p:pic>
                <p:nvPicPr>
                  <p:cNvPr id="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r="75795" b="76344"/>
                  <a:stretch/>
                </p:blipFill>
                <p:spPr bwMode="auto">
                  <a:xfrm>
                    <a:off x="4716016" y="2394616"/>
                    <a:ext cx="2088232" cy="674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Accolade ouvrante 9"/>
                  <p:cNvSpPr/>
                  <p:nvPr/>
                </p:nvSpPr>
                <p:spPr bwMode="auto">
                  <a:xfrm>
                    <a:off x="4355976" y="2735815"/>
                    <a:ext cx="297849" cy="360040"/>
                  </a:xfrm>
                  <a:prstGeom prst="leftBrac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23474" r="75795" b="69683"/>
                  <a:stretch/>
                </p:blipFill>
                <p:spPr bwMode="auto">
                  <a:xfrm>
                    <a:off x="4716016" y="3233929"/>
                    <a:ext cx="2088232" cy="195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Accolade ouvrante 11"/>
                  <p:cNvSpPr/>
                  <p:nvPr/>
                </p:nvSpPr>
                <p:spPr bwMode="auto">
                  <a:xfrm>
                    <a:off x="4355976" y="3221941"/>
                    <a:ext cx="297849" cy="217990"/>
                  </a:xfrm>
                  <a:prstGeom prst="leftBrac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29769" r="75795" b="62140"/>
                  <a:stretch/>
                </p:blipFill>
                <p:spPr bwMode="auto">
                  <a:xfrm>
                    <a:off x="4716016" y="5167560"/>
                    <a:ext cx="2088232" cy="23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ccolade ouvrante 13"/>
                  <p:cNvSpPr/>
                  <p:nvPr/>
                </p:nvSpPr>
                <p:spPr bwMode="auto">
                  <a:xfrm>
                    <a:off x="4480357" y="5167560"/>
                    <a:ext cx="297849" cy="230650"/>
                  </a:xfrm>
                  <a:prstGeom prst="leftBrace">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grpSp>
          </p:grpSp>
          <p:pic>
            <p:nvPicPr>
              <p:cNvPr id="1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 t="41574" r="75795" b="34519"/>
              <a:stretch/>
            </p:blipFill>
            <p:spPr bwMode="auto">
              <a:xfrm>
                <a:off x="4716016" y="5702951"/>
                <a:ext cx="2088232" cy="652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Accolade ouvrante 17"/>
              <p:cNvSpPr/>
              <p:nvPr/>
            </p:nvSpPr>
            <p:spPr bwMode="auto">
              <a:xfrm>
                <a:off x="4480357" y="5702951"/>
                <a:ext cx="297849" cy="652193"/>
              </a:xfrm>
              <a:prstGeom prst="leftBrace">
                <a:avLst>
                  <a:gd name="adj1" fmla="val 8333"/>
                  <a:gd name="adj2" fmla="val 14262"/>
                </a:avLst>
              </a:prstGeom>
              <a:no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grpSp>
        <p:sp>
          <p:nvSpPr>
            <p:cNvPr id="20" name="Rectangle 19"/>
            <p:cNvSpPr/>
            <p:nvPr/>
          </p:nvSpPr>
          <p:spPr bwMode="auto">
            <a:xfrm>
              <a:off x="3635896" y="4725144"/>
              <a:ext cx="5040560" cy="216024"/>
            </a:xfrm>
            <a:prstGeom prst="rect">
              <a:avLst/>
            </a:prstGeom>
            <a:noFill/>
            <a:ln w="25400" cap="flat" cmpd="sng" algn="ctr">
              <a:solidFill>
                <a:srgbClr val="FF00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Arial" charset="0"/>
              </a:endParaRPr>
            </a:p>
          </p:txBody>
        </p:sp>
      </p:grpSp>
      <p:grpSp>
        <p:nvGrpSpPr>
          <p:cNvPr id="31" name="Groupe 30"/>
          <p:cNvGrpSpPr/>
          <p:nvPr/>
        </p:nvGrpSpPr>
        <p:grpSpPr>
          <a:xfrm>
            <a:off x="179512" y="1412775"/>
            <a:ext cx="3888432" cy="1414022"/>
            <a:chOff x="251520" y="1599707"/>
            <a:chExt cx="3518632" cy="1228477"/>
          </a:xfrm>
        </p:grpSpPr>
        <p:grpSp>
          <p:nvGrpSpPr>
            <p:cNvPr id="21" name="Groupe 20"/>
            <p:cNvGrpSpPr/>
            <p:nvPr/>
          </p:nvGrpSpPr>
          <p:grpSpPr>
            <a:xfrm>
              <a:off x="251520" y="1599707"/>
              <a:ext cx="3518632" cy="1051231"/>
              <a:chOff x="323528" y="3904486"/>
              <a:chExt cx="8496944" cy="2340265"/>
            </a:xfrm>
          </p:grpSpPr>
          <p:grpSp>
            <p:nvGrpSpPr>
              <p:cNvPr id="22" name="Groupe 21"/>
              <p:cNvGrpSpPr/>
              <p:nvPr/>
            </p:nvGrpSpPr>
            <p:grpSpPr>
              <a:xfrm>
                <a:off x="431541" y="3904486"/>
                <a:ext cx="8208910" cy="2340265"/>
                <a:chOff x="431541" y="2392318"/>
                <a:chExt cx="8208910" cy="2340265"/>
              </a:xfrm>
            </p:grpSpPr>
            <p:sp>
              <p:nvSpPr>
                <p:cNvPr id="24" name="Parallélogramme 23"/>
                <p:cNvSpPr/>
                <p:nvPr/>
              </p:nvSpPr>
              <p:spPr>
                <a:xfrm rot="16200000">
                  <a:off x="197514" y="2626345"/>
                  <a:ext cx="2232249" cy="1764195"/>
                </a:xfrm>
                <a:prstGeom prst="parallelogram">
                  <a:avLst>
                    <a:gd name="adj" fmla="val 13710"/>
                  </a:avLst>
                </a:prstGeom>
                <a:solidFill>
                  <a:srgbClr val="4F81BD">
                    <a:alpha val="10196"/>
                  </a:srgbClr>
                </a:solidFill>
                <a:ln w="25400" cap="flat" cmpd="sng" algn="ctr">
                  <a:solidFill>
                    <a:srgbClr val="4F81BD">
                      <a:shade val="50000"/>
                    </a:srgbClr>
                  </a:solidFill>
                  <a:prstDash val="solid"/>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black"/>
                      </a:solidFill>
                      <a:effectLst/>
                      <a:uLnTx/>
                      <a:uFillTx/>
                      <a:latin typeface="Calibri"/>
                    </a:rPr>
                    <a:t>Camera 1</a:t>
                  </a:r>
                </a:p>
              </p:txBody>
            </p:sp>
            <p:sp>
              <p:nvSpPr>
                <p:cNvPr id="25" name="Parallélogramme 24"/>
                <p:cNvSpPr/>
                <p:nvPr/>
              </p:nvSpPr>
              <p:spPr>
                <a:xfrm rot="16200000">
                  <a:off x="1862700" y="2545336"/>
                  <a:ext cx="2070230" cy="1764195"/>
                </a:xfrm>
                <a:prstGeom prst="parallelogram">
                  <a:avLst>
                    <a:gd name="adj" fmla="val 4473"/>
                  </a:avLst>
                </a:prstGeom>
                <a:solidFill>
                  <a:srgbClr val="4AC255">
                    <a:alpha val="9804"/>
                  </a:srgbClr>
                </a:solidFill>
                <a:ln w="25400" cap="flat" cmpd="sng" algn="ctr">
                  <a:solidFill>
                    <a:srgbClr val="4F81BD">
                      <a:shade val="50000"/>
                    </a:srgbClr>
                  </a:solidFill>
                  <a:prstDash val="solid"/>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black"/>
                      </a:solidFill>
                      <a:effectLst/>
                      <a:uLnTx/>
                      <a:uFillTx/>
                      <a:latin typeface="Calibri"/>
                    </a:rPr>
                    <a:t>Camera 2</a:t>
                  </a:r>
                </a:p>
              </p:txBody>
            </p:sp>
            <p:sp>
              <p:nvSpPr>
                <p:cNvPr id="26" name="Parallélogramme 25"/>
                <p:cNvSpPr/>
                <p:nvPr/>
              </p:nvSpPr>
              <p:spPr>
                <a:xfrm rot="5400000" flipV="1">
                  <a:off x="3482879" y="2689352"/>
                  <a:ext cx="2070230" cy="1764195"/>
                </a:xfrm>
                <a:prstGeom prst="parallelogram">
                  <a:avLst>
                    <a:gd name="adj" fmla="val 4619"/>
                  </a:avLst>
                </a:prstGeom>
                <a:solidFill>
                  <a:srgbClr val="C69846">
                    <a:alpha val="9804"/>
                  </a:srgbClr>
                </a:solidFill>
                <a:ln w="25400" cap="flat" cmpd="sng" algn="ctr">
                  <a:solidFill>
                    <a:srgbClr val="4F81BD">
                      <a:shade val="50000"/>
                    </a:srgbClr>
                  </a:solidFill>
                  <a:prstDash val="solid"/>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black"/>
                      </a:solidFill>
                      <a:effectLst/>
                      <a:uLnTx/>
                      <a:uFillTx/>
                      <a:latin typeface="Calibri"/>
                    </a:rPr>
                    <a:t>Camera 3</a:t>
                  </a:r>
                </a:p>
              </p:txBody>
            </p:sp>
            <p:sp>
              <p:nvSpPr>
                <p:cNvPr id="27" name="Parallélogramme 26"/>
                <p:cNvSpPr/>
                <p:nvPr/>
              </p:nvSpPr>
              <p:spPr>
                <a:xfrm rot="5400000" flipV="1">
                  <a:off x="5067059" y="2779365"/>
                  <a:ext cx="2142240" cy="1764196"/>
                </a:xfrm>
                <a:prstGeom prst="parallelogram">
                  <a:avLst>
                    <a:gd name="adj" fmla="val 5645"/>
                  </a:avLst>
                </a:prstGeom>
                <a:solidFill>
                  <a:srgbClr val="834EBE">
                    <a:alpha val="9804"/>
                  </a:srgbClr>
                </a:solidFill>
                <a:ln w="25400" cap="flat" cmpd="sng" algn="ctr">
                  <a:solidFill>
                    <a:srgbClr val="4F81BD">
                      <a:shade val="50000"/>
                    </a:srgbClr>
                  </a:solidFill>
                  <a:prstDash val="solid"/>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black"/>
                      </a:solidFill>
                      <a:effectLst/>
                      <a:uLnTx/>
                      <a:uFillTx/>
                      <a:latin typeface="Calibri"/>
                    </a:rPr>
                    <a:t>Camera 4</a:t>
                  </a:r>
                </a:p>
              </p:txBody>
            </p:sp>
            <p:sp>
              <p:nvSpPr>
                <p:cNvPr id="28" name="Parallélogramme 27"/>
                <p:cNvSpPr/>
                <p:nvPr/>
              </p:nvSpPr>
              <p:spPr>
                <a:xfrm rot="16200000">
                  <a:off x="6705238" y="2689352"/>
                  <a:ext cx="2106232" cy="1764195"/>
                </a:xfrm>
                <a:prstGeom prst="parallelogram">
                  <a:avLst>
                    <a:gd name="adj" fmla="val 4986"/>
                  </a:avLst>
                </a:prstGeom>
                <a:solidFill>
                  <a:srgbClr val="93797D">
                    <a:alpha val="9804"/>
                  </a:srgbClr>
                </a:solidFill>
                <a:ln w="25400" cap="flat" cmpd="sng" algn="ctr">
                  <a:solidFill>
                    <a:srgbClr val="4F81BD">
                      <a:shade val="50000"/>
                    </a:srgbClr>
                  </a:solidFill>
                  <a:prstDash val="solid"/>
                </a:ln>
                <a:effectLst/>
              </p:spPr>
              <p:txBody>
                <a:bodyPr vert="vert"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prstClr val="black"/>
                      </a:solidFill>
                      <a:effectLst/>
                      <a:uLnTx/>
                      <a:uFillTx/>
                      <a:latin typeface="Calibri"/>
                    </a:rPr>
                    <a:t>Camera 5</a:t>
                  </a:r>
                </a:p>
              </p:txBody>
            </p:sp>
          </p:grpSp>
          <p:sp>
            <p:nvSpPr>
              <p:cNvPr id="23" name="Rectangle 22"/>
              <p:cNvSpPr/>
              <p:nvPr/>
            </p:nvSpPr>
            <p:spPr>
              <a:xfrm>
                <a:off x="323528" y="4184134"/>
                <a:ext cx="8496944" cy="1728192"/>
              </a:xfrm>
              <a:prstGeom prst="rect">
                <a:avLst/>
              </a:prstGeom>
              <a:noFill/>
              <a:ln w="25400" cap="flat" cmpd="sng" algn="ctr">
                <a:solidFill>
                  <a:srgbClr val="00B050"/>
                </a:solidFill>
                <a:prstDash val="solid"/>
              </a:ln>
              <a:effectLst/>
            </p:spPr>
            <p:txBody>
              <a:bodyPr rtlCol="0" anchor="b"/>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900" b="1" i="0" u="none" strike="noStrike" kern="0" cap="none" spc="0" normalizeH="0" baseline="0" noProof="0" dirty="0" smtClean="0">
                  <a:ln>
                    <a:noFill/>
                  </a:ln>
                  <a:solidFill>
                    <a:prstClr val="black"/>
                  </a:solidFill>
                  <a:effectLst/>
                  <a:uLnTx/>
                  <a:uFillTx/>
                  <a:latin typeface="Calibri"/>
                </a:endParaRPr>
              </a:p>
            </p:txBody>
          </p:sp>
        </p:grpSp>
        <p:sp>
          <p:nvSpPr>
            <p:cNvPr id="30" name="ZoneTexte 29"/>
            <p:cNvSpPr txBox="1"/>
            <p:nvPr/>
          </p:nvSpPr>
          <p:spPr>
            <a:xfrm>
              <a:off x="296248" y="2627641"/>
              <a:ext cx="1997870" cy="200543"/>
            </a:xfrm>
            <a:prstGeom prst="rect">
              <a:avLst/>
            </a:prstGeom>
            <a:noFill/>
          </p:spPr>
          <p:txBody>
            <a:bodyPr wrap="square" rtlCol="0">
              <a:spAutoFit/>
            </a:bodyPr>
            <a:lstStyle/>
            <a:p>
              <a:pPr lvl="0">
                <a:defRPr/>
              </a:pPr>
              <a:r>
                <a:rPr lang="en-GB" sz="900" b="1" kern="0" dirty="0">
                  <a:latin typeface="Calibri"/>
                </a:rPr>
                <a:t>OLCI </a:t>
              </a:r>
              <a:r>
                <a:rPr lang="en-GB" sz="900" b="1" kern="0" dirty="0" smtClean="0">
                  <a:latin typeface="Calibri"/>
                </a:rPr>
                <a:t>L1B  </a:t>
              </a:r>
              <a:r>
                <a:rPr lang="en-GB" sz="900" b="1" kern="0" dirty="0" smtClean="0">
                  <a:solidFill>
                    <a:schemeClr val="accent2"/>
                  </a:solidFill>
                  <a:latin typeface="Calibri"/>
                </a:rPr>
                <a:t>Instrument</a:t>
              </a:r>
              <a:r>
                <a:rPr lang="en-GB" sz="900" b="1" kern="0" dirty="0" smtClean="0">
                  <a:solidFill>
                    <a:srgbClr val="FF0000"/>
                  </a:solidFill>
                  <a:latin typeface="Calibri"/>
                </a:rPr>
                <a:t> </a:t>
              </a:r>
              <a:r>
                <a:rPr lang="en-GB" sz="900" b="1" kern="0" dirty="0" smtClean="0">
                  <a:latin typeface="Calibri"/>
                </a:rPr>
                <a:t>and</a:t>
              </a:r>
              <a:r>
                <a:rPr lang="en-GB" sz="900" b="1" kern="0" dirty="0" smtClean="0">
                  <a:solidFill>
                    <a:srgbClr val="FF0000"/>
                  </a:solidFill>
                  <a:latin typeface="Calibri"/>
                </a:rPr>
                <a:t> </a:t>
              </a:r>
              <a:r>
                <a:rPr lang="en-GB" sz="900" b="1" kern="0" dirty="0" smtClean="0">
                  <a:solidFill>
                    <a:srgbClr val="00B050"/>
                  </a:solidFill>
                  <a:latin typeface="Calibri"/>
                </a:rPr>
                <a:t>image grid</a:t>
              </a:r>
              <a:endParaRPr lang="en-GB" sz="900" b="1" kern="0" dirty="0">
                <a:solidFill>
                  <a:srgbClr val="00B050"/>
                </a:solidFill>
                <a:latin typeface="Calibri"/>
              </a:endParaRPr>
            </a:p>
          </p:txBody>
        </p:sp>
      </p:grpSp>
      <p:grpSp>
        <p:nvGrpSpPr>
          <p:cNvPr id="50" name="Groupe 49"/>
          <p:cNvGrpSpPr/>
          <p:nvPr/>
        </p:nvGrpSpPr>
        <p:grpSpPr>
          <a:xfrm>
            <a:off x="467544" y="2900497"/>
            <a:ext cx="3600400" cy="3481248"/>
            <a:chOff x="467544" y="2854279"/>
            <a:chExt cx="3600400" cy="3481248"/>
          </a:xfrm>
        </p:grpSpPr>
        <p:grpSp>
          <p:nvGrpSpPr>
            <p:cNvPr id="32" name="Groupe 31"/>
            <p:cNvGrpSpPr/>
            <p:nvPr/>
          </p:nvGrpSpPr>
          <p:grpSpPr>
            <a:xfrm>
              <a:off x="467544" y="2854279"/>
              <a:ext cx="2952328" cy="3293407"/>
              <a:chOff x="1322264" y="1544330"/>
              <a:chExt cx="4027632" cy="5385780"/>
            </a:xfrm>
          </p:grpSpPr>
          <p:cxnSp>
            <p:nvCxnSpPr>
              <p:cNvPr id="33" name="Connecteur droit 32"/>
              <p:cNvCxnSpPr>
                <a:stCxn id="35" idx="0"/>
                <a:endCxn id="48" idx="0"/>
              </p:cNvCxnSpPr>
              <p:nvPr/>
            </p:nvCxnSpPr>
            <p:spPr>
              <a:xfrm flipH="1">
                <a:off x="5324096" y="3539279"/>
                <a:ext cx="25800" cy="2664296"/>
              </a:xfrm>
              <a:prstGeom prst="line">
                <a:avLst/>
              </a:prstGeom>
              <a:noFill/>
              <a:ln w="25400" cap="flat" cmpd="sng" algn="ctr">
                <a:solidFill>
                  <a:srgbClr val="FF6161"/>
                </a:solidFill>
                <a:prstDash val="solid"/>
              </a:ln>
              <a:effectLst/>
            </p:spPr>
          </p:cxnSp>
          <p:cxnSp>
            <p:nvCxnSpPr>
              <p:cNvPr id="34" name="Connecteur droit 33"/>
              <p:cNvCxnSpPr/>
              <p:nvPr/>
            </p:nvCxnSpPr>
            <p:spPr>
              <a:xfrm>
                <a:off x="3935829" y="1544330"/>
                <a:ext cx="1349" cy="5385780"/>
              </a:xfrm>
              <a:prstGeom prst="line">
                <a:avLst/>
              </a:prstGeom>
              <a:noFill/>
              <a:ln w="22225" cap="flat" cmpd="sng" algn="ctr">
                <a:solidFill>
                  <a:sysClr val="windowText" lastClr="000000"/>
                </a:solidFill>
                <a:prstDash val="solid"/>
                <a:tailEnd type="stealth"/>
              </a:ln>
              <a:effectLst/>
            </p:spPr>
          </p:cxnSp>
          <p:sp>
            <p:nvSpPr>
              <p:cNvPr id="35" name="Forme libre 34"/>
              <p:cNvSpPr/>
              <p:nvPr/>
            </p:nvSpPr>
            <p:spPr>
              <a:xfrm>
                <a:off x="1348064" y="2276872"/>
                <a:ext cx="4001832" cy="1741016"/>
              </a:xfrm>
              <a:custGeom>
                <a:avLst/>
                <a:gdLst>
                  <a:gd name="connsiteX0" fmla="*/ 4138367 w 4138367"/>
                  <a:gd name="connsiteY0" fmla="*/ 1357460 h 1872106"/>
                  <a:gd name="connsiteX1" fmla="*/ 4006392 w 4138367"/>
                  <a:gd name="connsiteY1" fmla="*/ 1461154 h 1872106"/>
                  <a:gd name="connsiteX2" fmla="*/ 3733015 w 4138367"/>
                  <a:gd name="connsiteY2" fmla="*/ 1611983 h 1872106"/>
                  <a:gd name="connsiteX3" fmla="*/ 3459638 w 4138367"/>
                  <a:gd name="connsiteY3" fmla="*/ 1725105 h 1872106"/>
                  <a:gd name="connsiteX4" fmla="*/ 3233394 w 4138367"/>
                  <a:gd name="connsiteY4" fmla="*/ 1800519 h 1872106"/>
                  <a:gd name="connsiteX5" fmla="*/ 2931737 w 4138367"/>
                  <a:gd name="connsiteY5" fmla="*/ 1857080 h 1872106"/>
                  <a:gd name="connsiteX6" fmla="*/ 2639506 w 4138367"/>
                  <a:gd name="connsiteY6" fmla="*/ 1866507 h 1872106"/>
                  <a:gd name="connsiteX7" fmla="*/ 2139885 w 4138367"/>
                  <a:gd name="connsiteY7" fmla="*/ 1781666 h 1872106"/>
                  <a:gd name="connsiteX8" fmla="*/ 1725106 w 4138367"/>
                  <a:gd name="connsiteY8" fmla="*/ 1583703 h 1872106"/>
                  <a:gd name="connsiteX9" fmla="*/ 1187778 w 4138367"/>
                  <a:gd name="connsiteY9" fmla="*/ 1244338 h 1872106"/>
                  <a:gd name="connsiteX10" fmla="*/ 772998 w 4138367"/>
                  <a:gd name="connsiteY10" fmla="*/ 876693 h 1872106"/>
                  <a:gd name="connsiteX11" fmla="*/ 405353 w 4138367"/>
                  <a:gd name="connsiteY11" fmla="*/ 499620 h 1872106"/>
                  <a:gd name="connsiteX12" fmla="*/ 0 w 4138367"/>
                  <a:gd name="connsiteY12" fmla="*/ 0 h 1872106"/>
                  <a:gd name="connsiteX13" fmla="*/ 0 w 4138367"/>
                  <a:gd name="connsiteY13" fmla="*/ 0 h 187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8367" h="1872106">
                    <a:moveTo>
                      <a:pt x="4138367" y="1357460"/>
                    </a:moveTo>
                    <a:cubicBezTo>
                      <a:pt x="4106159" y="1388097"/>
                      <a:pt x="4073951" y="1418734"/>
                      <a:pt x="4006392" y="1461154"/>
                    </a:cubicBezTo>
                    <a:cubicBezTo>
                      <a:pt x="3938833" y="1503574"/>
                      <a:pt x="3824141" y="1567991"/>
                      <a:pt x="3733015" y="1611983"/>
                    </a:cubicBezTo>
                    <a:cubicBezTo>
                      <a:pt x="3641889" y="1655975"/>
                      <a:pt x="3542908" y="1693682"/>
                      <a:pt x="3459638" y="1725105"/>
                    </a:cubicBezTo>
                    <a:cubicBezTo>
                      <a:pt x="3376368" y="1756528"/>
                      <a:pt x="3321377" y="1778523"/>
                      <a:pt x="3233394" y="1800519"/>
                    </a:cubicBezTo>
                    <a:cubicBezTo>
                      <a:pt x="3145411" y="1822515"/>
                      <a:pt x="3030718" y="1846082"/>
                      <a:pt x="2931737" y="1857080"/>
                    </a:cubicBezTo>
                    <a:cubicBezTo>
                      <a:pt x="2832756" y="1868078"/>
                      <a:pt x="2771481" y="1879076"/>
                      <a:pt x="2639506" y="1866507"/>
                    </a:cubicBezTo>
                    <a:cubicBezTo>
                      <a:pt x="2507531" y="1853938"/>
                      <a:pt x="2292285" y="1828800"/>
                      <a:pt x="2139885" y="1781666"/>
                    </a:cubicBezTo>
                    <a:cubicBezTo>
                      <a:pt x="1987485" y="1734532"/>
                      <a:pt x="1883790" y="1673258"/>
                      <a:pt x="1725106" y="1583703"/>
                    </a:cubicBezTo>
                    <a:cubicBezTo>
                      <a:pt x="1566422" y="1494148"/>
                      <a:pt x="1346463" y="1362173"/>
                      <a:pt x="1187778" y="1244338"/>
                    </a:cubicBezTo>
                    <a:cubicBezTo>
                      <a:pt x="1029093" y="1126503"/>
                      <a:pt x="903402" y="1000813"/>
                      <a:pt x="772998" y="876693"/>
                    </a:cubicBezTo>
                    <a:cubicBezTo>
                      <a:pt x="642594" y="752573"/>
                      <a:pt x="534186" y="645735"/>
                      <a:pt x="405353" y="499620"/>
                    </a:cubicBezTo>
                    <a:cubicBezTo>
                      <a:pt x="276520" y="353505"/>
                      <a:pt x="0" y="0"/>
                      <a:pt x="0" y="0"/>
                    </a:cubicBezTo>
                    <a:lnTo>
                      <a:pt x="0" y="0"/>
                    </a:lnTo>
                  </a:path>
                </a:pathLst>
              </a:custGeom>
              <a:noFill/>
              <a:ln w="25400" cap="flat" cmpd="sng" algn="ctr">
                <a:solidFill>
                  <a:srgbClr val="FF61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sp>
            <p:nvSpPr>
              <p:cNvPr id="36" name="Forme libre 35"/>
              <p:cNvSpPr/>
              <p:nvPr/>
            </p:nvSpPr>
            <p:spPr>
              <a:xfrm>
                <a:off x="2601476" y="1777646"/>
                <a:ext cx="2565729" cy="383611"/>
              </a:xfrm>
              <a:custGeom>
                <a:avLst/>
                <a:gdLst>
                  <a:gd name="connsiteX0" fmla="*/ 0 w 2261937"/>
                  <a:gd name="connsiteY0" fmla="*/ 319805 h 348680"/>
                  <a:gd name="connsiteX1" fmla="*/ 269508 w 2261937"/>
                  <a:gd name="connsiteY1" fmla="*/ 194676 h 348680"/>
                  <a:gd name="connsiteX2" fmla="*/ 558266 w 2261937"/>
                  <a:gd name="connsiteY2" fmla="*/ 88798 h 348680"/>
                  <a:gd name="connsiteX3" fmla="*/ 904775 w 2261937"/>
                  <a:gd name="connsiteY3" fmla="*/ 11796 h 348680"/>
                  <a:gd name="connsiteX4" fmla="*/ 1183908 w 2261937"/>
                  <a:gd name="connsiteY4" fmla="*/ 2171 h 348680"/>
                  <a:gd name="connsiteX5" fmla="*/ 1491916 w 2261937"/>
                  <a:gd name="connsiteY5" fmla="*/ 31047 h 348680"/>
                  <a:gd name="connsiteX6" fmla="*/ 1790299 w 2261937"/>
                  <a:gd name="connsiteY6" fmla="*/ 117674 h 348680"/>
                  <a:gd name="connsiteX7" fmla="*/ 2088683 w 2261937"/>
                  <a:gd name="connsiteY7" fmla="*/ 233177 h 348680"/>
                  <a:gd name="connsiteX8" fmla="*/ 2261937 w 2261937"/>
                  <a:gd name="connsiteY8" fmla="*/ 348680 h 34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937" h="348680">
                    <a:moveTo>
                      <a:pt x="0" y="319805"/>
                    </a:moveTo>
                    <a:cubicBezTo>
                      <a:pt x="88232" y="276491"/>
                      <a:pt x="176464" y="233177"/>
                      <a:pt x="269508" y="194676"/>
                    </a:cubicBezTo>
                    <a:cubicBezTo>
                      <a:pt x="362552" y="156175"/>
                      <a:pt x="452388" y="119278"/>
                      <a:pt x="558266" y="88798"/>
                    </a:cubicBezTo>
                    <a:cubicBezTo>
                      <a:pt x="664144" y="58318"/>
                      <a:pt x="800501" y="26234"/>
                      <a:pt x="904775" y="11796"/>
                    </a:cubicBezTo>
                    <a:cubicBezTo>
                      <a:pt x="1009049" y="-2642"/>
                      <a:pt x="1086051" y="-1037"/>
                      <a:pt x="1183908" y="2171"/>
                    </a:cubicBezTo>
                    <a:cubicBezTo>
                      <a:pt x="1281765" y="5379"/>
                      <a:pt x="1390851" y="11796"/>
                      <a:pt x="1491916" y="31047"/>
                    </a:cubicBezTo>
                    <a:cubicBezTo>
                      <a:pt x="1592981" y="50297"/>
                      <a:pt x="1690838" y="83986"/>
                      <a:pt x="1790299" y="117674"/>
                    </a:cubicBezTo>
                    <a:cubicBezTo>
                      <a:pt x="1889760" y="151362"/>
                      <a:pt x="2010077" y="194676"/>
                      <a:pt x="2088683" y="233177"/>
                    </a:cubicBezTo>
                    <a:cubicBezTo>
                      <a:pt x="2167289" y="271678"/>
                      <a:pt x="2214613" y="310179"/>
                      <a:pt x="2261937" y="348680"/>
                    </a:cubicBezTo>
                  </a:path>
                </a:pathLst>
              </a:custGeom>
              <a:noFill/>
              <a:ln w="25400" cap="flat" cmpd="sng" algn="ctr">
                <a:solidFill>
                  <a:schemeClr val="accent6">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cxnSp>
            <p:nvCxnSpPr>
              <p:cNvPr id="37" name="Connecteur droit 36"/>
              <p:cNvCxnSpPr>
                <a:stCxn id="36" idx="0"/>
                <a:endCxn id="46" idx="0"/>
              </p:cNvCxnSpPr>
              <p:nvPr/>
            </p:nvCxnSpPr>
            <p:spPr>
              <a:xfrm>
                <a:off x="2601476" y="2129489"/>
                <a:ext cx="6738" cy="3163522"/>
              </a:xfrm>
              <a:prstGeom prst="line">
                <a:avLst/>
              </a:prstGeom>
              <a:noFill/>
              <a:ln w="25400" cap="flat" cmpd="sng" algn="ctr">
                <a:solidFill>
                  <a:schemeClr val="accent6">
                    <a:lumMod val="60000"/>
                    <a:lumOff val="40000"/>
                  </a:schemeClr>
                </a:solidFill>
                <a:prstDash val="solid"/>
              </a:ln>
              <a:effectLst/>
            </p:spPr>
          </p:cxnSp>
          <p:cxnSp>
            <p:nvCxnSpPr>
              <p:cNvPr id="38" name="Connecteur droit 37"/>
              <p:cNvCxnSpPr>
                <a:stCxn id="36" idx="8"/>
                <a:endCxn id="46" idx="8"/>
              </p:cNvCxnSpPr>
              <p:nvPr/>
            </p:nvCxnSpPr>
            <p:spPr>
              <a:xfrm>
                <a:off x="5167205" y="2161257"/>
                <a:ext cx="6738" cy="3163522"/>
              </a:xfrm>
              <a:prstGeom prst="line">
                <a:avLst/>
              </a:prstGeom>
              <a:noFill/>
              <a:ln w="25400" cap="flat" cmpd="sng" algn="ctr">
                <a:solidFill>
                  <a:schemeClr val="accent6">
                    <a:lumMod val="60000"/>
                    <a:lumOff val="40000"/>
                  </a:schemeClr>
                </a:solidFill>
                <a:prstDash val="solid"/>
              </a:ln>
              <a:effectLst/>
            </p:spPr>
          </p:cxnSp>
          <p:cxnSp>
            <p:nvCxnSpPr>
              <p:cNvPr id="39" name="Connecteur droit 38"/>
              <p:cNvCxnSpPr>
                <a:stCxn id="35" idx="12"/>
              </p:cNvCxnSpPr>
              <p:nvPr/>
            </p:nvCxnSpPr>
            <p:spPr>
              <a:xfrm>
                <a:off x="1348064" y="2276872"/>
                <a:ext cx="0" cy="2749646"/>
              </a:xfrm>
              <a:prstGeom prst="line">
                <a:avLst/>
              </a:prstGeom>
              <a:noFill/>
              <a:ln w="25400" cap="flat" cmpd="sng" algn="ctr">
                <a:solidFill>
                  <a:srgbClr val="FF6161"/>
                </a:solidFill>
                <a:prstDash val="solid"/>
              </a:ln>
              <a:effectLst/>
            </p:spPr>
          </p:cxnSp>
          <p:sp>
            <p:nvSpPr>
              <p:cNvPr id="44" name="Rectangle 43"/>
              <p:cNvSpPr/>
              <p:nvPr/>
            </p:nvSpPr>
            <p:spPr>
              <a:xfrm>
                <a:off x="1332618" y="4047739"/>
                <a:ext cx="4017277" cy="893429"/>
              </a:xfrm>
              <a:prstGeom prst="rect">
                <a:avLst/>
              </a:prstGeom>
              <a:solidFill>
                <a:srgbClr val="92D050">
                  <a:alpha val="40000"/>
                </a:srgbClr>
              </a:solidFill>
              <a:ln w="19050">
                <a:solidFill>
                  <a:srgbClr val="007E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orme libre 45"/>
              <p:cNvSpPr/>
              <p:nvPr/>
            </p:nvSpPr>
            <p:spPr>
              <a:xfrm>
                <a:off x="2608214" y="4941168"/>
                <a:ext cx="2565729" cy="383611"/>
              </a:xfrm>
              <a:custGeom>
                <a:avLst/>
                <a:gdLst>
                  <a:gd name="connsiteX0" fmla="*/ 0 w 2261937"/>
                  <a:gd name="connsiteY0" fmla="*/ 319805 h 348680"/>
                  <a:gd name="connsiteX1" fmla="*/ 269508 w 2261937"/>
                  <a:gd name="connsiteY1" fmla="*/ 194676 h 348680"/>
                  <a:gd name="connsiteX2" fmla="*/ 558266 w 2261937"/>
                  <a:gd name="connsiteY2" fmla="*/ 88798 h 348680"/>
                  <a:gd name="connsiteX3" fmla="*/ 904775 w 2261937"/>
                  <a:gd name="connsiteY3" fmla="*/ 11796 h 348680"/>
                  <a:gd name="connsiteX4" fmla="*/ 1183908 w 2261937"/>
                  <a:gd name="connsiteY4" fmla="*/ 2171 h 348680"/>
                  <a:gd name="connsiteX5" fmla="*/ 1491916 w 2261937"/>
                  <a:gd name="connsiteY5" fmla="*/ 31047 h 348680"/>
                  <a:gd name="connsiteX6" fmla="*/ 1790299 w 2261937"/>
                  <a:gd name="connsiteY6" fmla="*/ 117674 h 348680"/>
                  <a:gd name="connsiteX7" fmla="*/ 2088683 w 2261937"/>
                  <a:gd name="connsiteY7" fmla="*/ 233177 h 348680"/>
                  <a:gd name="connsiteX8" fmla="*/ 2261937 w 2261937"/>
                  <a:gd name="connsiteY8" fmla="*/ 348680 h 348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1937" h="348680">
                    <a:moveTo>
                      <a:pt x="0" y="319805"/>
                    </a:moveTo>
                    <a:cubicBezTo>
                      <a:pt x="88232" y="276491"/>
                      <a:pt x="176464" y="233177"/>
                      <a:pt x="269508" y="194676"/>
                    </a:cubicBezTo>
                    <a:cubicBezTo>
                      <a:pt x="362552" y="156175"/>
                      <a:pt x="452388" y="119278"/>
                      <a:pt x="558266" y="88798"/>
                    </a:cubicBezTo>
                    <a:cubicBezTo>
                      <a:pt x="664144" y="58318"/>
                      <a:pt x="800501" y="26234"/>
                      <a:pt x="904775" y="11796"/>
                    </a:cubicBezTo>
                    <a:cubicBezTo>
                      <a:pt x="1009049" y="-2642"/>
                      <a:pt x="1086051" y="-1037"/>
                      <a:pt x="1183908" y="2171"/>
                    </a:cubicBezTo>
                    <a:cubicBezTo>
                      <a:pt x="1281765" y="5379"/>
                      <a:pt x="1390851" y="11796"/>
                      <a:pt x="1491916" y="31047"/>
                    </a:cubicBezTo>
                    <a:cubicBezTo>
                      <a:pt x="1592981" y="50297"/>
                      <a:pt x="1690838" y="83986"/>
                      <a:pt x="1790299" y="117674"/>
                    </a:cubicBezTo>
                    <a:cubicBezTo>
                      <a:pt x="1889760" y="151362"/>
                      <a:pt x="2010077" y="194676"/>
                      <a:pt x="2088683" y="233177"/>
                    </a:cubicBezTo>
                    <a:cubicBezTo>
                      <a:pt x="2167289" y="271678"/>
                      <a:pt x="2214613" y="310179"/>
                      <a:pt x="2261937" y="348680"/>
                    </a:cubicBezTo>
                  </a:path>
                </a:pathLst>
              </a:custGeom>
              <a:noFill/>
              <a:ln w="25400" cap="flat" cmpd="sng" algn="ctr">
                <a:solidFill>
                  <a:schemeClr val="accent2">
                    <a:lumMod val="60000"/>
                    <a:lumOff val="40000"/>
                  </a:scheme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cxnSp>
            <p:nvCxnSpPr>
              <p:cNvPr id="47" name="Connecteur droit 46"/>
              <p:cNvCxnSpPr/>
              <p:nvPr/>
            </p:nvCxnSpPr>
            <p:spPr>
              <a:xfrm>
                <a:off x="5339541" y="3600312"/>
                <a:ext cx="0" cy="188728"/>
              </a:xfrm>
              <a:prstGeom prst="line">
                <a:avLst/>
              </a:prstGeom>
              <a:noFill/>
              <a:ln w="25400" cap="flat" cmpd="sng" algn="ctr">
                <a:solidFill>
                  <a:srgbClr val="FF6161"/>
                </a:solidFill>
                <a:prstDash val="dash"/>
              </a:ln>
              <a:effectLst/>
            </p:spPr>
          </p:cxnSp>
          <p:sp>
            <p:nvSpPr>
              <p:cNvPr id="48" name="Forme libre 47"/>
              <p:cNvSpPr/>
              <p:nvPr/>
            </p:nvSpPr>
            <p:spPr>
              <a:xfrm>
                <a:off x="1322264" y="4941168"/>
                <a:ext cx="4001832" cy="1741016"/>
              </a:xfrm>
              <a:custGeom>
                <a:avLst/>
                <a:gdLst>
                  <a:gd name="connsiteX0" fmla="*/ 4138367 w 4138367"/>
                  <a:gd name="connsiteY0" fmla="*/ 1357460 h 1872106"/>
                  <a:gd name="connsiteX1" fmla="*/ 4006392 w 4138367"/>
                  <a:gd name="connsiteY1" fmla="*/ 1461154 h 1872106"/>
                  <a:gd name="connsiteX2" fmla="*/ 3733015 w 4138367"/>
                  <a:gd name="connsiteY2" fmla="*/ 1611983 h 1872106"/>
                  <a:gd name="connsiteX3" fmla="*/ 3459638 w 4138367"/>
                  <a:gd name="connsiteY3" fmla="*/ 1725105 h 1872106"/>
                  <a:gd name="connsiteX4" fmla="*/ 3233394 w 4138367"/>
                  <a:gd name="connsiteY4" fmla="*/ 1800519 h 1872106"/>
                  <a:gd name="connsiteX5" fmla="*/ 2931737 w 4138367"/>
                  <a:gd name="connsiteY5" fmla="*/ 1857080 h 1872106"/>
                  <a:gd name="connsiteX6" fmla="*/ 2639506 w 4138367"/>
                  <a:gd name="connsiteY6" fmla="*/ 1866507 h 1872106"/>
                  <a:gd name="connsiteX7" fmla="*/ 2139885 w 4138367"/>
                  <a:gd name="connsiteY7" fmla="*/ 1781666 h 1872106"/>
                  <a:gd name="connsiteX8" fmla="*/ 1725106 w 4138367"/>
                  <a:gd name="connsiteY8" fmla="*/ 1583703 h 1872106"/>
                  <a:gd name="connsiteX9" fmla="*/ 1187778 w 4138367"/>
                  <a:gd name="connsiteY9" fmla="*/ 1244338 h 1872106"/>
                  <a:gd name="connsiteX10" fmla="*/ 772998 w 4138367"/>
                  <a:gd name="connsiteY10" fmla="*/ 876693 h 1872106"/>
                  <a:gd name="connsiteX11" fmla="*/ 405353 w 4138367"/>
                  <a:gd name="connsiteY11" fmla="*/ 499620 h 1872106"/>
                  <a:gd name="connsiteX12" fmla="*/ 0 w 4138367"/>
                  <a:gd name="connsiteY12" fmla="*/ 0 h 1872106"/>
                  <a:gd name="connsiteX13" fmla="*/ 0 w 4138367"/>
                  <a:gd name="connsiteY13" fmla="*/ 0 h 1872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8367" h="1872106">
                    <a:moveTo>
                      <a:pt x="4138367" y="1357460"/>
                    </a:moveTo>
                    <a:cubicBezTo>
                      <a:pt x="4106159" y="1388097"/>
                      <a:pt x="4073951" y="1418734"/>
                      <a:pt x="4006392" y="1461154"/>
                    </a:cubicBezTo>
                    <a:cubicBezTo>
                      <a:pt x="3938833" y="1503574"/>
                      <a:pt x="3824141" y="1567991"/>
                      <a:pt x="3733015" y="1611983"/>
                    </a:cubicBezTo>
                    <a:cubicBezTo>
                      <a:pt x="3641889" y="1655975"/>
                      <a:pt x="3542908" y="1693682"/>
                      <a:pt x="3459638" y="1725105"/>
                    </a:cubicBezTo>
                    <a:cubicBezTo>
                      <a:pt x="3376368" y="1756528"/>
                      <a:pt x="3321377" y="1778523"/>
                      <a:pt x="3233394" y="1800519"/>
                    </a:cubicBezTo>
                    <a:cubicBezTo>
                      <a:pt x="3145411" y="1822515"/>
                      <a:pt x="3030718" y="1846082"/>
                      <a:pt x="2931737" y="1857080"/>
                    </a:cubicBezTo>
                    <a:cubicBezTo>
                      <a:pt x="2832756" y="1868078"/>
                      <a:pt x="2771481" y="1879076"/>
                      <a:pt x="2639506" y="1866507"/>
                    </a:cubicBezTo>
                    <a:cubicBezTo>
                      <a:pt x="2507531" y="1853938"/>
                      <a:pt x="2292285" y="1828800"/>
                      <a:pt x="2139885" y="1781666"/>
                    </a:cubicBezTo>
                    <a:cubicBezTo>
                      <a:pt x="1987485" y="1734532"/>
                      <a:pt x="1883790" y="1673258"/>
                      <a:pt x="1725106" y="1583703"/>
                    </a:cubicBezTo>
                    <a:cubicBezTo>
                      <a:pt x="1566422" y="1494148"/>
                      <a:pt x="1346463" y="1362173"/>
                      <a:pt x="1187778" y="1244338"/>
                    </a:cubicBezTo>
                    <a:cubicBezTo>
                      <a:pt x="1029093" y="1126503"/>
                      <a:pt x="903402" y="1000813"/>
                      <a:pt x="772998" y="876693"/>
                    </a:cubicBezTo>
                    <a:cubicBezTo>
                      <a:pt x="642594" y="752573"/>
                      <a:pt x="534186" y="645735"/>
                      <a:pt x="405353" y="499620"/>
                    </a:cubicBezTo>
                    <a:cubicBezTo>
                      <a:pt x="276520" y="353505"/>
                      <a:pt x="0" y="0"/>
                      <a:pt x="0" y="0"/>
                    </a:cubicBezTo>
                    <a:lnTo>
                      <a:pt x="0" y="0"/>
                    </a:lnTo>
                  </a:path>
                </a:pathLst>
              </a:custGeom>
              <a:noFill/>
              <a:ln w="25400" cap="flat" cmpd="sng" algn="ctr">
                <a:solidFill>
                  <a:srgbClr val="FF6161"/>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Calibri"/>
                </a:endParaRPr>
              </a:p>
            </p:txBody>
          </p:sp>
        </p:grpSp>
        <p:sp>
          <p:nvSpPr>
            <p:cNvPr id="49" name="ZoneTexte 48"/>
            <p:cNvSpPr txBox="1"/>
            <p:nvPr/>
          </p:nvSpPr>
          <p:spPr>
            <a:xfrm>
              <a:off x="516973" y="6104695"/>
              <a:ext cx="3550971" cy="230832"/>
            </a:xfrm>
            <a:prstGeom prst="rect">
              <a:avLst/>
            </a:prstGeom>
            <a:noFill/>
          </p:spPr>
          <p:txBody>
            <a:bodyPr wrap="square" rtlCol="0">
              <a:spAutoFit/>
            </a:bodyPr>
            <a:lstStyle/>
            <a:p>
              <a:pPr lvl="0">
                <a:defRPr/>
              </a:pPr>
              <a:r>
                <a:rPr lang="en-GB" sz="900" b="1" kern="0" dirty="0" smtClean="0">
                  <a:latin typeface="Calibri"/>
                </a:rPr>
                <a:t>SLSTR L1B  </a:t>
              </a:r>
              <a:r>
                <a:rPr lang="en-GB" sz="900" b="1" kern="0" dirty="0" smtClean="0">
                  <a:solidFill>
                    <a:srgbClr val="FF0000"/>
                  </a:solidFill>
                  <a:latin typeface="Calibri"/>
                </a:rPr>
                <a:t>Instrument nadir view </a:t>
              </a:r>
              <a:r>
                <a:rPr lang="en-GB" sz="900" b="1" kern="0" dirty="0" smtClean="0">
                  <a:solidFill>
                    <a:schemeClr val="accent2"/>
                  </a:solidFill>
                  <a:latin typeface="Calibri"/>
                </a:rPr>
                <a:t>and oblique view</a:t>
              </a:r>
              <a:r>
                <a:rPr lang="en-GB" sz="900" b="1" kern="0" dirty="0" smtClean="0">
                  <a:solidFill>
                    <a:srgbClr val="FF0000"/>
                  </a:solidFill>
                  <a:latin typeface="Calibri"/>
                </a:rPr>
                <a:t> </a:t>
              </a:r>
              <a:r>
                <a:rPr lang="en-GB" sz="900" b="1" kern="0" dirty="0" smtClean="0">
                  <a:latin typeface="Calibri"/>
                </a:rPr>
                <a:t>and</a:t>
              </a:r>
              <a:r>
                <a:rPr lang="en-GB" sz="900" b="1" kern="0" dirty="0" smtClean="0">
                  <a:solidFill>
                    <a:srgbClr val="FF0000"/>
                  </a:solidFill>
                  <a:latin typeface="Calibri"/>
                </a:rPr>
                <a:t> </a:t>
              </a:r>
              <a:r>
                <a:rPr lang="en-GB" sz="900" b="1" kern="0" dirty="0" smtClean="0">
                  <a:solidFill>
                    <a:srgbClr val="00B050"/>
                  </a:solidFill>
                  <a:latin typeface="Calibri"/>
                </a:rPr>
                <a:t>image grid</a:t>
              </a:r>
              <a:endParaRPr lang="en-GB" sz="900" b="1" kern="0" dirty="0">
                <a:solidFill>
                  <a:srgbClr val="00B050"/>
                </a:solidFill>
                <a:latin typeface="Calibri"/>
              </a:endParaRPr>
            </a:p>
          </p:txBody>
        </p:sp>
      </p:grpSp>
      <p:cxnSp>
        <p:nvCxnSpPr>
          <p:cNvPr id="51" name="Connecteur droit 50"/>
          <p:cNvCxnSpPr/>
          <p:nvPr/>
        </p:nvCxnSpPr>
        <p:spPr>
          <a:xfrm>
            <a:off x="3077762" y="1412776"/>
            <a:ext cx="0" cy="1414021"/>
          </a:xfrm>
          <a:prstGeom prst="line">
            <a:avLst/>
          </a:prstGeom>
          <a:noFill/>
          <a:ln w="22225" cap="flat" cmpd="sng" algn="ctr">
            <a:solidFill>
              <a:sysClr val="windowText" lastClr="000000"/>
            </a:solidFill>
            <a:prstDash val="solid"/>
            <a:tailEnd type="stealth"/>
          </a:ln>
          <a:effectLst/>
        </p:spPr>
      </p:cxnSp>
      <p:sp>
        <p:nvSpPr>
          <p:cNvPr id="57" name="Rectangle 56"/>
          <p:cNvSpPr/>
          <p:nvPr/>
        </p:nvSpPr>
        <p:spPr>
          <a:xfrm>
            <a:off x="2428775" y="3277748"/>
            <a:ext cx="802251" cy="369332"/>
          </a:xfrm>
          <a:prstGeom prst="rect">
            <a:avLst/>
          </a:prstGeom>
        </p:spPr>
        <p:txBody>
          <a:bodyPr wrap="square">
            <a:spAutoFit/>
          </a:bodyPr>
          <a:lstStyle/>
          <a:p>
            <a:r>
              <a:rPr lang="en-GB" sz="900" b="1" kern="0" dirty="0">
                <a:solidFill>
                  <a:srgbClr val="333399"/>
                </a:solidFill>
                <a:latin typeface="Calibri"/>
              </a:rPr>
              <a:t>oblique </a:t>
            </a:r>
            <a:r>
              <a:rPr lang="en-GB" sz="900" b="1" kern="0" dirty="0" smtClean="0">
                <a:solidFill>
                  <a:srgbClr val="333399"/>
                </a:solidFill>
                <a:latin typeface="Calibri"/>
              </a:rPr>
              <a:t>view acquisition</a:t>
            </a:r>
            <a:r>
              <a:rPr lang="en-GB" sz="900" b="1" kern="0" dirty="0" smtClean="0">
                <a:solidFill>
                  <a:srgbClr val="FF0000"/>
                </a:solidFill>
                <a:latin typeface="Calibri"/>
              </a:rPr>
              <a:t> </a:t>
            </a:r>
            <a:endParaRPr lang="fr-FR" dirty="0"/>
          </a:p>
        </p:txBody>
      </p:sp>
      <p:sp>
        <p:nvSpPr>
          <p:cNvPr id="59" name="Rectangle 58"/>
          <p:cNvSpPr/>
          <p:nvPr/>
        </p:nvSpPr>
        <p:spPr>
          <a:xfrm>
            <a:off x="516973" y="3893310"/>
            <a:ext cx="893478" cy="369332"/>
          </a:xfrm>
          <a:prstGeom prst="rect">
            <a:avLst/>
          </a:prstGeom>
        </p:spPr>
        <p:txBody>
          <a:bodyPr wrap="square">
            <a:spAutoFit/>
          </a:bodyPr>
          <a:lstStyle/>
          <a:p>
            <a:r>
              <a:rPr lang="en-GB" sz="900" b="1" kern="0" dirty="0">
                <a:solidFill>
                  <a:srgbClr val="FF0000"/>
                </a:solidFill>
                <a:latin typeface="Calibri"/>
              </a:rPr>
              <a:t>nadir view </a:t>
            </a:r>
            <a:r>
              <a:rPr lang="en-GB" sz="900" b="1" kern="0" dirty="0" smtClean="0">
                <a:solidFill>
                  <a:srgbClr val="FF0000"/>
                </a:solidFill>
                <a:latin typeface="Calibri"/>
              </a:rPr>
              <a:t> acquisition</a:t>
            </a:r>
            <a:endParaRPr lang="fr-FR" dirty="0"/>
          </a:p>
        </p:txBody>
      </p:sp>
      <p:sp>
        <p:nvSpPr>
          <p:cNvPr id="9" name="TextBox 8"/>
          <p:cNvSpPr txBox="1"/>
          <p:nvPr/>
        </p:nvSpPr>
        <p:spPr>
          <a:xfrm>
            <a:off x="6179383" y="4955187"/>
            <a:ext cx="2876108" cy="338554"/>
          </a:xfrm>
          <a:prstGeom prst="rect">
            <a:avLst/>
          </a:prstGeom>
          <a:noFill/>
        </p:spPr>
        <p:txBody>
          <a:bodyPr wrap="none" rtlCol="0">
            <a:spAutoFit/>
          </a:bodyPr>
          <a:lstStyle/>
          <a:p>
            <a:r>
              <a:rPr lang="en-GB" sz="1600" b="1" dirty="0">
                <a:solidFill>
                  <a:srgbClr val="FF0000"/>
                </a:solidFill>
              </a:rPr>
              <a:t>c</a:t>
            </a:r>
            <a:r>
              <a:rPr lang="en-GB" sz="1600" b="1" dirty="0" smtClean="0">
                <a:solidFill>
                  <a:srgbClr val="FF0000"/>
                </a:solidFill>
              </a:rPr>
              <a:t>o-registration channel</a:t>
            </a:r>
            <a:endParaRPr lang="en-GB" sz="1600" b="1" dirty="0">
              <a:solidFill>
                <a:srgbClr val="FF0000"/>
              </a:solidFill>
            </a:endParaRPr>
          </a:p>
        </p:txBody>
      </p:sp>
      <p:sp>
        <p:nvSpPr>
          <p:cNvPr id="52" name="TextBox 51"/>
          <p:cNvSpPr txBox="1"/>
          <p:nvPr/>
        </p:nvSpPr>
        <p:spPr>
          <a:xfrm>
            <a:off x="1428393" y="2900497"/>
            <a:ext cx="3927378" cy="2308324"/>
          </a:xfrm>
          <a:prstGeom prst="rect">
            <a:avLst/>
          </a:prstGeom>
          <a:solidFill>
            <a:schemeClr val="bg1"/>
          </a:solidFill>
          <a:ln>
            <a:solidFill>
              <a:srgbClr val="C00000"/>
            </a:solidFill>
          </a:ln>
        </p:spPr>
        <p:txBody>
          <a:bodyPr wrap="square" rtlCol="0">
            <a:spAutoFit/>
          </a:bodyPr>
          <a:lstStyle/>
          <a:p>
            <a:pPr marL="285750" indent="-285750">
              <a:buFont typeface="Wingdings" panose="05000000000000000000" pitchFamily="2" charset="2"/>
              <a:buChar char="q"/>
            </a:pPr>
            <a:endParaRPr lang="en-GB" sz="1600" dirty="0" smtClean="0">
              <a:solidFill>
                <a:srgbClr val="C00000"/>
              </a:solidFill>
            </a:endParaRPr>
          </a:p>
          <a:p>
            <a:pPr marL="285750" indent="-285750">
              <a:buFont typeface="Wingdings" panose="05000000000000000000" pitchFamily="2" charset="2"/>
              <a:buChar char="q"/>
            </a:pPr>
            <a:r>
              <a:rPr lang="en-GB" sz="1600" dirty="0" smtClean="0">
                <a:solidFill>
                  <a:srgbClr val="C00000"/>
                </a:solidFill>
              </a:rPr>
              <a:t>Combining all OLCI (but O2/H2O absorption) channels and SLSTR S1, 2, 4-6</a:t>
            </a:r>
          </a:p>
          <a:p>
            <a:pPr marL="285750" indent="-285750">
              <a:buFont typeface="Wingdings" panose="05000000000000000000" pitchFamily="2" charset="2"/>
              <a:buChar char="q"/>
            </a:pPr>
            <a:r>
              <a:rPr lang="en-GB" sz="1600" dirty="0" smtClean="0">
                <a:solidFill>
                  <a:srgbClr val="C00000"/>
                </a:solidFill>
              </a:rPr>
              <a:t>Rational for combination: Covering larger spectral </a:t>
            </a:r>
            <a:r>
              <a:rPr lang="en-GB" sz="1600" dirty="0">
                <a:solidFill>
                  <a:srgbClr val="C00000"/>
                </a:solidFill>
              </a:rPr>
              <a:t>range </a:t>
            </a:r>
            <a:r>
              <a:rPr lang="en-GB" sz="1600" dirty="0" smtClean="0">
                <a:solidFill>
                  <a:srgbClr val="C00000"/>
                </a:solidFill>
              </a:rPr>
              <a:t>and </a:t>
            </a:r>
            <a:r>
              <a:rPr lang="en-GB" sz="1600" dirty="0">
                <a:solidFill>
                  <a:srgbClr val="C00000"/>
                </a:solidFill>
              </a:rPr>
              <a:t>collocate different info from 2 complementary </a:t>
            </a:r>
            <a:r>
              <a:rPr lang="en-GB" sz="1600" dirty="0" smtClean="0">
                <a:solidFill>
                  <a:srgbClr val="C00000"/>
                </a:solidFill>
              </a:rPr>
              <a:t>instruments</a:t>
            </a:r>
          </a:p>
          <a:p>
            <a:endParaRPr lang="en-GB" sz="1600" dirty="0">
              <a:solidFill>
                <a:srgbClr val="C00000"/>
              </a:solidFill>
            </a:endParaRPr>
          </a:p>
        </p:txBody>
      </p:sp>
    </p:spTree>
    <p:extLst>
      <p:ext uri="{BB962C8B-B14F-4D97-AF65-F5344CB8AC3E}">
        <p14:creationId xmlns:p14="http://schemas.microsoft.com/office/powerpoint/2010/main" val="543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0558" y="220986"/>
            <a:ext cx="7211762" cy="427038"/>
          </a:xfrm>
        </p:spPr>
        <p:txBody>
          <a:bodyPr/>
          <a:lstStyle/>
          <a:p>
            <a:r>
              <a:rPr lang="en-US" b="1" dirty="0" smtClean="0"/>
              <a:t>S3 SYN-VGT algorithm overview </a:t>
            </a:r>
            <a:endParaRPr lang="en-US" b="1" dirty="0"/>
          </a:p>
        </p:txBody>
      </p:sp>
      <p:pic>
        <p:nvPicPr>
          <p:cNvPr id="6" name="Image 5"/>
          <p:cNvPicPr>
            <a:picLocks noChangeAspect="1"/>
          </p:cNvPicPr>
          <p:nvPr/>
        </p:nvPicPr>
        <p:blipFill rotWithShape="1">
          <a:blip r:embed="rId3">
            <a:extLst>
              <a:ext uri="{28A0092B-C50C-407E-A947-70E740481C1C}">
                <a14:useLocalDpi xmlns:a14="http://schemas.microsoft.com/office/drawing/2010/main" val="0"/>
              </a:ext>
            </a:extLst>
          </a:blip>
          <a:srcRect b="32680"/>
          <a:stretch/>
        </p:blipFill>
        <p:spPr>
          <a:xfrm>
            <a:off x="2310575" y="859489"/>
            <a:ext cx="4173495" cy="4231506"/>
          </a:xfrm>
          <a:prstGeom prst="rect">
            <a:avLst/>
          </a:prstGeom>
        </p:spPr>
      </p:pic>
      <p:sp>
        <p:nvSpPr>
          <p:cNvPr id="8" name="Oval 7"/>
          <p:cNvSpPr/>
          <p:nvPr/>
        </p:nvSpPr>
        <p:spPr>
          <a:xfrm>
            <a:off x="5083010" y="4560971"/>
            <a:ext cx="1097971" cy="620544"/>
          </a:xfrm>
          <a:prstGeom prst="ellipse">
            <a:avLst/>
          </a:prstGeom>
          <a:noFill/>
          <a:ln>
            <a:solidFill>
              <a:srgbClr val="009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p:cNvSpPr/>
          <p:nvPr/>
        </p:nvSpPr>
        <p:spPr>
          <a:xfrm>
            <a:off x="3211725" y="4549942"/>
            <a:ext cx="1056388" cy="642603"/>
          </a:xfrm>
          <a:prstGeom prst="ellipse">
            <a:avLst/>
          </a:prstGeom>
          <a:noFill/>
          <a:ln>
            <a:solidFill>
              <a:srgbClr val="0098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835459" y="5310836"/>
            <a:ext cx="3648612" cy="954107"/>
          </a:xfrm>
          <a:prstGeom prst="rect">
            <a:avLst/>
          </a:prstGeom>
          <a:noFill/>
        </p:spPr>
        <p:txBody>
          <a:bodyPr wrap="square" rtlCol="0">
            <a:spAutoFit/>
          </a:bodyPr>
          <a:lstStyle/>
          <a:p>
            <a:pPr algn="just"/>
            <a:r>
              <a:rPr lang="en-GB" sz="1400" b="1" dirty="0" smtClean="0">
                <a:solidFill>
                  <a:srgbClr val="0098DB"/>
                </a:solidFill>
              </a:rPr>
              <a:t>USER PRODUCTS: SYNERGY and VEGETATION </a:t>
            </a:r>
            <a:r>
              <a:rPr lang="en-US" sz="1400" b="1" dirty="0">
                <a:solidFill>
                  <a:srgbClr val="0098DB"/>
                </a:solidFill>
                <a:sym typeface="Wingdings" panose="05000000000000000000" pitchFamily="2" charset="2"/>
              </a:rPr>
              <a:t>Sample products expected May 2017, official release summer 2017</a:t>
            </a:r>
            <a:endParaRPr lang="en-GB" sz="1400" b="1" dirty="0">
              <a:solidFill>
                <a:srgbClr val="0098DB"/>
              </a:solidFill>
            </a:endParaRP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460" y="4411173"/>
            <a:ext cx="2267742" cy="130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249724" y="5787890"/>
            <a:ext cx="2403214" cy="646331"/>
          </a:xfrm>
          <a:prstGeom prst="rect">
            <a:avLst/>
          </a:prstGeom>
          <a:noFill/>
        </p:spPr>
        <p:txBody>
          <a:bodyPr wrap="square" rtlCol="0">
            <a:spAutoFit/>
          </a:bodyPr>
          <a:lstStyle/>
          <a:p>
            <a:pPr algn="just"/>
            <a:r>
              <a:rPr lang="fr-FR" sz="900" dirty="0" err="1" smtClean="0"/>
              <a:t>Sample</a:t>
            </a:r>
            <a:r>
              <a:rPr lang="fr-FR" sz="900" dirty="0" smtClean="0"/>
              <a:t> </a:t>
            </a:r>
            <a:r>
              <a:rPr lang="fr-FR" sz="900" dirty="0"/>
              <a:t>SYN L2 </a:t>
            </a:r>
            <a:r>
              <a:rPr lang="fr-FR" sz="900" dirty="0" err="1" smtClean="0"/>
              <a:t>product</a:t>
            </a:r>
            <a:r>
              <a:rPr lang="fr-FR" sz="900" dirty="0" smtClean="0"/>
              <a:t>; Surface </a:t>
            </a:r>
            <a:r>
              <a:rPr lang="fr-FR" sz="900" dirty="0" err="1"/>
              <a:t>reflectance</a:t>
            </a:r>
            <a:r>
              <a:rPr lang="fr-FR" sz="900" dirty="0"/>
              <a:t> </a:t>
            </a:r>
            <a:r>
              <a:rPr lang="fr-FR" sz="900" dirty="0" err="1"/>
              <a:t>at</a:t>
            </a:r>
            <a:r>
              <a:rPr lang="fr-FR" sz="900" dirty="0"/>
              <a:t> 865 nm </a:t>
            </a:r>
            <a:r>
              <a:rPr lang="fr-FR" sz="900" dirty="0" err="1"/>
              <a:t>derived</a:t>
            </a:r>
            <a:r>
              <a:rPr lang="fr-FR" sz="900" dirty="0"/>
              <a:t> </a:t>
            </a:r>
            <a:r>
              <a:rPr lang="fr-FR" sz="900" dirty="0" err="1"/>
              <a:t>from</a:t>
            </a:r>
            <a:r>
              <a:rPr lang="fr-FR" sz="900" dirty="0"/>
              <a:t> OLCI </a:t>
            </a:r>
            <a:r>
              <a:rPr lang="fr-FR" sz="900" dirty="0" err="1"/>
              <a:t>channel</a:t>
            </a:r>
            <a:r>
              <a:rPr lang="fr-FR" sz="900" dirty="0"/>
              <a:t> and SLSTR nadir </a:t>
            </a:r>
            <a:r>
              <a:rPr lang="fr-FR" sz="900" dirty="0" err="1" smtClean="0"/>
              <a:t>channel</a:t>
            </a:r>
            <a:r>
              <a:rPr lang="fr-FR" sz="900" dirty="0" smtClean="0"/>
              <a:t> </a:t>
            </a:r>
            <a:r>
              <a:rPr lang="fr-FR" sz="900" dirty="0" err="1" smtClean="0"/>
              <a:t>Credit</a:t>
            </a:r>
            <a:r>
              <a:rPr lang="fr-FR" sz="900" dirty="0" smtClean="0"/>
              <a:t>: </a:t>
            </a:r>
            <a:r>
              <a:rPr lang="fr-FR" sz="900" dirty="0" err="1" smtClean="0"/>
              <a:t>C.Henocq</a:t>
            </a:r>
            <a:r>
              <a:rPr lang="fr-FR" sz="900" dirty="0" smtClean="0"/>
              <a:t>/ACRI/MPC</a:t>
            </a:r>
            <a:endParaRPr lang="en-GB" sz="900" dirty="0"/>
          </a:p>
        </p:txBody>
      </p:sp>
      <p:sp>
        <p:nvSpPr>
          <p:cNvPr id="15" name="Espace réservé du contenu 2"/>
          <p:cNvSpPr>
            <a:spLocks noGrp="1"/>
          </p:cNvSpPr>
          <p:nvPr>
            <p:ph idx="1"/>
          </p:nvPr>
        </p:nvSpPr>
        <p:spPr>
          <a:xfrm>
            <a:off x="69574" y="1204941"/>
            <a:ext cx="3002496" cy="2797060"/>
          </a:xfrm>
        </p:spPr>
        <p:txBody>
          <a:bodyPr>
            <a:noAutofit/>
          </a:bodyPr>
          <a:lstStyle/>
          <a:p>
            <a:pPr marL="0" indent="0" algn="just">
              <a:lnSpc>
                <a:spcPct val="100000"/>
              </a:lnSpc>
              <a:buNone/>
            </a:pPr>
            <a:r>
              <a:rPr lang="en-US" sz="1100" b="1" dirty="0" smtClean="0">
                <a:solidFill>
                  <a:srgbClr val="0098DB"/>
                </a:solidFill>
                <a:latin typeface="+mn-lt"/>
              </a:rPr>
              <a:t>SYNERGY</a:t>
            </a:r>
            <a:r>
              <a:rPr lang="en-US" sz="1100" b="1" dirty="0" smtClean="0">
                <a:solidFill>
                  <a:schemeClr val="tx1"/>
                </a:solidFill>
                <a:latin typeface="+mn-lt"/>
              </a:rPr>
              <a:t> (SY_2_SYN</a:t>
            </a:r>
            <a:r>
              <a:rPr lang="en-US" sz="1100" b="1" dirty="0">
                <a:solidFill>
                  <a:schemeClr val="tx1"/>
                </a:solidFill>
                <a:latin typeface="+mn-lt"/>
              </a:rPr>
              <a:t>)</a:t>
            </a:r>
            <a:r>
              <a:rPr lang="en-US" sz="1100" b="1" dirty="0" smtClean="0">
                <a:solidFill>
                  <a:schemeClr val="tx1"/>
                </a:solidFill>
                <a:latin typeface="+mn-lt"/>
              </a:rPr>
              <a:t> Atmospherically </a:t>
            </a:r>
            <a:r>
              <a:rPr lang="en-US" sz="1100" b="1" dirty="0">
                <a:solidFill>
                  <a:schemeClr val="tx1"/>
                </a:solidFill>
                <a:latin typeface="+mn-lt"/>
              </a:rPr>
              <a:t>corrected land surface reflectance at all OLCI and SLSTR wavebands (both nadir and oblique views), other than within gaseous absorption bands (O2, </a:t>
            </a:r>
            <a:r>
              <a:rPr lang="en-US" sz="1100" b="1" dirty="0" smtClean="0">
                <a:solidFill>
                  <a:schemeClr val="tx1"/>
                </a:solidFill>
                <a:latin typeface="+mn-lt"/>
              </a:rPr>
              <a:t>H2O)</a:t>
            </a:r>
            <a:endParaRPr lang="en-US" sz="1100" b="1" dirty="0">
              <a:solidFill>
                <a:schemeClr val="tx1"/>
              </a:solidFill>
              <a:latin typeface="+mn-lt"/>
              <a:sym typeface="Wingdings" panose="05000000000000000000" pitchFamily="2" charset="2"/>
            </a:endParaRPr>
          </a:p>
          <a:p>
            <a:pPr marL="0" indent="0" algn="just">
              <a:lnSpc>
                <a:spcPct val="100000"/>
              </a:lnSpc>
              <a:buNone/>
            </a:pPr>
            <a:endParaRPr lang="en-US" sz="1000" b="1" dirty="0" smtClean="0">
              <a:solidFill>
                <a:schemeClr val="tx1"/>
              </a:solidFill>
              <a:latin typeface="+mn-lt"/>
              <a:sym typeface="Wingdings" panose="05000000000000000000" pitchFamily="2" charset="2"/>
            </a:endParaRPr>
          </a:p>
          <a:p>
            <a:pPr marL="0" indent="0" algn="just">
              <a:lnSpc>
                <a:spcPct val="100000"/>
              </a:lnSpc>
              <a:buNone/>
            </a:pPr>
            <a:r>
              <a:rPr lang="en-US" sz="1000" dirty="0" smtClean="0">
                <a:solidFill>
                  <a:schemeClr val="tx1"/>
                </a:solidFill>
                <a:latin typeface="+mn-lt"/>
                <a:sym typeface="Wingdings" panose="05000000000000000000" pitchFamily="2" charset="2"/>
              </a:rPr>
              <a:t>Resolution 300 m, contains:  </a:t>
            </a:r>
          </a:p>
          <a:p>
            <a:pPr algn="just">
              <a:lnSpc>
                <a:spcPct val="100000"/>
              </a:lnSpc>
              <a:buFont typeface="Wingdings" panose="05000000000000000000" pitchFamily="2" charset="2"/>
              <a:buChar char="q"/>
            </a:pPr>
            <a:r>
              <a:rPr lang="en-US" sz="700" u="sng" dirty="0" smtClean="0">
                <a:solidFill>
                  <a:schemeClr val="tx1"/>
                </a:solidFill>
                <a:latin typeface="+mn-lt"/>
                <a:sym typeface="Wingdings" panose="05000000000000000000" pitchFamily="2" charset="2"/>
              </a:rPr>
              <a:t>Surface</a:t>
            </a:r>
            <a:r>
              <a:rPr lang="en-US" sz="700" dirty="0" smtClean="0">
                <a:solidFill>
                  <a:schemeClr val="tx1"/>
                </a:solidFill>
                <a:latin typeface="+mn-lt"/>
                <a:sym typeface="Wingdings" panose="05000000000000000000" pitchFamily="2" charset="2"/>
              </a:rPr>
              <a:t> Reflectance (per channel on OLCI grid)</a:t>
            </a:r>
            <a:endParaRPr lang="en-US" sz="700" dirty="0">
              <a:solidFill>
                <a:schemeClr val="tx1"/>
              </a:solidFill>
              <a:latin typeface="+mn-lt"/>
              <a:sym typeface="Wingdings" panose="05000000000000000000" pitchFamily="2" charset="2"/>
            </a:endParaRPr>
          </a:p>
          <a:p>
            <a:pPr algn="just">
              <a:lnSpc>
                <a:spcPct val="100000"/>
              </a:lnSpc>
              <a:buFont typeface="Wingdings" panose="05000000000000000000" pitchFamily="2" charset="2"/>
              <a:buChar char="q"/>
            </a:pPr>
            <a:r>
              <a:rPr lang="en-US" sz="700" dirty="0">
                <a:solidFill>
                  <a:schemeClr val="tx1"/>
                </a:solidFill>
                <a:latin typeface="+mn-lt"/>
                <a:sym typeface="Wingdings" panose="05000000000000000000" pitchFamily="2" charset="2"/>
              </a:rPr>
              <a:t>Aerosol Optical </a:t>
            </a:r>
            <a:r>
              <a:rPr lang="en-US" sz="700" dirty="0" smtClean="0">
                <a:solidFill>
                  <a:schemeClr val="tx1"/>
                </a:solidFill>
                <a:latin typeface="+mn-lt"/>
                <a:sym typeface="Wingdings" panose="05000000000000000000" pitchFamily="2" charset="2"/>
              </a:rPr>
              <a:t>Thickness + associated error</a:t>
            </a:r>
            <a:endParaRPr lang="en-US" sz="700" dirty="0">
              <a:solidFill>
                <a:schemeClr val="tx1"/>
              </a:solidFill>
              <a:latin typeface="+mn-lt"/>
              <a:sym typeface="Wingdings" panose="05000000000000000000" pitchFamily="2" charset="2"/>
            </a:endParaRPr>
          </a:p>
          <a:p>
            <a:pPr algn="just">
              <a:lnSpc>
                <a:spcPct val="100000"/>
              </a:lnSpc>
              <a:buFont typeface="Wingdings" panose="05000000000000000000" pitchFamily="2" charset="2"/>
              <a:buChar char="q"/>
            </a:pPr>
            <a:r>
              <a:rPr lang="en-US" sz="700" dirty="0">
                <a:solidFill>
                  <a:schemeClr val="tx1"/>
                </a:solidFill>
                <a:latin typeface="+mn-lt"/>
                <a:sym typeface="Wingdings" panose="05000000000000000000" pitchFamily="2" charset="2"/>
              </a:rPr>
              <a:t>Aerosol Angstrom </a:t>
            </a:r>
            <a:r>
              <a:rPr lang="en-US" sz="700" dirty="0" smtClean="0">
                <a:solidFill>
                  <a:schemeClr val="tx1"/>
                </a:solidFill>
                <a:latin typeface="+mn-lt"/>
                <a:sym typeface="Wingdings" panose="05000000000000000000" pitchFamily="2" charset="2"/>
              </a:rPr>
              <a:t>Exponent</a:t>
            </a:r>
          </a:p>
          <a:p>
            <a:pPr algn="just">
              <a:lnSpc>
                <a:spcPct val="100000"/>
              </a:lnSpc>
              <a:buFont typeface="Wingdings" panose="05000000000000000000" pitchFamily="2" charset="2"/>
              <a:buChar char="q"/>
            </a:pPr>
            <a:r>
              <a:rPr lang="en-US" sz="700" dirty="0" smtClean="0">
                <a:solidFill>
                  <a:schemeClr val="tx1"/>
                </a:solidFill>
                <a:latin typeface="+mn-lt"/>
                <a:sym typeface="Wingdings" panose="05000000000000000000" pitchFamily="2" charset="2"/>
              </a:rPr>
              <a:t>Aerosol Model File </a:t>
            </a:r>
          </a:p>
          <a:p>
            <a:pPr algn="just">
              <a:lnSpc>
                <a:spcPct val="100000"/>
              </a:lnSpc>
              <a:buFont typeface="Wingdings" panose="05000000000000000000" pitchFamily="2" charset="2"/>
              <a:buChar char="q"/>
            </a:pPr>
            <a:r>
              <a:rPr lang="en-US" sz="700" dirty="0" smtClean="0">
                <a:solidFill>
                  <a:schemeClr val="tx1"/>
                </a:solidFill>
                <a:latin typeface="+mn-lt"/>
                <a:sym typeface="Wingdings" panose="05000000000000000000" pitchFamily="2" charset="2"/>
              </a:rPr>
              <a:t>Contextual parameters = </a:t>
            </a:r>
            <a:r>
              <a:rPr lang="en-US" sz="700" dirty="0" err="1" smtClean="0">
                <a:solidFill>
                  <a:schemeClr val="tx1"/>
                </a:solidFill>
                <a:latin typeface="+mn-lt"/>
                <a:sym typeface="Wingdings" panose="05000000000000000000" pitchFamily="2" charset="2"/>
              </a:rPr>
              <a:t>Lat</a:t>
            </a:r>
            <a:r>
              <a:rPr lang="en-US" sz="700" dirty="0" smtClean="0">
                <a:solidFill>
                  <a:schemeClr val="tx1"/>
                </a:solidFill>
                <a:latin typeface="+mn-lt"/>
                <a:sym typeface="Wingdings" panose="05000000000000000000" pitchFamily="2" charset="2"/>
              </a:rPr>
              <a:t>, long, time, quality flags</a:t>
            </a:r>
          </a:p>
          <a:p>
            <a:pPr algn="just">
              <a:lnSpc>
                <a:spcPct val="100000"/>
              </a:lnSpc>
              <a:buFont typeface="Wingdings" panose="05000000000000000000" pitchFamily="2" charset="2"/>
              <a:buChar char="q"/>
            </a:pPr>
            <a:r>
              <a:rPr lang="en-US" sz="700" dirty="0" smtClean="0">
                <a:solidFill>
                  <a:schemeClr val="tx1"/>
                </a:solidFill>
                <a:latin typeface="+mn-lt"/>
                <a:sym typeface="Wingdings" panose="05000000000000000000" pitchFamily="2" charset="2"/>
              </a:rPr>
              <a:t>Sub-sampled Contextual parameters = </a:t>
            </a:r>
            <a:r>
              <a:rPr lang="en-US" sz="700" dirty="0" err="1" smtClean="0">
                <a:solidFill>
                  <a:schemeClr val="tx1"/>
                </a:solidFill>
                <a:latin typeface="+mn-lt"/>
                <a:sym typeface="Wingdings" panose="05000000000000000000" pitchFamily="2" charset="2"/>
              </a:rPr>
              <a:t>Lat</a:t>
            </a:r>
            <a:r>
              <a:rPr lang="en-US" sz="700" dirty="0" smtClean="0">
                <a:solidFill>
                  <a:schemeClr val="tx1"/>
                </a:solidFill>
                <a:latin typeface="+mn-lt"/>
                <a:sym typeface="Wingdings" panose="05000000000000000000" pitchFamily="2" charset="2"/>
              </a:rPr>
              <a:t>, long, solar and viewing angles, </a:t>
            </a:r>
            <a:r>
              <a:rPr lang="en-US" sz="700" dirty="0" err="1" smtClean="0">
                <a:solidFill>
                  <a:schemeClr val="tx1"/>
                </a:solidFill>
                <a:latin typeface="+mn-lt"/>
                <a:sym typeface="Wingdings" panose="05000000000000000000" pitchFamily="2" charset="2"/>
              </a:rPr>
              <a:t>meteo</a:t>
            </a:r>
            <a:r>
              <a:rPr lang="en-US" sz="700" dirty="0" smtClean="0">
                <a:solidFill>
                  <a:schemeClr val="tx1"/>
                </a:solidFill>
                <a:latin typeface="+mn-lt"/>
                <a:sym typeface="Wingdings" panose="05000000000000000000" pitchFamily="2" charset="2"/>
              </a:rPr>
              <a:t> </a:t>
            </a:r>
            <a:endParaRPr lang="en-US" sz="700" dirty="0">
              <a:solidFill>
                <a:schemeClr val="tx1"/>
              </a:solidFill>
              <a:latin typeface="+mn-lt"/>
              <a:sym typeface="Wingdings" panose="05000000000000000000" pitchFamily="2" charset="2"/>
            </a:endParaRPr>
          </a:p>
          <a:p>
            <a:pPr algn="just">
              <a:lnSpc>
                <a:spcPct val="100000"/>
              </a:lnSpc>
              <a:buFont typeface="Wingdings" panose="05000000000000000000" pitchFamily="2" charset="2"/>
              <a:buChar char="q"/>
            </a:pPr>
            <a:endParaRPr lang="en-US" sz="1000" dirty="0">
              <a:solidFill>
                <a:schemeClr val="tx1"/>
              </a:solidFill>
              <a:latin typeface="+mn-lt"/>
            </a:endParaRPr>
          </a:p>
          <a:p>
            <a:pPr algn="just">
              <a:lnSpc>
                <a:spcPct val="100000"/>
              </a:lnSpc>
              <a:buFont typeface="Wingdings" panose="05000000000000000000" pitchFamily="2" charset="2"/>
              <a:buChar char="q"/>
            </a:pPr>
            <a:endParaRPr lang="en-US" sz="1000" dirty="0" smtClean="0">
              <a:solidFill>
                <a:schemeClr val="tx1"/>
              </a:solidFill>
              <a:latin typeface="+mn-lt"/>
            </a:endParaRPr>
          </a:p>
          <a:p>
            <a:pPr algn="just">
              <a:lnSpc>
                <a:spcPct val="100000"/>
              </a:lnSpc>
              <a:buFont typeface="Wingdings" panose="05000000000000000000" pitchFamily="2" charset="2"/>
              <a:buChar char="q"/>
            </a:pPr>
            <a:endParaRPr lang="en-US" sz="1000" dirty="0">
              <a:solidFill>
                <a:schemeClr val="tx1"/>
              </a:solidFill>
              <a:latin typeface="+mn-lt"/>
            </a:endParaRPr>
          </a:p>
          <a:p>
            <a:pPr algn="just">
              <a:lnSpc>
                <a:spcPct val="100000"/>
              </a:lnSpc>
              <a:buFont typeface="Wingdings" panose="05000000000000000000" pitchFamily="2" charset="2"/>
              <a:buChar char="q"/>
            </a:pPr>
            <a:endParaRPr lang="en-US" sz="1000" dirty="0" smtClean="0">
              <a:solidFill>
                <a:schemeClr val="tx1"/>
              </a:solidFill>
              <a:latin typeface="+mn-lt"/>
            </a:endParaRPr>
          </a:p>
          <a:p>
            <a:pPr algn="just">
              <a:lnSpc>
                <a:spcPct val="100000"/>
              </a:lnSpc>
              <a:buFont typeface="Wingdings" panose="05000000000000000000" pitchFamily="2" charset="2"/>
              <a:buChar char="q"/>
            </a:pPr>
            <a:endParaRPr lang="en-US" sz="1000" dirty="0">
              <a:solidFill>
                <a:schemeClr val="tx1"/>
              </a:solidFill>
              <a:latin typeface="+mn-lt"/>
            </a:endParaRPr>
          </a:p>
          <a:p>
            <a:pPr algn="just">
              <a:lnSpc>
                <a:spcPct val="100000"/>
              </a:lnSpc>
              <a:buFont typeface="Wingdings" panose="05000000000000000000" pitchFamily="2" charset="2"/>
              <a:buChar char="q"/>
            </a:pPr>
            <a:endParaRPr lang="en-US" sz="1000" dirty="0" smtClean="0">
              <a:solidFill>
                <a:schemeClr val="tx1"/>
              </a:solidFill>
              <a:latin typeface="+mn-lt"/>
            </a:endParaRPr>
          </a:p>
          <a:p>
            <a:pPr algn="just">
              <a:lnSpc>
                <a:spcPct val="100000"/>
              </a:lnSpc>
              <a:buFont typeface="Wingdings" panose="05000000000000000000" pitchFamily="2" charset="2"/>
              <a:buChar char="q"/>
            </a:pPr>
            <a:endParaRPr lang="fr-FR" sz="1000" dirty="0">
              <a:solidFill>
                <a:schemeClr val="tx1"/>
              </a:solidFill>
              <a:latin typeface="+mn-lt"/>
            </a:endParaRPr>
          </a:p>
        </p:txBody>
      </p:sp>
      <p:sp>
        <p:nvSpPr>
          <p:cNvPr id="16" name="Espace réservé du contenu 2"/>
          <p:cNvSpPr txBox="1">
            <a:spLocks/>
          </p:cNvSpPr>
          <p:nvPr/>
        </p:nvSpPr>
        <p:spPr bwMode="auto">
          <a:xfrm>
            <a:off x="6180981" y="1245041"/>
            <a:ext cx="2883507" cy="3936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72000" bIns="45720" numCol="1" anchor="t" anchorCtr="0" compatLnSpc="1">
            <a:prstTxWarp prst="textNoShape">
              <a:avLst/>
            </a:prstTxWarp>
            <a:noAutofit/>
          </a:bodyPr>
          <a:lstStyle>
            <a:lvl1pPr marL="330200" indent="-330200" algn="l" rtl="0" eaLnBrk="0" fontAlgn="base" hangingPunct="0">
              <a:lnSpc>
                <a:spcPct val="119000"/>
              </a:lnSpc>
              <a:spcBef>
                <a:spcPct val="20000"/>
              </a:spcBef>
              <a:spcAft>
                <a:spcPct val="0"/>
              </a:spcAft>
              <a:buClr>
                <a:schemeClr val="accent1"/>
              </a:buClr>
              <a:buChar char="•"/>
              <a:defRPr sz="1600" b="1">
                <a:solidFill>
                  <a:schemeClr val="bg2"/>
                </a:solidFill>
                <a:latin typeface="+mn-lt"/>
                <a:ea typeface="+mn-ea"/>
                <a:cs typeface="+mn-cs"/>
              </a:defRPr>
            </a:lvl1pPr>
            <a:lvl2pPr marL="776288" indent="-330200" algn="l" rtl="0" eaLnBrk="0" fontAlgn="base" hangingPunct="0">
              <a:lnSpc>
                <a:spcPct val="119000"/>
              </a:lnSpc>
              <a:spcBef>
                <a:spcPct val="20000"/>
              </a:spcBef>
              <a:spcAft>
                <a:spcPct val="0"/>
              </a:spcAft>
              <a:buClr>
                <a:schemeClr val="accent1"/>
              </a:buClr>
              <a:buFont typeface="Verdana" pitchFamily="34" charset="0"/>
              <a:buAutoNum type="alphaLcPeriod"/>
              <a:defRPr sz="1600">
                <a:solidFill>
                  <a:schemeClr val="bg2"/>
                </a:solidFill>
                <a:latin typeface="+mn-lt"/>
              </a:defRPr>
            </a:lvl2pPr>
            <a:lvl3pPr marL="1192213" indent="-288925" algn="l" rtl="0" eaLnBrk="0" fontAlgn="base" hangingPunct="0">
              <a:lnSpc>
                <a:spcPct val="119000"/>
              </a:lnSpc>
              <a:spcBef>
                <a:spcPct val="20000"/>
              </a:spcBef>
              <a:spcAft>
                <a:spcPct val="0"/>
              </a:spcAft>
              <a:buClr>
                <a:schemeClr val="accent1"/>
              </a:buClr>
              <a:buFont typeface="Verdana" pitchFamily="34" charset="0"/>
              <a:buChar char="–"/>
              <a:defRPr sz="1400" b="1">
                <a:solidFill>
                  <a:schemeClr val="bg2"/>
                </a:solidFill>
                <a:latin typeface="+mn-lt"/>
              </a:defRPr>
            </a:lvl3pPr>
            <a:lvl4pPr marL="1636713" indent="-288925" algn="l" rtl="0" eaLnBrk="0" fontAlgn="base" hangingPunct="0">
              <a:lnSpc>
                <a:spcPct val="119000"/>
              </a:lnSpc>
              <a:spcBef>
                <a:spcPct val="20000"/>
              </a:spcBef>
              <a:spcAft>
                <a:spcPct val="0"/>
              </a:spcAft>
              <a:buClr>
                <a:schemeClr val="accent1"/>
              </a:buClr>
              <a:buFont typeface="Verdana" pitchFamily="34" charset="0"/>
              <a:buAutoNum type="romanLcPeriod"/>
              <a:defRPr sz="1400" i="1">
                <a:solidFill>
                  <a:schemeClr val="bg2"/>
                </a:solidFill>
                <a:latin typeface="+mn-lt"/>
              </a:defRPr>
            </a:lvl4pPr>
            <a:lvl5pPr marL="2081213" indent="-288925" algn="l" rtl="0" eaLnBrk="0" fontAlgn="base" hangingPunct="0">
              <a:lnSpc>
                <a:spcPct val="119000"/>
              </a:lnSpc>
              <a:spcBef>
                <a:spcPct val="20000"/>
              </a:spcBef>
              <a:spcAft>
                <a:spcPct val="0"/>
              </a:spcAft>
              <a:buClr>
                <a:schemeClr val="accent1"/>
              </a:buClr>
              <a:buFont typeface="Wingdings" pitchFamily="2" charset="2"/>
              <a:buChar char="Ø"/>
              <a:defRPr sz="1400">
                <a:solidFill>
                  <a:schemeClr val="bg2"/>
                </a:solidFill>
                <a:latin typeface="+mn-lt"/>
              </a:defRPr>
            </a:lvl5pPr>
            <a:lvl6pPr marL="2538413" indent="-288925" algn="l" rtl="0" fontAlgn="base">
              <a:lnSpc>
                <a:spcPct val="119000"/>
              </a:lnSpc>
              <a:spcBef>
                <a:spcPct val="20000"/>
              </a:spcBef>
              <a:spcAft>
                <a:spcPct val="0"/>
              </a:spcAft>
              <a:buClr>
                <a:schemeClr val="accent1"/>
              </a:buClr>
              <a:buFont typeface="Wingdings" pitchFamily="2" charset="2"/>
              <a:buChar char="Ø"/>
              <a:defRPr sz="1400">
                <a:solidFill>
                  <a:schemeClr val="bg2"/>
                </a:solidFill>
                <a:latin typeface="+mn-lt"/>
              </a:defRPr>
            </a:lvl6pPr>
            <a:lvl7pPr marL="2995613" indent="-288925" algn="l" rtl="0" fontAlgn="base">
              <a:lnSpc>
                <a:spcPct val="119000"/>
              </a:lnSpc>
              <a:spcBef>
                <a:spcPct val="20000"/>
              </a:spcBef>
              <a:spcAft>
                <a:spcPct val="0"/>
              </a:spcAft>
              <a:buClr>
                <a:schemeClr val="accent1"/>
              </a:buClr>
              <a:buFont typeface="Wingdings" pitchFamily="2" charset="2"/>
              <a:buChar char="Ø"/>
              <a:defRPr sz="1400">
                <a:solidFill>
                  <a:schemeClr val="bg2"/>
                </a:solidFill>
                <a:latin typeface="+mn-lt"/>
              </a:defRPr>
            </a:lvl7pPr>
            <a:lvl8pPr marL="3452813" indent="-288925" algn="l" rtl="0" fontAlgn="base">
              <a:lnSpc>
                <a:spcPct val="119000"/>
              </a:lnSpc>
              <a:spcBef>
                <a:spcPct val="20000"/>
              </a:spcBef>
              <a:spcAft>
                <a:spcPct val="0"/>
              </a:spcAft>
              <a:buClr>
                <a:schemeClr val="accent1"/>
              </a:buClr>
              <a:buFont typeface="Wingdings" pitchFamily="2" charset="2"/>
              <a:buChar char="Ø"/>
              <a:defRPr sz="1400">
                <a:solidFill>
                  <a:schemeClr val="bg2"/>
                </a:solidFill>
                <a:latin typeface="+mn-lt"/>
              </a:defRPr>
            </a:lvl8pPr>
            <a:lvl9pPr marL="3910013" indent="-288925" algn="l" rtl="0" fontAlgn="base">
              <a:lnSpc>
                <a:spcPct val="119000"/>
              </a:lnSpc>
              <a:spcBef>
                <a:spcPct val="20000"/>
              </a:spcBef>
              <a:spcAft>
                <a:spcPct val="0"/>
              </a:spcAft>
              <a:buClr>
                <a:schemeClr val="accent1"/>
              </a:buClr>
              <a:buFont typeface="Wingdings" pitchFamily="2" charset="2"/>
              <a:buChar char="Ø"/>
              <a:defRPr sz="1400">
                <a:solidFill>
                  <a:schemeClr val="bg2"/>
                </a:solidFill>
                <a:latin typeface="+mn-lt"/>
              </a:defRPr>
            </a:lvl9pPr>
          </a:lstStyle>
          <a:p>
            <a:pPr marL="0" indent="0" algn="just">
              <a:lnSpc>
                <a:spcPct val="100000"/>
              </a:lnSpc>
              <a:buNone/>
            </a:pPr>
            <a:r>
              <a:rPr lang="en-US" sz="1100" kern="0" dirty="0" smtClean="0">
                <a:solidFill>
                  <a:srgbClr val="0098DB"/>
                </a:solidFill>
              </a:rPr>
              <a:t>VEGETATION</a:t>
            </a:r>
            <a:r>
              <a:rPr lang="en-US" sz="1100" kern="0" dirty="0" smtClean="0">
                <a:solidFill>
                  <a:schemeClr val="tx1"/>
                </a:solidFill>
              </a:rPr>
              <a:t> (VGT SY_2_VGP (P/S1/S10): </a:t>
            </a:r>
            <a:r>
              <a:rPr lang="en-US" sz="1100" dirty="0" smtClean="0">
                <a:solidFill>
                  <a:schemeClr val="tx1"/>
                </a:solidFill>
              </a:rPr>
              <a:t>Top </a:t>
            </a:r>
            <a:r>
              <a:rPr lang="en-US" sz="1100" dirty="0">
                <a:solidFill>
                  <a:schemeClr val="tx1"/>
                </a:solidFill>
              </a:rPr>
              <a:t>of Atmosphere Reflectance product provided for the continuity of the SPOT VGT-P product. Generated from OLCI and SLSTR channels interpolated to VGT bands. </a:t>
            </a:r>
          </a:p>
          <a:p>
            <a:pPr marL="0" indent="0" algn="just">
              <a:lnSpc>
                <a:spcPct val="100000"/>
              </a:lnSpc>
              <a:buNone/>
            </a:pPr>
            <a:endParaRPr lang="en-US" sz="1000" kern="0" dirty="0">
              <a:solidFill>
                <a:schemeClr val="tx1"/>
              </a:solidFill>
            </a:endParaRPr>
          </a:p>
          <a:p>
            <a:pPr marL="0" indent="0" algn="just">
              <a:lnSpc>
                <a:spcPct val="100000"/>
              </a:lnSpc>
              <a:buNone/>
            </a:pPr>
            <a:r>
              <a:rPr lang="en-US" sz="1000" b="0" kern="0" dirty="0" smtClean="0">
                <a:solidFill>
                  <a:schemeClr val="tx1"/>
                </a:solidFill>
              </a:rPr>
              <a:t>Resolution </a:t>
            </a:r>
            <a:r>
              <a:rPr lang="en-US" sz="1000" b="0" kern="0" dirty="0" smtClean="0">
                <a:solidFill>
                  <a:schemeClr val="tx1"/>
                </a:solidFill>
                <a:sym typeface="Wingdings" panose="05000000000000000000" pitchFamily="2" charset="2"/>
              </a:rPr>
              <a:t>1 km Plate </a:t>
            </a:r>
            <a:r>
              <a:rPr lang="en-US" sz="1000" b="0" kern="0" dirty="0" err="1" smtClean="0">
                <a:solidFill>
                  <a:schemeClr val="tx1"/>
                </a:solidFill>
                <a:sym typeface="Wingdings" panose="05000000000000000000" pitchFamily="2" charset="2"/>
              </a:rPr>
              <a:t>Carrée</a:t>
            </a:r>
            <a:r>
              <a:rPr lang="en-US" sz="1000" b="0" kern="0" dirty="0" smtClean="0">
                <a:solidFill>
                  <a:schemeClr val="tx1"/>
                </a:solidFill>
                <a:sym typeface="Wingdings" panose="05000000000000000000" pitchFamily="2" charset="2"/>
              </a:rPr>
              <a:t> grid (for continuity with Spot-5/ </a:t>
            </a:r>
            <a:r>
              <a:rPr lang="en-US" sz="1000" b="0" kern="0" dirty="0" err="1" smtClean="0">
                <a:solidFill>
                  <a:schemeClr val="tx1"/>
                </a:solidFill>
                <a:sym typeface="Wingdings" panose="05000000000000000000" pitchFamily="2" charset="2"/>
              </a:rPr>
              <a:t>Proba</a:t>
            </a:r>
            <a:r>
              <a:rPr lang="en-US" sz="1000" b="0" kern="0" dirty="0" smtClean="0">
                <a:solidFill>
                  <a:schemeClr val="tx1"/>
                </a:solidFill>
                <a:sym typeface="Wingdings" panose="05000000000000000000" pitchFamily="2" charset="2"/>
              </a:rPr>
              <a:t>-V continuity, but 300m option</a:t>
            </a:r>
          </a:p>
          <a:p>
            <a:pPr marL="0" indent="0" algn="just">
              <a:lnSpc>
                <a:spcPct val="100000"/>
              </a:lnSpc>
              <a:buNone/>
            </a:pPr>
            <a:endParaRPr lang="en-US" sz="1000" b="0" kern="0" dirty="0" smtClean="0">
              <a:solidFill>
                <a:schemeClr val="tx1"/>
              </a:solidFill>
              <a:sym typeface="Wingdings" panose="05000000000000000000" pitchFamily="2" charset="2"/>
            </a:endParaRPr>
          </a:p>
          <a:p>
            <a:pPr marL="0" indent="0" algn="just">
              <a:lnSpc>
                <a:spcPct val="100000"/>
              </a:lnSpc>
              <a:buNone/>
            </a:pPr>
            <a:r>
              <a:rPr lang="en-US" sz="1000" b="0" kern="0" dirty="0" smtClean="0">
                <a:solidFill>
                  <a:schemeClr val="tx1"/>
                </a:solidFill>
                <a:sym typeface="Wingdings" panose="05000000000000000000" pitchFamily="2" charset="2"/>
              </a:rPr>
              <a:t>Based on OLCI/SLSTR data  interpolated on to 4 </a:t>
            </a:r>
            <a:r>
              <a:rPr lang="en-US" sz="1000" b="0" kern="0" dirty="0">
                <a:solidFill>
                  <a:schemeClr val="tx1"/>
                </a:solidFill>
                <a:sym typeface="Wingdings" panose="05000000000000000000" pitchFamily="2" charset="2"/>
              </a:rPr>
              <a:t>channels from </a:t>
            </a:r>
            <a:r>
              <a:rPr lang="en-US" sz="1000" b="0" kern="0" dirty="0" smtClean="0">
                <a:solidFill>
                  <a:schemeClr val="tx1"/>
                </a:solidFill>
                <a:sym typeface="Wingdings" panose="05000000000000000000" pitchFamily="2" charset="2"/>
              </a:rPr>
              <a:t>Spot-5/</a:t>
            </a:r>
            <a:r>
              <a:rPr lang="en-US" sz="1000" b="0" kern="0" dirty="0" err="1" smtClean="0">
                <a:solidFill>
                  <a:schemeClr val="tx1"/>
                </a:solidFill>
                <a:sym typeface="Wingdings" panose="05000000000000000000" pitchFamily="2" charset="2"/>
              </a:rPr>
              <a:t>Proba</a:t>
            </a:r>
            <a:r>
              <a:rPr lang="en-US" sz="1000" b="0" kern="0" dirty="0" smtClean="0">
                <a:solidFill>
                  <a:schemeClr val="tx1"/>
                </a:solidFill>
                <a:sym typeface="Wingdings" panose="05000000000000000000" pitchFamily="2" charset="2"/>
              </a:rPr>
              <a:t>-V (= Real heritage product) Both </a:t>
            </a:r>
            <a:r>
              <a:rPr lang="en-US" sz="1000" b="0" kern="0" dirty="0">
                <a:solidFill>
                  <a:schemeClr val="tx1"/>
                </a:solidFill>
                <a:sym typeface="Wingdings" panose="05000000000000000000" pitchFamily="2" charset="2"/>
              </a:rPr>
              <a:t>OLCI and </a:t>
            </a:r>
            <a:r>
              <a:rPr lang="en-US" sz="1000" b="0" kern="0" dirty="0" smtClean="0">
                <a:solidFill>
                  <a:schemeClr val="tx1"/>
                </a:solidFill>
                <a:sym typeface="Wingdings" panose="05000000000000000000" pitchFamily="2" charset="2"/>
              </a:rPr>
              <a:t>SLSTR, contains: </a:t>
            </a:r>
          </a:p>
          <a:p>
            <a:pPr algn="just">
              <a:lnSpc>
                <a:spcPct val="100000"/>
              </a:lnSpc>
              <a:buFont typeface="Wingdings" panose="05000000000000000000" pitchFamily="2" charset="2"/>
              <a:buChar char="q"/>
            </a:pPr>
            <a:r>
              <a:rPr lang="en-US" sz="800" b="0" kern="0" dirty="0" smtClean="0">
                <a:solidFill>
                  <a:schemeClr val="tx1"/>
                </a:solidFill>
                <a:sym typeface="Wingdings" panose="05000000000000000000" pitchFamily="2" charset="2"/>
              </a:rPr>
              <a:t>VGT </a:t>
            </a:r>
            <a:r>
              <a:rPr lang="en-US" sz="800" b="0" u="sng" kern="0" dirty="0">
                <a:solidFill>
                  <a:schemeClr val="tx1"/>
                </a:solidFill>
                <a:sym typeface="Wingdings" panose="05000000000000000000" pitchFamily="2" charset="2"/>
              </a:rPr>
              <a:t>TOA</a:t>
            </a:r>
            <a:r>
              <a:rPr lang="en-US" sz="800" b="0" kern="0" dirty="0">
                <a:solidFill>
                  <a:schemeClr val="tx1"/>
                </a:solidFill>
                <a:sym typeface="Wingdings" panose="05000000000000000000" pitchFamily="2" charset="2"/>
              </a:rPr>
              <a:t> </a:t>
            </a:r>
            <a:r>
              <a:rPr lang="en-US" sz="800" b="0" kern="0" dirty="0" smtClean="0">
                <a:solidFill>
                  <a:schemeClr val="tx1"/>
                </a:solidFill>
                <a:sym typeface="Wingdings" panose="05000000000000000000" pitchFamily="2" charset="2"/>
              </a:rPr>
              <a:t>Reflectance</a:t>
            </a:r>
          </a:p>
          <a:p>
            <a:pPr algn="just">
              <a:lnSpc>
                <a:spcPct val="100000"/>
              </a:lnSpc>
              <a:buFont typeface="Wingdings" panose="05000000000000000000" pitchFamily="2" charset="2"/>
              <a:buChar char="q"/>
            </a:pPr>
            <a:r>
              <a:rPr lang="en-US" sz="800" b="0" kern="0" dirty="0" smtClean="0">
                <a:solidFill>
                  <a:schemeClr val="tx1"/>
                </a:solidFill>
                <a:sym typeface="Wingdings" panose="05000000000000000000" pitchFamily="2" charset="2"/>
              </a:rPr>
              <a:t>NDVI </a:t>
            </a:r>
          </a:p>
          <a:p>
            <a:pPr algn="just">
              <a:lnSpc>
                <a:spcPct val="100000"/>
              </a:lnSpc>
              <a:buFont typeface="Wingdings" panose="05000000000000000000" pitchFamily="2" charset="2"/>
              <a:buChar char="q"/>
            </a:pPr>
            <a:r>
              <a:rPr lang="en-US" sz="800" b="0" kern="0" dirty="0" smtClean="0">
                <a:solidFill>
                  <a:schemeClr val="tx1"/>
                </a:solidFill>
                <a:sym typeface="Wingdings" panose="05000000000000000000" pitchFamily="2" charset="2"/>
              </a:rPr>
              <a:t>1km Sub-sampled  Contextual parameters : VZA; VAA, SAA, SZA, AOT, O</a:t>
            </a:r>
            <a:r>
              <a:rPr lang="en-US" sz="800" b="0" kern="0" baseline="-25000" dirty="0" smtClean="0">
                <a:solidFill>
                  <a:schemeClr val="tx1"/>
                </a:solidFill>
                <a:sym typeface="Wingdings" panose="05000000000000000000" pitchFamily="2" charset="2"/>
              </a:rPr>
              <a:t>3</a:t>
            </a:r>
            <a:r>
              <a:rPr lang="en-US" sz="800" b="0" kern="0" dirty="0" smtClean="0">
                <a:solidFill>
                  <a:schemeClr val="tx1"/>
                </a:solidFill>
                <a:sym typeface="Wingdings" panose="05000000000000000000" pitchFamily="2" charset="2"/>
              </a:rPr>
              <a:t>, TCWV </a:t>
            </a:r>
          </a:p>
          <a:p>
            <a:pPr algn="just">
              <a:lnSpc>
                <a:spcPct val="100000"/>
              </a:lnSpc>
              <a:buFont typeface="Wingdings" panose="05000000000000000000" pitchFamily="2" charset="2"/>
              <a:buChar char="q"/>
            </a:pPr>
            <a:endParaRPr lang="en-US" sz="800" b="0" kern="0" dirty="0" smtClean="0">
              <a:solidFill>
                <a:schemeClr val="tx1"/>
              </a:solidFill>
            </a:endParaRPr>
          </a:p>
          <a:p>
            <a:pPr algn="just">
              <a:lnSpc>
                <a:spcPct val="100000"/>
              </a:lnSpc>
              <a:buFont typeface="Wingdings" panose="05000000000000000000" pitchFamily="2" charset="2"/>
              <a:buChar char="q"/>
            </a:pPr>
            <a:endParaRPr lang="en-US" sz="800" b="0" kern="0" dirty="0" smtClean="0">
              <a:solidFill>
                <a:schemeClr val="tx1"/>
              </a:solidFill>
            </a:endParaRPr>
          </a:p>
          <a:p>
            <a:pPr algn="just">
              <a:lnSpc>
                <a:spcPct val="100000"/>
              </a:lnSpc>
              <a:buFont typeface="Wingdings" panose="05000000000000000000" pitchFamily="2" charset="2"/>
              <a:buChar char="q"/>
            </a:pPr>
            <a:endParaRPr lang="en-US" sz="800" b="0" kern="0" dirty="0" smtClean="0">
              <a:solidFill>
                <a:schemeClr val="tx1"/>
              </a:solidFill>
            </a:endParaRPr>
          </a:p>
          <a:p>
            <a:pPr algn="just">
              <a:lnSpc>
                <a:spcPct val="100000"/>
              </a:lnSpc>
              <a:buFont typeface="Wingdings" panose="05000000000000000000" pitchFamily="2" charset="2"/>
              <a:buChar char="q"/>
            </a:pPr>
            <a:endParaRPr lang="en-US" sz="800" b="0" kern="0" dirty="0" smtClean="0">
              <a:solidFill>
                <a:schemeClr val="tx1"/>
              </a:solidFill>
            </a:endParaRPr>
          </a:p>
          <a:p>
            <a:pPr algn="just">
              <a:lnSpc>
                <a:spcPct val="100000"/>
              </a:lnSpc>
              <a:buFont typeface="Wingdings" panose="05000000000000000000" pitchFamily="2" charset="2"/>
              <a:buChar char="q"/>
            </a:pPr>
            <a:endParaRPr lang="en-US" sz="800" b="0" kern="0" dirty="0" smtClean="0">
              <a:solidFill>
                <a:schemeClr val="tx1"/>
              </a:solidFill>
            </a:endParaRPr>
          </a:p>
          <a:p>
            <a:pPr algn="just">
              <a:lnSpc>
                <a:spcPct val="100000"/>
              </a:lnSpc>
              <a:buFont typeface="Wingdings" panose="05000000000000000000" pitchFamily="2" charset="2"/>
              <a:buChar char="q"/>
            </a:pPr>
            <a:endParaRPr lang="en-US" sz="800" b="0" kern="0" dirty="0" smtClean="0">
              <a:solidFill>
                <a:schemeClr val="tx1"/>
              </a:solidFill>
            </a:endParaRPr>
          </a:p>
          <a:p>
            <a:pPr algn="just">
              <a:lnSpc>
                <a:spcPct val="100000"/>
              </a:lnSpc>
              <a:buFont typeface="Wingdings" panose="05000000000000000000" pitchFamily="2" charset="2"/>
              <a:buChar char="q"/>
            </a:pPr>
            <a:endParaRPr lang="fr-FR" sz="800" b="0" kern="0" dirty="0">
              <a:solidFill>
                <a:schemeClr val="tx1"/>
              </a:solidFill>
            </a:endParaRPr>
          </a:p>
        </p:txBody>
      </p:sp>
      <p:sp>
        <p:nvSpPr>
          <p:cNvPr id="3" name="TextBox 2"/>
          <p:cNvSpPr txBox="1"/>
          <p:nvPr/>
        </p:nvSpPr>
        <p:spPr>
          <a:xfrm>
            <a:off x="3608991" y="6030467"/>
            <a:ext cx="324128" cy="830997"/>
          </a:xfrm>
          <a:prstGeom prst="rect">
            <a:avLst/>
          </a:prstGeom>
          <a:noFill/>
        </p:spPr>
        <p:txBody>
          <a:bodyPr wrap="none" rtlCol="0">
            <a:spAutoFit/>
          </a:bodyPr>
          <a:lstStyle/>
          <a:p>
            <a:r>
              <a:rPr lang="en-GB" dirty="0" smtClean="0"/>
              <a:t>:</a:t>
            </a:r>
            <a:endParaRPr lang="en-US" b="1" dirty="0">
              <a:solidFill>
                <a:srgbClr val="0098DB"/>
              </a:solidFill>
              <a:sym typeface="Wingdings" panose="05000000000000000000" pitchFamily="2" charset="2"/>
            </a:endParaRPr>
          </a:p>
          <a:p>
            <a:endParaRPr lang="en-GB" dirty="0"/>
          </a:p>
        </p:txBody>
      </p:sp>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4071" y="4600308"/>
            <a:ext cx="2450214" cy="1510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Box 17"/>
          <p:cNvSpPr txBox="1"/>
          <p:nvPr/>
        </p:nvSpPr>
        <p:spPr>
          <a:xfrm>
            <a:off x="6484071" y="6149527"/>
            <a:ext cx="2403214" cy="230832"/>
          </a:xfrm>
          <a:prstGeom prst="rect">
            <a:avLst/>
          </a:prstGeom>
          <a:noFill/>
        </p:spPr>
        <p:txBody>
          <a:bodyPr wrap="square" rtlCol="0">
            <a:spAutoFit/>
          </a:bodyPr>
          <a:lstStyle/>
          <a:p>
            <a:pPr algn="just"/>
            <a:r>
              <a:rPr lang="fr-FR" sz="900" dirty="0" err="1" smtClean="0"/>
              <a:t>Credit</a:t>
            </a:r>
            <a:r>
              <a:rPr lang="fr-FR" sz="900" dirty="0" smtClean="0"/>
              <a:t>: </a:t>
            </a:r>
            <a:r>
              <a:rPr lang="fr-FR" sz="900" dirty="0" err="1" smtClean="0"/>
              <a:t>C.Henocq</a:t>
            </a:r>
            <a:r>
              <a:rPr lang="fr-FR" sz="900" dirty="0" smtClean="0"/>
              <a:t>/ACRI/MPC</a:t>
            </a:r>
            <a:endParaRPr lang="en-GB" sz="900" dirty="0"/>
          </a:p>
        </p:txBody>
      </p:sp>
    </p:spTree>
    <p:extLst>
      <p:ext uri="{BB962C8B-B14F-4D97-AF65-F5344CB8AC3E}">
        <p14:creationId xmlns:p14="http://schemas.microsoft.com/office/powerpoint/2010/main" val="4176843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342106" y="204168"/>
            <a:ext cx="55197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GB" altLang="en-US" sz="2000" b="1" dirty="0">
                <a:solidFill>
                  <a:srgbClr val="00549F"/>
                </a:solidFill>
              </a:rPr>
              <a:t>NEW </a:t>
            </a:r>
            <a:r>
              <a:rPr lang="en-GB" altLang="en-US" sz="2000" b="1" dirty="0" smtClean="0">
                <a:solidFill>
                  <a:srgbClr val="00549F"/>
                </a:solidFill>
              </a:rPr>
              <a:t>PRODUCTS</a:t>
            </a:r>
            <a:endParaRPr lang="en-GB" altLang="en-US" sz="2000" b="1" i="1" dirty="0">
              <a:solidFill>
                <a:srgbClr val="00549F"/>
              </a:solidFill>
            </a:endParaRPr>
          </a:p>
        </p:txBody>
      </p:sp>
      <p:sp>
        <p:nvSpPr>
          <p:cNvPr id="2" name="TextBox 1"/>
          <p:cNvSpPr txBox="1"/>
          <p:nvPr/>
        </p:nvSpPr>
        <p:spPr>
          <a:xfrm>
            <a:off x="3935895" y="572884"/>
            <a:ext cx="4914417" cy="5801588"/>
          </a:xfrm>
          <a:prstGeom prst="rect">
            <a:avLst/>
          </a:prstGeom>
          <a:noFill/>
        </p:spPr>
        <p:txBody>
          <a:bodyPr wrap="square">
            <a:spAutoFit/>
          </a:bodyPr>
          <a:lstStyle/>
          <a:p>
            <a:pPr algn="just" fontAlgn="t">
              <a:defRPr/>
            </a:pPr>
            <a:r>
              <a:rPr lang="en-GB" sz="1600" b="1" dirty="0">
                <a:solidFill>
                  <a:srgbClr val="0098DB"/>
                </a:solidFill>
              </a:rPr>
              <a:t>Aerosol Optical Depth (AOD)</a:t>
            </a:r>
          </a:p>
          <a:p>
            <a:pPr algn="just" fontAlgn="t">
              <a:defRPr/>
            </a:pPr>
            <a:endParaRPr lang="en-GB" sz="1300" b="1" dirty="0"/>
          </a:p>
          <a:p>
            <a:pPr marL="171450" indent="-171450" algn="just" fontAlgn="t">
              <a:buFont typeface="Wingdings" panose="05000000000000000000" pitchFamily="2" charset="2"/>
              <a:buChar char="q"/>
              <a:defRPr/>
            </a:pPr>
            <a:r>
              <a:rPr lang="en-GB" sz="1200" dirty="0"/>
              <a:t>AOD</a:t>
            </a:r>
            <a:r>
              <a:rPr lang="en-GB" sz="1200" b="1" dirty="0"/>
              <a:t> </a:t>
            </a:r>
            <a:r>
              <a:rPr lang="en-GB" sz="1200" b="1" u="sng" dirty="0"/>
              <a:t>NRT</a:t>
            </a:r>
            <a:r>
              <a:rPr lang="en-GB" sz="1200" b="1" dirty="0"/>
              <a:t>: </a:t>
            </a:r>
            <a:r>
              <a:rPr lang="en-GB" sz="1200" dirty="0"/>
              <a:t>Based on </a:t>
            </a:r>
            <a:r>
              <a:rPr lang="en-GB" sz="1200" dirty="0" err="1"/>
              <a:t>P.North</a:t>
            </a:r>
            <a:r>
              <a:rPr lang="en-GB" sz="1200" dirty="0"/>
              <a:t> </a:t>
            </a:r>
            <a:r>
              <a:rPr lang="en-US" sz="1200" dirty="0"/>
              <a:t>(2002): “ Estimation of aerosol opacity and land surface bi-directional reflectance from ATSR-2 dual-angle imagery: operational method and validation’; Validated with AATSR data within ESA’s CCI: provides best results when compared with AERONET and over bright surface. </a:t>
            </a:r>
            <a:endParaRPr lang="en-GB" sz="1200" dirty="0"/>
          </a:p>
          <a:p>
            <a:pPr marL="171450" indent="-171450" algn="just" fontAlgn="t">
              <a:buFont typeface="Wingdings" panose="05000000000000000000" pitchFamily="2" charset="2"/>
              <a:buChar char="q"/>
              <a:defRPr/>
            </a:pPr>
            <a:r>
              <a:rPr lang="en-GB" sz="1200" dirty="0"/>
              <a:t>AOD </a:t>
            </a:r>
            <a:r>
              <a:rPr lang="en-GB" sz="1200" b="1" u="sng" dirty="0"/>
              <a:t>NTC</a:t>
            </a:r>
            <a:r>
              <a:rPr lang="en-GB" sz="1200" b="1" dirty="0"/>
              <a:t>: </a:t>
            </a:r>
            <a:r>
              <a:rPr lang="en-GB" sz="1200" dirty="0"/>
              <a:t>Based on above algorithm adapted for SYNERGY products including spectral capacities of OLCI (North et al., 2010); Validated using MERIS and AATSR.</a:t>
            </a:r>
          </a:p>
          <a:p>
            <a:pPr marL="171450" indent="-171450" algn="just" fontAlgn="t">
              <a:buFont typeface="Wingdings" panose="05000000000000000000" pitchFamily="2" charset="2"/>
              <a:buChar char="q"/>
              <a:defRPr/>
            </a:pPr>
            <a:r>
              <a:rPr lang="en-GB" sz="1200" dirty="0"/>
              <a:t>The above algorithms will need to be extended to cover the retrieval of aerosol properties over ocean</a:t>
            </a:r>
            <a:r>
              <a:rPr lang="en-GB" sz="1200" dirty="0" smtClean="0"/>
              <a:t>.</a:t>
            </a:r>
          </a:p>
          <a:p>
            <a:pPr marL="171450" indent="-171450" algn="just" fontAlgn="t">
              <a:buFont typeface="Wingdings" panose="05000000000000000000" pitchFamily="2" charset="2"/>
              <a:buChar char="q"/>
              <a:defRPr/>
            </a:pPr>
            <a:r>
              <a:rPr lang="en-GB" sz="1200" b="1" dirty="0">
                <a:solidFill>
                  <a:srgbClr val="0098DB"/>
                </a:solidFill>
              </a:rPr>
              <a:t>Implementation on-going, available in </a:t>
            </a:r>
            <a:r>
              <a:rPr lang="en-GB" sz="1200" b="1" u="sng" dirty="0">
                <a:solidFill>
                  <a:srgbClr val="0098DB"/>
                </a:solidFill>
              </a:rPr>
              <a:t>mid-2017</a:t>
            </a:r>
            <a:r>
              <a:rPr lang="en-GB" sz="1200" b="1" dirty="0">
                <a:solidFill>
                  <a:srgbClr val="0098DB"/>
                </a:solidFill>
              </a:rPr>
              <a:t> in NRT from EUMETSAT and NTC from </a:t>
            </a:r>
            <a:r>
              <a:rPr lang="en-GB" sz="1200" b="1" dirty="0" smtClean="0">
                <a:solidFill>
                  <a:srgbClr val="0098DB"/>
                </a:solidFill>
              </a:rPr>
              <a:t>ESA</a:t>
            </a:r>
            <a:endParaRPr lang="en-GB" sz="1200" dirty="0"/>
          </a:p>
          <a:p>
            <a:pPr algn="just" fontAlgn="t">
              <a:defRPr/>
            </a:pPr>
            <a:endParaRPr lang="en-GB" sz="1300" dirty="0"/>
          </a:p>
          <a:p>
            <a:pPr algn="just" fontAlgn="t">
              <a:defRPr/>
            </a:pPr>
            <a:r>
              <a:rPr lang="en-GB" sz="1600" b="1" dirty="0">
                <a:solidFill>
                  <a:srgbClr val="0098DB"/>
                </a:solidFill>
              </a:rPr>
              <a:t>Fire </a:t>
            </a:r>
            <a:r>
              <a:rPr lang="en-GB" sz="1600" b="1" dirty="0" err="1">
                <a:solidFill>
                  <a:srgbClr val="0098DB"/>
                </a:solidFill>
              </a:rPr>
              <a:t>Radiative</a:t>
            </a:r>
            <a:r>
              <a:rPr lang="en-GB" sz="1600" b="1" dirty="0">
                <a:solidFill>
                  <a:srgbClr val="0098DB"/>
                </a:solidFill>
              </a:rPr>
              <a:t> Power (FRP)</a:t>
            </a:r>
          </a:p>
          <a:p>
            <a:pPr algn="just" fontAlgn="t">
              <a:defRPr/>
            </a:pPr>
            <a:endParaRPr lang="en-GB" sz="1300" dirty="0"/>
          </a:p>
          <a:p>
            <a:pPr marL="285750" indent="-285750" algn="just">
              <a:buFont typeface="Wingdings" panose="05000000000000000000" pitchFamily="2" charset="2"/>
              <a:buChar char="q"/>
              <a:defRPr/>
            </a:pPr>
            <a:r>
              <a:rPr lang="en-GB" sz="1200" dirty="0"/>
              <a:t>Current algorithm based on Wooster et al. </a:t>
            </a:r>
            <a:r>
              <a:rPr lang="fr-FR" sz="1200" dirty="0"/>
              <a:t>(2005) JGR D21111:doi: 10.1029/2005JD006318 ;  SLSTR </a:t>
            </a:r>
            <a:r>
              <a:rPr lang="fr-FR" sz="1200" dirty="0" err="1"/>
              <a:t>algorithm</a:t>
            </a:r>
            <a:r>
              <a:rPr lang="fr-FR" sz="1200" dirty="0"/>
              <a:t> :  </a:t>
            </a:r>
            <a:r>
              <a:rPr lang="fr-FR" sz="1200" dirty="0" err="1"/>
              <a:t>Wooster</a:t>
            </a:r>
            <a:r>
              <a:rPr lang="fr-FR" sz="1200" dirty="0"/>
              <a:t> et al. (2012) </a:t>
            </a:r>
            <a:r>
              <a:rPr lang="fr-FR" sz="1200" dirty="0" err="1"/>
              <a:t>Remote</a:t>
            </a:r>
            <a:r>
              <a:rPr lang="fr-FR" sz="1200" dirty="0"/>
              <a:t> Sens. Environ, 120, 236-254. </a:t>
            </a:r>
            <a:endParaRPr lang="en-GB" sz="1200" dirty="0"/>
          </a:p>
          <a:p>
            <a:pPr marL="285750" indent="-285750" algn="just">
              <a:buFont typeface="Wingdings" panose="05000000000000000000" pitchFamily="2" charset="2"/>
              <a:buChar char="q"/>
              <a:defRPr/>
            </a:pPr>
            <a:r>
              <a:rPr lang="en-GB" sz="1200" dirty="0"/>
              <a:t>Needs to be extended to include detection of fire over sea surface in coastal areas and in known oil-gas producing areas. </a:t>
            </a:r>
          </a:p>
          <a:p>
            <a:pPr marL="285750" indent="-285750" algn="just">
              <a:buFont typeface="Wingdings" panose="05000000000000000000" pitchFamily="2" charset="2"/>
              <a:buChar char="q"/>
              <a:defRPr/>
            </a:pPr>
            <a:r>
              <a:rPr lang="en-GB" sz="1200" dirty="0"/>
              <a:t>Database of land and ocean gas flare and volcano masks will be included in the data product to provide a hotspot classification/type to </a:t>
            </a:r>
            <a:r>
              <a:rPr lang="en-GB" sz="1200" dirty="0" smtClean="0"/>
              <a:t>users.</a:t>
            </a:r>
          </a:p>
          <a:p>
            <a:pPr marL="285750" indent="-285750" algn="just">
              <a:buFont typeface="Wingdings" panose="05000000000000000000" pitchFamily="2" charset="2"/>
              <a:buChar char="q"/>
              <a:defRPr/>
            </a:pPr>
            <a:r>
              <a:rPr lang="en-GB" sz="1200" b="1" dirty="0" smtClean="0">
                <a:solidFill>
                  <a:srgbClr val="0098DB"/>
                </a:solidFill>
              </a:rPr>
              <a:t>Implementation </a:t>
            </a:r>
            <a:r>
              <a:rPr lang="en-GB" sz="1200" b="1" dirty="0">
                <a:solidFill>
                  <a:srgbClr val="0098DB"/>
                </a:solidFill>
              </a:rPr>
              <a:t>on-going, available in </a:t>
            </a:r>
            <a:r>
              <a:rPr lang="en-GB" sz="1200" b="1" u="sng" dirty="0" smtClean="0">
                <a:solidFill>
                  <a:srgbClr val="0098DB"/>
                </a:solidFill>
              </a:rPr>
              <a:t>end-2017</a:t>
            </a:r>
            <a:r>
              <a:rPr lang="en-GB" sz="1200" b="1" dirty="0" smtClean="0">
                <a:solidFill>
                  <a:srgbClr val="0098DB"/>
                </a:solidFill>
              </a:rPr>
              <a:t> </a:t>
            </a:r>
            <a:r>
              <a:rPr lang="en-GB" sz="1200" b="1" dirty="0">
                <a:solidFill>
                  <a:srgbClr val="0098DB"/>
                </a:solidFill>
              </a:rPr>
              <a:t>in NRT from EUMETSAT and NTC from ESA</a:t>
            </a:r>
          </a:p>
        </p:txBody>
      </p:sp>
      <p:pic>
        <p:nvPicPr>
          <p:cNvPr id="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875" y="3459503"/>
            <a:ext cx="3681413"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0813" y="1167153"/>
            <a:ext cx="3683000" cy="217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5"/>
          <p:cNvSpPr txBox="1">
            <a:spLocks noChangeArrowheads="1"/>
          </p:cNvSpPr>
          <p:nvPr/>
        </p:nvSpPr>
        <p:spPr bwMode="auto">
          <a:xfrm>
            <a:off x="100013" y="792503"/>
            <a:ext cx="3913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GB" altLang="en-US" sz="1400" b="1"/>
              <a:t>Fires in Siberia, September 2016</a:t>
            </a:r>
          </a:p>
        </p:txBody>
      </p:sp>
      <p:sp>
        <p:nvSpPr>
          <p:cNvPr id="11" name="TextBox 10"/>
          <p:cNvSpPr txBox="1"/>
          <p:nvPr/>
        </p:nvSpPr>
        <p:spPr>
          <a:xfrm>
            <a:off x="150813" y="3459503"/>
            <a:ext cx="3035300" cy="277813"/>
          </a:xfrm>
          <a:prstGeom prst="rect">
            <a:avLst/>
          </a:prstGeom>
          <a:solidFill>
            <a:schemeClr val="bg1">
              <a:lumMod val="65000"/>
            </a:schemeClr>
          </a:solidFill>
        </p:spPr>
        <p:txBody>
          <a:bodyPr wrap="none">
            <a:spAutoFit/>
          </a:bodyPr>
          <a:lstStyle/>
          <a:p>
            <a:pPr>
              <a:defRPr/>
            </a:pPr>
            <a:r>
              <a:rPr lang="en-GB" sz="1200" b="1" dirty="0"/>
              <a:t>SLSTR, brightness temperatures </a:t>
            </a:r>
          </a:p>
        </p:txBody>
      </p:sp>
      <p:sp>
        <p:nvSpPr>
          <p:cNvPr id="12" name="Rectangle 11"/>
          <p:cNvSpPr/>
          <p:nvPr/>
        </p:nvSpPr>
        <p:spPr>
          <a:xfrm>
            <a:off x="1727200" y="4077041"/>
            <a:ext cx="1455738" cy="10414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3" name="TextBox 12"/>
          <p:cNvSpPr txBox="1"/>
          <p:nvPr/>
        </p:nvSpPr>
        <p:spPr>
          <a:xfrm>
            <a:off x="150813" y="1167153"/>
            <a:ext cx="1963737" cy="277813"/>
          </a:xfrm>
          <a:prstGeom prst="rect">
            <a:avLst/>
          </a:prstGeom>
          <a:solidFill>
            <a:schemeClr val="bg1">
              <a:lumMod val="65000"/>
            </a:schemeClr>
          </a:solidFill>
        </p:spPr>
        <p:txBody>
          <a:bodyPr wrap="none">
            <a:spAutoFit/>
          </a:bodyPr>
          <a:lstStyle/>
          <a:p>
            <a:pPr>
              <a:defRPr/>
            </a:pPr>
            <a:r>
              <a:rPr lang="en-GB" sz="1200" b="1" dirty="0"/>
              <a:t>OLCI, smoke plumes</a:t>
            </a:r>
          </a:p>
        </p:txBody>
      </p:sp>
      <p:pic>
        <p:nvPicPr>
          <p:cNvPr id="15"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8415" y="153988"/>
            <a:ext cx="17938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91880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755375" y="-184533"/>
            <a:ext cx="6474102" cy="1219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80691" tIns="40351" rIns="80691" bIns="40351" anchor="ctr"/>
          <a:lstStyle/>
          <a:p>
            <a:pPr algn="ctr" eaLnBrk="0" hangingPunct="0">
              <a:defRPr/>
            </a:pPr>
            <a:r>
              <a:rPr lang="en-GB" sz="2000" b="1" dirty="0" smtClean="0">
                <a:solidFill>
                  <a:srgbClr val="0070C0"/>
                </a:solidFill>
                <a:latin typeface="+mn-lt"/>
                <a:ea typeface="Verdana" pitchFamily="34" charset="0"/>
                <a:cs typeface="Verdana"/>
              </a:rPr>
              <a:t>ESA Sentinels Data Distribution - Volumes</a:t>
            </a:r>
          </a:p>
        </p:txBody>
      </p:sp>
      <p:pic>
        <p:nvPicPr>
          <p:cNvPr id="4" name="Picture 3"/>
          <p:cNvPicPr>
            <a:picLocks noChangeAspect="1"/>
          </p:cNvPicPr>
          <p:nvPr/>
        </p:nvPicPr>
        <p:blipFill>
          <a:blip r:embed="rId2"/>
          <a:stretch>
            <a:fillRect/>
          </a:stretch>
        </p:blipFill>
        <p:spPr>
          <a:xfrm>
            <a:off x="1270000" y="834571"/>
            <a:ext cx="6413500" cy="4681307"/>
          </a:xfrm>
          <a:prstGeom prst="rect">
            <a:avLst/>
          </a:prstGeom>
        </p:spPr>
      </p:pic>
      <p:sp>
        <p:nvSpPr>
          <p:cNvPr id="7" name="TextBox 6"/>
          <p:cNvSpPr txBox="1"/>
          <p:nvPr/>
        </p:nvSpPr>
        <p:spPr bwMode="auto">
          <a:xfrm>
            <a:off x="1108213" y="5568216"/>
            <a:ext cx="6927574" cy="830997"/>
          </a:xfrm>
          <a:prstGeom prst="rect">
            <a:avLst/>
          </a:prstGeom>
          <a:solidFill>
            <a:srgbClr val="FDC82F"/>
          </a:solidFill>
          <a:ln>
            <a:solidFill>
              <a:sysClr val="windowText" lastClr="000000"/>
            </a:solidFill>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b="1" i="1" u="none" strike="noStrike" kern="0" cap="none" spc="0" normalizeH="0" baseline="0" noProof="0" dirty="0" smtClean="0">
                <a:ln>
                  <a:noFill/>
                </a:ln>
                <a:solidFill>
                  <a:sysClr val="windowText" lastClr="000000"/>
                </a:solidFill>
                <a:effectLst/>
                <a:uLnTx/>
                <a:uFillTx/>
                <a:latin typeface="Calibri"/>
              </a:rPr>
              <a:t>Approx. </a:t>
            </a:r>
            <a:r>
              <a:rPr kumimoji="0" lang="en-GB" b="1" i="1" u="sng" strike="noStrike" kern="0" cap="none" spc="0" normalizeH="0" baseline="0" noProof="0" dirty="0" smtClean="0">
                <a:ln>
                  <a:noFill/>
                </a:ln>
                <a:solidFill>
                  <a:sysClr val="windowText" lastClr="000000"/>
                </a:solidFill>
                <a:effectLst/>
                <a:uLnTx/>
                <a:uFillTx/>
                <a:latin typeface="Calibri"/>
              </a:rPr>
              <a:t>4,6 MILLION </a:t>
            </a:r>
            <a:r>
              <a:rPr kumimoji="0" lang="en-GB" b="1" i="1" u="sng" strike="noStrike" kern="0" cap="none" spc="0" normalizeH="0" baseline="0" noProof="0" dirty="0">
                <a:ln>
                  <a:noFill/>
                </a:ln>
                <a:solidFill>
                  <a:sysClr val="windowText" lastClr="000000"/>
                </a:solidFill>
                <a:effectLst/>
                <a:uLnTx/>
                <a:uFillTx/>
                <a:latin typeface="Calibri"/>
              </a:rPr>
              <a:t>products </a:t>
            </a:r>
            <a:r>
              <a:rPr kumimoji="0" lang="en-GB" b="1" i="1" u="none" strike="noStrike" kern="0" cap="none" spc="0" normalizeH="0" baseline="0" noProof="0" dirty="0">
                <a:ln>
                  <a:noFill/>
                </a:ln>
                <a:solidFill>
                  <a:sysClr val="windowText" lastClr="000000"/>
                </a:solidFill>
                <a:effectLst/>
                <a:uLnTx/>
                <a:uFillTx/>
                <a:latin typeface="Calibri"/>
              </a:rPr>
              <a:t>were downloaded during </a:t>
            </a:r>
            <a:r>
              <a:rPr kumimoji="0" lang="en-GB" b="1" i="1" u="none" strike="noStrike" kern="0" cap="none" spc="0" normalizeH="0" baseline="0" noProof="0" dirty="0" smtClean="0">
                <a:ln>
                  <a:noFill/>
                </a:ln>
                <a:solidFill>
                  <a:sysClr val="windowText" lastClr="000000"/>
                </a:solidFill>
                <a:effectLst/>
                <a:uLnTx/>
                <a:uFillTx/>
                <a:latin typeface="Calibri"/>
              </a:rPr>
              <a:t>Q4-2016 (4,6  PB of data)</a:t>
            </a:r>
            <a:endParaRPr kumimoji="0" lang="en-GB" b="0" i="1" u="none" strike="noStrike" kern="0" cap="none" spc="0" normalizeH="0" baseline="0" noProof="0" dirty="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2143802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329" y="1958008"/>
            <a:ext cx="4272584" cy="330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965" y="1958008"/>
            <a:ext cx="4210533" cy="3379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4"/>
          <p:cNvSpPr>
            <a:spLocks noChangeArrowheads="1"/>
          </p:cNvSpPr>
          <p:nvPr/>
        </p:nvSpPr>
        <p:spPr bwMode="auto">
          <a:xfrm>
            <a:off x="212380" y="-184533"/>
            <a:ext cx="6474102" cy="12192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80691" tIns="40351" rIns="80691" bIns="40351" anchor="ctr"/>
          <a:lstStyle/>
          <a:p>
            <a:pPr eaLnBrk="0" hangingPunct="0">
              <a:defRPr/>
            </a:pPr>
            <a:r>
              <a:rPr lang="en-GB" sz="2000" b="1" dirty="0" smtClean="0">
                <a:solidFill>
                  <a:srgbClr val="0070C0"/>
                </a:solidFill>
                <a:latin typeface="+mn-lt"/>
                <a:ea typeface="Verdana" pitchFamily="34" charset="0"/>
                <a:cs typeface="Verdana"/>
              </a:rPr>
              <a:t>ESA Sentinel-3 pre-ops Hub</a:t>
            </a:r>
          </a:p>
        </p:txBody>
      </p:sp>
      <p:sp>
        <p:nvSpPr>
          <p:cNvPr id="3" name="TextBox 2"/>
          <p:cNvSpPr txBox="1"/>
          <p:nvPr/>
        </p:nvSpPr>
        <p:spPr>
          <a:xfrm>
            <a:off x="192501" y="1034668"/>
            <a:ext cx="4379499" cy="707886"/>
          </a:xfrm>
          <a:prstGeom prst="rect">
            <a:avLst/>
          </a:prstGeom>
          <a:noFill/>
        </p:spPr>
        <p:txBody>
          <a:bodyPr wrap="square" rtlCol="0">
            <a:spAutoFit/>
          </a:bodyPr>
          <a:lstStyle/>
          <a:p>
            <a:r>
              <a:rPr lang="en-GB" sz="2000" b="1" dirty="0" smtClean="0">
                <a:solidFill>
                  <a:srgbClr val="0070C0"/>
                </a:solidFill>
              </a:rPr>
              <a:t>Publication</a:t>
            </a:r>
            <a:r>
              <a:rPr lang="en-GB" sz="2000" b="1" dirty="0" smtClean="0"/>
              <a:t> of products (#) 20 Oct 2016 – 8 Feb 2017</a:t>
            </a:r>
          </a:p>
        </p:txBody>
      </p:sp>
      <p:sp>
        <p:nvSpPr>
          <p:cNvPr id="9" name="TextBox 8"/>
          <p:cNvSpPr txBox="1"/>
          <p:nvPr/>
        </p:nvSpPr>
        <p:spPr>
          <a:xfrm>
            <a:off x="4656481" y="1027935"/>
            <a:ext cx="4379499" cy="707886"/>
          </a:xfrm>
          <a:prstGeom prst="rect">
            <a:avLst/>
          </a:prstGeom>
          <a:noFill/>
        </p:spPr>
        <p:txBody>
          <a:bodyPr wrap="square" rtlCol="0">
            <a:spAutoFit/>
          </a:bodyPr>
          <a:lstStyle/>
          <a:p>
            <a:r>
              <a:rPr lang="en-GB" sz="2000" b="1" dirty="0" smtClean="0">
                <a:solidFill>
                  <a:srgbClr val="0070C0"/>
                </a:solidFill>
              </a:rPr>
              <a:t>Download</a:t>
            </a:r>
            <a:r>
              <a:rPr lang="en-GB" sz="2000" b="1" dirty="0" smtClean="0"/>
              <a:t> of products (#) </a:t>
            </a:r>
            <a:br>
              <a:rPr lang="en-GB" sz="2000" b="1" dirty="0" smtClean="0"/>
            </a:br>
            <a:r>
              <a:rPr lang="en-GB" sz="2000" b="1" dirty="0" smtClean="0"/>
              <a:t>20 Oct 2016 – 8 Feb 2017</a:t>
            </a:r>
          </a:p>
        </p:txBody>
      </p:sp>
    </p:spTree>
    <p:extLst>
      <p:ext uri="{BB962C8B-B14F-4D97-AF65-F5344CB8AC3E}">
        <p14:creationId xmlns:p14="http://schemas.microsoft.com/office/powerpoint/2010/main" val="2473229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bruno berruti\Documents\GMES\Sentinel 3\PubRel\Pictures\new (2014)\S3 ice hal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8538"/>
            <a:ext cx="9144000" cy="506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4"/>
          <p:cNvSpPr txBox="1">
            <a:spLocks noChangeArrowheads="1"/>
          </p:cNvSpPr>
          <p:nvPr/>
        </p:nvSpPr>
        <p:spPr bwMode="auto">
          <a:xfrm>
            <a:off x="395288" y="365125"/>
            <a:ext cx="66278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GB" altLang="en-US" sz="2000" b="1">
                <a:solidFill>
                  <a:srgbClr val="00549F"/>
                </a:solidFill>
              </a:rPr>
              <a:t>SENTINEL-3 MISSION OVERVIEW</a:t>
            </a:r>
          </a:p>
        </p:txBody>
      </p:sp>
      <p:sp>
        <p:nvSpPr>
          <p:cNvPr id="6" name="Text Box 6"/>
          <p:cNvSpPr txBox="1">
            <a:spLocks noChangeArrowheads="1"/>
          </p:cNvSpPr>
          <p:nvPr/>
        </p:nvSpPr>
        <p:spPr bwMode="auto">
          <a:xfrm>
            <a:off x="63467" y="1937077"/>
            <a:ext cx="2573597" cy="2322166"/>
          </a:xfrm>
          <a:prstGeom prst="rect">
            <a:avLst/>
          </a:prstGeom>
          <a:gradFill>
            <a:gsLst>
              <a:gs pos="15000">
                <a:srgbClr val="00B0F0">
                  <a:lumMod val="38000"/>
                  <a:lumOff val="62000"/>
                </a:srgbClr>
              </a:gs>
              <a:gs pos="100000">
                <a:schemeClr val="accent1">
                  <a:tint val="44500"/>
                  <a:satMod val="160000"/>
                  <a:alpha val="23000"/>
                </a:schemeClr>
              </a:gs>
              <a:gs pos="100000">
                <a:schemeClr val="accent5">
                  <a:lumMod val="20000"/>
                  <a:lumOff val="80000"/>
                  <a:alpha val="30000"/>
                </a:schemeClr>
              </a:gs>
            </a:gsLst>
            <a:path path="circle">
              <a:fillToRect l="50000" t="50000" r="50000" b="50000"/>
            </a:path>
          </a:gradFill>
          <a:ln w="9525">
            <a:noFill/>
            <a:miter lim="800000"/>
            <a:headEnd/>
            <a:tailEnd/>
          </a:ln>
          <a:extLst/>
        </p:spPr>
        <p:txBody>
          <a:bodyPr/>
          <a:lstStyle>
            <a:lvl1pPr marL="228600" indent="-228600" eaLnBrk="0" hangingPunct="0">
              <a:defRPr sz="2000">
                <a:solidFill>
                  <a:schemeClr val="tx1"/>
                </a:solidFill>
                <a:latin typeface="Helv" charset="0"/>
                <a:ea typeface="MS PGothic" pitchFamily="34" charset="-128"/>
              </a:defRPr>
            </a:lvl1pPr>
            <a:lvl2pPr marL="685800" indent="-228600" eaLnBrk="0" hangingPunct="0">
              <a:defRPr sz="2000">
                <a:solidFill>
                  <a:schemeClr val="tx1"/>
                </a:solidFill>
                <a:latin typeface="Helv" charset="0"/>
                <a:ea typeface="MS PGothic" pitchFamily="34" charset="-128"/>
              </a:defRPr>
            </a:lvl2pPr>
            <a:lvl3pPr marL="1143000" indent="-228600" eaLnBrk="0" hangingPunct="0">
              <a:defRPr sz="2000">
                <a:solidFill>
                  <a:schemeClr val="tx1"/>
                </a:solidFill>
                <a:latin typeface="Helv" charset="0"/>
                <a:ea typeface="MS PGothic" pitchFamily="34" charset="-128"/>
              </a:defRPr>
            </a:lvl3pPr>
            <a:lvl4pPr marL="1600200" indent="-228600" eaLnBrk="0" hangingPunct="0">
              <a:defRPr sz="2000">
                <a:solidFill>
                  <a:schemeClr val="tx1"/>
                </a:solidFill>
                <a:latin typeface="Helv" charset="0"/>
                <a:ea typeface="MS PGothic" pitchFamily="34" charset="-128"/>
              </a:defRPr>
            </a:lvl4pPr>
            <a:lvl5pPr marL="2057400" indent="-228600" eaLnBrk="0" hangingPunct="0">
              <a:defRPr sz="2000">
                <a:solidFill>
                  <a:schemeClr val="tx1"/>
                </a:solidFill>
                <a:latin typeface="Helv" charset="0"/>
                <a:ea typeface="MS PGothic" pitchFamily="34" charset="-128"/>
              </a:defRPr>
            </a:lvl5pPr>
            <a:lvl6pPr marL="25146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6pPr>
            <a:lvl7pPr marL="29718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7pPr>
            <a:lvl8pPr marL="34290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8pPr>
            <a:lvl9pPr marL="38862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9pPr>
          </a:lstStyle>
          <a:p>
            <a:pPr marL="0" indent="0" algn="just" eaLnBrk="1" hangingPunct="1">
              <a:lnSpc>
                <a:spcPct val="110000"/>
              </a:lnSpc>
              <a:spcBef>
                <a:spcPct val="20000"/>
              </a:spcBef>
              <a:spcAft>
                <a:spcPct val="10000"/>
              </a:spcAft>
              <a:defRPr/>
            </a:pPr>
            <a:r>
              <a:rPr lang="en-US" sz="1400" b="1" dirty="0" smtClean="0">
                <a:latin typeface="Verdana" pitchFamily="34" charset="0"/>
              </a:rPr>
              <a:t>Optical Mission Payload providing</a:t>
            </a:r>
          </a:p>
          <a:p>
            <a:pPr marL="268288" lvl="1" indent="-182563" algn="just" eaLnBrk="1" hangingPunct="1">
              <a:lnSpc>
                <a:spcPct val="110000"/>
              </a:lnSpc>
              <a:spcBef>
                <a:spcPct val="20000"/>
              </a:spcBef>
              <a:spcAft>
                <a:spcPct val="10000"/>
              </a:spcAft>
              <a:buFont typeface="Wingdings" pitchFamily="2" charset="2"/>
              <a:buChar char="q"/>
              <a:defRPr/>
            </a:pPr>
            <a:r>
              <a:rPr lang="en-US" sz="1200" b="1" dirty="0" smtClean="0">
                <a:solidFill>
                  <a:srgbClr val="4D4F53"/>
                </a:solidFill>
                <a:latin typeface="Verdana" pitchFamily="34" charset="0"/>
              </a:rPr>
              <a:t>Sea </a:t>
            </a:r>
            <a:r>
              <a:rPr lang="en-US" sz="1200" b="1" dirty="0">
                <a:solidFill>
                  <a:srgbClr val="4D4F53"/>
                </a:solidFill>
                <a:latin typeface="Verdana" pitchFamily="34" charset="0"/>
              </a:rPr>
              <a:t>and land </a:t>
            </a:r>
            <a:r>
              <a:rPr lang="en-US" sz="1200" b="1" dirty="0" smtClean="0">
                <a:solidFill>
                  <a:srgbClr val="4D4F53"/>
                </a:solidFill>
                <a:latin typeface="Verdana" pitchFamily="34" charset="0"/>
              </a:rPr>
              <a:t>color </a:t>
            </a:r>
            <a:r>
              <a:rPr lang="en-US" sz="1200" b="1" dirty="0">
                <a:solidFill>
                  <a:srgbClr val="4D4F53"/>
                </a:solidFill>
                <a:latin typeface="Verdana" pitchFamily="34" charset="0"/>
              </a:rPr>
              <a:t>data</a:t>
            </a:r>
            <a:r>
              <a:rPr lang="en-US" sz="1200" dirty="0">
                <a:solidFill>
                  <a:srgbClr val="4D4F53"/>
                </a:solidFill>
                <a:latin typeface="Verdana" pitchFamily="34" charset="0"/>
              </a:rPr>
              <a:t>, through </a:t>
            </a:r>
            <a:r>
              <a:rPr lang="en-US" sz="1200" b="1" dirty="0">
                <a:solidFill>
                  <a:srgbClr val="0070C0"/>
                </a:solidFill>
                <a:latin typeface="Verdana" pitchFamily="34" charset="0"/>
              </a:rPr>
              <a:t>OLCI (Ocean and Land </a:t>
            </a:r>
            <a:r>
              <a:rPr lang="en-US" sz="1200" b="1" dirty="0" smtClean="0">
                <a:solidFill>
                  <a:srgbClr val="0070C0"/>
                </a:solidFill>
                <a:latin typeface="Verdana" pitchFamily="34" charset="0"/>
              </a:rPr>
              <a:t>Color Instrument</a:t>
            </a:r>
            <a:r>
              <a:rPr lang="en-US" sz="1200" b="1" dirty="0">
                <a:solidFill>
                  <a:srgbClr val="0070C0"/>
                </a:solidFill>
                <a:latin typeface="Verdana" pitchFamily="34" charset="0"/>
              </a:rPr>
              <a:t>)</a:t>
            </a:r>
            <a:r>
              <a:rPr lang="en-US" sz="1200" dirty="0">
                <a:solidFill>
                  <a:srgbClr val="4D4F53"/>
                </a:solidFill>
                <a:latin typeface="Verdana" pitchFamily="34" charset="0"/>
              </a:rPr>
              <a:t> </a:t>
            </a:r>
          </a:p>
          <a:p>
            <a:pPr marL="268288" lvl="1" indent="-182563" algn="just" eaLnBrk="1" hangingPunct="1">
              <a:lnSpc>
                <a:spcPct val="110000"/>
              </a:lnSpc>
              <a:spcBef>
                <a:spcPct val="20000"/>
              </a:spcBef>
              <a:spcAft>
                <a:spcPct val="10000"/>
              </a:spcAft>
              <a:buFont typeface="Wingdings" pitchFamily="2" charset="2"/>
              <a:buChar char="q"/>
              <a:defRPr/>
            </a:pPr>
            <a:r>
              <a:rPr lang="en-US" sz="1200" b="1" dirty="0" smtClean="0">
                <a:solidFill>
                  <a:srgbClr val="4D4F53"/>
                </a:solidFill>
                <a:latin typeface="Verdana" pitchFamily="34" charset="0"/>
              </a:rPr>
              <a:t>Sea </a:t>
            </a:r>
            <a:r>
              <a:rPr lang="en-US" sz="1200" b="1" dirty="0">
                <a:solidFill>
                  <a:srgbClr val="4D4F53"/>
                </a:solidFill>
                <a:latin typeface="Verdana" pitchFamily="34" charset="0"/>
              </a:rPr>
              <a:t>and </a:t>
            </a:r>
            <a:r>
              <a:rPr lang="en-US" sz="1200" b="1" dirty="0" smtClean="0">
                <a:solidFill>
                  <a:srgbClr val="4D4F53"/>
                </a:solidFill>
                <a:latin typeface="Verdana" pitchFamily="34" charset="0"/>
              </a:rPr>
              <a:t>land </a:t>
            </a:r>
            <a:r>
              <a:rPr lang="en-US" sz="1200" b="1" dirty="0">
                <a:solidFill>
                  <a:srgbClr val="4D4F53"/>
                </a:solidFill>
                <a:latin typeface="Verdana" pitchFamily="34" charset="0"/>
              </a:rPr>
              <a:t>surface temperature</a:t>
            </a:r>
            <a:r>
              <a:rPr lang="en-US" sz="1200" dirty="0">
                <a:solidFill>
                  <a:srgbClr val="4D4F53"/>
                </a:solidFill>
                <a:latin typeface="Verdana" pitchFamily="34" charset="0"/>
              </a:rPr>
              <a:t>, through the </a:t>
            </a:r>
            <a:r>
              <a:rPr lang="en-US" sz="1200" b="1" dirty="0">
                <a:solidFill>
                  <a:srgbClr val="0070C0"/>
                </a:solidFill>
                <a:latin typeface="Verdana" pitchFamily="34" charset="0"/>
              </a:rPr>
              <a:t>SLSTR (Sea </a:t>
            </a:r>
            <a:r>
              <a:rPr lang="en-US" sz="1200" b="1" dirty="0" smtClean="0">
                <a:solidFill>
                  <a:srgbClr val="0070C0"/>
                </a:solidFill>
                <a:latin typeface="Verdana" pitchFamily="34" charset="0"/>
              </a:rPr>
              <a:t>and Land Surface </a:t>
            </a:r>
            <a:r>
              <a:rPr lang="en-US" sz="1200" b="1" dirty="0">
                <a:solidFill>
                  <a:srgbClr val="0070C0"/>
                </a:solidFill>
                <a:latin typeface="Verdana" pitchFamily="34" charset="0"/>
              </a:rPr>
              <a:t>Temperature Radiometer</a:t>
            </a:r>
            <a:r>
              <a:rPr lang="en-US" sz="1200" b="1" dirty="0" smtClean="0">
                <a:solidFill>
                  <a:srgbClr val="0070C0"/>
                </a:solidFill>
                <a:latin typeface="Verdana" pitchFamily="34" charset="0"/>
              </a:rPr>
              <a:t>)</a:t>
            </a:r>
            <a:endParaRPr lang="en-US" sz="1200" dirty="0" smtClean="0">
              <a:solidFill>
                <a:srgbClr val="4D4F53"/>
              </a:solidFill>
              <a:latin typeface="Verdana" pitchFamily="34" charset="0"/>
            </a:endParaRPr>
          </a:p>
        </p:txBody>
      </p:sp>
      <p:sp>
        <p:nvSpPr>
          <p:cNvPr id="7" name="Subtitle 1"/>
          <p:cNvSpPr txBox="1">
            <a:spLocks/>
          </p:cNvSpPr>
          <p:nvPr/>
        </p:nvSpPr>
        <p:spPr bwMode="auto">
          <a:xfrm>
            <a:off x="173195" y="1025952"/>
            <a:ext cx="8797610" cy="702938"/>
          </a:xfrm>
          <a:prstGeom prst="rect">
            <a:avLst/>
          </a:prstGeom>
          <a:gradFill>
            <a:gsLst>
              <a:gs pos="0">
                <a:srgbClr val="00B0F0">
                  <a:lumMod val="54000"/>
                  <a:lumOff val="46000"/>
                </a:srgbClr>
              </a:gs>
              <a:gs pos="100000">
                <a:schemeClr val="accent1">
                  <a:tint val="44500"/>
                  <a:satMod val="160000"/>
                  <a:alpha val="23000"/>
                </a:schemeClr>
              </a:gs>
              <a:gs pos="100000">
                <a:schemeClr val="accent5">
                  <a:lumMod val="20000"/>
                  <a:lumOff val="80000"/>
                  <a:alpha val="30000"/>
                </a:schemeClr>
              </a:gs>
            </a:gsLst>
            <a:path path="circle">
              <a:fillToRect l="50000" t="50000" r="50000" b="50000"/>
            </a:path>
          </a:gradFill>
          <a:ln>
            <a:noFill/>
          </a:ln>
          <a:extLst/>
        </p:spPr>
        <p:txBody>
          <a:bodyPr lIns="36000" tIns="36000" rIns="36000" bIns="36000">
            <a:normAutofit/>
          </a:bodyPr>
          <a:lstStyle>
            <a:lvl1pPr marL="342829" indent="-342829" algn="l" rtl="0" fontAlgn="base">
              <a:lnSpc>
                <a:spcPct val="119000"/>
              </a:lnSpc>
              <a:spcBef>
                <a:spcPct val="20000"/>
              </a:spcBef>
              <a:spcAft>
                <a:spcPct val="0"/>
              </a:spcAft>
              <a:buClrTx/>
              <a:buFont typeface="Verdana" pitchFamily="34" charset="0"/>
              <a:buAutoNum type="arabicPeriod"/>
              <a:defRPr sz="2400">
                <a:solidFill>
                  <a:srgbClr val="00338D"/>
                </a:solidFill>
                <a:latin typeface="+mn-lt"/>
                <a:ea typeface="+mn-ea"/>
                <a:cs typeface="+mn-cs"/>
              </a:defRPr>
            </a:lvl1pPr>
            <a:lvl2pPr marL="1226884" indent="-419014" algn="l" rtl="0" fontAlgn="base">
              <a:lnSpc>
                <a:spcPct val="119000"/>
              </a:lnSpc>
              <a:spcBef>
                <a:spcPct val="20000"/>
              </a:spcBef>
              <a:spcAft>
                <a:spcPct val="0"/>
              </a:spcAft>
              <a:buClrTx/>
              <a:buFont typeface="Verdana" pitchFamily="34" charset="0"/>
              <a:buAutoNum type="alphaLcPeriod"/>
              <a:defRPr sz="2400">
                <a:solidFill>
                  <a:srgbClr val="00338D"/>
                </a:solidFill>
                <a:latin typeface="+mn-lt"/>
              </a:defRPr>
            </a:lvl2pPr>
            <a:lvl3pPr marL="1825246" indent="-419014" algn="l" rtl="0" fontAlgn="base">
              <a:lnSpc>
                <a:spcPct val="119000"/>
              </a:lnSpc>
              <a:spcBef>
                <a:spcPct val="20000"/>
              </a:spcBef>
              <a:spcAft>
                <a:spcPct val="0"/>
              </a:spcAft>
              <a:buClrTx/>
              <a:buFont typeface="Verdana" pitchFamily="34" charset="0"/>
              <a:buChar char="–"/>
              <a:defRPr sz="2400">
                <a:solidFill>
                  <a:srgbClr val="00338D"/>
                </a:solidFill>
                <a:latin typeface="+mn-lt"/>
              </a:defRPr>
            </a:lvl3pPr>
            <a:lvl4pPr marL="2423611" indent="-419014" algn="l" rtl="0" fontAlgn="base">
              <a:lnSpc>
                <a:spcPct val="119000"/>
              </a:lnSpc>
              <a:spcBef>
                <a:spcPct val="20000"/>
              </a:spcBef>
              <a:spcAft>
                <a:spcPct val="0"/>
              </a:spcAft>
              <a:buClrTx/>
              <a:buFont typeface="Verdana" pitchFamily="34" charset="0"/>
              <a:buChar char="–"/>
              <a:defRPr sz="2400">
                <a:solidFill>
                  <a:srgbClr val="00338D"/>
                </a:solidFill>
                <a:latin typeface="+mn-lt"/>
              </a:defRPr>
            </a:lvl4pPr>
            <a:lvl5pPr marL="3021974" indent="-419014" algn="l" rtl="0" fontAlgn="base">
              <a:lnSpc>
                <a:spcPct val="119000"/>
              </a:lnSpc>
              <a:spcBef>
                <a:spcPct val="20000"/>
              </a:spcBef>
              <a:spcAft>
                <a:spcPct val="0"/>
              </a:spcAft>
              <a:buClrTx/>
              <a:buFont typeface="Verdana" pitchFamily="34" charset="0"/>
              <a:buChar char="–"/>
              <a:defRPr sz="2400">
                <a:solidFill>
                  <a:srgbClr val="00338D"/>
                </a:solidFill>
                <a:latin typeface="+mn-lt"/>
              </a:defRPr>
            </a:lvl5pPr>
            <a:lvl6pPr marL="3479080"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184"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289"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0394" indent="-419014" algn="l" rtl="0" fontAlgn="base">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lgn="just">
              <a:lnSpc>
                <a:spcPct val="120000"/>
              </a:lnSpc>
              <a:spcBef>
                <a:spcPts val="0"/>
              </a:spcBef>
              <a:spcAft>
                <a:spcPts val="0"/>
              </a:spcAft>
              <a:buFont typeface="Arial" panose="020B0604020202020204" pitchFamily="34" charset="0"/>
              <a:buChar char="•"/>
              <a:defRPr/>
            </a:pPr>
            <a:r>
              <a:rPr lang="en-US" sz="1400" b="1" dirty="0">
                <a:solidFill>
                  <a:schemeClr val="tx1"/>
                </a:solidFill>
                <a:ea typeface="MS PGothic" pitchFamily="34" charset="-128"/>
              </a:rPr>
              <a:t>Operational mission in high-inclination, low Earth </a:t>
            </a:r>
            <a:r>
              <a:rPr lang="en-US" sz="1400" b="1" dirty="0" smtClean="0">
                <a:solidFill>
                  <a:schemeClr val="tx1"/>
                </a:solidFill>
                <a:ea typeface="MS PGothic" pitchFamily="34" charset="-128"/>
              </a:rPr>
              <a:t>orbit</a:t>
            </a:r>
          </a:p>
          <a:p>
            <a:pPr marL="285750" indent="-285750" algn="just">
              <a:lnSpc>
                <a:spcPct val="120000"/>
              </a:lnSpc>
              <a:spcBef>
                <a:spcPts val="0"/>
              </a:spcBef>
              <a:spcAft>
                <a:spcPts val="0"/>
              </a:spcAft>
              <a:buFont typeface="Arial" panose="020B0604020202020204" pitchFamily="34" charset="0"/>
              <a:buChar char="•"/>
              <a:defRPr/>
            </a:pPr>
            <a:r>
              <a:rPr lang="en-US" sz="1400" b="1" dirty="0">
                <a:solidFill>
                  <a:schemeClr val="tx1"/>
                </a:solidFill>
                <a:ea typeface="MS PGothic" pitchFamily="34" charset="-128"/>
              </a:rPr>
              <a:t>Full performance achieved with 2 satellites in orbit   (S-3A,-3B)</a:t>
            </a:r>
          </a:p>
          <a:p>
            <a:pPr marL="0" indent="0" algn="just">
              <a:lnSpc>
                <a:spcPct val="120000"/>
              </a:lnSpc>
              <a:spcBef>
                <a:spcPts val="0"/>
              </a:spcBef>
              <a:spcAft>
                <a:spcPts val="0"/>
              </a:spcAft>
              <a:buFont typeface="Verdana" pitchFamily="34" charset="0"/>
              <a:buNone/>
              <a:defRPr/>
            </a:pPr>
            <a:endParaRPr lang="en-GB" sz="1400" b="1" dirty="0">
              <a:solidFill>
                <a:schemeClr val="tx1"/>
              </a:solidFill>
              <a:ea typeface="MS PGothic" pitchFamily="34" charset="-128"/>
            </a:endParaRPr>
          </a:p>
        </p:txBody>
      </p:sp>
      <p:sp>
        <p:nvSpPr>
          <p:cNvPr id="8" name="Text Box 6"/>
          <p:cNvSpPr txBox="1">
            <a:spLocks noChangeArrowheads="1"/>
          </p:cNvSpPr>
          <p:nvPr/>
        </p:nvSpPr>
        <p:spPr bwMode="auto">
          <a:xfrm>
            <a:off x="5525583" y="4542859"/>
            <a:ext cx="3502689" cy="1484557"/>
          </a:xfrm>
          <a:prstGeom prst="rect">
            <a:avLst/>
          </a:prstGeom>
          <a:gradFill>
            <a:gsLst>
              <a:gs pos="15000">
                <a:srgbClr val="00B0F0">
                  <a:lumMod val="38000"/>
                  <a:lumOff val="62000"/>
                </a:srgbClr>
              </a:gs>
              <a:gs pos="100000">
                <a:schemeClr val="accent1">
                  <a:tint val="44500"/>
                  <a:satMod val="160000"/>
                  <a:alpha val="23000"/>
                </a:schemeClr>
              </a:gs>
              <a:gs pos="100000">
                <a:schemeClr val="accent5">
                  <a:lumMod val="20000"/>
                  <a:lumOff val="80000"/>
                  <a:alpha val="30000"/>
                </a:schemeClr>
              </a:gs>
            </a:gsLst>
            <a:path path="circle">
              <a:fillToRect l="50000" t="50000" r="50000" b="50000"/>
            </a:path>
          </a:gradFill>
          <a:ln w="9525">
            <a:noFill/>
            <a:miter lim="800000"/>
            <a:headEnd/>
            <a:tailEnd/>
          </a:ln>
          <a:extLst/>
        </p:spPr>
        <p:txBody>
          <a:bodyPr>
            <a:normAutofit fontScale="92500" lnSpcReduction="10000"/>
          </a:bodyPr>
          <a:lstStyle>
            <a:lvl1pPr marL="228600" indent="-228600" eaLnBrk="0" hangingPunct="0">
              <a:defRPr sz="2000">
                <a:solidFill>
                  <a:schemeClr val="tx1"/>
                </a:solidFill>
                <a:latin typeface="Helv" charset="0"/>
                <a:ea typeface="MS PGothic" pitchFamily="34" charset="-128"/>
              </a:defRPr>
            </a:lvl1pPr>
            <a:lvl2pPr marL="685800" indent="-228600" eaLnBrk="0" hangingPunct="0">
              <a:defRPr sz="2000">
                <a:solidFill>
                  <a:schemeClr val="tx1"/>
                </a:solidFill>
                <a:latin typeface="Helv" charset="0"/>
                <a:ea typeface="MS PGothic" pitchFamily="34" charset="-128"/>
              </a:defRPr>
            </a:lvl2pPr>
            <a:lvl3pPr marL="1143000" indent="-228600" eaLnBrk="0" hangingPunct="0">
              <a:defRPr sz="2000">
                <a:solidFill>
                  <a:schemeClr val="tx1"/>
                </a:solidFill>
                <a:latin typeface="Helv" charset="0"/>
                <a:ea typeface="MS PGothic" pitchFamily="34" charset="-128"/>
              </a:defRPr>
            </a:lvl3pPr>
            <a:lvl4pPr marL="1600200" indent="-228600" eaLnBrk="0" hangingPunct="0">
              <a:defRPr sz="2000">
                <a:solidFill>
                  <a:schemeClr val="tx1"/>
                </a:solidFill>
                <a:latin typeface="Helv" charset="0"/>
                <a:ea typeface="MS PGothic" pitchFamily="34" charset="-128"/>
              </a:defRPr>
            </a:lvl4pPr>
            <a:lvl5pPr marL="2057400" indent="-228600" eaLnBrk="0" hangingPunct="0">
              <a:defRPr sz="2000">
                <a:solidFill>
                  <a:schemeClr val="tx1"/>
                </a:solidFill>
                <a:latin typeface="Helv" charset="0"/>
                <a:ea typeface="MS PGothic" pitchFamily="34" charset="-128"/>
              </a:defRPr>
            </a:lvl5pPr>
            <a:lvl6pPr marL="25146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6pPr>
            <a:lvl7pPr marL="29718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7pPr>
            <a:lvl8pPr marL="34290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8pPr>
            <a:lvl9pPr marL="38862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9pPr>
          </a:lstStyle>
          <a:p>
            <a:pPr marL="0" indent="0" algn="just" eaLnBrk="1" hangingPunct="1">
              <a:lnSpc>
                <a:spcPct val="110000"/>
              </a:lnSpc>
              <a:spcBef>
                <a:spcPct val="20000"/>
              </a:spcBef>
              <a:spcAft>
                <a:spcPct val="10000"/>
              </a:spcAft>
              <a:defRPr/>
            </a:pPr>
            <a:r>
              <a:rPr lang="en-US" sz="1400" b="1" dirty="0" smtClean="0">
                <a:latin typeface="Verdana" pitchFamily="34" charset="0"/>
              </a:rPr>
              <a:t>In </a:t>
            </a:r>
            <a:r>
              <a:rPr lang="en-US" sz="1400" b="1" dirty="0">
                <a:latin typeface="Verdana" pitchFamily="34" charset="0"/>
              </a:rPr>
              <a:t>addition, the payload design will allow</a:t>
            </a:r>
          </a:p>
          <a:p>
            <a:pPr marL="355600" lvl="1" indent="-269875" algn="just" eaLnBrk="1" hangingPunct="1">
              <a:lnSpc>
                <a:spcPct val="110000"/>
              </a:lnSpc>
              <a:spcBef>
                <a:spcPct val="20000"/>
              </a:spcBef>
              <a:spcAft>
                <a:spcPct val="10000"/>
              </a:spcAft>
              <a:buFont typeface="Wingdings" pitchFamily="2" charset="2"/>
              <a:buChar char="q"/>
              <a:defRPr/>
            </a:pPr>
            <a:r>
              <a:rPr lang="en-US" sz="1200" b="1" dirty="0">
                <a:solidFill>
                  <a:srgbClr val="4D4F53"/>
                </a:solidFill>
                <a:latin typeface="Verdana" pitchFamily="34" charset="0"/>
              </a:rPr>
              <a:t>D</a:t>
            </a:r>
            <a:r>
              <a:rPr lang="en-US" sz="1200" b="1" dirty="0" smtClean="0">
                <a:solidFill>
                  <a:srgbClr val="4D4F53"/>
                </a:solidFill>
                <a:latin typeface="Verdana" pitchFamily="34" charset="0"/>
              </a:rPr>
              <a:t>ata </a:t>
            </a:r>
            <a:r>
              <a:rPr lang="en-US" sz="1200" b="1" dirty="0">
                <a:solidFill>
                  <a:srgbClr val="4D4F53"/>
                </a:solidFill>
                <a:latin typeface="Verdana" pitchFamily="34" charset="0"/>
              </a:rPr>
              <a:t>continuity of the Vegetation instrument (on SPOT4/5</a:t>
            </a:r>
            <a:r>
              <a:rPr lang="en-US" sz="1200" b="1" dirty="0" smtClean="0">
                <a:solidFill>
                  <a:srgbClr val="4D4F53"/>
                </a:solidFill>
                <a:latin typeface="Verdana" pitchFamily="34" charset="0"/>
              </a:rPr>
              <a:t>),</a:t>
            </a:r>
          </a:p>
          <a:p>
            <a:pPr marL="355600" lvl="1" indent="-269875" algn="just" eaLnBrk="1" hangingPunct="1">
              <a:lnSpc>
                <a:spcPct val="110000"/>
              </a:lnSpc>
              <a:spcBef>
                <a:spcPct val="20000"/>
              </a:spcBef>
              <a:spcAft>
                <a:spcPct val="10000"/>
              </a:spcAft>
              <a:buFont typeface="Wingdings" pitchFamily="2" charset="2"/>
              <a:buChar char="q"/>
              <a:defRPr/>
            </a:pPr>
            <a:r>
              <a:rPr lang="en-US" sz="1200" b="1" dirty="0">
                <a:solidFill>
                  <a:srgbClr val="4D4F53"/>
                </a:solidFill>
                <a:latin typeface="Verdana" pitchFamily="34" charset="0"/>
              </a:rPr>
              <a:t>E</a:t>
            </a:r>
            <a:r>
              <a:rPr lang="en-US" sz="1200" b="1" dirty="0" smtClean="0">
                <a:solidFill>
                  <a:srgbClr val="4D4F53"/>
                </a:solidFill>
                <a:latin typeface="Verdana" pitchFamily="34" charset="0"/>
              </a:rPr>
              <a:t>nhanced </a:t>
            </a:r>
            <a:r>
              <a:rPr lang="en-US" sz="1200" b="1" dirty="0">
                <a:solidFill>
                  <a:srgbClr val="4D4F53"/>
                </a:solidFill>
                <a:latin typeface="Verdana" pitchFamily="34" charset="0"/>
              </a:rPr>
              <a:t>fire monitoring </a:t>
            </a:r>
            <a:r>
              <a:rPr lang="en-US" sz="1200" b="1" dirty="0" smtClean="0">
                <a:solidFill>
                  <a:srgbClr val="4D4F53"/>
                </a:solidFill>
                <a:latin typeface="Verdana" pitchFamily="34" charset="0"/>
              </a:rPr>
              <a:t>capabilities, river and lake height, atmospheric products</a:t>
            </a:r>
            <a:endParaRPr lang="en-US" sz="1200" b="1" dirty="0">
              <a:solidFill>
                <a:srgbClr val="4D4F53"/>
              </a:solidFill>
              <a:latin typeface="Verdana" pitchFamily="34" charset="0"/>
            </a:endParaRPr>
          </a:p>
        </p:txBody>
      </p:sp>
      <p:sp>
        <p:nvSpPr>
          <p:cNvPr id="9" name="Text Box 6"/>
          <p:cNvSpPr txBox="1">
            <a:spLocks noChangeArrowheads="1"/>
          </p:cNvSpPr>
          <p:nvPr/>
        </p:nvSpPr>
        <p:spPr bwMode="auto">
          <a:xfrm>
            <a:off x="5340091" y="1795880"/>
            <a:ext cx="3670513" cy="2659689"/>
          </a:xfrm>
          <a:prstGeom prst="rect">
            <a:avLst/>
          </a:prstGeom>
          <a:gradFill>
            <a:gsLst>
              <a:gs pos="15000">
                <a:srgbClr val="00B0F0">
                  <a:lumMod val="38000"/>
                  <a:lumOff val="62000"/>
                </a:srgbClr>
              </a:gs>
              <a:gs pos="100000">
                <a:schemeClr val="accent1">
                  <a:tint val="44500"/>
                  <a:satMod val="160000"/>
                  <a:alpha val="23000"/>
                </a:schemeClr>
              </a:gs>
              <a:gs pos="100000">
                <a:schemeClr val="accent5">
                  <a:lumMod val="20000"/>
                  <a:lumOff val="80000"/>
                  <a:alpha val="30000"/>
                </a:schemeClr>
              </a:gs>
            </a:gsLst>
            <a:path path="circle">
              <a:fillToRect l="50000" t="50000" r="50000" b="50000"/>
            </a:path>
          </a:gradFill>
          <a:ln w="9525">
            <a:noFill/>
            <a:miter lim="800000"/>
            <a:headEnd/>
            <a:tailEnd/>
          </a:ln>
          <a:extLst/>
        </p:spPr>
        <p:txBody>
          <a:bodyPr/>
          <a:lstStyle>
            <a:lvl1pPr marL="228600" indent="-228600" eaLnBrk="0" hangingPunct="0">
              <a:defRPr sz="2000">
                <a:solidFill>
                  <a:schemeClr val="tx1"/>
                </a:solidFill>
                <a:latin typeface="Helv" charset="0"/>
                <a:ea typeface="MS PGothic" pitchFamily="34" charset="-128"/>
              </a:defRPr>
            </a:lvl1pPr>
            <a:lvl2pPr marL="685800" indent="-228600" eaLnBrk="0" hangingPunct="0">
              <a:defRPr sz="2000">
                <a:solidFill>
                  <a:schemeClr val="tx1"/>
                </a:solidFill>
                <a:latin typeface="Helv" charset="0"/>
                <a:ea typeface="MS PGothic" pitchFamily="34" charset="-128"/>
              </a:defRPr>
            </a:lvl2pPr>
            <a:lvl3pPr marL="1143000" indent="-228600" eaLnBrk="0" hangingPunct="0">
              <a:defRPr sz="2000">
                <a:solidFill>
                  <a:schemeClr val="tx1"/>
                </a:solidFill>
                <a:latin typeface="Helv" charset="0"/>
                <a:ea typeface="MS PGothic" pitchFamily="34" charset="-128"/>
              </a:defRPr>
            </a:lvl3pPr>
            <a:lvl4pPr marL="1600200" indent="-228600" eaLnBrk="0" hangingPunct="0">
              <a:defRPr sz="2000">
                <a:solidFill>
                  <a:schemeClr val="tx1"/>
                </a:solidFill>
                <a:latin typeface="Helv" charset="0"/>
                <a:ea typeface="MS PGothic" pitchFamily="34" charset="-128"/>
              </a:defRPr>
            </a:lvl4pPr>
            <a:lvl5pPr marL="2057400" indent="-228600" eaLnBrk="0" hangingPunct="0">
              <a:defRPr sz="2000">
                <a:solidFill>
                  <a:schemeClr val="tx1"/>
                </a:solidFill>
                <a:latin typeface="Helv" charset="0"/>
                <a:ea typeface="MS PGothic" pitchFamily="34" charset="-128"/>
              </a:defRPr>
            </a:lvl5pPr>
            <a:lvl6pPr marL="25146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6pPr>
            <a:lvl7pPr marL="29718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7pPr>
            <a:lvl8pPr marL="34290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8pPr>
            <a:lvl9pPr marL="3886200" indent="-228600" eaLnBrk="0" fontAlgn="base" hangingPunct="0">
              <a:lnSpc>
                <a:spcPct val="119000"/>
              </a:lnSpc>
              <a:spcBef>
                <a:spcPct val="0"/>
              </a:spcBef>
              <a:spcAft>
                <a:spcPct val="0"/>
              </a:spcAft>
              <a:buClr>
                <a:srgbClr val="000000"/>
              </a:buClr>
              <a:buFont typeface="Wingdings" pitchFamily="2" charset="2"/>
              <a:buChar char="q"/>
              <a:defRPr sz="2000">
                <a:solidFill>
                  <a:schemeClr val="tx1"/>
                </a:solidFill>
                <a:latin typeface="Helv" charset="0"/>
                <a:ea typeface="MS PGothic" pitchFamily="34" charset="-128"/>
              </a:defRPr>
            </a:lvl9pPr>
          </a:lstStyle>
          <a:p>
            <a:pPr marL="0" indent="0" algn="just" eaLnBrk="1" hangingPunct="1">
              <a:lnSpc>
                <a:spcPct val="110000"/>
              </a:lnSpc>
              <a:spcBef>
                <a:spcPct val="20000"/>
              </a:spcBef>
              <a:spcAft>
                <a:spcPct val="10000"/>
              </a:spcAft>
              <a:defRPr/>
            </a:pPr>
            <a:r>
              <a:rPr lang="en-US" sz="1400" b="1" dirty="0" smtClean="0">
                <a:latin typeface="Verdana" pitchFamily="34" charset="0"/>
              </a:rPr>
              <a:t>Topography Mission Payload providing</a:t>
            </a:r>
          </a:p>
          <a:p>
            <a:pPr marL="452438" lvl="1" indent="-269875" algn="just" eaLnBrk="1" hangingPunct="1">
              <a:lnSpc>
                <a:spcPct val="110000"/>
              </a:lnSpc>
              <a:spcBef>
                <a:spcPct val="20000"/>
              </a:spcBef>
              <a:spcAft>
                <a:spcPct val="10000"/>
              </a:spcAft>
              <a:buFont typeface="Wingdings" pitchFamily="2" charset="2"/>
              <a:buChar char="q"/>
              <a:defRPr/>
            </a:pPr>
            <a:r>
              <a:rPr lang="en-US" sz="1200" b="1" dirty="0" smtClean="0">
                <a:solidFill>
                  <a:srgbClr val="4D4F53"/>
                </a:solidFill>
                <a:latin typeface="Verdana" pitchFamily="34" charset="0"/>
              </a:rPr>
              <a:t>Sea </a:t>
            </a:r>
            <a:r>
              <a:rPr lang="en-US" sz="1200" b="1" dirty="0">
                <a:solidFill>
                  <a:srgbClr val="4D4F53"/>
                </a:solidFill>
                <a:latin typeface="Verdana" pitchFamily="34" charset="0"/>
              </a:rPr>
              <a:t>surface topography data</a:t>
            </a:r>
            <a:r>
              <a:rPr lang="en-US" sz="1200" dirty="0">
                <a:solidFill>
                  <a:srgbClr val="4D4F53"/>
                </a:solidFill>
                <a:latin typeface="Verdana" pitchFamily="34" charset="0"/>
              </a:rPr>
              <a:t>, through a Topo P/L including a </a:t>
            </a:r>
            <a:r>
              <a:rPr lang="en-US" sz="1200" b="1" dirty="0">
                <a:solidFill>
                  <a:srgbClr val="0070C0"/>
                </a:solidFill>
                <a:latin typeface="Verdana" pitchFamily="34" charset="0"/>
              </a:rPr>
              <a:t>Ku-/C-band Synthetic Aperture Radar Altimeter (SRAL</a:t>
            </a:r>
            <a:r>
              <a:rPr lang="en-US" sz="1200" b="1" dirty="0" smtClean="0">
                <a:solidFill>
                  <a:srgbClr val="0070C0"/>
                </a:solidFill>
                <a:latin typeface="Verdana" pitchFamily="34" charset="0"/>
              </a:rPr>
              <a:t>), </a:t>
            </a:r>
            <a:r>
              <a:rPr lang="en-US" sz="1200" dirty="0">
                <a:solidFill>
                  <a:srgbClr val="4D4F53"/>
                </a:solidFill>
                <a:latin typeface="Verdana" pitchFamily="34" charset="0"/>
              </a:rPr>
              <a:t>a</a:t>
            </a:r>
            <a:r>
              <a:rPr lang="en-US" sz="1200" dirty="0" smtClean="0">
                <a:solidFill>
                  <a:srgbClr val="4D4F53"/>
                </a:solidFill>
                <a:latin typeface="Verdana" pitchFamily="34" charset="0"/>
              </a:rPr>
              <a:t> </a:t>
            </a:r>
            <a:r>
              <a:rPr lang="en-US" sz="1200" dirty="0">
                <a:solidFill>
                  <a:srgbClr val="4D4F53"/>
                </a:solidFill>
                <a:latin typeface="Verdana" pitchFamily="34" charset="0"/>
              </a:rPr>
              <a:t>bi-frequency </a:t>
            </a:r>
            <a:r>
              <a:rPr lang="en-US" sz="1200" b="1" dirty="0" err="1">
                <a:solidFill>
                  <a:srgbClr val="0070C0"/>
                </a:solidFill>
                <a:latin typeface="Verdana" pitchFamily="34" charset="0"/>
              </a:rPr>
              <a:t>MicroWave</a:t>
            </a:r>
            <a:r>
              <a:rPr lang="en-US" sz="1200" b="1" dirty="0">
                <a:solidFill>
                  <a:srgbClr val="0070C0"/>
                </a:solidFill>
                <a:latin typeface="Verdana" pitchFamily="34" charset="0"/>
              </a:rPr>
              <a:t> Radiometer (MWR), </a:t>
            </a:r>
            <a:r>
              <a:rPr lang="en-US" sz="1200" dirty="0">
                <a:solidFill>
                  <a:srgbClr val="4D4F53"/>
                </a:solidFill>
                <a:latin typeface="Verdana" pitchFamily="34" charset="0"/>
              </a:rPr>
              <a:t>and a </a:t>
            </a:r>
            <a:r>
              <a:rPr lang="en-US" sz="1200" b="1" dirty="0" smtClean="0">
                <a:solidFill>
                  <a:srgbClr val="0070C0"/>
                </a:solidFill>
                <a:latin typeface="Verdana" pitchFamily="34" charset="0"/>
              </a:rPr>
              <a:t>Precise Orbit Determination (POD) </a:t>
            </a:r>
            <a:r>
              <a:rPr lang="en-US" sz="1200" dirty="0" smtClean="0">
                <a:solidFill>
                  <a:srgbClr val="4D4F53"/>
                </a:solidFill>
                <a:latin typeface="Verdana" pitchFamily="34" charset="0"/>
              </a:rPr>
              <a:t>including</a:t>
            </a:r>
          </a:p>
          <a:p>
            <a:pPr marL="909638" lvl="2" indent="-269875" algn="just" eaLnBrk="1" hangingPunct="1">
              <a:lnSpc>
                <a:spcPct val="110000"/>
              </a:lnSpc>
              <a:buFont typeface="Wingdings" panose="05000000000000000000" pitchFamily="2" charset="2"/>
              <a:buChar char="§"/>
              <a:defRPr/>
            </a:pPr>
            <a:r>
              <a:rPr lang="en-US" sz="1200" b="1" dirty="0" smtClean="0">
                <a:solidFill>
                  <a:srgbClr val="4D4F53"/>
                </a:solidFill>
                <a:latin typeface="Verdana" pitchFamily="34" charset="0"/>
              </a:rPr>
              <a:t>GNSS Receiver</a:t>
            </a:r>
          </a:p>
          <a:p>
            <a:pPr marL="909638" lvl="2" indent="-269875" algn="just" eaLnBrk="1" hangingPunct="1">
              <a:lnSpc>
                <a:spcPct val="110000"/>
              </a:lnSpc>
              <a:buFont typeface="Wingdings" panose="05000000000000000000" pitchFamily="2" charset="2"/>
              <a:buChar char="§"/>
              <a:defRPr/>
            </a:pPr>
            <a:r>
              <a:rPr lang="en-US" sz="1200" b="1" dirty="0" smtClean="0">
                <a:solidFill>
                  <a:srgbClr val="4D4F53"/>
                </a:solidFill>
                <a:latin typeface="Verdana" pitchFamily="34" charset="0"/>
              </a:rPr>
              <a:t>DORIS</a:t>
            </a:r>
          </a:p>
          <a:p>
            <a:pPr marL="909638" lvl="2" indent="-269875" algn="just" eaLnBrk="1" hangingPunct="1">
              <a:lnSpc>
                <a:spcPct val="110000"/>
              </a:lnSpc>
              <a:buFont typeface="Wingdings" panose="05000000000000000000" pitchFamily="2" charset="2"/>
              <a:buChar char="§"/>
              <a:defRPr/>
            </a:pPr>
            <a:r>
              <a:rPr lang="en-US" sz="1200" b="1" dirty="0" smtClean="0">
                <a:solidFill>
                  <a:srgbClr val="4D4F53"/>
                </a:solidFill>
                <a:latin typeface="Verdana" pitchFamily="34" charset="0"/>
              </a:rPr>
              <a:t>Laser Retro-Reflector</a:t>
            </a:r>
            <a:endParaRPr lang="en-US" sz="1200" b="1" dirty="0">
              <a:solidFill>
                <a:srgbClr val="4D4F53"/>
              </a:solidFill>
              <a:latin typeface="Verdana"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1863" y="546477"/>
            <a:ext cx="7175500" cy="427038"/>
          </a:xfrm>
          <a:prstGeom prst="rect">
            <a:avLst/>
          </a:prstGeom>
        </p:spPr>
        <p:txBody>
          <a:bodyPr/>
          <a:lstStyle>
            <a:lvl1pPr algn="l" rtl="0" eaLnBrk="0" fontAlgn="base" hangingPunct="0">
              <a:spcBef>
                <a:spcPct val="0"/>
              </a:spcBef>
              <a:spcAft>
                <a:spcPct val="0"/>
              </a:spcAft>
              <a:defRPr sz="2200">
                <a:solidFill>
                  <a:srgbClr val="0070C0"/>
                </a:solidFill>
                <a:latin typeface="Verdana"/>
                <a:ea typeface="MS PGothic" pitchFamily="34" charset="-128"/>
                <a:cs typeface="Verdana"/>
              </a:defRPr>
            </a:lvl1pPr>
            <a:lvl2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2pPr>
            <a:lvl3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3pPr>
            <a:lvl4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4pPr>
            <a:lvl5pPr algn="l" rtl="0" eaLnBrk="0" fontAlgn="base" hangingPunct="0">
              <a:spcBef>
                <a:spcPct val="0"/>
              </a:spcBef>
              <a:spcAft>
                <a:spcPct val="0"/>
              </a:spcAft>
              <a:defRPr sz="2200">
                <a:solidFill>
                  <a:srgbClr val="0070C0"/>
                </a:solidFill>
                <a:latin typeface="Verdana" pitchFamily="34" charset="0"/>
                <a:ea typeface="MS PGothic" pitchFamily="34" charset="-128"/>
                <a:cs typeface="Verdana"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GB" b="1" kern="0" smtClean="0"/>
              <a:t>Update on Sentinel-3B</a:t>
            </a:r>
            <a:endParaRPr lang="en-GB" b="1" kern="0" dirty="0"/>
          </a:p>
        </p:txBody>
      </p:sp>
      <p:sp>
        <p:nvSpPr>
          <p:cNvPr id="8" name="Content Placeholder 2"/>
          <p:cNvSpPr txBox="1">
            <a:spLocks/>
          </p:cNvSpPr>
          <p:nvPr/>
        </p:nvSpPr>
        <p:spPr>
          <a:xfrm>
            <a:off x="201268" y="1340678"/>
            <a:ext cx="8747125" cy="5337175"/>
          </a:xfrm>
          <a:prstGeom prst="rect">
            <a:avLst/>
          </a:prstGeom>
        </p:spPr>
        <p:txBody>
          <a:bodyPr>
            <a:normAutofit/>
          </a:bodyPr>
          <a:lstStyle>
            <a:lvl1pPr marL="342900" indent="-342900" algn="l" rtl="0" eaLnBrk="0" fontAlgn="base" hangingPunct="0">
              <a:lnSpc>
                <a:spcPct val="119000"/>
              </a:lnSpc>
              <a:spcBef>
                <a:spcPct val="20000"/>
              </a:spcBef>
              <a:spcAft>
                <a:spcPct val="0"/>
              </a:spcAft>
              <a:buClr>
                <a:schemeClr val="accent1"/>
              </a:buClr>
              <a:buFont typeface="Verdana" pitchFamily="34" charset="0"/>
              <a:defRPr sz="1600">
                <a:solidFill>
                  <a:schemeClr val="bg2"/>
                </a:solidFill>
                <a:latin typeface="Verdana"/>
                <a:ea typeface="MS PGothic" pitchFamily="34" charset="-128"/>
                <a:cs typeface="Verdana"/>
              </a:defRPr>
            </a:lvl1pPr>
            <a:lvl2pPr marL="808038" indent="-350838"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2pPr>
            <a:lvl3pPr marL="1406525" indent="-492125"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3pPr>
            <a:lvl4pPr marL="2005013" indent="-633413"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4pPr>
            <a:lvl5pPr marL="2603500" indent="-774700" algn="l" rtl="0" eaLnBrk="0" fontAlgn="base" hangingPunct="0">
              <a:lnSpc>
                <a:spcPct val="119000"/>
              </a:lnSpc>
              <a:spcBef>
                <a:spcPct val="20000"/>
              </a:spcBef>
              <a:spcAft>
                <a:spcPct val="0"/>
              </a:spcAft>
              <a:buClr>
                <a:schemeClr val="accent1"/>
              </a:buClr>
              <a:buFont typeface="+mj-lt" charset="0"/>
              <a:defRPr sz="1600">
                <a:solidFill>
                  <a:schemeClr val="bg2"/>
                </a:solidFill>
                <a:latin typeface="Verdana"/>
                <a:ea typeface="MS PGothic" pitchFamily="34" charset="-128"/>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a:buFont typeface="Wingdings" panose="05000000000000000000" pitchFamily="2" charset="2"/>
              <a:buChar char="q"/>
            </a:pPr>
            <a:r>
              <a:rPr lang="en-GB" sz="1400" b="1" kern="0" dirty="0" smtClean="0">
                <a:solidFill>
                  <a:srgbClr val="00B0F0"/>
                </a:solidFill>
              </a:rPr>
              <a:t>Sentinel-3B activities restarted in Q2 2016 </a:t>
            </a:r>
            <a:r>
              <a:rPr lang="en-GB" sz="1400" kern="0" dirty="0" smtClean="0"/>
              <a:t>after Sentinel-3A launch in Feb 2016</a:t>
            </a:r>
          </a:p>
          <a:p>
            <a:pPr>
              <a:buFont typeface="Wingdings" panose="05000000000000000000" pitchFamily="2" charset="2"/>
              <a:buChar char="q"/>
            </a:pPr>
            <a:r>
              <a:rPr lang="en-GB" sz="1400" kern="0" dirty="0" smtClean="0"/>
              <a:t>Implementation of Return of Experience (REX) from S3A on-going</a:t>
            </a:r>
          </a:p>
          <a:p>
            <a:pPr>
              <a:buFont typeface="Wingdings" panose="05000000000000000000" pitchFamily="2" charset="2"/>
              <a:buChar char="q"/>
            </a:pPr>
            <a:r>
              <a:rPr lang="en-GB" sz="1400" kern="0" dirty="0" smtClean="0"/>
              <a:t>Instrument status</a:t>
            </a:r>
          </a:p>
          <a:p>
            <a:pPr lvl="1">
              <a:buFont typeface="Wingdings" panose="05000000000000000000" pitchFamily="2" charset="2"/>
              <a:buChar char="q"/>
            </a:pPr>
            <a:r>
              <a:rPr lang="en-US" sz="1400" b="1" kern="0" dirty="0" smtClean="0">
                <a:solidFill>
                  <a:srgbClr val="00B0F0"/>
                </a:solidFill>
              </a:rPr>
              <a:t>Topography</a:t>
            </a:r>
            <a:r>
              <a:rPr lang="en-US" sz="1400" kern="0" dirty="0" smtClean="0">
                <a:solidFill>
                  <a:srgbClr val="00B0F0"/>
                </a:solidFill>
              </a:rPr>
              <a:t> </a:t>
            </a:r>
            <a:r>
              <a:rPr lang="en-US" sz="1400" kern="0" dirty="0" smtClean="0"/>
              <a:t>payload fully available and integrated, no open issues</a:t>
            </a:r>
          </a:p>
          <a:p>
            <a:pPr lvl="1">
              <a:buFont typeface="Wingdings" panose="05000000000000000000" pitchFamily="2" charset="2"/>
              <a:buChar char="q"/>
            </a:pPr>
            <a:r>
              <a:rPr lang="en-US" sz="1400" b="1" kern="0" dirty="0" smtClean="0">
                <a:solidFill>
                  <a:srgbClr val="00B0F0"/>
                </a:solidFill>
              </a:rPr>
              <a:t>SLSTR</a:t>
            </a:r>
            <a:r>
              <a:rPr lang="en-US" sz="1400" kern="0" dirty="0" smtClean="0">
                <a:solidFill>
                  <a:srgbClr val="00B0F0"/>
                </a:solidFill>
              </a:rPr>
              <a:t> </a:t>
            </a:r>
            <a:r>
              <a:rPr lang="en-US" sz="1400" kern="0" dirty="0" smtClean="0"/>
              <a:t>Proto-Flight Model assembly and testing progressing according to plan: Instrument now at RAL for calibration tests before delivery to Prime planned mid-Feb 2017</a:t>
            </a:r>
          </a:p>
          <a:p>
            <a:pPr lvl="1">
              <a:buFont typeface="Wingdings" panose="05000000000000000000" pitchFamily="2" charset="2"/>
              <a:buChar char="q"/>
            </a:pPr>
            <a:r>
              <a:rPr lang="en-US" sz="1400" b="1" kern="0" dirty="0" smtClean="0">
                <a:solidFill>
                  <a:srgbClr val="00B0F0"/>
                </a:solidFill>
              </a:rPr>
              <a:t>OLCI-B</a:t>
            </a:r>
            <a:r>
              <a:rPr lang="en-US" sz="1400" kern="0" dirty="0" smtClean="0"/>
              <a:t> model experienced major anomaly (same as for A instrument) during instrument TVAC in July 2016; </a:t>
            </a:r>
            <a:r>
              <a:rPr lang="en-GB" sz="1400" kern="0" dirty="0" smtClean="0"/>
              <a:t>decision to refurbish all 5 cameras, with new gluing process; delivery of OLCI-B for S/L integration by mid June 2017</a:t>
            </a:r>
          </a:p>
          <a:p>
            <a:pPr>
              <a:buFont typeface="Wingdings" panose="05000000000000000000" pitchFamily="2" charset="2"/>
              <a:buChar char="q"/>
            </a:pPr>
            <a:r>
              <a:rPr lang="en-GB" sz="1400" kern="0" dirty="0" smtClean="0"/>
              <a:t>In view of late delivery of OLCI, Sentinel-3B S/L Integration and test activities reorganised to fit launch schedule</a:t>
            </a:r>
          </a:p>
          <a:p>
            <a:pPr>
              <a:buFont typeface="Wingdings" panose="05000000000000000000" pitchFamily="2" charset="2"/>
              <a:buChar char="q"/>
            </a:pPr>
            <a:r>
              <a:rPr lang="en-US" sz="1400" kern="0" dirty="0" smtClean="0"/>
              <a:t>Sentinel-3B Flight Acceptance Review planned for Set/Oct 2017, with a launch of Sentinel-3B on </a:t>
            </a:r>
            <a:r>
              <a:rPr lang="en-US" sz="1400" kern="0" dirty="0" err="1" smtClean="0"/>
              <a:t>Rockot</a:t>
            </a:r>
            <a:r>
              <a:rPr lang="en-US" sz="1400" kern="0" dirty="0" smtClean="0"/>
              <a:t> currently scheduled for Nov 2017</a:t>
            </a:r>
            <a:endParaRPr lang="en-GB" sz="1400" kern="0" dirty="0" smtClean="0"/>
          </a:p>
          <a:p>
            <a:pPr>
              <a:buFont typeface="Wingdings" panose="05000000000000000000" pitchFamily="2" charset="2"/>
              <a:buChar char="q"/>
            </a:pPr>
            <a:endParaRPr lang="en-GB" sz="1400" kern="0" dirty="0" smtClean="0"/>
          </a:p>
          <a:p>
            <a:pPr>
              <a:buFont typeface="Wingdings" panose="05000000000000000000" pitchFamily="2" charset="2"/>
              <a:buChar char="q"/>
            </a:pPr>
            <a:endParaRPr lang="en-GB" sz="1400" kern="0" dirty="0" smtClean="0"/>
          </a:p>
        </p:txBody>
      </p:sp>
    </p:spTree>
    <p:extLst>
      <p:ext uri="{BB962C8B-B14F-4D97-AF65-F5344CB8AC3E}">
        <p14:creationId xmlns:p14="http://schemas.microsoft.com/office/powerpoint/2010/main" val="26995760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GB" altLang="en-US" b="1" dirty="0" smtClean="0">
                <a:latin typeface="Verdana" pitchFamily="34" charset="0"/>
                <a:cs typeface="Verdana" pitchFamily="34" charset="0"/>
              </a:rPr>
              <a:t>Sentinel-3A and -3B Tandem Phase</a:t>
            </a:r>
          </a:p>
        </p:txBody>
      </p:sp>
      <p:sp>
        <p:nvSpPr>
          <p:cNvPr id="2" name="TextBox 1"/>
          <p:cNvSpPr txBox="1"/>
          <p:nvPr/>
        </p:nvSpPr>
        <p:spPr>
          <a:xfrm>
            <a:off x="150829" y="3583378"/>
            <a:ext cx="4817097" cy="2893100"/>
          </a:xfrm>
          <a:prstGeom prst="rect">
            <a:avLst/>
          </a:prstGeom>
          <a:noFill/>
        </p:spPr>
        <p:txBody>
          <a:bodyPr wrap="square" rtlCol="0">
            <a:spAutoFit/>
          </a:bodyPr>
          <a:lstStyle/>
          <a:p>
            <a:pPr algn="just">
              <a:buClr>
                <a:srgbClr val="00B0F0"/>
              </a:buClr>
            </a:pPr>
            <a:r>
              <a:rPr lang="en-GB" sz="1400" b="1" dirty="0" smtClean="0">
                <a:solidFill>
                  <a:schemeClr val="accent1"/>
                </a:solidFill>
              </a:rPr>
              <a:t>TECHNICAL PLANNING</a:t>
            </a:r>
          </a:p>
          <a:p>
            <a:pPr marL="342900" indent="-342900" algn="just">
              <a:buClr>
                <a:srgbClr val="00B0F0"/>
              </a:buClr>
              <a:buFont typeface="Wingdings" panose="05000000000000000000" pitchFamily="2" charset="2"/>
              <a:buChar char="q"/>
            </a:pPr>
            <a:r>
              <a:rPr lang="en-GB" sz="1400" dirty="0" smtClean="0"/>
              <a:t>Operate S3A and S3B in Tandem for ~4-5 months at start of mission</a:t>
            </a:r>
          </a:p>
          <a:p>
            <a:pPr marL="342900" indent="-342900" algn="just">
              <a:buClr>
                <a:srgbClr val="00B0F0"/>
              </a:buClr>
              <a:buFont typeface="Wingdings" panose="05000000000000000000" pitchFamily="2" charset="2"/>
              <a:buChar char="q"/>
            </a:pPr>
            <a:r>
              <a:rPr lang="en-GB" sz="1400" dirty="0" smtClean="0"/>
              <a:t>One satellite follows the other with 30 sec separation: minimum oceanographic and atmospheric variability reducing uncertainty in comparing measurements from both satellites </a:t>
            </a:r>
          </a:p>
          <a:p>
            <a:pPr marL="342900" indent="-342900" algn="just">
              <a:buClr>
                <a:srgbClr val="00B0F0"/>
              </a:buClr>
              <a:buFont typeface="Wingdings" panose="05000000000000000000" pitchFamily="2" charset="2"/>
              <a:buChar char="q"/>
            </a:pPr>
            <a:r>
              <a:rPr lang="en-GB" sz="1400" dirty="0" smtClean="0"/>
              <a:t>Tandem and drift phase into final orbit separation of 140 degree between S3A/B separation completed by launch + 7 months</a:t>
            </a:r>
          </a:p>
          <a:p>
            <a:pPr marL="342900" indent="-342900" algn="just">
              <a:buClr>
                <a:srgbClr val="00B0F0"/>
              </a:buClr>
              <a:buFont typeface="Wingdings" panose="05000000000000000000" pitchFamily="2" charset="2"/>
              <a:buChar char="q"/>
            </a:pPr>
            <a:r>
              <a:rPr lang="en-GB" sz="1400" dirty="0" smtClean="0"/>
              <a:t>Full operational capacity reached by launch + 9 months </a:t>
            </a:r>
            <a:endParaRPr lang="en-GB" sz="1400" dirty="0"/>
          </a:p>
          <a:p>
            <a:pPr marL="342900" indent="-342900" algn="just">
              <a:buClr>
                <a:srgbClr val="00B0F0"/>
              </a:buClr>
              <a:buFont typeface="Wingdings" panose="05000000000000000000" pitchFamily="2" charset="2"/>
              <a:buChar char="q"/>
            </a:pPr>
            <a:endParaRPr lang="en-GB" sz="1400" dirty="0"/>
          </a:p>
        </p:txBody>
      </p:sp>
      <p:sp>
        <p:nvSpPr>
          <p:cNvPr id="7" name="TextBox 6"/>
          <p:cNvSpPr txBox="1"/>
          <p:nvPr/>
        </p:nvSpPr>
        <p:spPr>
          <a:xfrm>
            <a:off x="5110895" y="886121"/>
            <a:ext cx="3835139" cy="4801314"/>
          </a:xfrm>
          <a:prstGeom prst="rect">
            <a:avLst/>
          </a:prstGeom>
          <a:noFill/>
        </p:spPr>
        <p:txBody>
          <a:bodyPr wrap="square" rtlCol="0">
            <a:spAutoFit/>
          </a:bodyPr>
          <a:lstStyle/>
          <a:p>
            <a:pPr algn="just"/>
            <a:r>
              <a:rPr lang="en-GB" sz="1600" b="1" dirty="0" smtClean="0">
                <a:solidFill>
                  <a:schemeClr val="accent1"/>
                </a:solidFill>
              </a:rPr>
              <a:t>MOTIVATION</a:t>
            </a:r>
          </a:p>
          <a:p>
            <a:pPr algn="just"/>
            <a:endParaRPr lang="en-GB" sz="1600" b="1" dirty="0" smtClean="0">
              <a:solidFill>
                <a:schemeClr val="accent1"/>
              </a:solidFill>
            </a:endParaRPr>
          </a:p>
          <a:p>
            <a:pPr algn="just"/>
            <a:r>
              <a:rPr lang="en-GB" sz="1600" b="1" dirty="0" smtClean="0">
                <a:solidFill>
                  <a:schemeClr val="accent1"/>
                </a:solidFill>
              </a:rPr>
              <a:t>GCOS Climate </a:t>
            </a:r>
            <a:r>
              <a:rPr lang="en-GB" sz="1600" b="1" dirty="0">
                <a:solidFill>
                  <a:schemeClr val="accent1"/>
                </a:solidFill>
              </a:rPr>
              <a:t>Monitoring Principles (GCMP</a:t>
            </a:r>
            <a:r>
              <a:rPr lang="en-GB" sz="1600" b="1" dirty="0" smtClean="0">
                <a:solidFill>
                  <a:schemeClr val="accent1"/>
                </a:solidFill>
              </a:rPr>
              <a:t>): need </a:t>
            </a:r>
            <a:r>
              <a:rPr lang="en-GB" sz="1600" b="1" dirty="0">
                <a:solidFill>
                  <a:schemeClr val="accent1"/>
                </a:solidFill>
              </a:rPr>
              <a:t>to fully understand biases between satellite </a:t>
            </a:r>
            <a:r>
              <a:rPr lang="en-GB" sz="1600" b="1" dirty="0" smtClean="0">
                <a:solidFill>
                  <a:schemeClr val="accent1"/>
                </a:solidFill>
              </a:rPr>
              <a:t>missions</a:t>
            </a:r>
          </a:p>
          <a:p>
            <a:pPr algn="just"/>
            <a:endParaRPr lang="en-GB" sz="1600" b="1" dirty="0">
              <a:solidFill>
                <a:schemeClr val="accent1"/>
              </a:solidFill>
            </a:endParaRPr>
          </a:p>
          <a:p>
            <a:pPr marL="342900" indent="-342900" algn="just">
              <a:buFont typeface="Wingdings" panose="05000000000000000000" pitchFamily="2" charset="2"/>
              <a:buChar char="q"/>
            </a:pPr>
            <a:r>
              <a:rPr lang="en-GB" sz="1200" i="1" dirty="0" smtClean="0"/>
              <a:t>“Take </a:t>
            </a:r>
            <a:r>
              <a:rPr lang="en-GB" sz="1200" i="1" dirty="0"/>
              <a:t>steps to make radiance calibration, calibration-monitoring and satellite-to-satellite cross-calibration of the full operational constellation a part of the operational satellite system</a:t>
            </a:r>
            <a:r>
              <a:rPr lang="en-GB" sz="1200" i="1" dirty="0" smtClean="0"/>
              <a:t>”</a:t>
            </a:r>
            <a:endParaRPr lang="en-GB" sz="1200" i="1" dirty="0"/>
          </a:p>
          <a:p>
            <a:pPr marL="342900" indent="-342900" algn="just">
              <a:buFont typeface="Wingdings" panose="05000000000000000000" pitchFamily="2" charset="2"/>
              <a:buChar char="q"/>
            </a:pPr>
            <a:r>
              <a:rPr lang="en-GB" sz="1200" i="1" dirty="0" smtClean="0"/>
              <a:t>“</a:t>
            </a:r>
            <a:r>
              <a:rPr lang="en-GB" sz="1200" i="1" dirty="0"/>
              <a:t>A suitable period of overlap for new and old satellite systems should be ensured for a period adequate to determine inter-satellite biases and maintain the homogeneity and consistency of time -series observations” </a:t>
            </a:r>
            <a:endParaRPr lang="en-GB" sz="1200" i="1" dirty="0" smtClean="0"/>
          </a:p>
          <a:p>
            <a:pPr algn="just"/>
            <a:endParaRPr lang="en-GB" sz="1400" dirty="0" smtClean="0"/>
          </a:p>
          <a:p>
            <a:pPr algn="just"/>
            <a:r>
              <a:rPr lang="en-GB" sz="1600" b="1" dirty="0" smtClean="0">
                <a:solidFill>
                  <a:schemeClr val="accent1"/>
                </a:solidFill>
              </a:rPr>
              <a:t>Improved data quality for climate (CDR) and operational applications alike</a:t>
            </a:r>
            <a:endParaRPr lang="en-GB" sz="1600" b="1" dirty="0">
              <a:solidFill>
                <a:schemeClr val="accent1"/>
              </a:solidFill>
            </a:endParaRPr>
          </a:p>
        </p:txBody>
      </p:sp>
      <p:pic>
        <p:nvPicPr>
          <p:cNvPr id="8" name="Picture 7"/>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1615" y="610419"/>
            <a:ext cx="4350385" cy="2853690"/>
          </a:xfrm>
          <a:prstGeom prst="rect">
            <a:avLst/>
          </a:prstGeom>
          <a:noFill/>
          <a:ln>
            <a:noFill/>
          </a:ln>
        </p:spPr>
      </p:pic>
    </p:spTree>
    <p:extLst>
      <p:ext uri="{BB962C8B-B14F-4D97-AF65-F5344CB8AC3E}">
        <p14:creationId xmlns:p14="http://schemas.microsoft.com/office/powerpoint/2010/main" val="4088430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txBox="1">
            <a:spLocks noChangeArrowheads="1"/>
          </p:cNvSpPr>
          <p:nvPr/>
        </p:nvSpPr>
        <p:spPr bwMode="auto">
          <a:xfrm>
            <a:off x="196850" y="133511"/>
            <a:ext cx="6904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
                <a:srgbClr val="0070C0"/>
              </a:buClr>
              <a:buFontTx/>
              <a:buNone/>
            </a:pPr>
            <a:r>
              <a:rPr lang="en-GB" altLang="en-US" sz="1800" b="1" dirty="0">
                <a:solidFill>
                  <a:srgbClr val="0070C0"/>
                </a:solidFill>
              </a:rPr>
              <a:t>MAIN MESSAGES </a:t>
            </a:r>
          </a:p>
        </p:txBody>
      </p:sp>
      <p:sp>
        <p:nvSpPr>
          <p:cNvPr id="3" name="Text Box 6"/>
          <p:cNvSpPr txBox="1">
            <a:spLocks noChangeArrowheads="1"/>
          </p:cNvSpPr>
          <p:nvPr/>
        </p:nvSpPr>
        <p:spPr bwMode="auto">
          <a:xfrm>
            <a:off x="178179" y="595474"/>
            <a:ext cx="5010047" cy="5788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spcBef>
                <a:spcPct val="20000"/>
              </a:spcBef>
              <a:buFont typeface="Arial" pitchFamily="34" charset="0"/>
              <a:buChar char="•"/>
              <a:defRPr sz="3200">
                <a:solidFill>
                  <a:srgbClr val="192C67"/>
                </a:solidFill>
                <a:latin typeface="Calibri" pitchFamily="34" charset="0"/>
              </a:defRPr>
            </a:lvl1pPr>
            <a:lvl2pPr marL="685800" indent="-228600" eaLnBrk="0" hangingPunct="0">
              <a:spcBef>
                <a:spcPct val="20000"/>
              </a:spcBef>
              <a:buFont typeface="Arial" pitchFamily="34" charset="0"/>
              <a:buChar char="–"/>
              <a:defRPr sz="2800">
                <a:solidFill>
                  <a:srgbClr val="192C67"/>
                </a:solidFill>
                <a:latin typeface="Calibri" pitchFamily="34" charset="0"/>
              </a:defRPr>
            </a:lvl2pPr>
            <a:lvl3pPr marL="1143000" indent="-228600" eaLnBrk="0" hangingPunct="0">
              <a:spcBef>
                <a:spcPct val="20000"/>
              </a:spcBef>
              <a:buFont typeface="Arial" pitchFamily="34" charset="0"/>
              <a:buChar char="•"/>
              <a:defRPr sz="2400">
                <a:solidFill>
                  <a:srgbClr val="192C67"/>
                </a:solidFill>
                <a:latin typeface="Calibri" pitchFamily="34" charset="0"/>
              </a:defRPr>
            </a:lvl3pPr>
            <a:lvl4pPr marL="1600200" indent="-228600" eaLnBrk="0" hangingPunct="0">
              <a:spcBef>
                <a:spcPct val="20000"/>
              </a:spcBef>
              <a:buFont typeface="Arial" pitchFamily="34" charset="0"/>
              <a:buChar char="–"/>
              <a:defRPr sz="2000">
                <a:solidFill>
                  <a:srgbClr val="192C67"/>
                </a:solidFill>
                <a:latin typeface="Calibri" pitchFamily="34" charset="0"/>
              </a:defRPr>
            </a:lvl4pPr>
            <a:lvl5pPr marL="2057400" indent="-228600" eaLnBrk="0" hangingPunct="0">
              <a:spcBef>
                <a:spcPct val="20000"/>
              </a:spcBef>
              <a:buFont typeface="Arial" pitchFamily="34" charset="0"/>
              <a:buChar char="»"/>
              <a:defRPr sz="2000">
                <a:solidFill>
                  <a:srgbClr val="192C67"/>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rgbClr val="192C67"/>
                </a:solidFill>
                <a:latin typeface="Calibri" pitchFamily="34" charset="0"/>
              </a:defRPr>
            </a:lvl9pPr>
          </a:lstStyle>
          <a:p>
            <a:pPr algn="just" eaLnBrk="1" hangingPunct="1">
              <a:spcAft>
                <a:spcPct val="10000"/>
              </a:spcAft>
              <a:buClr>
                <a:srgbClr val="00549F"/>
              </a:buClr>
              <a:buFont typeface="Wingdings" pitchFamily="2" charset="2"/>
              <a:buChar char="q"/>
              <a:defRPr/>
            </a:pPr>
            <a:r>
              <a:rPr lang="en-US" altLang="en-US" sz="1400" dirty="0" smtClean="0">
                <a:solidFill>
                  <a:schemeClr val="tx1"/>
                </a:solidFill>
                <a:latin typeface="+mn-lt"/>
                <a:ea typeface="Verdana" pitchFamily="34" charset="0"/>
                <a:cs typeface="Verdana" pitchFamily="34" charset="0"/>
              </a:rPr>
              <a:t>S-3A in ramp-up phase</a:t>
            </a:r>
          </a:p>
          <a:p>
            <a:pPr algn="just" eaLnBrk="1" hangingPunct="1">
              <a:spcAft>
                <a:spcPct val="10000"/>
              </a:spcAft>
              <a:buClr>
                <a:srgbClr val="00549F"/>
              </a:buClr>
              <a:buFont typeface="Wingdings" pitchFamily="2" charset="2"/>
              <a:buChar char="q"/>
              <a:defRPr/>
            </a:pPr>
            <a:r>
              <a:rPr lang="en-US" altLang="en-US" sz="1400" dirty="0" smtClean="0">
                <a:solidFill>
                  <a:schemeClr val="tx1"/>
                </a:solidFill>
                <a:latin typeface="+mn-lt"/>
                <a:ea typeface="Verdana" pitchFamily="34" charset="0"/>
                <a:cs typeface="Verdana" pitchFamily="34" charset="0"/>
              </a:rPr>
              <a:t>All </a:t>
            </a:r>
            <a:r>
              <a:rPr lang="en-US" altLang="en-US" sz="1400" dirty="0">
                <a:solidFill>
                  <a:schemeClr val="tx1"/>
                </a:solidFill>
                <a:latin typeface="+mn-lt"/>
                <a:ea typeface="Verdana" pitchFamily="34" charset="0"/>
                <a:cs typeface="Verdana" pitchFamily="34" charset="0"/>
              </a:rPr>
              <a:t>instruments are switched </a:t>
            </a:r>
            <a:r>
              <a:rPr lang="en-US" altLang="en-US" sz="1400" dirty="0" smtClean="0">
                <a:solidFill>
                  <a:schemeClr val="tx1"/>
                </a:solidFill>
                <a:latin typeface="+mn-lt"/>
                <a:ea typeface="Verdana" pitchFamily="34" charset="0"/>
                <a:cs typeface="Verdana" pitchFamily="34" charset="0"/>
              </a:rPr>
              <a:t>on and working </a:t>
            </a:r>
            <a:r>
              <a:rPr lang="en-US" altLang="en-US" sz="1400" dirty="0">
                <a:solidFill>
                  <a:schemeClr val="tx1"/>
                </a:solidFill>
                <a:latin typeface="+mn-lt"/>
                <a:ea typeface="Verdana" pitchFamily="34" charset="0"/>
                <a:cs typeface="Verdana" pitchFamily="34" charset="0"/>
              </a:rPr>
              <a:t>well</a:t>
            </a:r>
            <a:r>
              <a:rPr lang="en-US" altLang="en-US" sz="1400" dirty="0" smtClean="0">
                <a:solidFill>
                  <a:schemeClr val="tx1"/>
                </a:solidFill>
                <a:latin typeface="+mn-lt"/>
                <a:ea typeface="Verdana" pitchFamily="34" charset="0"/>
                <a:cs typeface="Verdana" pitchFamily="34" charset="0"/>
              </a:rPr>
              <a:t>.</a:t>
            </a:r>
          </a:p>
          <a:p>
            <a:pPr algn="just" eaLnBrk="1" hangingPunct="1">
              <a:spcAft>
                <a:spcPct val="10000"/>
              </a:spcAft>
              <a:buClr>
                <a:srgbClr val="00549F"/>
              </a:buClr>
              <a:buFont typeface="Wingdings" pitchFamily="2" charset="2"/>
              <a:buChar char="q"/>
              <a:defRPr/>
            </a:pPr>
            <a:r>
              <a:rPr lang="en-US" altLang="en-US" sz="1400" b="1" dirty="0" smtClean="0">
                <a:solidFill>
                  <a:srgbClr val="00B0F0"/>
                </a:solidFill>
                <a:latin typeface="+mn-lt"/>
                <a:ea typeface="Verdana" pitchFamily="34" charset="0"/>
                <a:cs typeface="Verdana" pitchFamily="34" charset="0"/>
              </a:rPr>
              <a:t>Official data release</a:t>
            </a:r>
          </a:p>
          <a:p>
            <a:pPr lvl="1">
              <a:defRPr/>
            </a:pPr>
            <a:r>
              <a:rPr lang="en-GB" sz="1000" dirty="0">
                <a:solidFill>
                  <a:srgbClr val="00B050"/>
                </a:solidFill>
                <a:latin typeface="+mn-lt"/>
              </a:rPr>
              <a:t>OLCI Level 1 NRT: 20 October 2016</a:t>
            </a:r>
          </a:p>
          <a:p>
            <a:pPr lvl="1">
              <a:defRPr/>
            </a:pPr>
            <a:r>
              <a:rPr lang="en-GB" sz="1000" dirty="0">
                <a:solidFill>
                  <a:srgbClr val="00B050"/>
                </a:solidFill>
                <a:latin typeface="+mn-lt"/>
              </a:rPr>
              <a:t>SLSTR Level 1 NRT: 17 November 2016</a:t>
            </a:r>
          </a:p>
          <a:p>
            <a:pPr lvl="1">
              <a:defRPr/>
            </a:pPr>
            <a:r>
              <a:rPr lang="en-GB" sz="1000" dirty="0" smtClean="0">
                <a:solidFill>
                  <a:srgbClr val="00B050"/>
                </a:solidFill>
                <a:latin typeface="+mn-lt"/>
              </a:rPr>
              <a:t>SRAL </a:t>
            </a:r>
            <a:r>
              <a:rPr lang="en-GB" sz="1000" dirty="0">
                <a:solidFill>
                  <a:srgbClr val="00B050"/>
                </a:solidFill>
                <a:latin typeface="+mn-lt"/>
              </a:rPr>
              <a:t>L1B and L2 NRT and STC: </a:t>
            </a:r>
            <a:r>
              <a:rPr lang="en-GB" sz="1000" dirty="0" smtClean="0">
                <a:solidFill>
                  <a:srgbClr val="00B050"/>
                </a:solidFill>
                <a:latin typeface="+mn-lt"/>
              </a:rPr>
              <a:t>13 </a:t>
            </a:r>
            <a:r>
              <a:rPr lang="en-GB" sz="1000" dirty="0">
                <a:solidFill>
                  <a:srgbClr val="00B050"/>
                </a:solidFill>
                <a:latin typeface="+mn-lt"/>
              </a:rPr>
              <a:t>December 2016</a:t>
            </a:r>
          </a:p>
          <a:p>
            <a:pPr lvl="1">
              <a:defRPr/>
            </a:pPr>
            <a:r>
              <a:rPr lang="en-GB" sz="1000" dirty="0">
                <a:solidFill>
                  <a:srgbClr val="00B050"/>
                </a:solidFill>
                <a:latin typeface="+mn-lt"/>
              </a:rPr>
              <a:t>OLCI Level 1 NTC: 14 December 2016</a:t>
            </a:r>
          </a:p>
          <a:p>
            <a:pPr lvl="1">
              <a:defRPr/>
            </a:pPr>
            <a:r>
              <a:rPr lang="en-GB" sz="1000" dirty="0">
                <a:solidFill>
                  <a:srgbClr val="00B050"/>
                </a:solidFill>
                <a:latin typeface="+mn-lt"/>
              </a:rPr>
              <a:t>SLSTR Level 1 NTC: </a:t>
            </a:r>
            <a:r>
              <a:rPr lang="en-GB" sz="1000" dirty="0" smtClean="0">
                <a:solidFill>
                  <a:srgbClr val="00B050"/>
                </a:solidFill>
                <a:latin typeface="+mn-lt"/>
              </a:rPr>
              <a:t>19 </a:t>
            </a:r>
            <a:r>
              <a:rPr lang="en-GB" sz="1000" dirty="0">
                <a:solidFill>
                  <a:srgbClr val="00B050"/>
                </a:solidFill>
                <a:latin typeface="+mn-lt"/>
              </a:rPr>
              <a:t>January 2017</a:t>
            </a:r>
          </a:p>
          <a:p>
            <a:pPr lvl="1">
              <a:defRPr/>
            </a:pPr>
            <a:r>
              <a:rPr lang="en-GB" sz="1000" dirty="0">
                <a:solidFill>
                  <a:srgbClr val="00B050"/>
                </a:solidFill>
                <a:latin typeface="+mn-lt"/>
              </a:rPr>
              <a:t>SRAL </a:t>
            </a:r>
            <a:r>
              <a:rPr lang="en-GB" sz="1000" dirty="0" smtClean="0">
                <a:solidFill>
                  <a:srgbClr val="00B050"/>
                </a:solidFill>
                <a:latin typeface="+mn-lt"/>
              </a:rPr>
              <a:t>L1B NTC: Jan 2017</a:t>
            </a:r>
          </a:p>
          <a:p>
            <a:pPr lvl="1">
              <a:defRPr/>
            </a:pPr>
            <a:r>
              <a:rPr lang="en-GB" sz="1000" dirty="0" smtClean="0">
                <a:solidFill>
                  <a:srgbClr val="008542"/>
                </a:solidFill>
                <a:latin typeface="+mn-lt"/>
              </a:rPr>
              <a:t>SRAL L1A: 6 March 2017</a:t>
            </a:r>
          </a:p>
          <a:p>
            <a:pPr lvl="1">
              <a:defRPr/>
            </a:pPr>
            <a:r>
              <a:rPr lang="en-GB" sz="1000" dirty="0">
                <a:solidFill>
                  <a:schemeClr val="tx1"/>
                </a:solidFill>
                <a:latin typeface="+mn-lt"/>
              </a:rPr>
              <a:t>SRAL </a:t>
            </a:r>
            <a:r>
              <a:rPr lang="en-GB" sz="1000" dirty="0" smtClean="0">
                <a:solidFill>
                  <a:schemeClr val="tx1"/>
                </a:solidFill>
                <a:latin typeface="+mn-lt"/>
              </a:rPr>
              <a:t>L1BS </a:t>
            </a:r>
            <a:r>
              <a:rPr lang="en-GB" sz="1000" dirty="0">
                <a:solidFill>
                  <a:schemeClr val="tx1"/>
                </a:solidFill>
                <a:latin typeface="+mn-lt"/>
              </a:rPr>
              <a:t>STC: </a:t>
            </a:r>
            <a:r>
              <a:rPr lang="en-GB" sz="1000" dirty="0" smtClean="0">
                <a:solidFill>
                  <a:schemeClr val="tx1"/>
                </a:solidFill>
                <a:latin typeface="+mn-lt"/>
              </a:rPr>
              <a:t>end- March 2017</a:t>
            </a:r>
          </a:p>
          <a:p>
            <a:pPr lvl="1">
              <a:defRPr/>
            </a:pPr>
            <a:r>
              <a:rPr lang="en-GB" sz="1000" dirty="0" smtClean="0">
                <a:solidFill>
                  <a:schemeClr val="tx1"/>
                </a:solidFill>
                <a:latin typeface="+mn-lt"/>
              </a:rPr>
              <a:t>OLCI L2 and SLSTR L2: spring 2017</a:t>
            </a:r>
            <a:r>
              <a:rPr lang="en-GB" sz="1000" dirty="0">
                <a:solidFill>
                  <a:schemeClr val="tx1"/>
                </a:solidFill>
                <a:latin typeface="+mn-lt"/>
              </a:rPr>
              <a:t>.</a:t>
            </a:r>
          </a:p>
          <a:p>
            <a:pPr lvl="1">
              <a:defRPr/>
            </a:pPr>
            <a:r>
              <a:rPr lang="en-GB" sz="1000" dirty="0" smtClean="0">
                <a:solidFill>
                  <a:schemeClr val="tx1"/>
                </a:solidFill>
                <a:latin typeface="+mn-lt"/>
              </a:rPr>
              <a:t>SYN/VGP: Q2/ 2017</a:t>
            </a:r>
            <a:endParaRPr lang="en-GB" sz="1000" dirty="0">
              <a:solidFill>
                <a:schemeClr val="tx1"/>
              </a:solidFill>
              <a:latin typeface="+mn-lt"/>
            </a:endParaRPr>
          </a:p>
          <a:p>
            <a:pPr lvl="1">
              <a:defRPr/>
            </a:pPr>
            <a:r>
              <a:rPr lang="en-GB" sz="1000" dirty="0" smtClean="0">
                <a:solidFill>
                  <a:schemeClr val="tx1"/>
                </a:solidFill>
                <a:latin typeface="+mn-lt"/>
              </a:rPr>
              <a:t>AOD </a:t>
            </a:r>
            <a:r>
              <a:rPr lang="en-GB" sz="1000" dirty="0">
                <a:solidFill>
                  <a:schemeClr val="tx1"/>
                </a:solidFill>
                <a:latin typeface="+mn-lt"/>
              </a:rPr>
              <a:t>and </a:t>
            </a:r>
            <a:r>
              <a:rPr lang="en-GB" sz="1000" dirty="0" smtClean="0">
                <a:solidFill>
                  <a:schemeClr val="tx1"/>
                </a:solidFill>
                <a:latin typeface="+mn-lt"/>
              </a:rPr>
              <a:t>FRP: Q3/4 2017.</a:t>
            </a:r>
            <a:endParaRPr lang="en-GB" altLang="en-US" sz="1400" b="1" dirty="0">
              <a:solidFill>
                <a:schemeClr val="tx1"/>
              </a:solidFill>
              <a:latin typeface="+mn-lt"/>
              <a:ea typeface="Verdana" pitchFamily="34" charset="0"/>
              <a:cs typeface="Verdana" pitchFamily="34" charset="0"/>
            </a:endParaRPr>
          </a:p>
          <a:p>
            <a:pPr>
              <a:buFont typeface="Wingdings" panose="05000000000000000000" pitchFamily="2" charset="2"/>
              <a:buChar char="q"/>
              <a:defRPr/>
            </a:pPr>
            <a:r>
              <a:rPr lang="en-US" altLang="en-US" sz="1400" b="1" dirty="0" smtClean="0">
                <a:solidFill>
                  <a:srgbClr val="00B0F0"/>
                </a:solidFill>
                <a:latin typeface="+mn-lt"/>
                <a:ea typeface="Verdana" pitchFamily="34" charset="0"/>
                <a:cs typeface="Verdana" pitchFamily="34" charset="0"/>
              </a:rPr>
              <a:t>Product evolution </a:t>
            </a:r>
          </a:p>
          <a:p>
            <a:pPr lvl="1">
              <a:spcBef>
                <a:spcPts val="0"/>
              </a:spcBef>
              <a:buFontTx/>
              <a:buChar char="‒"/>
              <a:defRPr/>
            </a:pPr>
            <a:r>
              <a:rPr lang="en-US" sz="1200" dirty="0">
                <a:latin typeface="+mn-lt"/>
              </a:rPr>
              <a:t>Land product </a:t>
            </a:r>
            <a:r>
              <a:rPr lang="en-US" sz="1200" dirty="0" err="1" smtClean="0">
                <a:latin typeface="+mn-lt"/>
              </a:rPr>
              <a:t>harmonisation</a:t>
            </a:r>
            <a:r>
              <a:rPr lang="en-US" sz="1200" dirty="0" smtClean="0">
                <a:latin typeface="+mn-lt"/>
              </a:rPr>
              <a:t>/synergy </a:t>
            </a:r>
            <a:r>
              <a:rPr lang="en-US" sz="1200" dirty="0">
                <a:latin typeface="+mn-lt"/>
              </a:rPr>
              <a:t>(</a:t>
            </a:r>
            <a:r>
              <a:rPr lang="en-US" sz="1200" dirty="0" err="1">
                <a:latin typeface="+mn-lt"/>
              </a:rPr>
              <a:t>Proba</a:t>
            </a:r>
            <a:r>
              <a:rPr lang="en-US" sz="1200" dirty="0">
                <a:latin typeface="+mn-lt"/>
              </a:rPr>
              <a:t>-V, S3, S2)</a:t>
            </a:r>
            <a:endParaRPr lang="en-GB" sz="1200" b="1" dirty="0">
              <a:solidFill>
                <a:schemeClr val="tx1"/>
              </a:solidFill>
              <a:latin typeface="+mn-lt"/>
            </a:endParaRPr>
          </a:p>
          <a:p>
            <a:pPr lvl="1">
              <a:spcBef>
                <a:spcPts val="0"/>
              </a:spcBef>
              <a:buFontTx/>
              <a:buChar char="‒"/>
              <a:defRPr/>
            </a:pPr>
            <a:r>
              <a:rPr lang="en-US" altLang="en-US" sz="1200" dirty="0" smtClean="0">
                <a:solidFill>
                  <a:schemeClr val="tx1"/>
                </a:solidFill>
                <a:latin typeface="+mn-lt"/>
                <a:ea typeface="Verdana" pitchFamily="34" charset="0"/>
                <a:cs typeface="Verdana" pitchFamily="34" charset="0"/>
              </a:rPr>
              <a:t>Improvements to vegetation products</a:t>
            </a:r>
          </a:p>
          <a:p>
            <a:pPr lvl="1">
              <a:spcBef>
                <a:spcPts val="0"/>
              </a:spcBef>
              <a:buFontTx/>
              <a:buChar char="‒"/>
              <a:defRPr/>
            </a:pPr>
            <a:r>
              <a:rPr lang="en-US" altLang="en-US" sz="1200" dirty="0">
                <a:solidFill>
                  <a:schemeClr val="tx1"/>
                </a:solidFill>
                <a:latin typeface="+mn-lt"/>
                <a:ea typeface="Verdana" pitchFamily="34" charset="0"/>
                <a:cs typeface="Verdana" pitchFamily="34" charset="0"/>
              </a:rPr>
              <a:t>Snow </a:t>
            </a:r>
            <a:r>
              <a:rPr lang="en-US" altLang="en-US" sz="1200" dirty="0" smtClean="0">
                <a:solidFill>
                  <a:schemeClr val="tx1"/>
                </a:solidFill>
                <a:latin typeface="+mn-lt"/>
                <a:ea typeface="Verdana" pitchFamily="34" charset="0"/>
                <a:cs typeface="Verdana" pitchFamily="34" charset="0"/>
              </a:rPr>
              <a:t>cover: SEOM project </a:t>
            </a:r>
            <a:endParaRPr lang="en-GB" sz="1200" dirty="0">
              <a:solidFill>
                <a:schemeClr val="tx1"/>
              </a:solidFill>
              <a:latin typeface="+mn-lt"/>
            </a:endParaRPr>
          </a:p>
          <a:p>
            <a:pPr marL="457200" lvl="2" indent="-457200" algn="just" eaLnBrk="1" hangingPunct="1">
              <a:spcAft>
                <a:spcPct val="10000"/>
              </a:spcAft>
              <a:buClr>
                <a:srgbClr val="00549F"/>
              </a:buClr>
              <a:buFont typeface="Wingdings" pitchFamily="2" charset="2"/>
              <a:buChar char="q"/>
              <a:defRPr/>
            </a:pPr>
            <a:r>
              <a:rPr lang="en-US" altLang="en-US" sz="1400" b="1" dirty="0" smtClean="0">
                <a:solidFill>
                  <a:srgbClr val="00B0F0"/>
                </a:solidFill>
                <a:latin typeface="+mn-lt"/>
                <a:ea typeface="Verdana" pitchFamily="34" charset="0"/>
                <a:cs typeface="Verdana" pitchFamily="34" charset="0"/>
              </a:rPr>
              <a:t>Data </a:t>
            </a:r>
            <a:r>
              <a:rPr lang="en-US" altLang="en-US" sz="1400" b="1" dirty="0">
                <a:solidFill>
                  <a:srgbClr val="00B0F0"/>
                </a:solidFill>
                <a:latin typeface="+mn-lt"/>
                <a:ea typeface="Verdana" pitchFamily="34" charset="0"/>
                <a:cs typeface="Verdana" pitchFamily="34" charset="0"/>
              </a:rPr>
              <a:t>access </a:t>
            </a:r>
            <a:r>
              <a:rPr lang="en-US" altLang="en-US" sz="1400" b="1" dirty="0" smtClean="0">
                <a:solidFill>
                  <a:srgbClr val="00B0F0"/>
                </a:solidFill>
                <a:latin typeface="+mn-lt"/>
                <a:ea typeface="Verdana" pitchFamily="34" charset="0"/>
                <a:cs typeface="Verdana" pitchFamily="34" charset="0"/>
              </a:rPr>
              <a:t>in operations </a:t>
            </a:r>
          </a:p>
          <a:p>
            <a:pPr marL="914400" lvl="3" indent="-457200" algn="just" eaLnBrk="1" hangingPunct="1">
              <a:spcAft>
                <a:spcPct val="10000"/>
              </a:spcAft>
              <a:buClr>
                <a:srgbClr val="00549F"/>
              </a:buClr>
              <a:buFont typeface="Verdana" panose="020B0604030504040204" pitchFamily="34" charset="0"/>
              <a:buChar char="‒"/>
              <a:defRPr/>
            </a:pPr>
            <a:r>
              <a:rPr lang="en-US" altLang="en-US" sz="1200" b="1" u="sng" dirty="0" smtClean="0">
                <a:solidFill>
                  <a:schemeClr val="tx1"/>
                </a:solidFill>
                <a:latin typeface="+mn-lt"/>
                <a:ea typeface="Verdana" pitchFamily="34" charset="0"/>
                <a:cs typeface="Verdana" pitchFamily="34" charset="0"/>
              </a:rPr>
              <a:t>L1/L2 LAND</a:t>
            </a:r>
            <a:r>
              <a:rPr lang="en-US" altLang="en-US" sz="1200" dirty="0" smtClean="0">
                <a:solidFill>
                  <a:schemeClr val="tx1"/>
                </a:solidFill>
                <a:latin typeface="+mn-lt"/>
                <a:ea typeface="Verdana" pitchFamily="34" charset="0"/>
                <a:cs typeface="Verdana" pitchFamily="34" charset="0"/>
              </a:rPr>
              <a:t>: ESA </a:t>
            </a:r>
            <a:r>
              <a:rPr lang="en-US" altLang="en-US" sz="1200" dirty="0">
                <a:solidFill>
                  <a:schemeClr val="tx1"/>
                </a:solidFill>
                <a:latin typeface="+mn-lt"/>
                <a:ea typeface="Verdana" pitchFamily="34" charset="0"/>
                <a:cs typeface="Verdana" pitchFamily="34" charset="0"/>
              </a:rPr>
              <a:t>through the Sentinel Data </a:t>
            </a:r>
            <a:r>
              <a:rPr lang="en-US" altLang="en-US" sz="1200" dirty="0" smtClean="0">
                <a:solidFill>
                  <a:schemeClr val="tx1"/>
                </a:solidFill>
                <a:latin typeface="+mn-lt"/>
                <a:ea typeface="Verdana" pitchFamily="34" charset="0"/>
                <a:cs typeface="Verdana" pitchFamily="34" charset="0"/>
              </a:rPr>
              <a:t>Hub, Copernicus Services Hub, </a:t>
            </a:r>
            <a:r>
              <a:rPr lang="en-US" altLang="en-US" sz="1200" dirty="0" err="1" smtClean="0">
                <a:solidFill>
                  <a:schemeClr val="tx1"/>
                </a:solidFill>
                <a:latin typeface="+mn-lt"/>
                <a:ea typeface="Verdana" pitchFamily="34" charset="0"/>
                <a:cs typeface="Verdana" pitchFamily="34" charset="0"/>
              </a:rPr>
              <a:t>Collab</a:t>
            </a:r>
            <a:r>
              <a:rPr lang="en-US" altLang="en-US" sz="1200" dirty="0" smtClean="0">
                <a:solidFill>
                  <a:schemeClr val="tx1"/>
                </a:solidFill>
                <a:latin typeface="+mn-lt"/>
                <a:ea typeface="Verdana" pitchFamily="34" charset="0"/>
                <a:cs typeface="Verdana" pitchFamily="34" charset="0"/>
              </a:rPr>
              <a:t> Hub </a:t>
            </a:r>
            <a:r>
              <a:rPr lang="en-US" altLang="en-US" sz="1200" dirty="0" err="1" smtClean="0">
                <a:solidFill>
                  <a:schemeClr val="tx1"/>
                </a:solidFill>
                <a:latin typeface="+mn-lt"/>
                <a:ea typeface="Verdana" pitchFamily="34" charset="0"/>
                <a:cs typeface="Verdana" pitchFamily="34" charset="0"/>
              </a:rPr>
              <a:t>etc</a:t>
            </a:r>
            <a:endParaRPr lang="en-US" altLang="en-US" sz="1200" dirty="0" smtClean="0">
              <a:solidFill>
                <a:schemeClr val="tx1"/>
              </a:solidFill>
              <a:latin typeface="+mn-lt"/>
              <a:ea typeface="Verdana" pitchFamily="34" charset="0"/>
              <a:cs typeface="Verdana" pitchFamily="34" charset="0"/>
            </a:endParaRPr>
          </a:p>
          <a:p>
            <a:pPr marL="914400" lvl="3" indent="-457200" algn="just" eaLnBrk="1" hangingPunct="1">
              <a:spcAft>
                <a:spcPct val="10000"/>
              </a:spcAft>
              <a:buClr>
                <a:srgbClr val="00549F"/>
              </a:buClr>
              <a:buFont typeface="Verdana" panose="020B0604030504040204" pitchFamily="34" charset="0"/>
              <a:buChar char="‒"/>
              <a:defRPr/>
            </a:pPr>
            <a:r>
              <a:rPr lang="en-US" altLang="en-US" sz="1200" b="1" u="sng" dirty="0" smtClean="0">
                <a:solidFill>
                  <a:schemeClr val="tx1"/>
                </a:solidFill>
                <a:latin typeface="+mn-lt"/>
                <a:ea typeface="Verdana" pitchFamily="34" charset="0"/>
                <a:cs typeface="Verdana" pitchFamily="34" charset="0"/>
              </a:rPr>
              <a:t>L1/L2 MARINE: </a:t>
            </a:r>
            <a:r>
              <a:rPr lang="en-US" altLang="en-US" sz="1200" dirty="0" smtClean="0">
                <a:solidFill>
                  <a:schemeClr val="tx1"/>
                </a:solidFill>
                <a:latin typeface="+mn-lt"/>
                <a:ea typeface="Verdana" pitchFamily="34" charset="0"/>
                <a:cs typeface="Verdana" pitchFamily="34" charset="0"/>
              </a:rPr>
              <a:t>EUMETSAT’s </a:t>
            </a:r>
            <a:r>
              <a:rPr lang="en-US" altLang="en-US" sz="1200" dirty="0">
                <a:solidFill>
                  <a:schemeClr val="tx1"/>
                </a:solidFill>
                <a:latin typeface="+mn-lt"/>
                <a:ea typeface="Verdana" pitchFamily="34" charset="0"/>
                <a:cs typeface="Verdana" pitchFamily="34" charset="0"/>
              </a:rPr>
              <a:t>Earth Observation </a:t>
            </a:r>
            <a:r>
              <a:rPr lang="en-US" altLang="en-US" sz="1200" dirty="0" smtClean="0">
                <a:solidFill>
                  <a:schemeClr val="tx1"/>
                </a:solidFill>
                <a:latin typeface="+mn-lt"/>
                <a:ea typeface="Verdana" pitchFamily="34" charset="0"/>
                <a:cs typeface="Verdana" pitchFamily="34" charset="0"/>
              </a:rPr>
              <a:t>Portal</a:t>
            </a:r>
            <a:r>
              <a:rPr lang="en-US" altLang="en-US" sz="1200" dirty="0">
                <a:solidFill>
                  <a:schemeClr val="tx1"/>
                </a:solidFill>
                <a:latin typeface="+mn-lt"/>
                <a:ea typeface="Verdana" pitchFamily="34" charset="0"/>
                <a:cs typeface="Verdana" pitchFamily="34" charset="0"/>
              </a:rPr>
              <a:t> </a:t>
            </a:r>
            <a:r>
              <a:rPr lang="en-US" altLang="en-US" sz="1200" dirty="0" smtClean="0">
                <a:solidFill>
                  <a:schemeClr val="tx1"/>
                </a:solidFill>
                <a:latin typeface="+mn-lt"/>
                <a:ea typeface="Verdana" pitchFamily="34" charset="0"/>
                <a:cs typeface="Verdana" pitchFamily="34" charset="0"/>
              </a:rPr>
              <a:t>(</a:t>
            </a:r>
            <a:r>
              <a:rPr lang="en-GB" sz="1200" dirty="0">
                <a:solidFill>
                  <a:schemeClr val="tx1"/>
                </a:solidFill>
                <a:latin typeface="+mn-lt"/>
              </a:rPr>
              <a:t>EUMETSAT’s ODA, Data Centre, </a:t>
            </a:r>
            <a:r>
              <a:rPr lang="en-GB" sz="1200" dirty="0" err="1" smtClean="0">
                <a:solidFill>
                  <a:schemeClr val="tx1"/>
                </a:solidFill>
                <a:latin typeface="+mn-lt"/>
              </a:rPr>
              <a:t>EUMETCast</a:t>
            </a:r>
            <a:r>
              <a:rPr lang="en-GB" sz="1200" dirty="0" smtClean="0">
                <a:solidFill>
                  <a:schemeClr val="tx1"/>
                </a:solidFill>
                <a:latin typeface="+mn-lt"/>
              </a:rPr>
              <a:t>)</a:t>
            </a:r>
            <a:r>
              <a:rPr lang="en-US" altLang="en-US" sz="1200" dirty="0" smtClean="0">
                <a:solidFill>
                  <a:schemeClr val="tx1"/>
                </a:solidFill>
                <a:latin typeface="+mn-lt"/>
                <a:ea typeface="Verdana" pitchFamily="34" charset="0"/>
                <a:cs typeface="Verdana" pitchFamily="34" charset="0"/>
              </a:rPr>
              <a:t> </a:t>
            </a:r>
            <a:endParaRPr lang="en-GB" altLang="en-US" sz="1400" b="1" dirty="0" smtClean="0">
              <a:solidFill>
                <a:srgbClr val="0098DB"/>
              </a:solidFill>
              <a:latin typeface="+mn-lt"/>
              <a:ea typeface="Verdana" pitchFamily="34" charset="0"/>
              <a:cs typeface="Arial" charset="0"/>
              <a:sym typeface="Wingdings" panose="05000000000000000000" pitchFamily="2" charset="2"/>
            </a:endParaRPr>
          </a:p>
          <a:p>
            <a:pPr algn="just" eaLnBrk="1" hangingPunct="1">
              <a:spcAft>
                <a:spcPct val="10000"/>
              </a:spcAft>
              <a:buClr>
                <a:srgbClr val="00549F"/>
              </a:buClr>
              <a:buFont typeface="Wingdings" pitchFamily="2" charset="2"/>
              <a:buChar char="q"/>
              <a:defRPr/>
            </a:pPr>
            <a:r>
              <a:rPr lang="en-GB" altLang="en-US" sz="1400" b="1" dirty="0" smtClean="0">
                <a:solidFill>
                  <a:srgbClr val="0098DB"/>
                </a:solidFill>
                <a:latin typeface="+mn-lt"/>
                <a:ea typeface="Verdana" pitchFamily="34" charset="0"/>
                <a:cs typeface="Arial" charset="0"/>
                <a:sym typeface="Wingdings" panose="05000000000000000000" pitchFamily="2" charset="2"/>
              </a:rPr>
              <a:t>Sentinel-3B launch planned for end 2017</a:t>
            </a:r>
            <a:endParaRPr lang="en-US" altLang="en-US" sz="1400" dirty="0" smtClean="0">
              <a:solidFill>
                <a:srgbClr val="0098DB"/>
              </a:solidFill>
              <a:latin typeface="+mn-lt"/>
              <a:ea typeface="Verdana" pitchFamily="34" charset="0"/>
              <a:cs typeface="Verdana" pitchFamily="34" charset="0"/>
            </a:endParaRPr>
          </a:p>
        </p:txBody>
      </p:sp>
      <p:sp>
        <p:nvSpPr>
          <p:cNvPr id="29700" name="TextBox 5"/>
          <p:cNvSpPr txBox="1">
            <a:spLocks noChangeArrowheads="1"/>
          </p:cNvSpPr>
          <p:nvPr/>
        </p:nvSpPr>
        <p:spPr bwMode="auto">
          <a:xfrm>
            <a:off x="5526088" y="5452270"/>
            <a:ext cx="3149600"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just" eaLnBrk="1" hangingPunct="1"/>
            <a:r>
              <a:rPr lang="en-US" altLang="en-US" sz="1050" b="1" dirty="0">
                <a:solidFill>
                  <a:srgbClr val="0098DB"/>
                </a:solidFill>
              </a:rPr>
              <a:t>Weekly mission status on https://sentinel.esa.int/web/sentinel/missions/sentinel-3/mission-status </a:t>
            </a:r>
          </a:p>
        </p:txBody>
      </p:sp>
      <p:pic>
        <p:nvPicPr>
          <p:cNvPr id="6" name="Picture 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8415" y="153988"/>
            <a:ext cx="17938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5072" y="867242"/>
            <a:ext cx="3291632" cy="4472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6941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445" y="4929811"/>
            <a:ext cx="8726555" cy="1015663"/>
          </a:xfrm>
          <a:prstGeom prst="rect">
            <a:avLst/>
          </a:prstGeom>
          <a:noFill/>
        </p:spPr>
        <p:txBody>
          <a:bodyPr wrap="square" rtlCol="0">
            <a:spAutoFit/>
          </a:bodyPr>
          <a:lstStyle/>
          <a:p>
            <a:r>
              <a:rPr lang="en-GB" sz="2000" b="1" dirty="0" smtClean="0">
                <a:solidFill>
                  <a:srgbClr val="0098DB"/>
                </a:solidFill>
              </a:rPr>
              <a:t>New tool for Sentinel-2, Sentinel-3, Landsat, data visualisation: </a:t>
            </a:r>
            <a:r>
              <a:rPr lang="en-GB" sz="2000" b="1" dirty="0">
                <a:solidFill>
                  <a:srgbClr val="0098DB"/>
                </a:solidFill>
              </a:rPr>
              <a:t>http://apps.sentinel-hub.com/eo-browser/</a:t>
            </a:r>
            <a:r>
              <a:rPr lang="en-GB" sz="2000" b="1" dirty="0" smtClean="0">
                <a:solidFill>
                  <a:srgbClr val="0098DB"/>
                </a:solidFill>
              </a:rPr>
              <a:t> </a:t>
            </a:r>
          </a:p>
          <a:p>
            <a:r>
              <a:rPr lang="en-GB" sz="2000" b="1" dirty="0" smtClean="0">
                <a:solidFill>
                  <a:srgbClr val="0098DB"/>
                </a:solidFill>
              </a:rPr>
              <a:t>(</a:t>
            </a:r>
            <a:r>
              <a:rPr lang="en-GB" sz="2000" b="1" dirty="0" err="1">
                <a:solidFill>
                  <a:srgbClr val="0098DB"/>
                </a:solidFill>
              </a:rPr>
              <a:t>Sinergise</a:t>
            </a:r>
            <a:r>
              <a:rPr lang="en-GB" sz="2000" b="1" dirty="0">
                <a:solidFill>
                  <a:srgbClr val="0098DB"/>
                </a:solidFill>
              </a:rPr>
              <a:t>, Slovenia)</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017" y="272082"/>
            <a:ext cx="6954078" cy="4346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8168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54050" y="4354513"/>
            <a:ext cx="4240213"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36000" tIns="3600" rIns="36000" bIns="3600"/>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it-IT" altLang="en-US" sz="2400" b="1">
                <a:solidFill>
                  <a:schemeClr val="accent1"/>
                </a:solidFill>
              </a:rPr>
              <a:t>THANK YOU</a:t>
            </a:r>
            <a:endParaRPr lang="it-IT" altLang="en-US" sz="2400" b="1">
              <a:solidFill>
                <a:schemeClr val="bg1"/>
              </a:solidFill>
            </a:endParaRPr>
          </a:p>
        </p:txBody>
      </p:sp>
      <p:sp>
        <p:nvSpPr>
          <p:cNvPr id="30723" name="Rectangle 3"/>
          <p:cNvSpPr>
            <a:spLocks noChangeArrowheads="1"/>
          </p:cNvSpPr>
          <p:nvPr/>
        </p:nvSpPr>
        <p:spPr bwMode="auto">
          <a:xfrm>
            <a:off x="654050" y="4557713"/>
            <a:ext cx="61595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 rIns="36000" bIns="3600" anchor="b"/>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buFontTx/>
              <a:buNone/>
            </a:pPr>
            <a:r>
              <a:rPr lang="it-IT" altLang="en-US" sz="2400" b="1">
                <a:solidFill>
                  <a:schemeClr val="accent1"/>
                </a:solidFill>
              </a:rPr>
              <a:t>Susanne Mecklenburg</a:t>
            </a:r>
          </a:p>
          <a:p>
            <a:pPr eaLnBrk="1" hangingPunct="1">
              <a:buFontTx/>
              <a:buNone/>
            </a:pPr>
            <a:r>
              <a:rPr lang="it-IT" altLang="en-US" sz="1400">
                <a:solidFill>
                  <a:schemeClr val="accent1"/>
                </a:solidFill>
                <a:hlinkClick r:id="rId3"/>
              </a:rPr>
              <a:t>Susanne.mecklenburg@esa.int</a:t>
            </a:r>
            <a:endParaRPr lang="it-IT" altLang="en-US" sz="1400">
              <a:solidFill>
                <a:schemeClr val="accent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92667" y="369789"/>
            <a:ext cx="581127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defRPr/>
            </a:pPr>
            <a:r>
              <a:rPr lang="en-GB" kern="0" dirty="0" smtClean="0">
                <a:solidFill>
                  <a:srgbClr val="0070C0"/>
                </a:solidFill>
              </a:rPr>
              <a:t>NEW FEATURES - optical payload</a:t>
            </a:r>
          </a:p>
        </p:txBody>
      </p:sp>
      <p:sp>
        <p:nvSpPr>
          <p:cNvPr id="6" name="Rectangle 3"/>
          <p:cNvSpPr>
            <a:spLocks noChangeArrowheads="1"/>
          </p:cNvSpPr>
          <p:nvPr/>
        </p:nvSpPr>
        <p:spPr bwMode="auto">
          <a:xfrm>
            <a:off x="215900" y="1109401"/>
            <a:ext cx="4491038" cy="5310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marL="381000" indent="-381000" algn="just">
              <a:spcBef>
                <a:spcPct val="20000"/>
              </a:spcBef>
              <a:buClr>
                <a:srgbClr val="0098DB"/>
              </a:buClr>
              <a:buSzPct val="92000"/>
              <a:buFont typeface="Wingdings" panose="05000000000000000000" pitchFamily="2" charset="2"/>
              <a:buChar char="q"/>
              <a:defRPr/>
            </a:pPr>
            <a:r>
              <a:rPr lang="en-GB" sz="1400" b="1" dirty="0">
                <a:solidFill>
                  <a:srgbClr val="00B0F0"/>
                </a:solidFill>
                <a:latin typeface="Verdana" charset="0"/>
              </a:rPr>
              <a:t>100% overlap </a:t>
            </a:r>
            <a:r>
              <a:rPr lang="en-GB" sz="1400" dirty="0">
                <a:latin typeface="Verdana" charset="0"/>
              </a:rPr>
              <a:t>between SLSTR and </a:t>
            </a:r>
            <a:r>
              <a:rPr lang="en-GB" sz="1400" dirty="0" smtClean="0">
                <a:latin typeface="Verdana" charset="0"/>
              </a:rPr>
              <a:t>OLCI</a:t>
            </a:r>
            <a:endParaRPr lang="en-GB" sz="1400" dirty="0">
              <a:latin typeface="Verdana" charset="0"/>
            </a:endParaRPr>
          </a:p>
          <a:p>
            <a:pPr marL="381000" indent="-381000" algn="just">
              <a:spcBef>
                <a:spcPct val="20000"/>
              </a:spcBef>
              <a:buClr>
                <a:srgbClr val="0098DB"/>
              </a:buClr>
              <a:buSzPct val="92000"/>
              <a:buFont typeface="Wingdings" panose="05000000000000000000" pitchFamily="2" charset="2"/>
              <a:buChar char="q"/>
              <a:defRPr/>
            </a:pPr>
            <a:r>
              <a:rPr lang="en-GB" sz="1400" b="1" dirty="0" smtClean="0">
                <a:solidFill>
                  <a:srgbClr val="00B0F0"/>
                </a:solidFill>
                <a:latin typeface="Verdana" charset="0"/>
              </a:rPr>
              <a:t>Increased </a:t>
            </a:r>
            <a:r>
              <a:rPr lang="en-GB" sz="1400" b="1" dirty="0">
                <a:solidFill>
                  <a:srgbClr val="00B0F0"/>
                </a:solidFill>
                <a:latin typeface="Verdana" charset="0"/>
              </a:rPr>
              <a:t>number of bands </a:t>
            </a:r>
            <a:r>
              <a:rPr lang="en-GB" sz="1400" dirty="0">
                <a:latin typeface="Verdana" charset="0"/>
              </a:rPr>
              <a:t>compared to both AATSR and MERIS allowing</a:t>
            </a:r>
          </a:p>
          <a:p>
            <a:pPr marL="893763" lvl="1" indent="-357188" algn="just">
              <a:spcBef>
                <a:spcPct val="20000"/>
              </a:spcBef>
              <a:buClr>
                <a:srgbClr val="0098DB"/>
              </a:buClr>
              <a:buSzPct val="92000"/>
              <a:buFont typeface="Wingdings" panose="05000000000000000000" pitchFamily="2" charset="2"/>
              <a:buChar char="q"/>
              <a:defRPr/>
            </a:pPr>
            <a:r>
              <a:rPr lang="en-GB" sz="1200" dirty="0" smtClean="0">
                <a:latin typeface="Verdana" charset="0"/>
              </a:rPr>
              <a:t>Synergy between </a:t>
            </a:r>
            <a:r>
              <a:rPr lang="en-GB" sz="1200" dirty="0">
                <a:latin typeface="Verdana" charset="0"/>
              </a:rPr>
              <a:t>OLCI and </a:t>
            </a:r>
            <a:r>
              <a:rPr lang="en-GB" sz="1200" dirty="0" smtClean="0">
                <a:latin typeface="Verdana" charset="0"/>
              </a:rPr>
              <a:t>SLSTR measurements</a:t>
            </a:r>
            <a:endParaRPr lang="en-GB" sz="1200" dirty="0">
              <a:latin typeface="Verdana" charset="0"/>
            </a:endParaRPr>
          </a:p>
          <a:p>
            <a:pPr marL="893763" lvl="1" indent="-357188" algn="just">
              <a:spcBef>
                <a:spcPct val="20000"/>
              </a:spcBef>
              <a:buClr>
                <a:srgbClr val="0098DB"/>
              </a:buClr>
              <a:buSzPct val="92000"/>
              <a:buFont typeface="Wingdings" panose="05000000000000000000" pitchFamily="2" charset="2"/>
              <a:buChar char="q"/>
              <a:defRPr/>
            </a:pPr>
            <a:r>
              <a:rPr lang="en-GB" sz="1200" dirty="0">
                <a:latin typeface="Verdana" charset="0"/>
              </a:rPr>
              <a:t>Enhanced fire monitoring </a:t>
            </a:r>
            <a:r>
              <a:rPr lang="en-GB" sz="1200" dirty="0" smtClean="0">
                <a:latin typeface="Verdana" charset="0"/>
              </a:rPr>
              <a:t>capabilities</a:t>
            </a:r>
          </a:p>
          <a:p>
            <a:pPr marL="381000" indent="-381000" algn="just">
              <a:spcBef>
                <a:spcPct val="20000"/>
              </a:spcBef>
              <a:buClr>
                <a:srgbClr val="0098DB"/>
              </a:buClr>
              <a:buSzPct val="92000"/>
              <a:buFont typeface="Wingdings" panose="05000000000000000000" pitchFamily="2" charset="2"/>
              <a:buChar char="q"/>
              <a:defRPr/>
            </a:pPr>
            <a:r>
              <a:rPr lang="en-GB" sz="1400" b="1" dirty="0" smtClean="0">
                <a:solidFill>
                  <a:srgbClr val="00B0F0"/>
                </a:solidFill>
                <a:latin typeface="Verdana" charset="0"/>
              </a:rPr>
              <a:t>Broader swath</a:t>
            </a:r>
          </a:p>
          <a:p>
            <a:pPr marL="838200" lvl="1" indent="-381000" algn="just">
              <a:spcBef>
                <a:spcPct val="20000"/>
              </a:spcBef>
              <a:buClr>
                <a:srgbClr val="0098DB"/>
              </a:buClr>
              <a:buSzPct val="92000"/>
              <a:buFont typeface="Wingdings" panose="05000000000000000000" pitchFamily="2" charset="2"/>
              <a:buChar char="q"/>
              <a:defRPr/>
            </a:pPr>
            <a:r>
              <a:rPr lang="en-GB" sz="1200" dirty="0" smtClean="0"/>
              <a:t>OLCI: from </a:t>
            </a:r>
            <a:r>
              <a:rPr lang="en-GB" sz="1200" dirty="0"/>
              <a:t>1150 km to 1270 </a:t>
            </a:r>
            <a:r>
              <a:rPr lang="en-GB" sz="1200" dirty="0" smtClean="0"/>
              <a:t>km</a:t>
            </a:r>
          </a:p>
          <a:p>
            <a:pPr marL="838200" lvl="1" indent="-381000" algn="just">
              <a:spcBef>
                <a:spcPct val="20000"/>
              </a:spcBef>
              <a:buClr>
                <a:srgbClr val="0098DB"/>
              </a:buClr>
              <a:buSzPct val="92000"/>
              <a:buFont typeface="Wingdings" panose="05000000000000000000" pitchFamily="2" charset="2"/>
              <a:buChar char="q"/>
              <a:defRPr/>
            </a:pPr>
            <a:r>
              <a:rPr lang="en-GB" sz="1200" dirty="0" smtClean="0"/>
              <a:t>SLSTR: Nadir view 500km </a:t>
            </a:r>
            <a:r>
              <a:rPr lang="en-GB" sz="1200" dirty="0" smtClean="0">
                <a:sym typeface="Wingdings" panose="05000000000000000000" pitchFamily="2" charset="2"/>
              </a:rPr>
              <a:t> 1400km, Oblique view: 500km  740km</a:t>
            </a:r>
            <a:endParaRPr lang="en-GB" sz="1200" dirty="0" smtClean="0">
              <a:latin typeface="Verdana" charset="0"/>
            </a:endParaRPr>
          </a:p>
          <a:p>
            <a:pPr marL="381000" indent="-381000" algn="just">
              <a:spcBef>
                <a:spcPct val="20000"/>
              </a:spcBef>
              <a:buClr>
                <a:srgbClr val="0098DB"/>
              </a:buClr>
              <a:buSzPct val="92000"/>
              <a:buFont typeface="Wingdings" panose="05000000000000000000" pitchFamily="2" charset="2"/>
              <a:buChar char="q"/>
              <a:defRPr/>
            </a:pPr>
            <a:r>
              <a:rPr lang="en-GB" sz="1400" dirty="0" smtClean="0">
                <a:latin typeface="Verdana" charset="0"/>
              </a:rPr>
              <a:t>Optical </a:t>
            </a:r>
            <a:r>
              <a:rPr lang="en-GB" sz="1400" dirty="0">
                <a:latin typeface="Verdana" charset="0"/>
              </a:rPr>
              <a:t>payload </a:t>
            </a:r>
            <a:r>
              <a:rPr lang="en-GB" sz="1400" b="1" dirty="0">
                <a:solidFill>
                  <a:srgbClr val="00B0F0"/>
                </a:solidFill>
                <a:latin typeface="Verdana" charset="0"/>
              </a:rPr>
              <a:t>&lt; 2 days global coverage </a:t>
            </a:r>
            <a:r>
              <a:rPr lang="en-GB" sz="1400" dirty="0" smtClean="0">
                <a:latin typeface="Verdana" charset="0"/>
              </a:rPr>
              <a:t>(with </a:t>
            </a:r>
            <a:r>
              <a:rPr lang="en-GB" sz="1400" dirty="0">
                <a:latin typeface="Verdana" charset="0"/>
              </a:rPr>
              <a:t>2 </a:t>
            </a:r>
            <a:r>
              <a:rPr lang="en-GB" sz="1400" dirty="0" smtClean="0">
                <a:latin typeface="Verdana" charset="0"/>
              </a:rPr>
              <a:t>Satellites) </a:t>
            </a:r>
            <a:r>
              <a:rPr lang="en-GB" sz="1400" dirty="0">
                <a:latin typeface="Verdana" charset="0"/>
              </a:rPr>
              <a:t>in view of the substantially increased </a:t>
            </a:r>
            <a:r>
              <a:rPr lang="en-GB" sz="1400" dirty="0" smtClean="0">
                <a:latin typeface="Verdana" charset="0"/>
              </a:rPr>
              <a:t>swath</a:t>
            </a:r>
          </a:p>
          <a:p>
            <a:pPr marL="381000" indent="-381000" algn="just">
              <a:spcBef>
                <a:spcPct val="20000"/>
              </a:spcBef>
              <a:buClr>
                <a:srgbClr val="0098DB"/>
              </a:buClr>
              <a:buSzPct val="92000"/>
              <a:buFont typeface="Wingdings" panose="05000000000000000000" pitchFamily="2" charset="2"/>
              <a:buChar char="q"/>
              <a:defRPr/>
            </a:pPr>
            <a:r>
              <a:rPr lang="en-US" sz="1400" b="1" dirty="0" smtClean="0">
                <a:solidFill>
                  <a:srgbClr val="00B0F0"/>
                </a:solidFill>
                <a:latin typeface="Verdana" charset="0"/>
              </a:rPr>
              <a:t>Increased spatial resolution</a:t>
            </a:r>
            <a:r>
              <a:rPr lang="en-US" sz="1400" dirty="0" smtClean="0">
                <a:latin typeface="Verdana" charset="0"/>
              </a:rPr>
              <a:t>:	</a:t>
            </a:r>
          </a:p>
          <a:p>
            <a:pPr marL="838200" lvl="1" indent="-381000" algn="just">
              <a:spcBef>
                <a:spcPct val="20000"/>
              </a:spcBef>
              <a:buClr>
                <a:srgbClr val="0098DB"/>
              </a:buClr>
              <a:buSzPct val="92000"/>
              <a:buFont typeface="Wingdings" panose="05000000000000000000" pitchFamily="2" charset="2"/>
              <a:buChar char="q"/>
              <a:defRPr/>
            </a:pPr>
            <a:r>
              <a:rPr lang="en-US" sz="1200" dirty="0" smtClean="0">
                <a:latin typeface="Verdana" charset="0"/>
              </a:rPr>
              <a:t>OLCI: 300m for land and ocean</a:t>
            </a:r>
          </a:p>
          <a:p>
            <a:pPr marL="838200" lvl="1" indent="-381000" algn="just">
              <a:spcBef>
                <a:spcPct val="20000"/>
              </a:spcBef>
              <a:buClr>
                <a:srgbClr val="0098DB"/>
              </a:buClr>
              <a:buSzPct val="92000"/>
              <a:buFont typeface="Wingdings" panose="05000000000000000000" pitchFamily="2" charset="2"/>
              <a:buChar char="q"/>
              <a:defRPr/>
            </a:pPr>
            <a:r>
              <a:rPr lang="en-US" sz="1200" dirty="0" smtClean="0">
                <a:latin typeface="Verdana" charset="0"/>
              </a:rPr>
              <a:t>SLSTR: 500m for VIS-SWIR, 1km for IR-Fire</a:t>
            </a:r>
          </a:p>
          <a:p>
            <a:pPr marL="381000" lvl="1" indent="-381000" algn="just">
              <a:spcBef>
                <a:spcPct val="20000"/>
              </a:spcBef>
              <a:buClr>
                <a:srgbClr val="0098DB"/>
              </a:buClr>
              <a:buSzPct val="92000"/>
              <a:buFont typeface="Wingdings" panose="05000000000000000000" pitchFamily="2" charset="2"/>
              <a:buChar char="q"/>
              <a:defRPr/>
            </a:pPr>
            <a:r>
              <a:rPr lang="en-US" sz="1400" b="1" dirty="0">
                <a:solidFill>
                  <a:srgbClr val="00B0F0"/>
                </a:solidFill>
                <a:ea typeface="Verdana" pitchFamily="34" charset="0"/>
                <a:cs typeface="Verdana" pitchFamily="34" charset="0"/>
              </a:rPr>
              <a:t>Mitigation of sun glint </a:t>
            </a:r>
            <a:r>
              <a:rPr lang="en-US" sz="1400" dirty="0">
                <a:ea typeface="Verdana" pitchFamily="34" charset="0"/>
                <a:cs typeface="Verdana" pitchFamily="34" charset="0"/>
              </a:rPr>
              <a:t>by tilting cameras 12.5 </a:t>
            </a:r>
            <a:r>
              <a:rPr lang="en-US" sz="1400" dirty="0" err="1">
                <a:ea typeface="Verdana" pitchFamily="34" charset="0"/>
                <a:cs typeface="Verdana" pitchFamily="34" charset="0"/>
              </a:rPr>
              <a:t>deg</a:t>
            </a:r>
            <a:r>
              <a:rPr lang="en-US" sz="1400" dirty="0">
                <a:ea typeface="Verdana" pitchFamily="34" charset="0"/>
                <a:cs typeface="Verdana" pitchFamily="34" charset="0"/>
              </a:rPr>
              <a:t> in westerly </a:t>
            </a:r>
            <a:r>
              <a:rPr lang="en-US" sz="1400" dirty="0" smtClean="0">
                <a:ea typeface="Verdana" pitchFamily="34" charset="0"/>
                <a:cs typeface="Verdana" pitchFamily="34" charset="0"/>
              </a:rPr>
              <a:t>direction</a:t>
            </a:r>
          </a:p>
          <a:p>
            <a:pPr marL="381000" lvl="1" indent="-381000" algn="just">
              <a:spcBef>
                <a:spcPct val="20000"/>
              </a:spcBef>
              <a:buClr>
                <a:srgbClr val="0098DB"/>
              </a:buClr>
              <a:buSzPct val="92000"/>
              <a:buFont typeface="Wingdings" panose="05000000000000000000" pitchFamily="2" charset="2"/>
              <a:buChar char="q"/>
              <a:defRPr/>
            </a:pPr>
            <a:r>
              <a:rPr lang="en-US" sz="1400" b="1" dirty="0">
                <a:solidFill>
                  <a:srgbClr val="00B0F0"/>
                </a:solidFill>
                <a:latin typeface="Verdana" charset="0"/>
              </a:rPr>
              <a:t>Near-Real Time</a:t>
            </a:r>
            <a:r>
              <a:rPr lang="en-US" sz="1400" dirty="0">
                <a:solidFill>
                  <a:srgbClr val="00B0F0"/>
                </a:solidFill>
                <a:latin typeface="Verdana" charset="0"/>
              </a:rPr>
              <a:t> </a:t>
            </a:r>
            <a:r>
              <a:rPr lang="en-US" sz="1400" dirty="0">
                <a:latin typeface="Verdana" charset="0"/>
              </a:rPr>
              <a:t>(&lt; 3 </a:t>
            </a:r>
            <a:r>
              <a:rPr lang="en-US" sz="1400" dirty="0" err="1">
                <a:latin typeface="Verdana" charset="0"/>
              </a:rPr>
              <a:t>hr</a:t>
            </a:r>
            <a:r>
              <a:rPr lang="en-US" sz="1400" dirty="0">
                <a:latin typeface="Verdana" charset="0"/>
              </a:rPr>
              <a:t>) availability of L2 core products</a:t>
            </a:r>
          </a:p>
          <a:p>
            <a:pPr marL="0" lvl="1" algn="just">
              <a:spcBef>
                <a:spcPct val="20000"/>
              </a:spcBef>
              <a:buClr>
                <a:srgbClr val="0098DB"/>
              </a:buClr>
              <a:buSzPct val="92000"/>
              <a:defRPr/>
            </a:pPr>
            <a:endParaRPr lang="en-US" sz="1400" dirty="0">
              <a:ea typeface="Verdana" pitchFamily="34" charset="0"/>
              <a:cs typeface="Verdana" pitchFamily="34" charset="0"/>
            </a:endParaRPr>
          </a:p>
        </p:txBody>
      </p:sp>
      <p:grpSp>
        <p:nvGrpSpPr>
          <p:cNvPr id="17412" name="Group 28673"/>
          <p:cNvGrpSpPr>
            <a:grpSpLocks/>
          </p:cNvGrpSpPr>
          <p:nvPr/>
        </p:nvGrpSpPr>
        <p:grpSpPr bwMode="auto">
          <a:xfrm>
            <a:off x="4962525" y="1428750"/>
            <a:ext cx="3744913" cy="3028950"/>
            <a:chOff x="4140200" y="1340768"/>
            <a:chExt cx="6264275" cy="4680620"/>
          </a:xfrm>
        </p:grpSpPr>
        <p:pic>
          <p:nvPicPr>
            <p:cNvPr id="17416" name="Picture 6" descr="S3-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200" y="1340768"/>
              <a:ext cx="6264275" cy="4680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bwMode="auto">
            <a:xfrm>
              <a:off x="5903438" y="3862611"/>
              <a:ext cx="828509" cy="394959"/>
            </a:xfrm>
            <a:prstGeom prst="straightConnector1">
              <a:avLst/>
            </a:prstGeom>
            <a:solidFill>
              <a:schemeClr val="accent1"/>
            </a:solidFill>
            <a:ln w="76200" cap="flat" cmpd="sng" algn="ctr">
              <a:solidFill>
                <a:srgbClr val="008000"/>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a:off x="6049490" y="4291914"/>
              <a:ext cx="467364" cy="218330"/>
            </a:xfrm>
            <a:prstGeom prst="straightConnector1">
              <a:avLst/>
            </a:prstGeom>
            <a:solidFill>
              <a:schemeClr val="accent1"/>
            </a:solidFill>
            <a:ln w="57150" cap="flat" cmpd="sng" algn="ctr">
              <a:solidFill>
                <a:srgbClr val="FF0000"/>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Arrow Connector 10"/>
            <p:cNvCxnSpPr/>
            <p:nvPr/>
          </p:nvCxnSpPr>
          <p:spPr bwMode="auto">
            <a:xfrm>
              <a:off x="5616646" y="4436650"/>
              <a:ext cx="719636" cy="360615"/>
            </a:xfrm>
            <a:prstGeom prst="straightConnector1">
              <a:avLst/>
            </a:prstGeom>
            <a:solidFill>
              <a:schemeClr val="accent1"/>
            </a:solidFill>
            <a:ln w="76200" cap="flat" cmpd="sng" algn="ctr">
              <a:solidFill>
                <a:srgbClr val="660066"/>
              </a:solidFill>
              <a:prstDash val="solid"/>
              <a:round/>
              <a:headEnd type="triangle"/>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7420" name="TextBox 13"/>
            <p:cNvSpPr txBox="1">
              <a:spLocks noChangeArrowheads="1"/>
            </p:cNvSpPr>
            <p:nvPr/>
          </p:nvSpPr>
          <p:spPr bwMode="auto">
            <a:xfrm>
              <a:off x="6732240" y="4166007"/>
              <a:ext cx="2308583" cy="306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US" altLang="en-US" sz="1100" b="1">
                  <a:solidFill>
                    <a:srgbClr val="008000"/>
                  </a:solidFill>
                  <a:latin typeface="Arial" pitchFamily="34" charset="0"/>
                </a:rPr>
                <a:t>1400 km SLSTR (nadir)</a:t>
              </a:r>
            </a:p>
          </p:txBody>
        </p:sp>
        <p:sp>
          <p:nvSpPr>
            <p:cNvPr id="17421" name="TextBox 17"/>
            <p:cNvSpPr txBox="1">
              <a:spLocks noChangeArrowheads="1"/>
            </p:cNvSpPr>
            <p:nvPr/>
          </p:nvSpPr>
          <p:spPr bwMode="auto">
            <a:xfrm>
              <a:off x="6588224" y="4473116"/>
              <a:ext cx="2409985" cy="306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US" altLang="en-US" sz="1100" b="1">
                  <a:solidFill>
                    <a:srgbClr val="FF0000"/>
                  </a:solidFill>
                  <a:latin typeface="Arial" pitchFamily="34" charset="0"/>
                </a:rPr>
                <a:t>740 km SLSTR (oblique)</a:t>
              </a:r>
            </a:p>
          </p:txBody>
        </p:sp>
        <p:sp>
          <p:nvSpPr>
            <p:cNvPr id="17422" name="TextBox 18"/>
            <p:cNvSpPr txBox="1">
              <a:spLocks noChangeArrowheads="1"/>
            </p:cNvSpPr>
            <p:nvPr/>
          </p:nvSpPr>
          <p:spPr bwMode="auto">
            <a:xfrm>
              <a:off x="6444209" y="4797152"/>
              <a:ext cx="1531263" cy="306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US" altLang="en-US" sz="1100" b="1">
                  <a:solidFill>
                    <a:srgbClr val="660066"/>
                  </a:solidFill>
                  <a:latin typeface="Arial" pitchFamily="34" charset="0"/>
                </a:rPr>
                <a:t>1270 km OLCI</a:t>
              </a:r>
            </a:p>
          </p:txBody>
        </p:sp>
        <p:sp>
          <p:nvSpPr>
            <p:cNvPr id="17423" name="TextBox 19"/>
            <p:cNvSpPr txBox="1">
              <a:spLocks noChangeArrowheads="1"/>
            </p:cNvSpPr>
            <p:nvPr/>
          </p:nvSpPr>
          <p:spPr bwMode="auto">
            <a:xfrm>
              <a:off x="7452321" y="2915362"/>
              <a:ext cx="2867562" cy="9270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defTabSz="912813"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defTabSz="912813"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US" altLang="en-US" sz="1100" b="1">
                  <a:solidFill>
                    <a:srgbClr val="4D4F53"/>
                  </a:solidFill>
                  <a:latin typeface="Arial" pitchFamily="34" charset="0"/>
                </a:rPr>
                <a:t>SRAL (&gt;2 km) and MWR (20 km) nadir</a:t>
              </a:r>
            </a:p>
            <a:p>
              <a:pPr eaLnBrk="1" hangingPunct="1">
                <a:lnSpc>
                  <a:spcPct val="100000"/>
                </a:lnSpc>
                <a:spcBef>
                  <a:spcPct val="0"/>
                </a:spcBef>
                <a:buClrTx/>
                <a:buFontTx/>
                <a:buNone/>
              </a:pPr>
              <a:r>
                <a:rPr lang="en-US" altLang="en-US" sz="1100" b="1">
                  <a:solidFill>
                    <a:srgbClr val="4D4F53"/>
                  </a:solidFill>
                  <a:latin typeface="Arial" pitchFamily="34" charset="0"/>
                </a:rPr>
                <a:t>track</a:t>
              </a:r>
            </a:p>
          </p:txBody>
        </p:sp>
        <p:cxnSp>
          <p:nvCxnSpPr>
            <p:cNvPr id="16" name="Straight Arrow Connector 15"/>
            <p:cNvCxnSpPr/>
            <p:nvPr/>
          </p:nvCxnSpPr>
          <p:spPr bwMode="auto">
            <a:xfrm flipH="1">
              <a:off x="7021395" y="3033445"/>
              <a:ext cx="501885" cy="191346"/>
            </a:xfrm>
            <a:prstGeom prst="straightConnector1">
              <a:avLst/>
            </a:prstGeom>
            <a:solidFill>
              <a:schemeClr val="accent1"/>
            </a:solidFill>
            <a:ln w="57150"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
        <p:nvSpPr>
          <p:cNvPr id="17413" name="Rectangle 4"/>
          <p:cNvSpPr>
            <a:spLocks noChangeArrowheads="1"/>
          </p:cNvSpPr>
          <p:nvPr/>
        </p:nvSpPr>
        <p:spPr bwMode="auto">
          <a:xfrm>
            <a:off x="5167313" y="769938"/>
            <a:ext cx="4562475" cy="459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0" tIns="45711" rIns="91420" bIns="45711"/>
          <a:lstStyle>
            <a:lvl1pPr marL="341313" indent="-341313"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nSpc>
                <a:spcPct val="90000"/>
              </a:lnSpc>
              <a:spcBef>
                <a:spcPct val="20000"/>
              </a:spcBef>
              <a:buClr>
                <a:srgbClr val="0098DB"/>
              </a:buClr>
              <a:buFont typeface="Verdana" pitchFamily="34" charset="0"/>
              <a:buChar char="–"/>
            </a:pPr>
            <a:endParaRPr lang="en-US" altLang="en-US">
              <a:solidFill>
                <a:srgbClr val="4D4F53"/>
              </a:solidFill>
            </a:endParaRPr>
          </a:p>
        </p:txBody>
      </p:sp>
      <p:sp>
        <p:nvSpPr>
          <p:cNvPr id="18" name="Rectangle 17"/>
          <p:cNvSpPr>
            <a:spLocks noChangeArrowheads="1"/>
          </p:cNvSpPr>
          <p:nvPr/>
        </p:nvSpPr>
        <p:spPr bwMode="gray">
          <a:xfrm>
            <a:off x="4890293" y="991913"/>
            <a:ext cx="3889375"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74229" tIns="37873" rIns="74229" bIns="37873"/>
          <a:lstStyle/>
          <a:p>
            <a:pPr marL="342829" indent="-342829" algn="ctr" defTabSz="914210" eaLnBrk="0" hangingPunct="0">
              <a:lnSpc>
                <a:spcPct val="119000"/>
              </a:lnSpc>
              <a:spcBef>
                <a:spcPct val="20000"/>
              </a:spcBef>
              <a:buClr>
                <a:srgbClr val="0098DB"/>
              </a:buClr>
              <a:defRPr/>
            </a:pPr>
            <a:r>
              <a:rPr lang="en-US" sz="1800" b="1" dirty="0">
                <a:solidFill>
                  <a:srgbClr val="000000"/>
                </a:solidFill>
              </a:rPr>
              <a:t>Instrument Swath Patterns</a:t>
            </a:r>
          </a:p>
        </p:txBody>
      </p:sp>
      <p:grpSp>
        <p:nvGrpSpPr>
          <p:cNvPr id="19" name="Group 19"/>
          <p:cNvGrpSpPr>
            <a:grpSpLocks/>
          </p:cNvGrpSpPr>
          <p:nvPr/>
        </p:nvGrpSpPr>
        <p:grpSpPr bwMode="auto">
          <a:xfrm>
            <a:off x="5004509" y="4705697"/>
            <a:ext cx="4050788" cy="1165142"/>
            <a:chOff x="263" y="2912"/>
            <a:chExt cx="2507" cy="747"/>
          </a:xfrm>
          <a:solidFill>
            <a:schemeClr val="accent1">
              <a:lumMod val="75000"/>
            </a:schemeClr>
          </a:solidFill>
        </p:grpSpPr>
        <p:sp>
          <p:nvSpPr>
            <p:cNvPr id="20" name="Text Box 6"/>
            <p:cNvSpPr txBox="1">
              <a:spLocks noChangeArrowheads="1"/>
            </p:cNvSpPr>
            <p:nvPr/>
          </p:nvSpPr>
          <p:spPr bwMode="auto">
            <a:xfrm>
              <a:off x="263" y="2912"/>
              <a:ext cx="1048" cy="746"/>
            </a:xfrm>
            <a:prstGeom prst="rect">
              <a:avLst/>
            </a:prstGeom>
            <a:solidFill>
              <a:schemeClr val="tx1"/>
            </a:solidFill>
            <a:ln w="9525">
              <a:noFill/>
              <a:miter lim="800000"/>
              <a:headEnd/>
              <a:tailEnd/>
            </a:ln>
            <a:extLst/>
          </p:spPr>
          <p:txBody>
            <a:bodyPr>
              <a:spAutoFit/>
            </a:bodyPr>
            <a:lstStyle>
              <a:lvl1pPr marL="228600" indent="-2286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210" eaLnBrk="1" hangingPunct="1">
                <a:spcBef>
                  <a:spcPct val="20000"/>
                </a:spcBef>
                <a:defRPr/>
              </a:pPr>
              <a:r>
                <a:rPr lang="en-GB" sz="1200" dirty="0">
                  <a:solidFill>
                    <a:srgbClr val="FFFFFF"/>
                  </a:solidFill>
                </a:rPr>
                <a:t>Orbit type</a:t>
              </a:r>
            </a:p>
            <a:p>
              <a:pPr defTabSz="914210" eaLnBrk="1" hangingPunct="1">
                <a:spcBef>
                  <a:spcPct val="20000"/>
                </a:spcBef>
                <a:defRPr/>
              </a:pPr>
              <a:r>
                <a:rPr lang="en-GB" sz="1200" dirty="0">
                  <a:solidFill>
                    <a:srgbClr val="FFFFFF"/>
                  </a:solidFill>
                </a:rPr>
                <a:t>Repeat cycle</a:t>
              </a:r>
            </a:p>
            <a:p>
              <a:pPr defTabSz="914210" eaLnBrk="1" hangingPunct="1">
                <a:spcBef>
                  <a:spcPct val="20000"/>
                </a:spcBef>
                <a:defRPr/>
              </a:pPr>
              <a:r>
                <a:rPr lang="en-GB" sz="1200" dirty="0">
                  <a:solidFill>
                    <a:srgbClr val="FFFFFF"/>
                  </a:solidFill>
                </a:rPr>
                <a:t>LTDN</a:t>
              </a:r>
            </a:p>
            <a:p>
              <a:pPr defTabSz="914210" eaLnBrk="1" hangingPunct="1">
                <a:spcBef>
                  <a:spcPct val="20000"/>
                </a:spcBef>
                <a:defRPr/>
              </a:pPr>
              <a:r>
                <a:rPr lang="en-GB" sz="1200" dirty="0">
                  <a:solidFill>
                    <a:srgbClr val="FFFFFF"/>
                  </a:solidFill>
                </a:rPr>
                <a:t>Average altitude</a:t>
              </a:r>
            </a:p>
            <a:p>
              <a:pPr defTabSz="914210" eaLnBrk="1" hangingPunct="1">
                <a:spcBef>
                  <a:spcPct val="20000"/>
                </a:spcBef>
                <a:defRPr/>
              </a:pPr>
              <a:r>
                <a:rPr lang="en-GB" sz="1200" dirty="0">
                  <a:solidFill>
                    <a:srgbClr val="FFFFFF"/>
                  </a:solidFill>
                </a:rPr>
                <a:t>Inclination</a:t>
              </a:r>
            </a:p>
          </p:txBody>
        </p:sp>
        <p:sp>
          <p:nvSpPr>
            <p:cNvPr id="21" name="Text Box 7"/>
            <p:cNvSpPr txBox="1">
              <a:spLocks noChangeArrowheads="1"/>
            </p:cNvSpPr>
            <p:nvPr/>
          </p:nvSpPr>
          <p:spPr bwMode="auto">
            <a:xfrm>
              <a:off x="1199" y="2913"/>
              <a:ext cx="1571" cy="746"/>
            </a:xfrm>
            <a:prstGeom prst="rect">
              <a:avLst/>
            </a:prstGeom>
            <a:solidFill>
              <a:schemeClr val="accent2">
                <a:lumMod val="20000"/>
                <a:lumOff val="80000"/>
              </a:schemeClr>
            </a:solidFill>
            <a:ln w="9525">
              <a:solidFill>
                <a:schemeClr val="bg2"/>
              </a:solidFill>
              <a:miter lim="800000"/>
              <a:headEnd/>
              <a:tailEnd/>
            </a:ln>
            <a:extLst/>
          </p:spPr>
          <p:txBody>
            <a:bodyPr>
              <a:spAutoFit/>
            </a:bodyPr>
            <a:lstStyle>
              <a:lvl1pPr marL="228600" indent="-2286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210" eaLnBrk="1" hangingPunct="1">
                <a:spcBef>
                  <a:spcPct val="20000"/>
                </a:spcBef>
                <a:defRPr/>
              </a:pPr>
              <a:r>
                <a:rPr lang="en-GB" sz="1200" dirty="0">
                  <a:solidFill>
                    <a:srgbClr val="000000"/>
                  </a:solidFill>
                </a:rPr>
                <a:t>Repeating frozen SSO</a:t>
              </a:r>
            </a:p>
            <a:p>
              <a:pPr defTabSz="914210" eaLnBrk="1" hangingPunct="1">
                <a:spcBef>
                  <a:spcPct val="20000"/>
                </a:spcBef>
                <a:defRPr/>
              </a:pPr>
              <a:r>
                <a:rPr lang="en-GB" sz="1200" dirty="0">
                  <a:solidFill>
                    <a:srgbClr val="000000"/>
                  </a:solidFill>
                </a:rPr>
                <a:t>27 days </a:t>
              </a:r>
              <a:r>
                <a:rPr lang="en-GB" sz="1100" dirty="0">
                  <a:solidFill>
                    <a:srgbClr val="000000"/>
                  </a:solidFill>
                </a:rPr>
                <a:t>(14 + 7/27 orbits/day)</a:t>
              </a:r>
            </a:p>
            <a:p>
              <a:pPr defTabSz="914210" eaLnBrk="1" hangingPunct="1">
                <a:spcBef>
                  <a:spcPct val="20000"/>
                </a:spcBef>
                <a:defRPr/>
              </a:pPr>
              <a:r>
                <a:rPr lang="en-GB" sz="1200" dirty="0">
                  <a:solidFill>
                    <a:srgbClr val="000000"/>
                  </a:solidFill>
                </a:rPr>
                <a:t>10:00</a:t>
              </a:r>
            </a:p>
            <a:p>
              <a:pPr defTabSz="914210" eaLnBrk="1" hangingPunct="1">
                <a:spcBef>
                  <a:spcPct val="20000"/>
                </a:spcBef>
                <a:defRPr/>
              </a:pPr>
              <a:r>
                <a:rPr lang="en-GB" sz="1200" dirty="0">
                  <a:solidFill>
                    <a:srgbClr val="000000"/>
                  </a:solidFill>
                </a:rPr>
                <a:t>815 km</a:t>
              </a:r>
            </a:p>
            <a:p>
              <a:pPr defTabSz="914210" eaLnBrk="1" hangingPunct="1">
                <a:spcBef>
                  <a:spcPct val="20000"/>
                </a:spcBef>
                <a:defRPr/>
              </a:pPr>
              <a:r>
                <a:rPr lang="en-GB" sz="1200" dirty="0">
                  <a:solidFill>
                    <a:srgbClr val="000000"/>
                  </a:solidFill>
                </a:rPr>
                <a:t>98.65 </a:t>
              </a:r>
              <a:r>
                <a:rPr lang="en-GB" sz="1200" dirty="0" err="1">
                  <a:solidFill>
                    <a:srgbClr val="000000"/>
                  </a:solidFill>
                </a:rPr>
                <a:t>deg</a:t>
              </a:r>
              <a:endParaRPr lang="en-GB" sz="1200" dirty="0">
                <a:solidFill>
                  <a:srgbClr val="000000"/>
                </a:solidFill>
              </a:endParaRPr>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6"/>
          <p:cNvSpPr txBox="1">
            <a:spLocks/>
          </p:cNvSpPr>
          <p:nvPr/>
        </p:nvSpPr>
        <p:spPr bwMode="auto">
          <a:xfrm>
            <a:off x="330200" y="379413"/>
            <a:ext cx="74755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sz="2400">
                <a:solidFill>
                  <a:schemeClr val="tx1"/>
                </a:solidFill>
                <a:latin typeface="Verdana" pitchFamily="34" charset="0"/>
                <a:ea typeface="MS PGothic" pitchFamily="34" charset="-128"/>
              </a:defRPr>
            </a:lvl1pPr>
            <a:lvl2pPr marL="742950" indent="-285750" defTabSz="457200" eaLnBrk="0" hangingPunct="0">
              <a:defRPr sz="2400">
                <a:solidFill>
                  <a:schemeClr val="tx1"/>
                </a:solidFill>
                <a:latin typeface="Verdana" pitchFamily="34" charset="0"/>
                <a:ea typeface="MS PGothic" pitchFamily="34" charset="-128"/>
              </a:defRPr>
            </a:lvl2pPr>
            <a:lvl3pPr marL="1143000" indent="-228600" defTabSz="457200" eaLnBrk="0" hangingPunct="0">
              <a:defRPr sz="2400">
                <a:solidFill>
                  <a:schemeClr val="tx1"/>
                </a:solidFill>
                <a:latin typeface="Verdana" pitchFamily="34" charset="0"/>
                <a:ea typeface="MS PGothic" pitchFamily="34" charset="-128"/>
              </a:defRPr>
            </a:lvl3pPr>
            <a:lvl4pPr marL="1600200" indent="-228600" defTabSz="457200" eaLnBrk="0" hangingPunct="0">
              <a:defRPr sz="2400">
                <a:solidFill>
                  <a:schemeClr val="tx1"/>
                </a:solidFill>
                <a:latin typeface="Verdana" pitchFamily="34" charset="0"/>
                <a:ea typeface="MS PGothic" pitchFamily="34" charset="-128"/>
              </a:defRPr>
            </a:lvl4pPr>
            <a:lvl5pPr marL="2057400" indent="-228600" defTabSz="457200" eaLnBrk="0" hangingPunct="0">
              <a:defRPr sz="2400">
                <a:solidFill>
                  <a:schemeClr val="tx1"/>
                </a:solidFill>
                <a:latin typeface="Verdan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GB" altLang="en-US" sz="2000" b="1">
                <a:solidFill>
                  <a:srgbClr val="00549F"/>
                </a:solidFill>
              </a:rPr>
              <a:t>OPTIMISED ORBIT PHASING OF S3A/B AND C/D </a:t>
            </a:r>
            <a:br>
              <a:rPr lang="en-GB" altLang="en-US" sz="2000" b="1">
                <a:solidFill>
                  <a:srgbClr val="00549F"/>
                </a:solidFill>
              </a:rPr>
            </a:br>
            <a:endParaRPr lang="en-GB" altLang="en-US" sz="2000" b="1">
              <a:solidFill>
                <a:srgbClr val="00549F"/>
              </a:solidFill>
            </a:endParaRPr>
          </a:p>
        </p:txBody>
      </p:sp>
      <p:pic>
        <p:nvPicPr>
          <p:cNvPr id="19459"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03700" y="1076325"/>
            <a:ext cx="3506788"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2"/>
          <p:cNvSpPr txBox="1">
            <a:spLocks noChangeArrowheads="1"/>
          </p:cNvSpPr>
          <p:nvPr/>
        </p:nvSpPr>
        <p:spPr bwMode="auto">
          <a:xfrm>
            <a:off x="4797425" y="1266825"/>
            <a:ext cx="3165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GB" altLang="en-US" sz="1800" b="1">
                <a:solidFill>
                  <a:schemeClr val="bg1"/>
                </a:solidFill>
                <a:latin typeface="Calibri" pitchFamily="34" charset="0"/>
              </a:rPr>
              <a:t>180 degree phase shift</a:t>
            </a:r>
          </a:p>
        </p:txBody>
      </p:sp>
      <p:sp>
        <p:nvSpPr>
          <p:cNvPr id="19461" name="TextBox 9"/>
          <p:cNvSpPr txBox="1">
            <a:spLocks noChangeArrowheads="1"/>
          </p:cNvSpPr>
          <p:nvPr/>
        </p:nvSpPr>
        <p:spPr bwMode="auto">
          <a:xfrm>
            <a:off x="176213" y="1090613"/>
            <a:ext cx="3913187"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just" eaLnBrk="1" hangingPunct="1">
              <a:buFont typeface="Wingdings" pitchFamily="2" charset="2"/>
              <a:buChar char="q"/>
            </a:pPr>
            <a:r>
              <a:rPr lang="en-GB" altLang="en-US" sz="1400" dirty="0"/>
              <a:t>Copernicus Marine Environment Monitoring Service (CMEMS) asked for optimising orbit phase shift to </a:t>
            </a:r>
            <a:r>
              <a:rPr lang="en-GB" altLang="en-US" sz="1400" b="1" dirty="0">
                <a:solidFill>
                  <a:srgbClr val="00B0F0"/>
                </a:solidFill>
              </a:rPr>
              <a:t>improve interleave between S3A and S3B for improved SRAL </a:t>
            </a:r>
            <a:r>
              <a:rPr lang="en-GB" altLang="en-US" sz="1400" b="1" dirty="0" err="1">
                <a:solidFill>
                  <a:srgbClr val="00B0F0"/>
                </a:solidFill>
              </a:rPr>
              <a:t>meso</a:t>
            </a:r>
            <a:r>
              <a:rPr lang="en-GB" altLang="en-US" sz="1400" b="1" dirty="0">
                <a:solidFill>
                  <a:srgbClr val="00B0F0"/>
                </a:solidFill>
              </a:rPr>
              <a:t>-scale sampling at 4-7 days</a:t>
            </a:r>
          </a:p>
          <a:p>
            <a:pPr algn="just" eaLnBrk="1" hangingPunct="1">
              <a:buFont typeface="Wingdings" pitchFamily="2" charset="2"/>
              <a:buChar char="q"/>
            </a:pPr>
            <a:r>
              <a:rPr lang="en-GB" altLang="en-US" sz="1400" dirty="0"/>
              <a:t>Solution of </a:t>
            </a:r>
            <a:r>
              <a:rPr lang="en-GB" altLang="en-US" sz="1400" b="1" dirty="0">
                <a:solidFill>
                  <a:srgbClr val="00B0F0"/>
                </a:solidFill>
              </a:rPr>
              <a:t>140°</a:t>
            </a:r>
            <a:r>
              <a:rPr lang="en-GB" altLang="en-US" sz="1400" dirty="0"/>
              <a:t> separation recommended by ESA, and confirmed by EUMETSAT assessment.</a:t>
            </a:r>
          </a:p>
          <a:p>
            <a:pPr algn="just" eaLnBrk="1" hangingPunct="1">
              <a:buFont typeface="Wingdings" pitchFamily="2" charset="2"/>
              <a:buChar char="q"/>
            </a:pPr>
            <a:r>
              <a:rPr lang="en-GB" altLang="en-US" sz="1400" dirty="0"/>
              <a:t>EC has confirmed implementation for S3B</a:t>
            </a:r>
          </a:p>
          <a:p>
            <a:pPr algn="just" eaLnBrk="1" hangingPunct="1">
              <a:buSzPct val="80000"/>
              <a:buFont typeface="Wingdings" pitchFamily="2" charset="2"/>
              <a:buChar char="q"/>
            </a:pPr>
            <a:r>
              <a:rPr lang="en-US" altLang="en-US" sz="1400" b="1" dirty="0">
                <a:solidFill>
                  <a:srgbClr val="00B0F0"/>
                </a:solidFill>
              </a:rPr>
              <a:t>Minimal impact on optical </a:t>
            </a:r>
            <a:r>
              <a:rPr lang="en-US" altLang="en-US" sz="1400" b="1" dirty="0" smtClean="0">
                <a:solidFill>
                  <a:srgbClr val="00B0F0"/>
                </a:solidFill>
              </a:rPr>
              <a:t>mission</a:t>
            </a:r>
            <a:endParaRPr lang="en-US" altLang="en-US" sz="1400" dirty="0"/>
          </a:p>
          <a:p>
            <a:pPr lvl="1" algn="just" eaLnBrk="1" hangingPunct="1">
              <a:buSzPct val="80000"/>
              <a:buFont typeface="Wingdings" pitchFamily="2" charset="2"/>
              <a:buChar char="q"/>
            </a:pPr>
            <a:r>
              <a:rPr lang="en-US" altLang="en-US" sz="1200" b="1" dirty="0" smtClean="0"/>
              <a:t>Over ocean</a:t>
            </a:r>
          </a:p>
          <a:p>
            <a:pPr lvl="2" algn="just" eaLnBrk="1" hangingPunct="1">
              <a:buSzPct val="80000"/>
              <a:buFont typeface="Wingdings" pitchFamily="2" charset="2"/>
              <a:buChar char="q"/>
            </a:pPr>
            <a:r>
              <a:rPr lang="en-US" altLang="en-US" sz="1200" dirty="0" smtClean="0"/>
              <a:t>OLCI: global </a:t>
            </a:r>
            <a:r>
              <a:rPr lang="en-US" altLang="en-US" sz="1200" dirty="0"/>
              <a:t>coverage &lt;2 days but parts of the swath will be impacted by sun-glint. Sun-glint free coverage by OLCI will be attained in ~3 days over the </a:t>
            </a:r>
            <a:r>
              <a:rPr lang="en-US" altLang="en-US" sz="1200" dirty="0" smtClean="0"/>
              <a:t>ocean.</a:t>
            </a:r>
          </a:p>
          <a:p>
            <a:pPr lvl="2" algn="just" eaLnBrk="1" hangingPunct="1">
              <a:buSzPct val="80000"/>
              <a:buFont typeface="Wingdings" pitchFamily="2" charset="2"/>
              <a:buChar char="q"/>
            </a:pPr>
            <a:r>
              <a:rPr lang="en-US" altLang="en-US" sz="1200" dirty="0" smtClean="0"/>
              <a:t>SLSTR: </a:t>
            </a:r>
            <a:r>
              <a:rPr lang="en-US" altLang="en-US" sz="1200" dirty="0"/>
              <a:t>coverage and revisit of the SLSTR remains compliant with requirements.</a:t>
            </a:r>
          </a:p>
          <a:p>
            <a:pPr lvl="1" algn="just" eaLnBrk="1" hangingPunct="1">
              <a:buSzPct val="80000"/>
              <a:buFont typeface="Wingdings" pitchFamily="2" charset="2"/>
              <a:buChar char="q"/>
            </a:pPr>
            <a:r>
              <a:rPr lang="en-US" altLang="en-US" sz="1200" b="1" dirty="0"/>
              <a:t>Over land </a:t>
            </a:r>
            <a:r>
              <a:rPr lang="en-US" altLang="en-US" sz="1200" dirty="0"/>
              <a:t>(sun glint unproblematic, unless inland water) OLCI and SLSTR coverage is expected to remain compliant with requirements.</a:t>
            </a:r>
            <a:endParaRPr lang="en-GB" altLang="en-US" sz="1200" dirty="0"/>
          </a:p>
        </p:txBody>
      </p:sp>
      <p:pic>
        <p:nvPicPr>
          <p:cNvPr id="1946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81638" y="2235200"/>
            <a:ext cx="33750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3" name="TextBox 8"/>
          <p:cNvSpPr txBox="1">
            <a:spLocks noChangeArrowheads="1"/>
          </p:cNvSpPr>
          <p:nvPr/>
        </p:nvSpPr>
        <p:spPr bwMode="auto">
          <a:xfrm>
            <a:off x="5586413" y="2339975"/>
            <a:ext cx="31654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eaLnBrk="1" hangingPunct="1">
              <a:lnSpc>
                <a:spcPct val="100000"/>
              </a:lnSpc>
              <a:spcBef>
                <a:spcPct val="0"/>
              </a:spcBef>
              <a:buClrTx/>
              <a:buFontTx/>
              <a:buNone/>
            </a:pPr>
            <a:r>
              <a:rPr lang="en-GB" altLang="en-US" sz="1800" b="1">
                <a:solidFill>
                  <a:schemeClr val="bg1"/>
                </a:solidFill>
                <a:latin typeface="Calibri" pitchFamily="34" charset="0"/>
              </a:rPr>
              <a:t>140 degree phase shift</a:t>
            </a:r>
          </a:p>
        </p:txBody>
      </p:sp>
      <p:pic>
        <p:nvPicPr>
          <p:cNvPr id="1946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2438" y="3427413"/>
            <a:ext cx="2906712"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7700" y="4392613"/>
            <a:ext cx="2928938" cy="204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6" name="TextBox 20"/>
          <p:cNvSpPr txBox="1">
            <a:spLocks noChangeArrowheads="1"/>
          </p:cNvSpPr>
          <p:nvPr/>
        </p:nvSpPr>
        <p:spPr bwMode="auto">
          <a:xfrm>
            <a:off x="4262438" y="3771900"/>
            <a:ext cx="2906712"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GB" altLang="en-US" sz="1400" b="1"/>
              <a:t>S3A+S3B, 140 deg: 2-day coverage </a:t>
            </a:r>
          </a:p>
          <a:p>
            <a:pPr eaLnBrk="1" hangingPunct="1"/>
            <a:r>
              <a:rPr lang="en-GB" altLang="en-US" sz="1400" b="1"/>
              <a:t>(gaps due to sun glint) </a:t>
            </a:r>
          </a:p>
        </p:txBody>
      </p:sp>
      <p:sp>
        <p:nvSpPr>
          <p:cNvPr id="19467" name="TextBox 21"/>
          <p:cNvSpPr txBox="1">
            <a:spLocks noChangeArrowheads="1"/>
          </p:cNvSpPr>
          <p:nvPr/>
        </p:nvSpPr>
        <p:spPr bwMode="auto">
          <a:xfrm>
            <a:off x="5749925" y="4676775"/>
            <a:ext cx="29067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GB" altLang="en-US" sz="1400" b="1"/>
              <a:t>S3A+S3B, 140 deg: 3-day coverage (mitigation of sun glint)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txBox="1">
            <a:spLocks noChangeArrowheads="1"/>
          </p:cNvSpPr>
          <p:nvPr/>
        </p:nvSpPr>
        <p:spPr bwMode="auto">
          <a:xfrm>
            <a:off x="254000" y="161583"/>
            <a:ext cx="6381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nSpc>
                <a:spcPct val="100000"/>
              </a:lnSpc>
              <a:spcBef>
                <a:spcPct val="0"/>
              </a:spcBef>
              <a:buClrTx/>
              <a:buFontTx/>
              <a:buNone/>
            </a:pPr>
            <a:r>
              <a:rPr lang="en-GB" altLang="en-US" sz="2400" b="1" dirty="0">
                <a:solidFill>
                  <a:srgbClr val="00549F"/>
                </a:solidFill>
              </a:rPr>
              <a:t>What happened since </a:t>
            </a:r>
            <a:r>
              <a:rPr lang="en-GB" altLang="en-US" sz="2400" b="1" dirty="0" smtClean="0">
                <a:solidFill>
                  <a:srgbClr val="00549F"/>
                </a:solidFill>
              </a:rPr>
              <a:t>launch … </a:t>
            </a:r>
            <a:endParaRPr lang="en-US" altLang="en-US" sz="2400" b="1" dirty="0">
              <a:solidFill>
                <a:srgbClr val="00549F"/>
              </a:solidFill>
            </a:endParaRPr>
          </a:p>
        </p:txBody>
      </p:sp>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988" y="2855913"/>
            <a:ext cx="3008312" cy="200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36" name="TextBox 2"/>
          <p:cNvSpPr txBox="1">
            <a:spLocks noChangeArrowheads="1"/>
          </p:cNvSpPr>
          <p:nvPr/>
        </p:nvSpPr>
        <p:spPr bwMode="auto">
          <a:xfrm>
            <a:off x="119063" y="1330325"/>
            <a:ext cx="304323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ctr" eaLnBrk="1" hangingPunct="1">
              <a:lnSpc>
                <a:spcPct val="100000"/>
              </a:lnSpc>
              <a:spcBef>
                <a:spcPct val="0"/>
              </a:spcBef>
              <a:buClrTx/>
              <a:buFontTx/>
              <a:buNone/>
            </a:pPr>
            <a:r>
              <a:rPr lang="en-US" altLang="en-US" b="1">
                <a:solidFill>
                  <a:srgbClr val="0098DB"/>
                </a:solidFill>
              </a:rPr>
              <a:t>Sentinel-3A successfully launched from Plesetsk Cosmodrome (Russia) on 16 February 2016</a:t>
            </a:r>
            <a:endParaRPr lang="en-GB" altLang="en-US">
              <a:solidFill>
                <a:srgbClr val="0098DB"/>
              </a:solidFill>
            </a:endParaRPr>
          </a:p>
        </p:txBody>
      </p:sp>
      <p:sp>
        <p:nvSpPr>
          <p:cNvPr id="18437" name="TextBox 3"/>
          <p:cNvSpPr txBox="1">
            <a:spLocks noChangeArrowheads="1"/>
          </p:cNvSpPr>
          <p:nvPr/>
        </p:nvSpPr>
        <p:spPr bwMode="auto">
          <a:xfrm>
            <a:off x="-209550" y="5081588"/>
            <a:ext cx="36607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119000"/>
              </a:lnSpc>
              <a:spcBef>
                <a:spcPct val="20000"/>
              </a:spcBef>
              <a:buClr>
                <a:schemeClr val="accent1"/>
              </a:buClr>
              <a:buFont typeface="Verdana" pitchFamily="34" charset="0"/>
              <a:defRPr sz="1600">
                <a:solidFill>
                  <a:schemeClr val="bg2"/>
                </a:solidFill>
                <a:latin typeface="Verdana" pitchFamily="34" charset="0"/>
                <a:ea typeface="MS PGothic" pitchFamily="34" charset="-128"/>
                <a:cs typeface="Verdana" pitchFamily="34" charset="0"/>
              </a:defRPr>
            </a:lvl1pPr>
            <a:lvl2pPr marL="742950" indent="-28575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defRPr sz="1600">
                <a:solidFill>
                  <a:schemeClr val="bg2"/>
                </a:solidFill>
                <a:latin typeface="Verdana" pitchFamily="34" charset="0"/>
                <a:ea typeface="MS PGothic" pitchFamily="34" charset="-128"/>
                <a:cs typeface="Verdana" pitchFamily="34" charset="0"/>
              </a:defRPr>
            </a:lvl9pPr>
          </a:lstStyle>
          <a:p>
            <a:pPr algn="ctr" eaLnBrk="1" hangingPunct="1">
              <a:lnSpc>
                <a:spcPct val="100000"/>
              </a:lnSpc>
              <a:spcBef>
                <a:spcPct val="0"/>
              </a:spcBef>
              <a:buClrTx/>
              <a:buFontTx/>
              <a:buNone/>
            </a:pPr>
            <a:r>
              <a:rPr lang="en-GB" altLang="en-US" b="1">
                <a:solidFill>
                  <a:srgbClr val="0098DB"/>
                </a:solidFill>
              </a:rPr>
              <a:t>Spacecraft and all instruments in nominal  operational mode and functioning well.</a:t>
            </a:r>
          </a:p>
        </p:txBody>
      </p:sp>
      <p:graphicFrame>
        <p:nvGraphicFramePr>
          <p:cNvPr id="6" name="Table 5"/>
          <p:cNvGraphicFramePr>
            <a:graphicFrameLocks noGrp="1"/>
          </p:cNvGraphicFramePr>
          <p:nvPr>
            <p:extLst>
              <p:ext uri="{D42A27DB-BD31-4B8C-83A1-F6EECF244321}">
                <p14:modId xmlns:p14="http://schemas.microsoft.com/office/powerpoint/2010/main" val="4012163607"/>
              </p:ext>
            </p:extLst>
          </p:nvPr>
        </p:nvGraphicFramePr>
        <p:xfrm>
          <a:off x="3261690" y="627688"/>
          <a:ext cx="5846762" cy="5852625"/>
        </p:xfrm>
        <a:graphic>
          <a:graphicData uri="http://schemas.openxmlformats.org/drawingml/2006/table">
            <a:tbl>
              <a:tblPr firstRow="1" bandRow="1">
                <a:tableStyleId>{3B4B98B0-60AC-42C2-AFA5-B58CD77FA1E5}</a:tableStyleId>
              </a:tblPr>
              <a:tblGrid>
                <a:gridCol w="1399071"/>
                <a:gridCol w="4447691"/>
              </a:tblGrid>
              <a:tr h="252688">
                <a:tc>
                  <a:txBody>
                    <a:bodyPr/>
                    <a:lstStyle/>
                    <a:p>
                      <a:pPr>
                        <a:lnSpc>
                          <a:spcPct val="100000"/>
                        </a:lnSpc>
                        <a:spcBef>
                          <a:spcPts val="600"/>
                        </a:spcBef>
                      </a:pPr>
                      <a:r>
                        <a:rPr lang="en-GB"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16 Feb</a:t>
                      </a:r>
                      <a:endParaRPr lang="en-GB" sz="10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c>
                  <a:txBody>
                    <a:bodyPr/>
                    <a:lstStyle/>
                    <a:p>
                      <a:pPr>
                        <a:lnSpc>
                          <a:spcPct val="100000"/>
                        </a:lnSpc>
                        <a:spcBef>
                          <a:spcPts val="0"/>
                        </a:spcBef>
                      </a:pPr>
                      <a:r>
                        <a:rPr lang="en-GB"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Successful</a:t>
                      </a:r>
                      <a:r>
                        <a:rPr lang="en-GB" sz="1000"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Launch</a:t>
                      </a:r>
                      <a:endParaRPr lang="en-GB" sz="1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r>
              <a:tr h="755374">
                <a:tc>
                  <a:txBody>
                    <a:bodyPr/>
                    <a:lstStyle/>
                    <a:p>
                      <a:pPr>
                        <a:lnSpc>
                          <a:spcPct val="100000"/>
                        </a:lnSpc>
                        <a:spcBef>
                          <a:spcPts val="600"/>
                        </a:spcBef>
                      </a:pPr>
                      <a:r>
                        <a:rPr lang="en-GB"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18 Feb</a:t>
                      </a:r>
                      <a:endParaRPr lang="en-GB" sz="10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c>
                  <a:txBody>
                    <a:bodyPr/>
                    <a:lstStyle/>
                    <a:p>
                      <a:pPr algn="just" eaLnBrk="1" hangingPunct="1">
                        <a:lnSpc>
                          <a:spcPct val="100000"/>
                        </a:lnSpc>
                        <a:spcBef>
                          <a:spcPts val="0"/>
                        </a:spcBef>
                        <a:buClr>
                          <a:srgbClr val="0070C0"/>
                        </a:buClr>
                        <a:buFont typeface="Wingdings" pitchFamily="2" charset="2"/>
                        <a:buNone/>
                      </a:pPr>
                      <a:r>
                        <a:rPr lang="en-US" altLang="en-US" sz="1000" dirty="0" smtClean="0">
                          <a:solidFill>
                            <a:schemeClr val="tx1"/>
                          </a:solidFill>
                          <a:latin typeface="Verdana" pitchFamily="34" charset="0"/>
                          <a:ea typeface="Verdana" pitchFamily="34" charset="0"/>
                          <a:cs typeface="Verdana" pitchFamily="34" charset="0"/>
                        </a:rPr>
                        <a:t>LEOP phase concluded successfully</a:t>
                      </a:r>
                    </a:p>
                    <a:p>
                      <a:pPr marL="176213" lvl="1" indent="-176213" algn="just" eaLnBrk="1" hangingPunct="1">
                        <a:lnSpc>
                          <a:spcPct val="100000"/>
                        </a:lnSpc>
                        <a:spcBef>
                          <a:spcPts val="0"/>
                        </a:spcBef>
                        <a:buClr>
                          <a:srgbClr val="0070C0"/>
                        </a:buClr>
                        <a:buFont typeface="Wingdings" panose="05000000000000000000" pitchFamily="2" charset="2"/>
                        <a:buChar char="ü"/>
                      </a:pPr>
                      <a:r>
                        <a:rPr lang="en-US" altLang="en-US" sz="800" dirty="0" smtClean="0">
                          <a:solidFill>
                            <a:schemeClr val="tx1"/>
                          </a:solidFill>
                          <a:latin typeface="Verdana" pitchFamily="34" charset="0"/>
                          <a:ea typeface="Verdana" pitchFamily="34" charset="0"/>
                          <a:cs typeface="Verdana" pitchFamily="34" charset="0"/>
                        </a:rPr>
                        <a:t>Perfect orbit injection from the launcher</a:t>
                      </a:r>
                    </a:p>
                    <a:p>
                      <a:pPr marL="176213" lvl="1" indent="-176213" algn="just" eaLnBrk="1" hangingPunct="1">
                        <a:lnSpc>
                          <a:spcPct val="100000"/>
                        </a:lnSpc>
                        <a:spcBef>
                          <a:spcPts val="0"/>
                        </a:spcBef>
                        <a:buClr>
                          <a:srgbClr val="0070C0"/>
                        </a:buClr>
                        <a:buFont typeface="Wingdings" panose="05000000000000000000" pitchFamily="2" charset="2"/>
                        <a:buChar char="ü"/>
                      </a:pPr>
                      <a:r>
                        <a:rPr lang="en-US" altLang="en-US" sz="800" dirty="0" smtClean="0">
                          <a:solidFill>
                            <a:schemeClr val="tx1"/>
                          </a:solidFill>
                          <a:latin typeface="Verdana" pitchFamily="34" charset="0"/>
                          <a:ea typeface="Verdana" pitchFamily="34" charset="0"/>
                          <a:cs typeface="Verdana" pitchFamily="34" charset="0"/>
                        </a:rPr>
                        <a:t>Rapid and smooth Solar Array deployment</a:t>
                      </a:r>
                    </a:p>
                    <a:p>
                      <a:pPr marL="176213" lvl="1" indent="-176213" algn="just" eaLnBrk="1" hangingPunct="1">
                        <a:lnSpc>
                          <a:spcPct val="100000"/>
                        </a:lnSpc>
                        <a:spcBef>
                          <a:spcPts val="0"/>
                        </a:spcBef>
                        <a:buClr>
                          <a:srgbClr val="0070C0"/>
                        </a:buClr>
                        <a:buFont typeface="Wingdings" panose="05000000000000000000" pitchFamily="2" charset="2"/>
                        <a:buChar char="ü"/>
                      </a:pPr>
                      <a:r>
                        <a:rPr lang="en-US" altLang="en-US" sz="800" dirty="0" smtClean="0">
                          <a:solidFill>
                            <a:schemeClr val="tx1"/>
                          </a:solidFill>
                          <a:latin typeface="Verdana" pitchFamily="34" charset="0"/>
                          <a:ea typeface="Verdana" pitchFamily="34" charset="0"/>
                          <a:cs typeface="Verdana" pitchFamily="34" charset="0"/>
                        </a:rPr>
                        <a:t>Only one minor anomaly encountered (Star Tracker </a:t>
                      </a:r>
                      <a:r>
                        <a:rPr lang="en-US" altLang="en-US" sz="800" dirty="0" err="1" smtClean="0">
                          <a:solidFill>
                            <a:schemeClr val="tx1"/>
                          </a:solidFill>
                          <a:latin typeface="Verdana" pitchFamily="34" charset="0"/>
                          <a:ea typeface="Verdana" pitchFamily="34" charset="0"/>
                          <a:cs typeface="Verdana" pitchFamily="34" charset="0"/>
                        </a:rPr>
                        <a:t>depointing</a:t>
                      </a:r>
                      <a:r>
                        <a:rPr lang="en-US" altLang="en-US" sz="800" dirty="0" smtClean="0">
                          <a:solidFill>
                            <a:schemeClr val="tx1"/>
                          </a:solidFill>
                          <a:latin typeface="Verdana" pitchFamily="34" charset="0"/>
                          <a:ea typeface="Verdana" pitchFamily="34" charset="0"/>
                          <a:cs typeface="Verdana" pitchFamily="34" charset="0"/>
                        </a:rPr>
                        <a:t> due to incorrect quaternion data), rapidly identified and corrected</a:t>
                      </a:r>
                    </a:p>
                  </a:txBody>
                  <a:tcPr marL="91443" marR="91443" marT="45744" marB="45744"/>
                </a:tc>
              </a:tr>
              <a:tr h="314336">
                <a:tc>
                  <a:txBody>
                    <a:bodyPr/>
                    <a:lstStyle/>
                    <a:p>
                      <a:pPr>
                        <a:lnSpc>
                          <a:spcPct val="100000"/>
                        </a:lnSpc>
                        <a:spcBef>
                          <a:spcPts val="600"/>
                        </a:spcBef>
                      </a:pPr>
                      <a:r>
                        <a:rPr lang="en-GB"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26 Feb</a:t>
                      </a:r>
                      <a:endParaRPr lang="en-GB" sz="10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c>
                  <a:txBody>
                    <a:bodyPr/>
                    <a:lstStyle/>
                    <a:p>
                      <a:pPr>
                        <a:lnSpc>
                          <a:spcPct val="100000"/>
                        </a:lnSpc>
                        <a:spcBef>
                          <a:spcPts val="0"/>
                        </a:spcBef>
                      </a:pPr>
                      <a:r>
                        <a:rPr lang="en-GB"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Platform</a:t>
                      </a:r>
                      <a:r>
                        <a:rPr lang="en-GB" sz="1000"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In-Orbit Verification completed</a:t>
                      </a:r>
                      <a:endParaRPr lang="en-GB" sz="1000" b="0"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r>
              <a:tr h="609666">
                <a:tc>
                  <a:txBody>
                    <a:bodyPr/>
                    <a:lstStyle/>
                    <a:p>
                      <a:pPr>
                        <a:lnSpc>
                          <a:spcPct val="100000"/>
                        </a:lnSpc>
                        <a:spcBef>
                          <a:spcPts val="600"/>
                        </a:spcBef>
                      </a:pPr>
                      <a:r>
                        <a:rPr lang="en-GB"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4</a:t>
                      </a:r>
                      <a:r>
                        <a:rPr lang="en-GB" sz="1000"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March</a:t>
                      </a:r>
                      <a:endParaRPr lang="en-GB" sz="10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c>
                  <a:txBody>
                    <a:bodyPr/>
                    <a:lstStyle/>
                    <a:p>
                      <a:pPr>
                        <a:lnSpc>
                          <a:spcPct val="100000"/>
                        </a:lnSpc>
                        <a:spcBef>
                          <a:spcPts val="0"/>
                        </a:spcBef>
                      </a:pPr>
                      <a:r>
                        <a:rPr lang="en-GB"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Payload </a:t>
                      </a:r>
                      <a:r>
                        <a:rPr lang="en-GB" sz="1000"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In-Orbit Verification </a:t>
                      </a:r>
                      <a:r>
                        <a:rPr lang="en-GB"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completed</a:t>
                      </a:r>
                    </a:p>
                    <a:p>
                      <a:pPr marL="176213" lvl="1" indent="-176213" algn="just" defTabSz="914400" rtl="0" eaLnBrk="1" latinLnBrk="0" hangingPunct="1">
                        <a:lnSpc>
                          <a:spcPct val="100000"/>
                        </a:lnSpc>
                        <a:spcBef>
                          <a:spcPts val="0"/>
                        </a:spcBef>
                        <a:buClr>
                          <a:srgbClr val="0070C0"/>
                        </a:buClr>
                        <a:buFont typeface="Wingdings" panose="05000000000000000000" pitchFamily="2" charset="2"/>
                        <a:buChar char="ü"/>
                      </a:pPr>
                      <a:r>
                        <a:rPr lang="en-US" altLang="en-US" sz="800" kern="1200" dirty="0" smtClean="0">
                          <a:solidFill>
                            <a:schemeClr val="tx1"/>
                          </a:solidFill>
                          <a:latin typeface="Verdana" pitchFamily="34" charset="0"/>
                          <a:ea typeface="Verdana" pitchFamily="34" charset="0"/>
                          <a:cs typeface="Verdana" pitchFamily="34" charset="0"/>
                        </a:rPr>
                        <a:t>All instrument ON and operating (except SLSTR in decontamination mode, as planned)</a:t>
                      </a:r>
                    </a:p>
                    <a:p>
                      <a:pPr marL="176213" lvl="1" indent="-176213" algn="just" defTabSz="914400" rtl="0" eaLnBrk="1" latinLnBrk="0" hangingPunct="1">
                        <a:lnSpc>
                          <a:spcPct val="100000"/>
                        </a:lnSpc>
                        <a:spcBef>
                          <a:spcPts val="0"/>
                        </a:spcBef>
                        <a:buClr>
                          <a:srgbClr val="0070C0"/>
                        </a:buClr>
                        <a:buFont typeface="Wingdings" panose="05000000000000000000" pitchFamily="2" charset="2"/>
                        <a:buChar char="ü"/>
                      </a:pPr>
                      <a:r>
                        <a:rPr lang="en-US" altLang="en-US" sz="800" kern="1200" dirty="0" smtClean="0">
                          <a:solidFill>
                            <a:schemeClr val="tx1"/>
                          </a:solidFill>
                          <a:latin typeface="Verdana" pitchFamily="34" charset="0"/>
                          <a:ea typeface="Verdana" pitchFamily="34" charset="0"/>
                          <a:cs typeface="Verdana" pitchFamily="34" charset="0"/>
                        </a:rPr>
                        <a:t>Level-0 products being generated</a:t>
                      </a:r>
                    </a:p>
                  </a:txBody>
                  <a:tcPr marL="91443" marR="91443" marT="45744" marB="45744"/>
                </a:tc>
              </a:tr>
              <a:tr h="317519">
                <a:tc>
                  <a:txBody>
                    <a:bodyPr/>
                    <a:lstStyle/>
                    <a:p>
                      <a:pPr>
                        <a:lnSpc>
                          <a:spcPct val="100000"/>
                        </a:lnSpc>
                        <a:spcBef>
                          <a:spcPts val="600"/>
                        </a:spcBef>
                      </a:pPr>
                      <a:r>
                        <a:rPr lang="en-GB"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7 March</a:t>
                      </a:r>
                      <a:r>
                        <a:rPr lang="en-GB" sz="1000"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endParaRPr lang="en-GB" sz="1000" b="1" dirty="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Cal/Val</a:t>
                      </a:r>
                      <a:r>
                        <a:rPr lang="en-GB" sz="1000"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Phase of S3 commences</a:t>
                      </a:r>
                      <a:endParaRPr lang="en-GB"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r>
              <a:tr h="317519">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GB"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April/May</a:t>
                      </a: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Mid-Term-Reviews for OLCI,</a:t>
                      </a:r>
                      <a:r>
                        <a:rPr lang="en-GB" sz="1000"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SLSTR and SRAL</a:t>
                      </a:r>
                    </a:p>
                  </a:txBody>
                  <a:tcPr marL="91443" marR="91443" marT="45744" marB="45744"/>
                </a:tc>
              </a:tr>
              <a:tr h="317519">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GB"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mid</a:t>
                      </a:r>
                      <a:r>
                        <a:rPr lang="en-GB" sz="1000"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GB"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May</a:t>
                      </a: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smtClean="0">
                          <a:solidFill>
                            <a:srgbClr val="0098DB"/>
                          </a:solidFill>
                          <a:latin typeface="Verdana" panose="020B0604030504040204" pitchFamily="34" charset="0"/>
                          <a:ea typeface="Verdana" panose="020B0604030504040204" pitchFamily="34" charset="0"/>
                          <a:cs typeface="Verdana" panose="020B0604030504040204" pitchFamily="34" charset="0"/>
                        </a:rPr>
                        <a:t>Release</a:t>
                      </a:r>
                      <a:r>
                        <a:rPr lang="en-GB" sz="1000" b="1" baseline="0" dirty="0" smtClean="0">
                          <a:solidFill>
                            <a:srgbClr val="0098DB"/>
                          </a:solidFill>
                          <a:latin typeface="Verdana" panose="020B0604030504040204" pitchFamily="34" charset="0"/>
                          <a:ea typeface="Verdana" panose="020B0604030504040204" pitchFamily="34" charset="0"/>
                          <a:cs typeface="Verdana" panose="020B0604030504040204" pitchFamily="34" charset="0"/>
                        </a:rPr>
                        <a:t> of s</a:t>
                      </a:r>
                      <a:r>
                        <a:rPr lang="en-GB" sz="1000" b="1" dirty="0" smtClean="0">
                          <a:solidFill>
                            <a:srgbClr val="0098DB"/>
                          </a:solidFill>
                          <a:latin typeface="Verdana" panose="020B0604030504040204" pitchFamily="34" charset="0"/>
                          <a:ea typeface="Verdana" panose="020B0604030504040204" pitchFamily="34" charset="0"/>
                          <a:cs typeface="Verdana" panose="020B0604030504040204" pitchFamily="34" charset="0"/>
                        </a:rPr>
                        <a:t>ample products to all users for familiarisation</a:t>
                      </a:r>
                    </a:p>
                  </a:txBody>
                  <a:tcPr marL="91443" marR="91443" marT="45744" marB="45744"/>
                </a:tc>
              </a:tr>
              <a:tr h="317519">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GB"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rPr>
                        <a:t>28-30</a:t>
                      </a:r>
                      <a:r>
                        <a:rPr lang="en-GB" sz="1000" b="1"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June</a:t>
                      </a:r>
                      <a:endParaRPr lang="en-GB" sz="1000" b="1"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rPr>
                        <a:t>Expert users meeting</a:t>
                      </a:r>
                      <a:r>
                        <a:rPr lang="en-GB" sz="1000" b="0" baseline="0" dirty="0" smtClean="0">
                          <a:solidFill>
                            <a:schemeClr val="tx1"/>
                          </a:solidFill>
                          <a:latin typeface="Verdana" panose="020B0604030504040204" pitchFamily="34" charset="0"/>
                          <a:ea typeface="Verdana" panose="020B0604030504040204" pitchFamily="34" charset="0"/>
                          <a:cs typeface="Verdana" panose="020B0604030504040204" pitchFamily="34" charset="0"/>
                        </a:rPr>
                        <a:t> – first feedback from S3 validation teams</a:t>
                      </a:r>
                      <a:endParaRPr lang="en-GB" sz="1000" b="0" dirty="0" smtClean="0">
                        <a:solidFill>
                          <a:schemeClr val="tx1"/>
                        </a:solidFill>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r>
              <a:tr h="548704">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GB" sz="1000" b="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11/12-July </a:t>
                      </a: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In-Orbit</a:t>
                      </a:r>
                      <a:r>
                        <a:rPr lang="en-GB" sz="1000" b="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Commissioning Review (IOCR)– </a:t>
                      </a:r>
                      <a:r>
                        <a:rPr lang="en-GB" sz="1000" b="1" baseline="0" dirty="0" smtClean="0">
                          <a:solidFill>
                            <a:srgbClr val="00B0F0"/>
                          </a:solidFill>
                          <a:effectLst/>
                          <a:latin typeface="Verdana" panose="020B0604030504040204" pitchFamily="34" charset="0"/>
                          <a:ea typeface="Verdana" panose="020B0604030504040204" pitchFamily="34" charset="0"/>
                          <a:cs typeface="Verdana" panose="020B0604030504040204" pitchFamily="34" charset="0"/>
                        </a:rPr>
                        <a:t>successful completion of commissioning phase, start of ramp-up phase (initial operations) </a:t>
                      </a:r>
                    </a:p>
                  </a:txBody>
                  <a:tcPr marL="91443" marR="91443" marT="45744" marB="45744"/>
                </a:tc>
              </a:tr>
              <a:tr h="396298">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GB" sz="1000" b="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13 July</a:t>
                      </a: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ESA internal handover from development to operations team; Handover of flight operations from ESA to EUMETSAT</a:t>
                      </a:r>
                    </a:p>
                  </a:txBody>
                  <a:tcPr marL="91443" marR="91443" marT="45744" marB="45744"/>
                </a:tc>
              </a:tr>
              <a:tr h="317519">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GB" sz="1000" b="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10 October </a:t>
                      </a: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Handover of Marine PDGS from ESA to EUMETSAT</a:t>
                      </a:r>
                      <a:endParaRPr lang="en-GB" sz="1000" b="1" baseline="0" dirty="0" smtClean="0">
                        <a:solidFill>
                          <a:srgbClr val="00B0F0"/>
                        </a:solidFill>
                        <a:effectLst/>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r>
              <a:tr h="317519">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GB" sz="1000" b="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Q3 2016</a:t>
                      </a: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baseline="0" dirty="0" smtClean="0">
                          <a:solidFill>
                            <a:srgbClr val="00B0F0"/>
                          </a:solidFill>
                          <a:effectLst/>
                          <a:latin typeface="Verdana" panose="020B0604030504040204" pitchFamily="34" charset="0"/>
                          <a:ea typeface="Verdana" panose="020B0604030504040204" pitchFamily="34" charset="0"/>
                          <a:cs typeface="Verdana" panose="020B0604030504040204" pitchFamily="34" charset="0"/>
                        </a:rPr>
                        <a:t>Progressive release of Level 1 data </a:t>
                      </a:r>
                    </a:p>
                  </a:txBody>
                  <a:tcPr marL="91443" marR="91443" marT="45744" marB="45744"/>
                </a:tc>
              </a:tr>
              <a:tr h="315072">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GB" sz="1000" b="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Till</a:t>
                      </a:r>
                      <a:r>
                        <a:rPr lang="en-GB" sz="1000" b="1"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 RORR</a:t>
                      </a:r>
                      <a:endParaRPr lang="en-GB" sz="1000" b="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baseline="0" dirty="0" smtClean="0">
                          <a:solidFill>
                            <a:srgbClr val="00B0F0"/>
                          </a:solidFill>
                          <a:effectLst/>
                          <a:latin typeface="Verdana" panose="020B0604030504040204" pitchFamily="34" charset="0"/>
                          <a:ea typeface="Verdana" panose="020B0604030504040204" pitchFamily="34" charset="0"/>
                          <a:cs typeface="Verdana" panose="020B0604030504040204" pitchFamily="34" charset="0"/>
                        </a:rPr>
                        <a:t>Progressive release of Level 2 data </a:t>
                      </a:r>
                    </a:p>
                  </a:txBody>
                  <a:tcPr marL="91443" marR="91443" marT="45744" marB="45744"/>
                </a:tc>
              </a:tr>
              <a:tr h="332898">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GB" sz="1000" b="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Dec 2016</a:t>
                      </a: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Mid-term review check point for ramp-up phase </a:t>
                      </a:r>
                    </a:p>
                  </a:txBody>
                  <a:tcPr marL="91443" marR="91443" marT="45744" marB="45744"/>
                </a:tc>
              </a:tr>
              <a:tr h="422475">
                <a:tc>
                  <a:txBody>
                    <a:bodyPr/>
                    <a:lstStyle/>
                    <a:p>
                      <a:pPr marL="0" marR="0" indent="0" algn="l" defTabSz="457200" rtl="0" eaLnBrk="1" fontAlgn="auto" latinLnBrk="0" hangingPunct="1">
                        <a:lnSpc>
                          <a:spcPct val="100000"/>
                        </a:lnSpc>
                        <a:spcBef>
                          <a:spcPts val="600"/>
                        </a:spcBef>
                        <a:spcAft>
                          <a:spcPts val="0"/>
                        </a:spcAft>
                        <a:buClrTx/>
                        <a:buSzTx/>
                        <a:buFontTx/>
                        <a:buNone/>
                        <a:tabLst/>
                        <a:defRPr/>
                      </a:pPr>
                      <a:r>
                        <a:rPr lang="en-GB" sz="1000" b="1"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May 2017</a:t>
                      </a:r>
                    </a:p>
                  </a:txBody>
                  <a:tcPr marL="91443" marR="91443" marT="45744" marB="45744"/>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000" b="1" dirty="0" smtClean="0">
                          <a:solidFill>
                            <a:srgbClr val="0098DB"/>
                          </a:solidFill>
                          <a:effectLst/>
                          <a:latin typeface="Verdana" panose="020B0604030504040204" pitchFamily="34" charset="0"/>
                          <a:ea typeface="Verdana" panose="020B0604030504040204" pitchFamily="34" charset="0"/>
                          <a:cs typeface="Verdana" panose="020B0604030504040204" pitchFamily="34" charset="0"/>
                        </a:rPr>
                        <a:t>Start</a:t>
                      </a:r>
                      <a:r>
                        <a:rPr lang="en-GB" sz="1000" b="1" baseline="0" dirty="0" smtClean="0">
                          <a:solidFill>
                            <a:srgbClr val="0098DB"/>
                          </a:solidFill>
                          <a:effectLst/>
                          <a:latin typeface="Verdana" panose="020B0604030504040204" pitchFamily="34" charset="0"/>
                          <a:ea typeface="Verdana" panose="020B0604030504040204" pitchFamily="34" charset="0"/>
                          <a:cs typeface="Verdana" panose="020B0604030504040204" pitchFamily="34" charset="0"/>
                        </a:rPr>
                        <a:t> of routine operations phase </a:t>
                      </a:r>
                      <a:r>
                        <a:rPr lang="en-GB" sz="1000" b="0" baseline="0" dirty="0" smtClean="0">
                          <a:solidFill>
                            <a:srgbClr val="00549F"/>
                          </a:solidFill>
                          <a:effectLst/>
                          <a:latin typeface="Verdana" panose="020B0604030504040204" pitchFamily="34" charset="0"/>
                          <a:ea typeface="Verdana" panose="020B0604030504040204" pitchFamily="34" charset="0"/>
                          <a:cs typeface="Verdana" panose="020B0604030504040204" pitchFamily="34" charset="0"/>
                        </a:rPr>
                        <a:t>– </a:t>
                      </a:r>
                      <a:endParaRPr lang="en-GB" sz="1000" b="0" dirty="0" smtClean="0">
                        <a:solidFill>
                          <a:srgbClr val="00549F"/>
                        </a:solidFill>
                        <a:effectLst/>
                        <a:latin typeface="Verdana" panose="020B0604030504040204" pitchFamily="34" charset="0"/>
                        <a:ea typeface="Verdana" panose="020B0604030504040204" pitchFamily="34" charset="0"/>
                        <a:cs typeface="Verdana" panose="020B060403050404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000" b="0" baseline="0" dirty="0" smtClean="0">
                          <a:solidFill>
                            <a:schemeClr val="tx1"/>
                          </a:solidFill>
                          <a:effectLst/>
                          <a:latin typeface="Verdana" panose="020B0604030504040204" pitchFamily="34" charset="0"/>
                          <a:ea typeface="Verdana" panose="020B0604030504040204" pitchFamily="34" charset="0"/>
                          <a:cs typeface="Verdana" panose="020B0604030504040204" pitchFamily="34" charset="0"/>
                        </a:rPr>
                        <a:t>Routine Operations Readiness Review (RORR)</a:t>
                      </a:r>
                    </a:p>
                  </a:txBody>
                  <a:tcPr marL="91443" marR="91443" marT="45744" marB="45744"/>
                </a:tc>
              </a:tr>
            </a:tbl>
          </a:graphicData>
        </a:graphic>
      </p:graphicFrame>
      <p:pic>
        <p:nvPicPr>
          <p:cNvPr id="7" name="Picture 3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28415" y="153988"/>
            <a:ext cx="17938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75026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l="648" t="1183" r="648" b="1183"/>
          <a:stretch>
            <a:fillRect/>
          </a:stretch>
        </p:blipFill>
        <p:spPr bwMode="auto">
          <a:xfrm>
            <a:off x="88900" y="1573213"/>
            <a:ext cx="9024938" cy="485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16"/>
          <p:cNvSpPr txBox="1">
            <a:spLocks noChangeArrowheads="1"/>
          </p:cNvSpPr>
          <p:nvPr/>
        </p:nvSpPr>
        <p:spPr bwMode="auto">
          <a:xfrm>
            <a:off x="423863" y="131763"/>
            <a:ext cx="7600950" cy="8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nchor="ctr"/>
          <a:lstStyle>
            <a:lvl1pPr algn="l" rtl="0" eaLnBrk="0" fontAlgn="base" hangingPunct="0">
              <a:spcBef>
                <a:spcPct val="0"/>
              </a:spcBef>
              <a:spcAft>
                <a:spcPct val="0"/>
              </a:spcAft>
              <a:defRPr sz="3600">
                <a:solidFill>
                  <a:schemeClr val="bg1"/>
                </a:solidFill>
                <a:latin typeface="+mj-lt"/>
                <a:ea typeface="+mj-ea"/>
                <a:cs typeface="ＭＳ Ｐゴシック" charset="0"/>
              </a:defRPr>
            </a:lvl1pPr>
            <a:lvl2pPr algn="l"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2pPr>
            <a:lvl3pPr algn="l"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3pPr>
            <a:lvl4pPr algn="l"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4pPr>
            <a:lvl5pPr algn="l" rtl="0" eaLnBrk="0" fontAlgn="base" hangingPunct="0">
              <a:spcBef>
                <a:spcPct val="0"/>
              </a:spcBef>
              <a:spcAft>
                <a:spcPct val="0"/>
              </a:spcAft>
              <a:defRPr sz="3600">
                <a:solidFill>
                  <a:schemeClr val="bg1"/>
                </a:solidFill>
                <a:latin typeface="Arial" charset="0"/>
                <a:ea typeface="ＭＳ Ｐゴシック" charset="0"/>
                <a:cs typeface="ＭＳ Ｐゴシック" charset="0"/>
              </a:defRPr>
            </a:lvl5pPr>
            <a:lvl6pPr marL="457200" algn="l" rtl="0" fontAlgn="base">
              <a:spcBef>
                <a:spcPct val="0"/>
              </a:spcBef>
              <a:spcAft>
                <a:spcPct val="0"/>
              </a:spcAft>
              <a:defRPr sz="3600">
                <a:solidFill>
                  <a:schemeClr val="bg1"/>
                </a:solidFill>
                <a:latin typeface="Arial" charset="0"/>
                <a:ea typeface="ＭＳ Ｐゴシック" charset="0"/>
              </a:defRPr>
            </a:lvl6pPr>
            <a:lvl7pPr marL="914400" algn="l" rtl="0" fontAlgn="base">
              <a:spcBef>
                <a:spcPct val="0"/>
              </a:spcBef>
              <a:spcAft>
                <a:spcPct val="0"/>
              </a:spcAft>
              <a:defRPr sz="3600">
                <a:solidFill>
                  <a:schemeClr val="bg1"/>
                </a:solidFill>
                <a:latin typeface="Arial" charset="0"/>
                <a:ea typeface="ＭＳ Ｐゴシック" charset="0"/>
              </a:defRPr>
            </a:lvl7pPr>
            <a:lvl8pPr marL="1371600" algn="l" rtl="0" fontAlgn="base">
              <a:spcBef>
                <a:spcPct val="0"/>
              </a:spcBef>
              <a:spcAft>
                <a:spcPct val="0"/>
              </a:spcAft>
              <a:defRPr sz="3600">
                <a:solidFill>
                  <a:schemeClr val="bg1"/>
                </a:solidFill>
                <a:latin typeface="Arial" charset="0"/>
                <a:ea typeface="ＭＳ Ｐゴシック" charset="0"/>
              </a:defRPr>
            </a:lvl8pPr>
            <a:lvl9pPr marL="1828800" algn="l" rtl="0" fontAlgn="base">
              <a:spcBef>
                <a:spcPct val="0"/>
              </a:spcBef>
              <a:spcAft>
                <a:spcPct val="0"/>
              </a:spcAft>
              <a:defRPr sz="3600">
                <a:solidFill>
                  <a:schemeClr val="bg1"/>
                </a:solidFill>
                <a:latin typeface="Arial" charset="0"/>
                <a:ea typeface="ＭＳ Ｐゴシック" charset="0"/>
              </a:defRPr>
            </a:lvl9pPr>
          </a:lstStyle>
          <a:p>
            <a:pPr eaLnBrk="1" hangingPunct="1">
              <a:defRPr/>
            </a:pPr>
            <a:r>
              <a:rPr lang="en-GB" sz="2000" b="1" dirty="0" smtClean="0">
                <a:solidFill>
                  <a:srgbClr val="00549F"/>
                </a:solidFill>
                <a:ea typeface="ＭＳ Ｐゴシック" charset="0"/>
              </a:rPr>
              <a:t>ESA &amp; EUMETSAT SHARE OPERATIONS</a:t>
            </a:r>
            <a:endParaRPr lang="en-GB" sz="2000" b="1" dirty="0">
              <a:solidFill>
                <a:srgbClr val="00549F"/>
              </a:solidFill>
              <a:ea typeface="ＭＳ Ｐゴシック" charset="0"/>
            </a:endParaRPr>
          </a:p>
        </p:txBody>
      </p:sp>
      <p:pic>
        <p:nvPicPr>
          <p:cNvPr id="1638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038" y="2366963"/>
            <a:ext cx="252888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p:cNvPicPr>
            <a:picLocks noChangeAspect="1"/>
          </p:cNvPicPr>
          <p:nvPr/>
        </p:nvPicPr>
        <p:blipFill>
          <a:blip r:embed="rId4">
            <a:extLst>
              <a:ext uri="{28A0092B-C50C-407E-A947-70E740481C1C}">
                <a14:useLocalDpi xmlns:a14="http://schemas.microsoft.com/office/drawing/2010/main" val="0"/>
              </a:ext>
            </a:extLst>
          </a:blip>
          <a:srcRect l="4001" r="6284" b="15225"/>
          <a:stretch>
            <a:fillRect/>
          </a:stretch>
        </p:blipFill>
        <p:spPr bwMode="auto">
          <a:xfrm>
            <a:off x="6057900" y="2616200"/>
            <a:ext cx="29305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236538" y="800100"/>
            <a:ext cx="8089900" cy="982663"/>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a:lstStyle>
            <a:lvl1pPr marL="330200" indent="-330200" algn="l" defTabSz="901700" rtl="0" eaLnBrk="1" fontAlgn="base" hangingPunct="1">
              <a:lnSpc>
                <a:spcPct val="119000"/>
              </a:lnSpc>
              <a:spcBef>
                <a:spcPct val="20000"/>
              </a:spcBef>
              <a:spcAft>
                <a:spcPct val="0"/>
              </a:spcAft>
              <a:buClr>
                <a:schemeClr val="accent1"/>
              </a:buClr>
              <a:buFont typeface="Verdana" pitchFamily="34" charset="0"/>
              <a:buAutoNum type="arabicPeriod"/>
              <a:defRPr lang="en-US" sz="1600" b="1" noProof="0" dirty="0" smtClean="0">
                <a:solidFill>
                  <a:schemeClr val="bg2"/>
                </a:solidFill>
                <a:latin typeface="+mn-lt"/>
                <a:ea typeface="MS PGothic" pitchFamily="34" charset="-128"/>
                <a:cs typeface="MS PGothic" charset="0"/>
              </a:defRPr>
            </a:lvl1pPr>
            <a:lvl2pPr marL="627063" indent="-180975" algn="l" defTabSz="901700" rtl="0" eaLnBrk="1" fontAlgn="base" hangingPunct="1">
              <a:lnSpc>
                <a:spcPct val="119000"/>
              </a:lnSpc>
              <a:spcBef>
                <a:spcPct val="20000"/>
              </a:spcBef>
              <a:spcAft>
                <a:spcPct val="0"/>
              </a:spcAft>
              <a:buClr>
                <a:schemeClr val="accent1"/>
              </a:buClr>
              <a:buFont typeface="Verdana" pitchFamily="34" charset="0"/>
              <a:buAutoNum type="alphaLcPeriod"/>
              <a:tabLst>
                <a:tab pos="809625" algn="l"/>
              </a:tabLst>
              <a:defRPr lang="en-US" sz="1600" noProof="0" dirty="0" smtClean="0">
                <a:solidFill>
                  <a:schemeClr val="bg2"/>
                </a:solidFill>
                <a:latin typeface="+mn-lt"/>
                <a:ea typeface="MS PGothic" pitchFamily="34" charset="-128"/>
                <a:cs typeface="MS PGothic" charset="0"/>
              </a:defRPr>
            </a:lvl2pPr>
            <a:lvl3pPr marL="1071563" indent="-168275" algn="l" defTabSz="901700" rtl="0" eaLnBrk="1" fontAlgn="base" hangingPunct="1">
              <a:lnSpc>
                <a:spcPct val="119000"/>
              </a:lnSpc>
              <a:spcBef>
                <a:spcPct val="20000"/>
              </a:spcBef>
              <a:spcAft>
                <a:spcPct val="0"/>
              </a:spcAft>
              <a:buClr>
                <a:schemeClr val="accent1"/>
              </a:buClr>
              <a:buFont typeface="Verdana" pitchFamily="34" charset="0"/>
              <a:buChar char="–"/>
              <a:defRPr lang="en-US" sz="1400" b="1" noProof="0" dirty="0" smtClean="0">
                <a:solidFill>
                  <a:schemeClr val="bg2"/>
                </a:solidFill>
                <a:latin typeface="+mn-lt"/>
                <a:ea typeface="MS PGothic" pitchFamily="34" charset="-128"/>
                <a:cs typeface="MS PGothic" charset="0"/>
              </a:defRPr>
            </a:lvl3pPr>
            <a:lvl4pPr marL="1436688" indent="-88900" algn="l" defTabSz="901700" rtl="0" eaLnBrk="1" fontAlgn="base" hangingPunct="1">
              <a:lnSpc>
                <a:spcPct val="119000"/>
              </a:lnSpc>
              <a:spcBef>
                <a:spcPct val="20000"/>
              </a:spcBef>
              <a:spcAft>
                <a:spcPct val="0"/>
              </a:spcAft>
              <a:buClr>
                <a:schemeClr val="accent1"/>
              </a:buClr>
              <a:buFont typeface="Verdana" pitchFamily="34" charset="0"/>
              <a:buChar char="–"/>
              <a:defRPr lang="en-US" sz="1400" i="1" noProof="0" dirty="0" smtClean="0">
                <a:solidFill>
                  <a:schemeClr val="bg2"/>
                </a:solidFill>
                <a:latin typeface="+mn-lt"/>
                <a:ea typeface="MS PGothic" pitchFamily="34" charset="-128"/>
                <a:cs typeface="MS PGothic" charset="0"/>
              </a:defRPr>
            </a:lvl4pPr>
            <a:lvl5pPr marL="1881188" indent="-88900" algn="l" defTabSz="901700" rtl="0" eaLnBrk="1" fontAlgn="base" hangingPunct="1">
              <a:lnSpc>
                <a:spcPct val="119000"/>
              </a:lnSpc>
              <a:spcBef>
                <a:spcPct val="20000"/>
              </a:spcBef>
              <a:spcAft>
                <a:spcPct val="0"/>
              </a:spcAft>
              <a:buClr>
                <a:schemeClr val="accent1"/>
              </a:buClr>
              <a:buFont typeface="Verdana" pitchFamily="34" charset="0"/>
              <a:buChar char="–"/>
              <a:defRPr lang="en-GB" sz="1400" noProof="0" dirty="0">
                <a:solidFill>
                  <a:schemeClr val="bg2"/>
                </a:solidFill>
                <a:latin typeface="+mn-lt"/>
                <a:ea typeface="MS PGothic" pitchFamily="34" charset="-128"/>
                <a:cs typeface="MS PGothic"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marL="285750" indent="-285750" algn="just" eaLnBrk="0" hangingPunct="0">
              <a:lnSpc>
                <a:spcPct val="100000"/>
              </a:lnSpc>
              <a:spcBef>
                <a:spcPts val="0"/>
              </a:spcBef>
              <a:buFont typeface="Wingdings" panose="05000000000000000000" pitchFamily="2" charset="2"/>
              <a:buChar char="q"/>
              <a:defRPr/>
            </a:pPr>
            <a:r>
              <a:rPr lang="en-GB" sz="1400" kern="0">
                <a:solidFill>
                  <a:srgbClr val="00B0F0"/>
                </a:solidFill>
              </a:rPr>
              <a:t>EU Copernicus Regulation</a:t>
            </a:r>
            <a:r>
              <a:rPr lang="en-GB" sz="1400" b="0" kern="0">
                <a:solidFill>
                  <a:schemeClr val="tx1">
                    <a:lumMod val="75000"/>
                    <a:lumOff val="25000"/>
                  </a:schemeClr>
                </a:solidFill>
              </a:rPr>
              <a:t>:  </a:t>
            </a:r>
            <a:r>
              <a:rPr sz="1400" b="0" kern="0">
                <a:solidFill>
                  <a:schemeClr val="tx1">
                    <a:lumMod val="75000"/>
                    <a:lumOff val="25000"/>
                  </a:schemeClr>
                </a:solidFill>
              </a:rPr>
              <a:t>full, open and free data policy, defining responsibilities for ESA and EUMETSAT and overall financial envelope</a:t>
            </a:r>
          </a:p>
          <a:p>
            <a:pPr marL="285750" indent="-285750" algn="just" eaLnBrk="0" hangingPunct="0">
              <a:lnSpc>
                <a:spcPct val="100000"/>
              </a:lnSpc>
              <a:spcBef>
                <a:spcPts val="0"/>
              </a:spcBef>
              <a:buFont typeface="Wingdings" panose="05000000000000000000" pitchFamily="2" charset="2"/>
              <a:buChar char="q"/>
              <a:defRPr/>
            </a:pPr>
            <a:r>
              <a:rPr sz="1400" kern="0">
                <a:solidFill>
                  <a:srgbClr val="00B0F0"/>
                </a:solidFill>
              </a:rPr>
              <a:t>Dedicated EU-ESA and EU-EUMETSAT Copernicus agreements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tretch>
            <a:fillRect/>
          </a:stretch>
        </p:blipFill>
        <p:spPr>
          <a:xfrm>
            <a:off x="542925" y="1314450"/>
            <a:ext cx="8172450" cy="4638675"/>
          </a:xfrm>
          <a:prstGeom prst="rect">
            <a:avLst/>
          </a:prstGeom>
        </p:spPr>
      </p:pic>
      <p:sp>
        <p:nvSpPr>
          <p:cNvPr id="6" name="Rectangle 37"/>
          <p:cNvSpPr>
            <a:spLocks noChangeArrowheads="1"/>
          </p:cNvSpPr>
          <p:nvPr/>
        </p:nvSpPr>
        <p:spPr bwMode="auto">
          <a:xfrm>
            <a:off x="182463" y="22491"/>
            <a:ext cx="705643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defRPr/>
            </a:pPr>
            <a:r>
              <a:rPr lang="en-GB" sz="2400" b="1" dirty="0" smtClean="0">
                <a:solidFill>
                  <a:srgbClr val="00549F"/>
                </a:solidFill>
                <a:latin typeface="Verdana" pitchFamily="34" charset="0"/>
                <a:ea typeface="Verdana" pitchFamily="34" charset="0"/>
                <a:cs typeface="Verdana" pitchFamily="34" charset="0"/>
              </a:rPr>
              <a:t>Sentinel-3</a:t>
            </a:r>
            <a:r>
              <a:rPr lang="en-GB" sz="2400" b="1" dirty="0">
                <a:solidFill>
                  <a:srgbClr val="00549F"/>
                </a:solidFill>
                <a:latin typeface="Verdana" pitchFamily="34" charset="0"/>
                <a:ea typeface="Verdana" pitchFamily="34" charset="0"/>
                <a:cs typeface="Verdana" pitchFamily="34" charset="0"/>
              </a:rPr>
              <a:t>: </a:t>
            </a:r>
            <a:r>
              <a:rPr lang="en-GB" sz="2400" b="1" dirty="0" smtClean="0">
                <a:solidFill>
                  <a:srgbClr val="00549F"/>
                </a:solidFill>
                <a:ea typeface="Verdana" pitchFamily="34" charset="0"/>
                <a:cs typeface="Verdana" pitchFamily="34" charset="0"/>
              </a:rPr>
              <a:t>core data products</a:t>
            </a:r>
            <a:endParaRPr lang="en-US" sz="2400" b="1" dirty="0">
              <a:solidFill>
                <a:srgbClr val="00549F"/>
              </a:solidFill>
              <a:ea typeface="Verdana" pitchFamily="34" charset="0"/>
              <a:cs typeface="Verdana" pitchFamily="34" charset="0"/>
            </a:endParaRPr>
          </a:p>
        </p:txBody>
      </p:sp>
      <p:sp>
        <p:nvSpPr>
          <p:cNvPr id="2" name="Rectangle 1"/>
          <p:cNvSpPr/>
          <p:nvPr/>
        </p:nvSpPr>
        <p:spPr>
          <a:xfrm>
            <a:off x="2872596" y="2199737"/>
            <a:ext cx="2242868" cy="21738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782128" y="3779269"/>
            <a:ext cx="2242868" cy="217385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5115464" y="2872090"/>
            <a:ext cx="1608065" cy="597251"/>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5167560" y="5038347"/>
            <a:ext cx="1777526" cy="79639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646471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2133" y="2584174"/>
            <a:ext cx="7803739" cy="461665"/>
          </a:xfrm>
          <a:prstGeom prst="rect">
            <a:avLst/>
          </a:prstGeom>
          <a:noFill/>
        </p:spPr>
        <p:txBody>
          <a:bodyPr wrap="none" rtlCol="0">
            <a:spAutoFit/>
          </a:bodyPr>
          <a:lstStyle/>
          <a:p>
            <a:r>
              <a:rPr lang="en-GB" b="1" dirty="0" smtClean="0">
                <a:solidFill>
                  <a:srgbClr val="0070C0"/>
                </a:solidFill>
              </a:rPr>
              <a:t>STATUS OF CORE </a:t>
            </a:r>
            <a:r>
              <a:rPr lang="en-GB" b="1" u="sng" dirty="0" smtClean="0">
                <a:solidFill>
                  <a:srgbClr val="0070C0"/>
                </a:solidFill>
              </a:rPr>
              <a:t>OPTICAL</a:t>
            </a:r>
            <a:r>
              <a:rPr lang="en-GB" b="1" dirty="0" smtClean="0">
                <a:solidFill>
                  <a:srgbClr val="0070C0"/>
                </a:solidFill>
              </a:rPr>
              <a:t> DATA PRODUCTS</a:t>
            </a:r>
            <a:endParaRPr lang="en-GB" b="1" dirty="0">
              <a:solidFill>
                <a:srgbClr val="0070C0"/>
              </a:solidFill>
            </a:endParaRPr>
          </a:p>
        </p:txBody>
      </p:sp>
    </p:spTree>
    <p:extLst>
      <p:ext uri="{BB962C8B-B14F-4D97-AF65-F5344CB8AC3E}">
        <p14:creationId xmlns:p14="http://schemas.microsoft.com/office/powerpoint/2010/main" val="18078794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txBox="1">
            <a:spLocks/>
          </p:cNvSpPr>
          <p:nvPr/>
        </p:nvSpPr>
        <p:spPr>
          <a:xfrm>
            <a:off x="355670" y="158039"/>
            <a:ext cx="4216330" cy="769441"/>
          </a:xfrm>
          <a:prstGeom prst="rect">
            <a:avLst/>
          </a:prstGeom>
        </p:spPr>
        <p:txBody>
          <a:bodyPr wrap="square" lIns="0" tIns="152400" rIns="0" bIns="0">
            <a:spAutoFit/>
          </a:bodyPr>
          <a:lstStyle>
            <a:lvl1pPr algn="l" rtl="0" eaLnBrk="1" fontAlgn="base" hangingPunct="1">
              <a:spcBef>
                <a:spcPct val="0"/>
              </a:spcBef>
              <a:spcAft>
                <a:spcPct val="0"/>
              </a:spcAft>
              <a:defRPr sz="2200" b="1">
                <a:solidFill>
                  <a:schemeClr val="bg1"/>
                </a:solidFill>
                <a:latin typeface="+mj-lt"/>
                <a:ea typeface="+mj-ea"/>
                <a:cs typeface="+mj-cs"/>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marL="12700">
              <a:defRPr/>
            </a:pPr>
            <a:r>
              <a:rPr lang="en-US" sz="2000" kern="0" dirty="0" smtClean="0">
                <a:solidFill>
                  <a:srgbClr val="00549F"/>
                </a:solidFill>
                <a:ea typeface="Verdana" panose="020B0604030504040204" pitchFamily="34" charset="0"/>
                <a:cs typeface="Verdana" panose="020B0604030504040204" pitchFamily="34" charset="0"/>
              </a:rPr>
              <a:t>OLCI</a:t>
            </a:r>
            <a:r>
              <a:rPr lang="en-US" sz="2000" kern="0" spc="-10" dirty="0" smtClean="0">
                <a:solidFill>
                  <a:srgbClr val="00549F"/>
                </a:solidFill>
                <a:ea typeface="Verdana" panose="020B0604030504040204" pitchFamily="34" charset="0"/>
                <a:cs typeface="Verdana" panose="020B0604030504040204" pitchFamily="34" charset="0"/>
              </a:rPr>
              <a:t>: Status Level 1</a:t>
            </a:r>
          </a:p>
          <a:p>
            <a:pPr marL="12700">
              <a:defRPr/>
            </a:pPr>
            <a:r>
              <a:rPr lang="en-US" sz="2000" kern="0" spc="-10" dirty="0" smtClean="0">
                <a:solidFill>
                  <a:srgbClr val="00549F"/>
                </a:solidFill>
                <a:ea typeface="Verdana" panose="020B0604030504040204" pitchFamily="34" charset="0"/>
                <a:cs typeface="Verdana" panose="020B0604030504040204" pitchFamily="34" charset="0"/>
              </a:rPr>
              <a:t>(TOA radiances)</a:t>
            </a:r>
            <a:endParaRPr lang="en-US" sz="2000" kern="0" dirty="0">
              <a:solidFill>
                <a:srgbClr val="00549F"/>
              </a:solidFill>
              <a:ea typeface="Verdana" panose="020B0604030504040204" pitchFamily="34" charset="0"/>
              <a:cs typeface="Verdana" panose="020B0604030504040204" pitchFamily="34" charset="0"/>
            </a:endParaRPr>
          </a:p>
        </p:txBody>
      </p:sp>
      <p:sp>
        <p:nvSpPr>
          <p:cNvPr id="3" name="object 6"/>
          <p:cNvSpPr txBox="1">
            <a:spLocks noChangeArrowheads="1"/>
          </p:cNvSpPr>
          <p:nvPr/>
        </p:nvSpPr>
        <p:spPr bwMode="auto">
          <a:xfrm>
            <a:off x="4303643" y="853972"/>
            <a:ext cx="4562062" cy="5477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285750" indent="-285750" eaLnBrk="0" hangingPunct="0">
              <a:lnSpc>
                <a:spcPct val="119000"/>
              </a:lnSpc>
              <a:spcBef>
                <a:spcPct val="20000"/>
              </a:spcBef>
              <a:buClr>
                <a:schemeClr val="accent1"/>
              </a:buClr>
              <a:buFont typeface="Verdana" pitchFamily="34" charset="0"/>
              <a:tabLst>
                <a:tab pos="155575" algn="l"/>
              </a:tabLst>
              <a:defRPr sz="1600">
                <a:solidFill>
                  <a:schemeClr val="bg2"/>
                </a:solidFill>
                <a:latin typeface="Verdana" pitchFamily="34" charset="0"/>
                <a:ea typeface="MS PGothic" pitchFamily="34" charset="-128"/>
                <a:cs typeface="Verdana" pitchFamily="34" charset="0"/>
              </a:defRPr>
            </a:lvl1pPr>
            <a:lvl2pPr marL="590550" indent="-285750" eaLnBrk="0" hangingPunct="0">
              <a:lnSpc>
                <a:spcPct val="119000"/>
              </a:lnSpc>
              <a:spcBef>
                <a:spcPct val="20000"/>
              </a:spcBef>
              <a:buClr>
                <a:schemeClr val="accent1"/>
              </a:buClr>
              <a:buFont typeface="+mj-lt" charset="0"/>
              <a:tabLst>
                <a:tab pos="155575" algn="l"/>
              </a:tabLst>
              <a:defRPr sz="1600">
                <a:solidFill>
                  <a:schemeClr val="bg2"/>
                </a:solidFill>
                <a:latin typeface="Verdana" pitchFamily="34" charset="0"/>
                <a:ea typeface="MS PGothic" pitchFamily="34" charset="-128"/>
                <a:cs typeface="Verdana" pitchFamily="34" charset="0"/>
              </a:defRPr>
            </a:lvl2pPr>
            <a:lvl3pPr marL="1143000" indent="-228600" eaLnBrk="0" hangingPunct="0">
              <a:lnSpc>
                <a:spcPct val="119000"/>
              </a:lnSpc>
              <a:spcBef>
                <a:spcPct val="20000"/>
              </a:spcBef>
              <a:buClr>
                <a:schemeClr val="accent1"/>
              </a:buClr>
              <a:buFont typeface="+mj-lt" charset="0"/>
              <a:tabLst>
                <a:tab pos="155575" algn="l"/>
              </a:tabLst>
              <a:defRPr sz="1600">
                <a:solidFill>
                  <a:schemeClr val="bg2"/>
                </a:solidFill>
                <a:latin typeface="Verdana" pitchFamily="34" charset="0"/>
                <a:ea typeface="MS PGothic" pitchFamily="34" charset="-128"/>
                <a:cs typeface="Verdana" pitchFamily="34" charset="0"/>
              </a:defRPr>
            </a:lvl3pPr>
            <a:lvl4pPr marL="1600200" indent="-228600" eaLnBrk="0" hangingPunct="0">
              <a:lnSpc>
                <a:spcPct val="119000"/>
              </a:lnSpc>
              <a:spcBef>
                <a:spcPct val="20000"/>
              </a:spcBef>
              <a:buClr>
                <a:schemeClr val="accent1"/>
              </a:buClr>
              <a:buFont typeface="+mj-lt" charset="0"/>
              <a:tabLst>
                <a:tab pos="155575" algn="l"/>
              </a:tabLst>
              <a:defRPr sz="1600">
                <a:solidFill>
                  <a:schemeClr val="bg2"/>
                </a:solidFill>
                <a:latin typeface="Verdana" pitchFamily="34" charset="0"/>
                <a:ea typeface="MS PGothic" pitchFamily="34" charset="-128"/>
                <a:cs typeface="Verdana" pitchFamily="34" charset="0"/>
              </a:defRPr>
            </a:lvl4pPr>
            <a:lvl5pPr marL="2057400" indent="-228600" eaLnBrk="0" hangingPunct="0">
              <a:lnSpc>
                <a:spcPct val="119000"/>
              </a:lnSpc>
              <a:spcBef>
                <a:spcPct val="20000"/>
              </a:spcBef>
              <a:buClr>
                <a:schemeClr val="accent1"/>
              </a:buClr>
              <a:buFont typeface="+mj-lt" charset="0"/>
              <a:tabLst>
                <a:tab pos="155575" algn="l"/>
              </a:tabLst>
              <a:defRPr sz="1600">
                <a:solidFill>
                  <a:schemeClr val="bg2"/>
                </a:solidFill>
                <a:latin typeface="Verdana" pitchFamily="34" charset="0"/>
                <a:ea typeface="MS PGothic" pitchFamily="34" charset="-128"/>
                <a:cs typeface="Verdana" pitchFamily="34" charset="0"/>
              </a:defRPr>
            </a:lvl5pPr>
            <a:lvl6pPr marL="2514600" indent="-228600" eaLnBrk="0" fontAlgn="base" hangingPunct="0">
              <a:lnSpc>
                <a:spcPct val="119000"/>
              </a:lnSpc>
              <a:spcBef>
                <a:spcPct val="20000"/>
              </a:spcBef>
              <a:spcAft>
                <a:spcPct val="0"/>
              </a:spcAft>
              <a:buClr>
                <a:schemeClr val="accent1"/>
              </a:buClr>
              <a:buFont typeface="+mj-lt" charset="0"/>
              <a:tabLst>
                <a:tab pos="155575" algn="l"/>
              </a:tabLst>
              <a:defRPr sz="1600">
                <a:solidFill>
                  <a:schemeClr val="bg2"/>
                </a:solidFill>
                <a:latin typeface="Verdana" pitchFamily="34" charset="0"/>
                <a:ea typeface="MS PGothic" pitchFamily="34" charset="-128"/>
                <a:cs typeface="Verdana" pitchFamily="34" charset="0"/>
              </a:defRPr>
            </a:lvl6pPr>
            <a:lvl7pPr marL="2971800" indent="-228600" eaLnBrk="0" fontAlgn="base" hangingPunct="0">
              <a:lnSpc>
                <a:spcPct val="119000"/>
              </a:lnSpc>
              <a:spcBef>
                <a:spcPct val="20000"/>
              </a:spcBef>
              <a:spcAft>
                <a:spcPct val="0"/>
              </a:spcAft>
              <a:buClr>
                <a:schemeClr val="accent1"/>
              </a:buClr>
              <a:buFont typeface="+mj-lt" charset="0"/>
              <a:tabLst>
                <a:tab pos="155575" algn="l"/>
              </a:tabLst>
              <a:defRPr sz="1600">
                <a:solidFill>
                  <a:schemeClr val="bg2"/>
                </a:solidFill>
                <a:latin typeface="Verdana" pitchFamily="34" charset="0"/>
                <a:ea typeface="MS PGothic" pitchFamily="34" charset="-128"/>
                <a:cs typeface="Verdana" pitchFamily="34" charset="0"/>
              </a:defRPr>
            </a:lvl7pPr>
            <a:lvl8pPr marL="3429000" indent="-228600" eaLnBrk="0" fontAlgn="base" hangingPunct="0">
              <a:lnSpc>
                <a:spcPct val="119000"/>
              </a:lnSpc>
              <a:spcBef>
                <a:spcPct val="20000"/>
              </a:spcBef>
              <a:spcAft>
                <a:spcPct val="0"/>
              </a:spcAft>
              <a:buClr>
                <a:schemeClr val="accent1"/>
              </a:buClr>
              <a:buFont typeface="+mj-lt" charset="0"/>
              <a:tabLst>
                <a:tab pos="155575" algn="l"/>
              </a:tabLst>
              <a:defRPr sz="1600">
                <a:solidFill>
                  <a:schemeClr val="bg2"/>
                </a:solidFill>
                <a:latin typeface="Verdana" pitchFamily="34" charset="0"/>
                <a:ea typeface="MS PGothic" pitchFamily="34" charset="-128"/>
                <a:cs typeface="Verdana" pitchFamily="34" charset="0"/>
              </a:defRPr>
            </a:lvl8pPr>
            <a:lvl9pPr marL="3886200" indent="-228600" eaLnBrk="0" fontAlgn="base" hangingPunct="0">
              <a:lnSpc>
                <a:spcPct val="119000"/>
              </a:lnSpc>
              <a:spcBef>
                <a:spcPct val="20000"/>
              </a:spcBef>
              <a:spcAft>
                <a:spcPct val="0"/>
              </a:spcAft>
              <a:buClr>
                <a:schemeClr val="accent1"/>
              </a:buClr>
              <a:buFont typeface="+mj-lt" charset="0"/>
              <a:tabLst>
                <a:tab pos="155575" algn="l"/>
              </a:tabLst>
              <a:defRPr sz="1600">
                <a:solidFill>
                  <a:schemeClr val="bg2"/>
                </a:solidFill>
                <a:latin typeface="Verdana" pitchFamily="34" charset="0"/>
                <a:ea typeface="MS PGothic" pitchFamily="34" charset="-128"/>
                <a:cs typeface="Verdana" pitchFamily="34" charset="0"/>
              </a:defRPr>
            </a:lvl9pPr>
          </a:lstStyle>
          <a:p>
            <a:pPr algn="just" eaLnBrk="1" hangingPunct="1">
              <a:lnSpc>
                <a:spcPct val="100000"/>
              </a:lnSpc>
              <a:spcBef>
                <a:spcPct val="0"/>
              </a:spcBef>
              <a:buClr>
                <a:srgbClr val="0070C0"/>
              </a:buClr>
              <a:buFont typeface="Wingdings" pitchFamily="2" charset="2"/>
              <a:buChar char="q"/>
            </a:pPr>
            <a:r>
              <a:rPr lang="en-US" altLang="en-US" sz="1400" dirty="0">
                <a:solidFill>
                  <a:schemeClr val="tx1"/>
                </a:solidFill>
              </a:rPr>
              <a:t>Ocean and Land </a:t>
            </a:r>
            <a:r>
              <a:rPr lang="en-US" altLang="en-US" sz="1400" dirty="0" err="1">
                <a:solidFill>
                  <a:schemeClr val="tx1"/>
                </a:solidFill>
              </a:rPr>
              <a:t>Colour</a:t>
            </a:r>
            <a:r>
              <a:rPr lang="en-US" altLang="en-US" sz="1400" dirty="0">
                <a:solidFill>
                  <a:schemeClr val="tx1"/>
                </a:solidFill>
              </a:rPr>
              <a:t> Instrument (OLCI) designed for observation with high absolute (relative) accuracy of 2 </a:t>
            </a:r>
            <a:r>
              <a:rPr lang="en-US" altLang="en-US" sz="1400" dirty="0" smtClean="0">
                <a:solidFill>
                  <a:schemeClr val="tx1"/>
                </a:solidFill>
              </a:rPr>
              <a:t>(</a:t>
            </a:r>
            <a:r>
              <a:rPr lang="en-US" altLang="en-US" sz="1400" dirty="0">
                <a:solidFill>
                  <a:schemeClr val="tx1"/>
                </a:solidFill>
              </a:rPr>
              <a:t>1</a:t>
            </a:r>
            <a:r>
              <a:rPr lang="en-US" altLang="en-US" sz="1400" dirty="0" smtClean="0">
                <a:solidFill>
                  <a:schemeClr val="tx1"/>
                </a:solidFill>
              </a:rPr>
              <a:t>) </a:t>
            </a:r>
            <a:r>
              <a:rPr lang="en-US" altLang="en-US" sz="1400" dirty="0">
                <a:solidFill>
                  <a:schemeClr val="tx1"/>
                </a:solidFill>
              </a:rPr>
              <a:t>% in reflectance, providing continuity for MERIS (</a:t>
            </a:r>
            <a:r>
              <a:rPr lang="en-US" altLang="en-US" sz="1400" dirty="0" err="1" smtClean="0">
                <a:solidFill>
                  <a:schemeClr val="tx1"/>
                </a:solidFill>
              </a:rPr>
              <a:t>Envisat</a:t>
            </a:r>
            <a:r>
              <a:rPr lang="en-US" altLang="en-US" sz="1400" dirty="0" smtClean="0">
                <a:solidFill>
                  <a:schemeClr val="tx1"/>
                </a:solidFill>
              </a:rPr>
              <a:t>)</a:t>
            </a:r>
          </a:p>
          <a:p>
            <a:pPr algn="just" eaLnBrk="1" hangingPunct="1">
              <a:lnSpc>
                <a:spcPct val="100000"/>
              </a:lnSpc>
              <a:spcBef>
                <a:spcPct val="0"/>
              </a:spcBef>
              <a:buClr>
                <a:srgbClr val="0070C0"/>
              </a:buClr>
              <a:buFont typeface="Wingdings" pitchFamily="2" charset="2"/>
              <a:buChar char="q"/>
            </a:pPr>
            <a:endParaRPr lang="en-US" altLang="en-US" sz="1400" dirty="0" smtClean="0">
              <a:solidFill>
                <a:schemeClr val="tx1"/>
              </a:solidFill>
            </a:endParaRPr>
          </a:p>
          <a:p>
            <a:pPr algn="just" eaLnBrk="1" hangingPunct="1">
              <a:lnSpc>
                <a:spcPct val="100000"/>
              </a:lnSpc>
              <a:spcBef>
                <a:spcPct val="0"/>
              </a:spcBef>
              <a:buClr>
                <a:srgbClr val="0070C0"/>
              </a:buClr>
              <a:buFont typeface="Wingdings" pitchFamily="2" charset="2"/>
              <a:buChar char="q"/>
            </a:pPr>
            <a:r>
              <a:rPr lang="en-US" altLang="en-US" sz="1400" b="1" dirty="0" smtClean="0">
                <a:solidFill>
                  <a:srgbClr val="0098DB"/>
                </a:solidFill>
              </a:rPr>
              <a:t>Level </a:t>
            </a:r>
            <a:r>
              <a:rPr lang="en-US" altLang="en-US" sz="1400" b="1" dirty="0">
                <a:solidFill>
                  <a:srgbClr val="0098DB"/>
                </a:solidFill>
              </a:rPr>
              <a:t>1 </a:t>
            </a:r>
            <a:r>
              <a:rPr lang="en-US" altLang="en-US" sz="1400" b="1" dirty="0" smtClean="0">
                <a:solidFill>
                  <a:srgbClr val="0098DB"/>
                </a:solidFill>
              </a:rPr>
              <a:t>performance</a:t>
            </a:r>
          </a:p>
          <a:p>
            <a:pPr algn="just" eaLnBrk="1" hangingPunct="1">
              <a:lnSpc>
                <a:spcPct val="100000"/>
              </a:lnSpc>
              <a:spcBef>
                <a:spcPct val="0"/>
              </a:spcBef>
              <a:buClr>
                <a:srgbClr val="0070C0"/>
              </a:buClr>
              <a:buFont typeface="Wingdings" pitchFamily="2" charset="2"/>
              <a:buChar char="q"/>
            </a:pPr>
            <a:endParaRPr lang="en-US" altLang="en-US" sz="1400" b="1" dirty="0">
              <a:solidFill>
                <a:srgbClr val="0098DB"/>
              </a:solidFill>
            </a:endParaRPr>
          </a:p>
          <a:p>
            <a:pPr lvl="1" eaLnBrk="1" hangingPunct="1">
              <a:lnSpc>
                <a:spcPct val="100000"/>
              </a:lnSpc>
              <a:spcBef>
                <a:spcPct val="0"/>
              </a:spcBef>
              <a:buClr>
                <a:srgbClr val="0098DB"/>
              </a:buClr>
              <a:buFont typeface="Wingdings" pitchFamily="2" charset="2"/>
              <a:buChar char="q"/>
            </a:pPr>
            <a:r>
              <a:rPr lang="en-US" altLang="en-US" sz="1400" u="sng" dirty="0">
                <a:solidFill>
                  <a:schemeClr val="tx1"/>
                </a:solidFill>
              </a:rPr>
              <a:t>Radiometry</a:t>
            </a:r>
            <a:r>
              <a:rPr lang="en-US" altLang="en-US" sz="1400" dirty="0">
                <a:solidFill>
                  <a:schemeClr val="tx1"/>
                </a:solidFill>
              </a:rPr>
              <a:t>: on-board radiometric calibration </a:t>
            </a:r>
            <a:r>
              <a:rPr lang="en-US" altLang="en-US" sz="1400" dirty="0" smtClean="0">
                <a:solidFill>
                  <a:schemeClr val="tx1"/>
                </a:solidFill>
              </a:rPr>
              <a:t>based; </a:t>
            </a:r>
            <a:r>
              <a:rPr lang="en-US" altLang="en-US" sz="1400" dirty="0">
                <a:solidFill>
                  <a:schemeClr val="tx1"/>
                </a:solidFill>
              </a:rPr>
              <a:t>SNR is compliant with specification; calibration gains show </a:t>
            </a:r>
            <a:r>
              <a:rPr lang="en-US" altLang="en-US" sz="1400" dirty="0" smtClean="0">
                <a:solidFill>
                  <a:schemeClr val="tx1"/>
                </a:solidFill>
              </a:rPr>
              <a:t>some time </a:t>
            </a:r>
            <a:r>
              <a:rPr lang="en-US" altLang="en-US" sz="1400" dirty="0">
                <a:solidFill>
                  <a:schemeClr val="tx1"/>
                </a:solidFill>
              </a:rPr>
              <a:t>variability but stability seems to improve with time; vicarious calibration shows spectrally/spatially/dynamically/X-track consistent results, however a ~+3% </a:t>
            </a:r>
            <a:r>
              <a:rPr lang="en-US" altLang="en-US" sz="1400" dirty="0" smtClean="0">
                <a:solidFill>
                  <a:schemeClr val="tx1"/>
                </a:solidFill>
              </a:rPr>
              <a:t>bias (yaw steering maneuvers for diffuser BRDF characterization)</a:t>
            </a:r>
            <a:endParaRPr lang="en-US" altLang="en-US" sz="1400" dirty="0">
              <a:solidFill>
                <a:schemeClr val="tx1"/>
              </a:solidFill>
            </a:endParaRPr>
          </a:p>
          <a:p>
            <a:pPr lvl="1" algn="just" eaLnBrk="1" hangingPunct="1">
              <a:lnSpc>
                <a:spcPct val="100000"/>
              </a:lnSpc>
              <a:spcBef>
                <a:spcPct val="0"/>
              </a:spcBef>
              <a:buClr>
                <a:srgbClr val="0070C0"/>
              </a:buClr>
              <a:buFont typeface="Wingdings" pitchFamily="2" charset="2"/>
              <a:buChar char="q"/>
            </a:pPr>
            <a:r>
              <a:rPr lang="en-US" altLang="en-US" sz="1400" u="sng" dirty="0">
                <a:solidFill>
                  <a:schemeClr val="tx1"/>
                </a:solidFill>
              </a:rPr>
              <a:t>Spectrally</a:t>
            </a:r>
            <a:r>
              <a:rPr lang="en-US" altLang="en-US" sz="1400" dirty="0">
                <a:solidFill>
                  <a:schemeClr val="tx1"/>
                </a:solidFill>
              </a:rPr>
              <a:t>: fully compliant; pre-flight </a:t>
            </a:r>
            <a:r>
              <a:rPr lang="en-US" altLang="en-US" sz="1400" dirty="0" err="1">
                <a:solidFill>
                  <a:schemeClr val="tx1"/>
                </a:solidFill>
              </a:rPr>
              <a:t>characterisation</a:t>
            </a:r>
            <a:r>
              <a:rPr lang="en-US" altLang="en-US" sz="1400" dirty="0">
                <a:solidFill>
                  <a:schemeClr val="tx1"/>
                </a:solidFill>
              </a:rPr>
              <a:t> confirmed for all cameras in-flight (&lt;0.15nm); small temporal trends since beginning of the mission (comparable to MERIS)</a:t>
            </a:r>
          </a:p>
          <a:p>
            <a:pPr lvl="1" algn="just" eaLnBrk="1" hangingPunct="1">
              <a:lnSpc>
                <a:spcPct val="100000"/>
              </a:lnSpc>
              <a:spcBef>
                <a:spcPct val="0"/>
              </a:spcBef>
              <a:buClr>
                <a:srgbClr val="0070C0"/>
              </a:buClr>
              <a:buFont typeface="Wingdings" pitchFamily="2" charset="2"/>
              <a:buChar char="q"/>
            </a:pPr>
            <a:r>
              <a:rPr lang="en-US" altLang="en-US" sz="1400" u="sng" dirty="0">
                <a:solidFill>
                  <a:schemeClr val="tx1"/>
                </a:solidFill>
              </a:rPr>
              <a:t>Geometry</a:t>
            </a:r>
            <a:r>
              <a:rPr lang="en-US" altLang="en-US" sz="1400" dirty="0" smtClean="0">
                <a:solidFill>
                  <a:schemeClr val="tx1"/>
                </a:solidFill>
              </a:rPr>
              <a:t>:</a:t>
            </a:r>
            <a:r>
              <a:rPr lang="en-US" altLang="en-US" sz="1400" dirty="0">
                <a:solidFill>
                  <a:srgbClr val="FF0000"/>
                </a:solidFill>
              </a:rPr>
              <a:t> </a:t>
            </a:r>
            <a:r>
              <a:rPr lang="en-US" altLang="en-US" sz="1400" dirty="0">
                <a:solidFill>
                  <a:schemeClr val="tx1"/>
                </a:solidFill>
              </a:rPr>
              <a:t>fully compliant (60m @ Nadir); bi-monthly check that thermo-elastic model is accounting for seasonal </a:t>
            </a:r>
            <a:r>
              <a:rPr lang="en-US" altLang="en-US" sz="1400" dirty="0" smtClean="0">
                <a:solidFill>
                  <a:schemeClr val="tx1"/>
                </a:solidFill>
              </a:rPr>
              <a:t>variations.</a:t>
            </a:r>
            <a:endParaRPr lang="en-US" altLang="en-US" sz="1400" dirty="0">
              <a:solidFill>
                <a:schemeClr val="tx1"/>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332888726"/>
              </p:ext>
            </p:extLst>
          </p:nvPr>
        </p:nvGraphicFramePr>
        <p:xfrm>
          <a:off x="655713" y="4875347"/>
          <a:ext cx="3200400" cy="1569720"/>
        </p:xfrm>
        <a:graphic>
          <a:graphicData uri="http://schemas.openxmlformats.org/drawingml/2006/table">
            <a:tbl>
              <a:tblPr firstRow="1" bandRow="1">
                <a:tableStyleId>{3B4B98B0-60AC-42C2-AFA5-B58CD77FA1E5}</a:tableStyleId>
              </a:tblPr>
              <a:tblGrid>
                <a:gridCol w="1504912"/>
                <a:gridCol w="1695488"/>
              </a:tblGrid>
              <a:tr h="370840">
                <a:tc>
                  <a:txBody>
                    <a:bodyPr/>
                    <a:lstStyle/>
                    <a:p>
                      <a:r>
                        <a:rPr lang="en-GB" sz="1200" b="1" dirty="0" smtClean="0"/>
                        <a:t>Switch on</a:t>
                      </a:r>
                      <a:endParaRPr lang="en-GB" sz="1200" b="1" dirty="0"/>
                    </a:p>
                  </a:txBody>
                  <a:tcPr/>
                </a:tc>
                <a:tc>
                  <a:txBody>
                    <a:bodyPr/>
                    <a:lstStyle/>
                    <a:p>
                      <a:r>
                        <a:rPr lang="en-GB" sz="1200" b="1" dirty="0" smtClean="0"/>
                        <a:t>29 Feb</a:t>
                      </a:r>
                      <a:r>
                        <a:rPr lang="en-GB" sz="1200" b="1" baseline="0" dirty="0" smtClean="0"/>
                        <a:t> </a:t>
                      </a:r>
                      <a:r>
                        <a:rPr lang="en-GB" sz="1200" b="1" dirty="0" smtClean="0"/>
                        <a:t>2016</a:t>
                      </a:r>
                      <a:endParaRPr lang="en-GB" sz="1200" b="1" dirty="0"/>
                    </a:p>
                  </a:txBody>
                  <a:tcPr/>
                </a:tc>
              </a:tr>
              <a:tr h="370840">
                <a:tc>
                  <a:txBody>
                    <a:bodyPr/>
                    <a:lstStyle/>
                    <a:p>
                      <a:r>
                        <a:rPr lang="en-GB" sz="1200" b="1" dirty="0" smtClean="0"/>
                        <a:t>Sample L1/L2 data available</a:t>
                      </a:r>
                      <a:r>
                        <a:rPr lang="en-GB" sz="1200" b="1" baseline="0" dirty="0" smtClean="0"/>
                        <a:t> </a:t>
                      </a:r>
                      <a:endParaRPr lang="en-GB" sz="1200" b="1" dirty="0"/>
                    </a:p>
                  </a:txBody>
                  <a:tcPr/>
                </a:tc>
                <a:tc>
                  <a:txBody>
                    <a:bodyPr/>
                    <a:lstStyle/>
                    <a:p>
                      <a:r>
                        <a:rPr lang="en-GB" sz="1200" b="1" dirty="0" smtClean="0"/>
                        <a:t>May/June 2016</a:t>
                      </a:r>
                      <a:endParaRPr lang="en-GB" sz="1200" b="1" dirty="0"/>
                    </a:p>
                  </a:txBody>
                  <a:tcPr/>
                </a:tc>
              </a:tr>
              <a:tr h="370840">
                <a:tc>
                  <a:txBody>
                    <a:bodyPr/>
                    <a:lstStyle/>
                    <a:p>
                      <a:r>
                        <a:rPr lang="en-GB" sz="1200" b="1" dirty="0" smtClean="0"/>
                        <a:t>L1 data release</a:t>
                      </a:r>
                      <a:endParaRPr lang="en-GB" sz="1200" b="1" dirty="0"/>
                    </a:p>
                  </a:txBody>
                  <a:tcPr/>
                </a:tc>
                <a:tc>
                  <a:txBody>
                    <a:bodyPr/>
                    <a:lstStyle/>
                    <a:p>
                      <a:r>
                        <a:rPr lang="en-GB" sz="1200" b="1" dirty="0" smtClean="0"/>
                        <a:t>20 Oct 2016</a:t>
                      </a:r>
                      <a:endParaRPr lang="en-GB" sz="1200" b="1" dirty="0"/>
                    </a:p>
                  </a:txBody>
                  <a:tcPr/>
                </a:tc>
              </a:tr>
              <a:tr h="370840">
                <a:tc>
                  <a:txBody>
                    <a:bodyPr/>
                    <a:lstStyle/>
                    <a:p>
                      <a:r>
                        <a:rPr lang="en-GB" sz="1200" b="1" dirty="0" smtClean="0"/>
                        <a:t>L2 data release </a:t>
                      </a:r>
                      <a:endParaRPr lang="en-GB" sz="1200" b="1" dirty="0"/>
                    </a:p>
                  </a:txBody>
                  <a:tcPr/>
                </a:tc>
                <a:tc>
                  <a:txBody>
                    <a:bodyPr/>
                    <a:lstStyle/>
                    <a:p>
                      <a:r>
                        <a:rPr lang="en-GB" sz="1200" b="1" dirty="0" smtClean="0"/>
                        <a:t>Spring 2017</a:t>
                      </a:r>
                      <a:endParaRPr lang="en-GB" sz="1200" b="1" dirty="0"/>
                    </a:p>
                  </a:txBody>
                  <a:tcPr/>
                </a:tc>
              </a:tr>
            </a:tbl>
          </a:graphicData>
        </a:graphic>
      </p:graphicFrame>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081" y="1027572"/>
            <a:ext cx="3151242" cy="3800492"/>
          </a:xfrm>
          <a:prstGeom prst="rect">
            <a:avLst/>
          </a:prstGeom>
        </p:spPr>
      </p:pic>
      <p:pic>
        <p:nvPicPr>
          <p:cNvPr id="10" name="Picture 3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8415" y="153988"/>
            <a:ext cx="179387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2770553"/>
      </p:ext>
    </p:extLst>
  </p:cSld>
  <p:clrMapOvr>
    <a:masterClrMapping/>
  </p:clrMapOvr>
  <p:timing>
    <p:tnLst>
      <p:par>
        <p:cTn id="1" dur="indefinite" restart="never" nodeType="tmRoot"/>
      </p:par>
    </p:tnLst>
  </p:timing>
</p:sld>
</file>

<file path=ppt/theme/theme1.xml><?xml version="1.0" encoding="utf-8"?>
<a:theme xmlns:a="http://schemas.openxmlformats.org/drawingml/2006/main" name="ESA Presentation">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ESA Presentation.potx" id="{4035F37E-B9D1-4636-97E4-60CF27A625BA}" vid="{04ACA1D1-02E6-4B19-B828-578536E3047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ESA Presentation</Template>
  <TotalTime>0</TotalTime>
  <Words>3968</Words>
  <Application>Microsoft Office PowerPoint</Application>
  <PresentationFormat>On-screen Show (4:3)</PresentationFormat>
  <Paragraphs>447</Paragraphs>
  <Slides>24</Slides>
  <Notes>12</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ESA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Fiducial Reference Measurements  for Vegetation Products(VAL4VEG)</vt:lpstr>
      <vt:lpstr>Global Land Products</vt:lpstr>
      <vt:lpstr>PowerPoint Presentation</vt:lpstr>
      <vt:lpstr>PowerPoint Presentation</vt:lpstr>
      <vt:lpstr>Combining OLCI and SLSTR radiances   = SYNERGY/VGT products </vt:lpstr>
      <vt:lpstr>S3 SYN-VGT algorithm overview </vt:lpstr>
      <vt:lpstr>PowerPoint Presentation</vt:lpstr>
      <vt:lpstr>PowerPoint Presentation</vt:lpstr>
      <vt:lpstr>PowerPoint Presentation</vt:lpstr>
      <vt:lpstr>PowerPoint Presentation</vt:lpstr>
      <vt:lpstr>Sentinel-3A and -3B Tandem Phase</vt:lpstr>
      <vt:lpstr>PowerPoint Presentation</vt:lpstr>
      <vt:lpstr>PowerPoint Presentation</vt:lpstr>
      <vt:lpstr>PowerPoint Presentation</vt:lpstr>
    </vt:vector>
  </TitlesOfParts>
  <Company>ESA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Name Surname</dc:creator>
  <cp:lastModifiedBy>Susanne Mecklenburg</cp:lastModifiedBy>
  <cp:revision>760</cp:revision>
  <cp:lastPrinted>2016-02-11T09:18:59Z</cp:lastPrinted>
  <dcterms:created xsi:type="dcterms:W3CDTF">2015-07-01T15:01:13Z</dcterms:created>
  <dcterms:modified xsi:type="dcterms:W3CDTF">2017-03-20T13:30:02Z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