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5" r:id="rId3"/>
    <p:sldId id="295" r:id="rId4"/>
    <p:sldId id="296" r:id="rId5"/>
    <p:sldId id="297" r:id="rId6"/>
    <p:sldId id="298" r:id="rId7"/>
    <p:sldId id="299" r:id="rId8"/>
    <p:sldId id="300" r:id="rId9"/>
    <p:sldId id="301" r:id="rId10"/>
    <p:sldId id="302" r:id="rId11"/>
    <p:sldId id="303" r:id="rId12"/>
  </p:sldIdLst>
  <p:sldSz cx="9144000" cy="6858000" type="screen4x3"/>
  <p:notesSz cx="6858000" cy="9144000"/>
  <p:defaultTextStyle>
    <a:lvl1pPr defTabSz="457200">
      <a:defRPr>
        <a:solidFill>
          <a:srgbClr val="002569"/>
        </a:solidFill>
      </a:defRPr>
    </a:lvl1pPr>
    <a:lvl2pPr indent="457200" defTabSz="457200">
      <a:defRPr>
        <a:solidFill>
          <a:srgbClr val="002569"/>
        </a:solidFill>
      </a:defRPr>
    </a:lvl2pPr>
    <a:lvl3pPr indent="914400" defTabSz="457200">
      <a:defRPr>
        <a:solidFill>
          <a:srgbClr val="002569"/>
        </a:solidFill>
      </a:defRPr>
    </a:lvl3pPr>
    <a:lvl4pPr indent="1371600" defTabSz="457200">
      <a:defRPr>
        <a:solidFill>
          <a:srgbClr val="002569"/>
        </a:solidFill>
      </a:defRPr>
    </a:lvl4pPr>
    <a:lvl5pPr indent="1828800" defTabSz="457200">
      <a:defRPr>
        <a:solidFill>
          <a:srgbClr val="002569"/>
        </a:solidFill>
      </a:defRPr>
    </a:lvl5pPr>
    <a:lvl6pPr indent="2286000" defTabSz="457200">
      <a:defRPr>
        <a:solidFill>
          <a:srgbClr val="002569"/>
        </a:solidFill>
      </a:defRPr>
    </a:lvl6pPr>
    <a:lvl7pPr indent="2743200" defTabSz="457200">
      <a:defRPr>
        <a:solidFill>
          <a:srgbClr val="002569"/>
        </a:solidFill>
      </a:defRPr>
    </a:lvl7pPr>
    <a:lvl8pPr indent="3200400" defTabSz="457200">
      <a:defRPr>
        <a:solidFill>
          <a:srgbClr val="002569"/>
        </a:solidFill>
      </a:defRPr>
    </a:lvl8pPr>
    <a:lvl9pPr indent="3657600" defTabSz="457200">
      <a:defRPr>
        <a:solidFill>
          <a:srgbClr val="002569"/>
        </a:solidFill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DDCA"/>
          </a:solidFill>
        </a:fill>
      </a:tcStyle>
    </a:wholeTbl>
    <a:band2H>
      <a:tcTxStyle/>
      <a:tcStyle>
        <a:tcBdr/>
        <a:fill>
          <a:solidFill>
            <a:srgbClr val="FFEFE6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9A00"/>
          </a:solidFill>
        </a:fill>
      </a:tcStyle>
    </a:firstRow>
  </a:tblStyle>
  <a:tblStyle styleId="{C7B018BB-80A7-4F77-B60F-C8B233D01FF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FFFFFF"/>
          </a:solidFill>
        </a:fill>
      </a:tcStyle>
    </a:firstRow>
  </a:tblStyle>
  <a:tblStyle styleId="{EEE7283C-3CF3-47DC-8721-378D4A62B228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DBCBCB"/>
          </a:solidFill>
        </a:fill>
      </a:tcStyle>
    </a:wholeTbl>
    <a:band2H>
      <a:tcTxStyle/>
      <a:tcStyle>
        <a:tcBdr/>
        <a:fill>
          <a:solidFill>
            <a:srgbClr val="EEE7E7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90281C"/>
          </a:solidFill>
        </a:fill>
      </a:tcStyle>
    </a:firstRow>
  </a:tblStyle>
  <a:tblStyle styleId="{CF821DB8-F4EB-4A41-A1BA-3FCAFE7338EE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7EA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9A00"/>
          </a:solidFill>
        </a:fill>
      </a:tcStyle>
    </a:firstRow>
  </a:tblStyle>
  <a:tblStyle styleId="{33BA23B1-9221-436E-865A-0063620EA4FD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CACBD3"/>
          </a:solidFill>
        </a:fill>
      </a:tcStyle>
    </a:wholeTbl>
    <a:band2H>
      <a:tcTxStyle/>
      <a:tcStyle>
        <a:tcBdr/>
        <a:fill>
          <a:solidFill>
            <a:srgbClr val="E6E7EA"/>
          </a:solidFill>
        </a:fill>
      </a:tcStyle>
    </a:band2H>
    <a:firstCol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Col>
    <a:la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38100" cap="flat">
              <a:solidFill>
                <a:srgbClr val="FFFFFF"/>
              </a:solidFill>
              <a:prstDash val="solid"/>
              <a:bevel/>
            </a:ln>
          </a:top>
          <a:bottom>
            <a:ln w="127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lastRow>
    <a:firstRow>
      <a:tcTxStyle b="on" i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bevel/>
            </a:ln>
          </a:left>
          <a:right>
            <a:ln w="12700" cap="flat">
              <a:solidFill>
                <a:srgbClr val="FFFFFF"/>
              </a:solidFill>
              <a:prstDash val="solid"/>
              <a:bevel/>
            </a:ln>
          </a:right>
          <a:top>
            <a:ln w="12700" cap="flat">
              <a:solidFill>
                <a:srgbClr val="FFFFFF"/>
              </a:solidFill>
              <a:prstDash val="solid"/>
              <a:bevel/>
            </a:ln>
          </a:top>
          <a:bottom>
            <a:ln w="38100" cap="flat">
              <a:solidFill>
                <a:srgbClr val="FFFFFF"/>
              </a:solidFill>
              <a:prstDash val="solid"/>
              <a:bevel/>
            </a:ln>
          </a:bottom>
          <a:insideH>
            <a:ln w="12700" cap="flat">
              <a:solidFill>
                <a:srgbClr val="FFFFFF"/>
              </a:solidFill>
              <a:prstDash val="solid"/>
              <a:bevel/>
            </a:ln>
          </a:insideH>
          <a:insideV>
            <a:ln w="12700" cap="flat">
              <a:solidFill>
                <a:srgbClr val="FFFFFF"/>
              </a:solidFill>
              <a:prstDash val="solid"/>
              <a:bevel/>
            </a:ln>
          </a:insideV>
        </a:tcBdr>
        <a:fill>
          <a:solidFill>
            <a:srgbClr val="002569"/>
          </a:solidFill>
        </a:fill>
      </a:tcStyle>
    </a:firstRow>
  </a:tblStyle>
  <a:tblStyle styleId="{2708684C-4D16-4618-839F-0558EEFCDFE6}" styleName="">
    <a:tblBg/>
    <a:wholeTb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solidFill>
            <a:srgbClr val="002569">
              <a:alpha val="20000"/>
            </a:srgbClr>
          </a:solidFill>
        </a:fill>
      </a:tcStyle>
    </a:firstCol>
    <a:la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50800" cap="flat">
              <a:solidFill>
                <a:srgbClr val="002569"/>
              </a:solidFill>
              <a:prstDash val="solid"/>
              <a:bevel/>
            </a:ln>
          </a:top>
          <a:bottom>
            <a:ln w="127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lastRow>
    <a:firstRow>
      <a:tcTxStyle b="on" i="on">
        <a:fontRef idx="major">
          <a:srgbClr val="002569"/>
        </a:fontRef>
        <a:srgbClr val="002569"/>
      </a:tcTxStyle>
      <a:tcStyle>
        <a:tcBdr>
          <a:left>
            <a:ln w="12700" cap="flat">
              <a:solidFill>
                <a:srgbClr val="002569"/>
              </a:solidFill>
              <a:prstDash val="solid"/>
              <a:bevel/>
            </a:ln>
          </a:left>
          <a:right>
            <a:ln w="12700" cap="flat">
              <a:solidFill>
                <a:srgbClr val="002569"/>
              </a:solidFill>
              <a:prstDash val="solid"/>
              <a:bevel/>
            </a:ln>
          </a:right>
          <a:top>
            <a:ln w="12700" cap="flat">
              <a:solidFill>
                <a:srgbClr val="002569"/>
              </a:solidFill>
              <a:prstDash val="solid"/>
              <a:bevel/>
            </a:ln>
          </a:top>
          <a:bottom>
            <a:ln w="25400" cap="flat">
              <a:solidFill>
                <a:srgbClr val="002569"/>
              </a:solidFill>
              <a:prstDash val="solid"/>
              <a:bevel/>
            </a:ln>
          </a:bottom>
          <a:insideH>
            <a:ln w="12700" cap="flat">
              <a:solidFill>
                <a:srgbClr val="002569"/>
              </a:solidFill>
              <a:prstDash val="solid"/>
              <a:bevel/>
            </a:ln>
          </a:insideH>
          <a:insideV>
            <a:ln w="12700" cap="flat">
              <a:solidFill>
                <a:srgbClr val="002569"/>
              </a:solidFill>
              <a:prstDash val="solid"/>
              <a:bevel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11"/>
    <p:restoredTop sz="94643"/>
  </p:normalViewPr>
  <p:slideViewPr>
    <p:cSldViewPr>
      <p:cViewPr varScale="1">
        <p:scale>
          <a:sx n="115" d="100"/>
          <a:sy n="115" d="100"/>
        </p:scale>
        <p:origin x="344" y="20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7FA6F7-16CE-8842-8E49-F6A866AB45D2}" type="datetimeFigureOut">
              <a:rPr lang="en-US" smtClean="0"/>
              <a:t>3/20/17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8E12DE-20EB-5A4D-8498-E0AC1D34DF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215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7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8" name="Shape 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53021836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1pPr>
    <a:lvl2pPr indent="228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2pPr>
    <a:lvl3pPr indent="457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3pPr>
    <a:lvl4pPr indent="685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4pPr>
    <a:lvl5pPr indent="9144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5pPr>
    <a:lvl6pPr indent="11430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6pPr>
    <a:lvl7pPr indent="13716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7pPr>
    <a:lvl8pPr indent="16002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8pPr>
    <a:lvl9pPr indent="1828800" defTabSz="457200">
      <a:lnSpc>
        <a:spcPct val="125000"/>
      </a:lnSpc>
      <a:defRPr sz="2400">
        <a:latin typeface="+mn-lt"/>
        <a:ea typeface="+mn-ea"/>
        <a:cs typeface="+mn-cs"/>
        <a:sym typeface="Avenir Roman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 Slide">
    <p:bg>
      <p:bgPr>
        <a:blipFill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7239000" y="6546850"/>
            <a:ext cx="1905000" cy="256540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0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lvl="0"/>
            <a:fld id="{86CB4B4D-7CA3-9044-876B-883B54F8677D}" type="slidenum">
              <a:t>‹#›</a:t>
            </a:fld>
            <a:endParaRPr/>
          </a:p>
        </p:txBody>
      </p:sp>
      <p:sp>
        <p:nvSpPr>
          <p:cNvPr id="3" name="Shape 3"/>
          <p:cNvSpPr/>
          <p:nvPr userDrawn="1"/>
        </p:nvSpPr>
        <p:spPr>
          <a:xfrm>
            <a:off x="2130871" y="190714"/>
            <a:ext cx="2974529" cy="69249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square" lIns="0" tIns="0" rIns="0" bIns="0">
            <a:spAutoFit/>
          </a:bodyPr>
          <a:lstStyle/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SIT-30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  <a:p>
            <a:pPr lvl="0" defTabSz="914400">
              <a:defRPr>
                <a:solidFill>
                  <a:srgbClr val="000000"/>
                </a:solidFill>
              </a:defRPr>
            </a:pP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CNES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Headquarters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Paris</a:t>
            </a:r>
            <a:r>
              <a:rPr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, </a:t>
            </a:r>
            <a: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France</a:t>
            </a:r>
            <a:br>
              <a:rPr sz="1500" dirty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</a:b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31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March – 1</a:t>
            </a:r>
            <a:r>
              <a:rPr lang="en-AU" sz="1500" baseline="300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st</a:t>
            </a:r>
            <a:r>
              <a:rPr lang="en-AU" sz="1500" dirty="0" smtClean="0">
                <a:solidFill>
                  <a:srgbClr val="FFFFFF"/>
                </a:solidFill>
                <a:latin typeface="Proxima Nova Regular"/>
                <a:ea typeface="Proxima Nova Regular"/>
                <a:cs typeface="Proxima Nova Regular"/>
                <a:sym typeface="Proxima Nova Regular"/>
              </a:rPr>
              <a:t> April 2015</a:t>
            </a:r>
            <a:endParaRPr sz="1500" dirty="0">
              <a:solidFill>
                <a:srgbClr val="FFFFFF"/>
              </a:solidFill>
              <a:latin typeface="Proxima Nova Regular"/>
              <a:ea typeface="Proxima Nova Regular"/>
              <a:cs typeface="Proxima Nova Regular"/>
              <a:sym typeface="Proxima Nova Regular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>
            <a:spLocks noGrp="1"/>
          </p:cNvSpPr>
          <p:nvPr>
            <p:ph type="title" idx="4294967295"/>
          </p:nvPr>
        </p:nvSpPr>
        <p:spPr>
          <a:xfrm>
            <a:off x="457200" y="2057400"/>
            <a:ext cx="8534400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latin typeface="Droid Serif"/>
                <a:ea typeface="Droid Serif"/>
                <a:cs typeface="Droid Serif"/>
                <a:sym typeface="Droid Serif"/>
              </a:defRPr>
            </a:lvl1pPr>
          </a:lstStyle>
          <a:p>
            <a:pPr lvl="0">
              <a:defRPr sz="1800" b="0">
                <a:solidFill>
                  <a:srgbClr val="000000"/>
                </a:solidFill>
              </a:defRPr>
            </a:pPr>
            <a:r>
              <a:rPr lang="en-US" sz="3600" b="1" dirty="0" err="1" smtClean="0">
                <a:solidFill>
                  <a:srgbClr val="FFFFFF"/>
                </a:solidFill>
              </a:rPr>
              <a:t>Rationalising</a:t>
            </a:r>
            <a:r>
              <a:rPr lang="en-US" sz="3600" b="1" dirty="0" smtClean="0">
                <a:solidFill>
                  <a:srgbClr val="FFFFFF"/>
                </a:solidFill>
              </a:rPr>
              <a:t> the CEOS Land </a:t>
            </a:r>
            <a:r>
              <a:rPr lang="en-US" sz="3600" b="1" dirty="0" smtClean="0">
                <a:solidFill>
                  <a:srgbClr val="FFFFFF"/>
                </a:solidFill>
              </a:rPr>
              <a:t>Surface Imaging </a:t>
            </a:r>
            <a:r>
              <a:rPr lang="en-US" sz="3600" b="1" dirty="0" smtClean="0">
                <a:solidFill>
                  <a:srgbClr val="FFFFFF"/>
                </a:solidFill>
              </a:rPr>
              <a:t>Activities</a:t>
            </a:r>
            <a:endParaRPr sz="3600" b="1" dirty="0">
              <a:solidFill>
                <a:srgbClr val="FFFFFF"/>
              </a:solidFill>
            </a:endParaRPr>
          </a:p>
        </p:txBody>
      </p:sp>
      <p:sp>
        <p:nvSpPr>
          <p:cNvPr id="11" name="Shape 11"/>
          <p:cNvSpPr/>
          <p:nvPr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Stephen Ward, SIT Chair Team</a:t>
            </a:r>
            <a:b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</a:br>
            <a:r>
              <a:rPr lang="en-US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LSI-VC-3 (remotely)</a:t>
            </a: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20 </a:t>
            </a:r>
            <a:r>
              <a:rPr lang="en-AU" dirty="0" smtClean="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rPr>
              <a:t>March 2017</a:t>
            </a: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lang="en-AU"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  <a:p>
            <a:pPr lvl="0"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dirty="0">
              <a:solidFill>
                <a:srgbClr val="FFFFFF"/>
              </a:solidFill>
              <a:latin typeface="Arial Bold"/>
              <a:ea typeface="Arial Bold"/>
              <a:cs typeface="Arial Bold"/>
              <a:sym typeface="Arial Bold"/>
            </a:endParaRPr>
          </a:p>
        </p:txBody>
      </p:sp>
      <p:pic>
        <p:nvPicPr>
          <p:cNvPr id="12" name="ceos_logo.png"/>
          <p:cNvPicPr/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457200" y="304800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5" name="Shape 10"/>
          <p:cNvSpPr txBox="1">
            <a:spLocks/>
          </p:cNvSpPr>
          <p:nvPr/>
        </p:nvSpPr>
        <p:spPr>
          <a:xfrm>
            <a:off x="457200" y="1371600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 smtClean="0">
                <a:solidFill>
                  <a:schemeClr val="bg1">
                    <a:lumMod val="20000"/>
                    <a:lumOff val="80000"/>
                  </a:schemeClr>
                </a:solidFill>
              </a:rPr>
              <a:t>Committee on Earth Observation Satellites</a:t>
            </a:r>
            <a:endParaRPr lang="en-US" sz="1050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10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981200" y="382677"/>
            <a:ext cx="2806215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 charset="0"/>
                <a:ea typeface="Arial" charset="0"/>
                <a:cs typeface="Arial" charset="0"/>
              </a:rPr>
              <a:t>Joint</a:t>
            </a:r>
            <a:r>
              <a:rPr kumimoji="0" lang="en-US" sz="2800" b="1" u="none" strike="noStrike" cap="none" spc="0" normalizeH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 charset="0"/>
                <a:ea typeface="Arial" charset="0"/>
                <a:cs typeface="Arial" charset="0"/>
              </a:rPr>
              <a:t> Work Plan</a:t>
            </a:r>
            <a:endParaRPr kumimoji="0" lang="en-US" sz="2800" b="1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hape 15"/>
          <p:cNvSpPr/>
          <p:nvPr/>
        </p:nvSpPr>
        <p:spPr>
          <a:xfrm>
            <a:off x="1066800" y="1143001"/>
            <a:ext cx="8710650" cy="600164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lvl="0" indent="-285750">
              <a:buFont typeface="Arial" charset="0"/>
              <a:buChar char="•"/>
            </a:pPr>
            <a:endParaRPr lang="en-AU" sz="2400" b="1" dirty="0" smtClean="0"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buFont typeface="Arial" charset="0"/>
              <a:buChar char="•"/>
            </a:pPr>
            <a:endParaRPr lang="en-AU" sz="24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Trial meeting and its prep can begin serious focus on</a:t>
            </a:r>
            <a:br>
              <a:rPr lang="en-US" sz="2400" dirty="0" smtClean="0"/>
            </a:br>
            <a:r>
              <a:rPr lang="en-US" sz="2400" dirty="0" smtClean="0"/>
              <a:t>joint work plan, but expect:</a:t>
            </a:r>
          </a:p>
          <a:p>
            <a:pPr lvl="0"/>
            <a:endParaRPr lang="en-US" sz="2400" dirty="0" smtClean="0"/>
          </a:p>
          <a:p>
            <a:pPr marL="457200" lvl="1" indent="-4763">
              <a:buFont typeface="Wingdings" charset="2"/>
              <a:buChar char="§"/>
            </a:pPr>
            <a:r>
              <a:rPr lang="en-US" sz="2400" dirty="0"/>
              <a:t> </a:t>
            </a:r>
            <a:r>
              <a:rPr lang="en-US" sz="2400" dirty="0" smtClean="0"/>
              <a:t>unified requirements &amp; observing strategy</a:t>
            </a:r>
          </a:p>
          <a:p>
            <a:pPr marL="457200" lvl="1" indent="-4763">
              <a:buFont typeface="Wingdings" charset="2"/>
              <a:buChar char="§"/>
            </a:pPr>
            <a:r>
              <a:rPr lang="en-US" sz="2400" dirty="0" smtClean="0"/>
              <a:t> ARD</a:t>
            </a:r>
          </a:p>
          <a:p>
            <a:pPr marL="457200" lvl="1" indent="-4763">
              <a:buFont typeface="Wingdings" charset="2"/>
              <a:buChar char="§"/>
            </a:pPr>
            <a:r>
              <a:rPr lang="en-US" sz="2400" dirty="0"/>
              <a:t> </a:t>
            </a:r>
            <a:r>
              <a:rPr lang="en-US" sz="2400" dirty="0" smtClean="0"/>
              <a:t>pilot activities</a:t>
            </a:r>
          </a:p>
          <a:p>
            <a:pPr marL="457200" lvl="1" indent="-4763">
              <a:buFont typeface="Wingdings" charset="2"/>
              <a:buChar char="§"/>
            </a:pPr>
            <a:r>
              <a:rPr lang="en-US" sz="2400" dirty="0"/>
              <a:t> </a:t>
            </a:r>
            <a:r>
              <a:rPr lang="en-US" sz="2400" dirty="0" smtClean="0"/>
              <a:t>Global Data Flows</a:t>
            </a:r>
          </a:p>
          <a:p>
            <a:pPr marL="457200" lvl="1" indent="-4763">
              <a:buFont typeface="Wingdings" charset="2"/>
              <a:buChar char="§"/>
            </a:pPr>
            <a:endParaRPr lang="en-US" sz="2400" dirty="0"/>
          </a:p>
          <a:p>
            <a:pPr marL="457200" lvl="1" indent="-4763">
              <a:buFont typeface="Wingdings" charset="2"/>
              <a:buChar char="§"/>
            </a:pPr>
            <a:endParaRPr lang="en-US" sz="2400" dirty="0" smtClean="0"/>
          </a:p>
          <a:p>
            <a:pPr marL="285750" lvl="0" indent="-285750">
              <a:buFont typeface="Arial" charset="0"/>
              <a:buChar char="•"/>
            </a:pPr>
            <a:endParaRPr lang="en-US" sz="2400" dirty="0" smtClean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r>
              <a:rPr lang="en-US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33166270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11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981200" y="382677"/>
            <a:ext cx="181075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 charset="0"/>
                <a:ea typeface="Arial" charset="0"/>
                <a:cs typeface="Arial" charset="0"/>
              </a:rPr>
              <a:t>Road Map</a:t>
            </a:r>
            <a:endParaRPr kumimoji="0" lang="en-US" sz="2800" b="1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hape 15"/>
          <p:cNvSpPr/>
          <p:nvPr/>
        </p:nvSpPr>
        <p:spPr>
          <a:xfrm>
            <a:off x="1066800" y="1143001"/>
            <a:ext cx="8710650" cy="723274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lvl="0" indent="-285750">
              <a:buFont typeface="Arial" charset="0"/>
              <a:buChar char="•"/>
            </a:pPr>
            <a:endParaRPr lang="en-AU" sz="2400" b="1" dirty="0" smtClean="0"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buFont typeface="Arial" charset="0"/>
              <a:buChar char="•"/>
            </a:pPr>
            <a:endParaRPr lang="en-AU" sz="24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Have the trial meeting, work out the practicalities</a:t>
            </a:r>
            <a:br>
              <a:rPr lang="en-US" sz="2400" dirty="0" smtClean="0"/>
            </a:br>
            <a:r>
              <a:rPr lang="en-US" sz="2400" dirty="0" smtClean="0"/>
              <a:t>and establish consensus on approach</a:t>
            </a:r>
          </a:p>
          <a:p>
            <a:pPr marL="457200" lvl="0" indent="-457200">
              <a:buFont typeface="Arial" charset="0"/>
              <a:buChar char="•"/>
            </a:pPr>
            <a:endParaRPr lang="en-US" sz="2400" dirty="0" smtClean="0"/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Report to SIT TW on outcomes</a:t>
            </a:r>
          </a:p>
          <a:p>
            <a:pPr marL="457200" lvl="0" indent="-457200">
              <a:buFont typeface="Arial" charset="0"/>
              <a:buChar char="•"/>
            </a:pPr>
            <a:endParaRPr lang="en-US" sz="2400" dirty="0" smtClean="0"/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Implement meeting cycle in 2018</a:t>
            </a:r>
          </a:p>
          <a:p>
            <a:pPr marL="762000" lvl="0" indent="-265113">
              <a:buFont typeface=".AppleSystemUIFont" charset="-120"/>
              <a:buChar char="-"/>
            </a:pPr>
            <a:r>
              <a:rPr lang="en-US" sz="2000" dirty="0" smtClean="0"/>
              <a:t>Feb/Mar 2018 SDCG meeting</a:t>
            </a:r>
          </a:p>
          <a:p>
            <a:pPr marL="762000" lvl="0" indent="-265113">
              <a:buFont typeface=".AppleSystemUIFont" charset="-120"/>
              <a:buChar char="-"/>
            </a:pPr>
            <a:r>
              <a:rPr lang="en-US" sz="2000" dirty="0" smtClean="0"/>
              <a:t>Sep 2018 integrated meeting (week before SIT TW USA?)</a:t>
            </a:r>
          </a:p>
          <a:p>
            <a:pPr marL="762000" lvl="0" indent="-265113">
              <a:buFont typeface=".AppleSystemUIFont" charset="-120"/>
              <a:buChar char="-"/>
            </a:pPr>
            <a:endParaRPr lang="en-US" sz="2000" dirty="0"/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Continue to draw on SIT Chair Team capacity to</a:t>
            </a:r>
            <a:br>
              <a:rPr lang="en-US" sz="2400" dirty="0" smtClean="0"/>
            </a:br>
            <a:r>
              <a:rPr lang="en-US" sz="2400" dirty="0" smtClean="0"/>
              <a:t>support prep &amp; coordination (at least through to Nov)</a:t>
            </a:r>
            <a:endParaRPr lang="en-US" sz="2000" dirty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762000" lvl="0" indent="-265113">
              <a:buFont typeface=".AppleSystemUIFont" charset="-120"/>
              <a:buChar char="-"/>
            </a:pPr>
            <a:endParaRPr lang="en-US" sz="2000" dirty="0" smtClean="0"/>
          </a:p>
          <a:p>
            <a:pPr marL="285750" lvl="0" indent="-285750">
              <a:buFont typeface="Arial" charset="0"/>
              <a:buChar char="•"/>
            </a:pPr>
            <a:endParaRPr lang="en-US" sz="2400" dirty="0" smtClean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r>
              <a:rPr lang="en-US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65955768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2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1066800" y="1143000"/>
            <a:ext cx="8710650" cy="3046988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endParaRPr lang="en-AU" sz="2400" b="1" dirty="0" smtClean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lang="en-AU" sz="2400" b="1" dirty="0"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buFont typeface="Arial" charset="0"/>
              <a:buChar char="•"/>
            </a:pPr>
            <a:r>
              <a:rPr lang="en-US" sz="2400" dirty="0" smtClean="0"/>
              <a:t>Background and status</a:t>
            </a:r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r>
              <a:rPr lang="en-US" sz="2400" dirty="0" smtClean="0"/>
              <a:t>Issues for consideration</a:t>
            </a:r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r>
              <a:rPr lang="en-US" sz="2400" dirty="0" smtClean="0"/>
              <a:t>Next steps</a:t>
            </a:r>
            <a:endParaRPr lang="en-US" sz="2400" dirty="0"/>
          </a:p>
          <a:p>
            <a:r>
              <a:rPr lang="en-US" sz="2400" dirty="0"/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81200" y="382677"/>
            <a:ext cx="1652053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u="none" strike="noStrike" cap="none" spc="0" normalizeH="0" baseline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 charset="0"/>
                <a:ea typeface="Arial" charset="0"/>
                <a:cs typeface="Arial" charset="0"/>
              </a:rPr>
              <a:t>Contents</a:t>
            </a:r>
            <a:endParaRPr kumimoji="0" lang="en-US" sz="2800" b="1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0860899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3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1066800" y="1143000"/>
            <a:ext cx="8710650" cy="563231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lvl="0">
              <a:defRPr>
                <a:solidFill>
                  <a:srgbClr val="000000"/>
                </a:solidFill>
              </a:defRPr>
            </a:pPr>
            <a:endParaRPr lang="en-AU" sz="2400" b="1" dirty="0" smtClean="0">
              <a:solidFill>
                <a:srgbClr val="002569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>
              <a:defRPr>
                <a:solidFill>
                  <a:srgbClr val="000000"/>
                </a:solidFill>
              </a:defRPr>
            </a:pPr>
            <a:endParaRPr lang="en-AU" sz="2400" b="1" dirty="0"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buFont typeface="Arial" charset="0"/>
              <a:buChar char="•"/>
            </a:pPr>
            <a:r>
              <a:rPr lang="en-US" sz="2400" dirty="0" smtClean="0"/>
              <a:t>Ongoing discussion for years around opportunity</a:t>
            </a:r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r>
              <a:rPr lang="en-US" sz="2400" dirty="0" smtClean="0"/>
              <a:t>Agencies represented in LSI, SDCG, GEOGLAM keen</a:t>
            </a:r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r>
              <a:rPr lang="en-US" sz="2400" dirty="0" smtClean="0"/>
              <a:t>Side meeting at Brisbane Plenary </a:t>
            </a:r>
            <a:r>
              <a:rPr lang="mr-IN" sz="2400" dirty="0" smtClean="0"/>
              <a:t>–</a:t>
            </a:r>
            <a:r>
              <a:rPr lang="en-US" sz="2400" dirty="0" smtClean="0"/>
              <a:t> trial meeting</a:t>
            </a:r>
            <a:br>
              <a:rPr lang="en-US" sz="2400" dirty="0" smtClean="0"/>
            </a:br>
            <a:r>
              <a:rPr lang="en-US" sz="2400" dirty="0" smtClean="0"/>
              <a:t>agreed as way forward</a:t>
            </a:r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r>
              <a:rPr lang="en-US" sz="2400" dirty="0" smtClean="0"/>
              <a:t>Discussion Paper followed</a:t>
            </a:r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r>
              <a:rPr lang="en-US" sz="2400" dirty="0" smtClean="0"/>
              <a:t>Leadership </a:t>
            </a:r>
            <a:r>
              <a:rPr lang="en-US" sz="2400" dirty="0" err="1" smtClean="0"/>
              <a:t>telcon</a:t>
            </a:r>
            <a:r>
              <a:rPr lang="en-US" sz="2400" dirty="0" smtClean="0"/>
              <a:t> 22</a:t>
            </a:r>
            <a:r>
              <a:rPr lang="en-US" sz="2400" baseline="30000" dirty="0" smtClean="0"/>
              <a:t>nd</a:t>
            </a:r>
            <a:r>
              <a:rPr lang="en-US" sz="2400" dirty="0" smtClean="0"/>
              <a:t> Feb </a:t>
            </a:r>
            <a:r>
              <a:rPr lang="mr-IN" sz="2400" dirty="0" smtClean="0"/>
              <a:t>–</a:t>
            </a:r>
            <a:r>
              <a:rPr lang="en-US" sz="2400" dirty="0" smtClean="0"/>
              <a:t> strong consensus to </a:t>
            </a:r>
            <a:br>
              <a:rPr lang="en-US" sz="2400" dirty="0" smtClean="0"/>
            </a:br>
            <a:r>
              <a:rPr lang="en-US" sz="2400" dirty="0" smtClean="0"/>
              <a:t>proceed and assumption ‘it will happen’</a:t>
            </a:r>
          </a:p>
          <a:p>
            <a:pPr marL="285750" lvl="4" indent="-285750">
              <a:buFont typeface="Arial" charset="0"/>
              <a:buChar char="•"/>
            </a:pPr>
            <a:endParaRPr lang="en-US" sz="2400" dirty="0"/>
          </a:p>
          <a:p>
            <a:r>
              <a:rPr lang="en-US" sz="2400" dirty="0"/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81200" y="382677"/>
            <a:ext cx="409022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 charset="0"/>
                <a:ea typeface="Arial" charset="0"/>
                <a:cs typeface="Arial" charset="0"/>
              </a:rPr>
              <a:t>Background and status</a:t>
            </a:r>
            <a:endParaRPr kumimoji="0" lang="en-US" sz="2800" b="1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802894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4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1066800" y="1143001"/>
            <a:ext cx="8710650" cy="415498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lvl="0" indent="-285750">
              <a:buFont typeface="Arial" charset="0"/>
              <a:buChar char="•"/>
            </a:pPr>
            <a:endParaRPr lang="en-AU" sz="2400" b="1" dirty="0" smtClean="0"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buFont typeface="Arial" charset="0"/>
              <a:buChar char="•"/>
            </a:pPr>
            <a:endParaRPr lang="en-AU" sz="2400" b="1" dirty="0"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buFont typeface="Arial" charset="0"/>
              <a:buChar char="•"/>
            </a:pPr>
            <a:r>
              <a:rPr lang="en-US" sz="2400" dirty="0" smtClean="0"/>
              <a:t>A more holistic approach to overall requirements</a:t>
            </a:r>
            <a:br>
              <a:rPr lang="en-US" sz="2400" dirty="0" smtClean="0"/>
            </a:br>
            <a:r>
              <a:rPr lang="en-US" sz="2400" dirty="0" smtClean="0"/>
              <a:t>and observing strategy</a:t>
            </a:r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r>
              <a:rPr lang="en-US" sz="2400" dirty="0" smtClean="0"/>
              <a:t>Efficiencies in travel and representation</a:t>
            </a:r>
          </a:p>
          <a:p>
            <a:pPr marL="285750" lvl="0" indent="-285750">
              <a:buFont typeface="Arial" charset="0"/>
              <a:buChar char="•"/>
            </a:pPr>
            <a:endParaRPr lang="en-US" sz="2400" dirty="0" smtClean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r>
              <a:rPr lang="en-US" sz="2400" dirty="0"/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81200" y="382677"/>
            <a:ext cx="1911740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 charset="0"/>
                <a:ea typeface="Arial" charset="0"/>
                <a:cs typeface="Arial" charset="0"/>
              </a:rPr>
              <a:t>Objectives</a:t>
            </a:r>
            <a:endParaRPr kumimoji="0" lang="en-US" sz="2800" b="1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291123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5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1066800" y="1143001"/>
            <a:ext cx="8710650" cy="452431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lvl="0" indent="-285750">
              <a:buFont typeface="Arial" charset="0"/>
              <a:buChar char="•"/>
            </a:pPr>
            <a:endParaRPr lang="en-AU" sz="2400" b="1" dirty="0" smtClean="0"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buFont typeface="Arial" charset="0"/>
              <a:buChar char="•"/>
            </a:pPr>
            <a:endParaRPr lang="en-AU" sz="24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Format and goals for the Trial Meeting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Future meeting cycle &amp; calendar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Representation &amp; leadership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Joint Work Plan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Road Map</a:t>
            </a:r>
          </a:p>
          <a:p>
            <a:pPr marL="285750" lvl="0" indent="-285750">
              <a:buFont typeface="Arial" charset="0"/>
              <a:buChar char="•"/>
            </a:pPr>
            <a:endParaRPr lang="en-US" sz="2400" dirty="0" smtClean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r>
              <a:rPr lang="en-US" sz="2400" dirty="0"/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81200" y="382677"/>
            <a:ext cx="3250247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 charset="0"/>
                <a:ea typeface="Arial" charset="0"/>
                <a:cs typeface="Arial" charset="0"/>
              </a:rPr>
              <a:t>Issues to consider</a:t>
            </a:r>
            <a:endParaRPr kumimoji="0" lang="en-US" sz="2800" b="1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3958290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6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1066800" y="1143001"/>
            <a:ext cx="8710650" cy="710963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lvl="0" indent="-285750">
              <a:buFont typeface="Arial" charset="0"/>
              <a:buChar char="•"/>
            </a:pPr>
            <a:endParaRPr lang="en-AU" sz="2400" b="1" dirty="0" smtClean="0"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buFont typeface="Arial" charset="0"/>
              <a:buChar char="•"/>
            </a:pPr>
            <a:endParaRPr lang="en-AU" sz="24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6-8 Sep, with SDCG (at least) on 5</a:t>
            </a:r>
            <a:r>
              <a:rPr lang="en-US" sz="2400" baseline="30000" dirty="0" smtClean="0"/>
              <a:t>th</a:t>
            </a:r>
            <a:endParaRPr lang="en-US" sz="2400" dirty="0" smtClean="0"/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Approximate shape</a:t>
            </a:r>
          </a:p>
          <a:p>
            <a:pPr marL="457200" lvl="0" indent="-457200">
              <a:buFont typeface="Arial" charset="0"/>
              <a:buChar char="•"/>
            </a:pPr>
            <a:endParaRPr lang="en-US" sz="2400" dirty="0"/>
          </a:p>
          <a:p>
            <a:pPr marL="457200" lvl="0" indent="-457200">
              <a:buFont typeface="Arial" charset="0"/>
              <a:buChar char="•"/>
            </a:pPr>
            <a:endParaRPr lang="en-US" sz="2400" dirty="0" smtClean="0"/>
          </a:p>
          <a:p>
            <a:pPr marL="457200" lvl="0" indent="-457200">
              <a:buFont typeface="Arial" charset="0"/>
              <a:buChar char="•"/>
            </a:pPr>
            <a:endParaRPr lang="en-US" sz="2400" dirty="0"/>
          </a:p>
          <a:p>
            <a:pPr marL="457200" lvl="0" indent="-457200">
              <a:buFont typeface="Arial" charset="0"/>
              <a:buChar char="•"/>
            </a:pPr>
            <a:endParaRPr lang="en-US" sz="2400" dirty="0" smtClean="0"/>
          </a:p>
          <a:p>
            <a:pPr marL="457200" lvl="0" indent="-457200">
              <a:buFont typeface="Arial" charset="0"/>
              <a:buChar char="•"/>
            </a:pPr>
            <a:endParaRPr lang="en-US" sz="2400" dirty="0" smtClean="0"/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Half day together at start</a:t>
            </a:r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Two half day sessions in parallel (some time on each</a:t>
            </a:r>
            <a:br>
              <a:rPr lang="en-US" sz="2400" dirty="0" smtClean="0"/>
            </a:br>
            <a:r>
              <a:rPr lang="en-US" sz="2400" dirty="0" smtClean="0"/>
              <a:t>group’s business, some to prep maybe for final session)</a:t>
            </a:r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Trial by doing</a:t>
            </a:r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Work out practical and strategic issues</a:t>
            </a:r>
          </a:p>
          <a:p>
            <a:pPr marL="285750" lvl="0" indent="-285750">
              <a:buFont typeface="Arial" charset="0"/>
              <a:buChar char="•"/>
            </a:pPr>
            <a:endParaRPr lang="en-US" sz="2400" dirty="0" smtClean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r>
              <a:rPr lang="en-US" sz="2400" dirty="0"/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81200" y="382677"/>
            <a:ext cx="2309285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 charset="0"/>
                <a:ea typeface="Arial" charset="0"/>
                <a:cs typeface="Arial" charset="0"/>
              </a:rPr>
              <a:t>Trial Meeting</a:t>
            </a:r>
            <a:endParaRPr kumimoji="0" lang="en-US" sz="2800" b="1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6763" y="2743200"/>
            <a:ext cx="5809671" cy="152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127052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7</a:t>
            </a:fld>
            <a:endParaRPr lang="en-US"/>
          </a:p>
        </p:txBody>
      </p:sp>
      <p:sp>
        <p:nvSpPr>
          <p:cNvPr id="15" name="Shape 15"/>
          <p:cNvSpPr/>
          <p:nvPr/>
        </p:nvSpPr>
        <p:spPr>
          <a:xfrm>
            <a:off x="1066800" y="1143001"/>
            <a:ext cx="8710650" cy="489364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lvl="0" indent="-285750">
              <a:buFont typeface="Arial" charset="0"/>
              <a:buChar char="•"/>
            </a:pPr>
            <a:endParaRPr lang="en-AU" sz="2400" b="1" dirty="0" smtClean="0"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buFont typeface="Arial" charset="0"/>
              <a:buChar char="•"/>
            </a:pPr>
            <a:endParaRPr lang="en-AU" sz="24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‘Forest’ and ’Ag’ teams have to continue to engage</a:t>
            </a:r>
            <a:br>
              <a:rPr lang="en-US" sz="2400" dirty="0" smtClean="0"/>
            </a:br>
            <a:r>
              <a:rPr lang="en-US" sz="2400" dirty="0" smtClean="0"/>
              <a:t>with their constituencies and motherships</a:t>
            </a:r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SDCG meeting cycle constraints: attending annual</a:t>
            </a:r>
            <a:br>
              <a:rPr lang="en-US" sz="2400" dirty="0" smtClean="0"/>
            </a:br>
            <a:r>
              <a:rPr lang="en-US" sz="2400" dirty="0" smtClean="0"/>
              <a:t>GFOI Plenaries; week prior to SIT TW ($$)</a:t>
            </a:r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GEOGLAM meetings less frequent </a:t>
            </a:r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Propose following baseline annual cycle:</a:t>
            </a:r>
          </a:p>
          <a:p>
            <a:pPr marL="285750" lvl="0" indent="-285750">
              <a:buFont typeface="Arial" charset="0"/>
              <a:buChar char="•"/>
            </a:pPr>
            <a:endParaRPr lang="en-US" sz="2400" dirty="0" smtClean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r>
              <a:rPr lang="en-US" sz="2400" dirty="0"/>
              <a:t> 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981200" y="382677"/>
            <a:ext cx="4508605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 charset="0"/>
                <a:ea typeface="Arial" charset="0"/>
                <a:cs typeface="Arial" charset="0"/>
              </a:rPr>
              <a:t>Meeting Cycle &amp;</a:t>
            </a:r>
            <a:r>
              <a:rPr kumimoji="0" lang="en-US" sz="2800" b="1" u="none" strike="noStrike" cap="none" spc="0" normalizeH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 charset="0"/>
                <a:ea typeface="Arial" charset="0"/>
                <a:cs typeface="Arial" charset="0"/>
              </a:rPr>
              <a:t> Calendar</a:t>
            </a:r>
            <a:endParaRPr kumimoji="0" lang="en-US" sz="2800" b="1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0200" y="4350084"/>
            <a:ext cx="6272847" cy="2292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630116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8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981200" y="382677"/>
            <a:ext cx="5088892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 charset="0"/>
                <a:ea typeface="Arial" charset="0"/>
                <a:cs typeface="Arial" charset="0"/>
              </a:rPr>
              <a:t>Representation &amp; Leadership</a:t>
            </a:r>
            <a:endParaRPr kumimoji="0" lang="en-US" sz="2800" b="1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447800"/>
            <a:ext cx="67945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3693544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sldNum" sz="quarter" idx="2"/>
          </p:nvPr>
        </p:nvSpPr>
        <p:spPr/>
        <p:txBody>
          <a:bodyPr/>
          <a:lstStyle>
            <a:lvl1pPr>
              <a:spcBef>
                <a:spcPts val="0"/>
              </a:spcBef>
            </a:lvl1pPr>
          </a:lstStyle>
          <a:p>
            <a:pPr lvl="0"/>
            <a:fld id="{86CB4B4D-7CA3-9044-876B-883B54F8677D}" type="slidenum">
              <a:rPr lang="en-US" smtClean="0"/>
              <a:pPr lvl="0"/>
              <a:t>9</a:t>
            </a:fld>
            <a:endParaRPr lang="en-US"/>
          </a:p>
        </p:txBody>
      </p:sp>
      <p:sp>
        <p:nvSpPr>
          <p:cNvPr id="2" name="TextBox 1"/>
          <p:cNvSpPr txBox="1"/>
          <p:nvPr/>
        </p:nvSpPr>
        <p:spPr>
          <a:xfrm>
            <a:off x="1981200" y="382677"/>
            <a:ext cx="5088892" cy="523218"/>
          </a:xfrm>
          <a:prstGeom prst="rect">
            <a:avLst/>
          </a:prstGeom>
          <a:noFill/>
          <a:ln w="12700" cap="flat">
            <a:noFill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none" lIns="45719" tIns="45719" rIns="45719" bIns="45719" numCol="1" spcCol="38100" rtlCol="0" anchor="t">
            <a:spAutoFit/>
          </a:bodyPr>
          <a:lstStyle/>
          <a:p>
            <a:pPr marL="0" marR="0" indent="0" algn="l" defTabSz="457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en-US" sz="2800" b="1" u="none" strike="noStrike" cap="none" spc="0" normalizeH="0" baseline="0" dirty="0" smtClean="0">
                <a:ln>
                  <a:noFill/>
                </a:ln>
                <a:solidFill>
                  <a:srgbClr val="FFFFFF"/>
                </a:solidFill>
                <a:effectLst/>
                <a:uFillTx/>
                <a:latin typeface="Arial" charset="0"/>
                <a:ea typeface="Arial" charset="0"/>
                <a:cs typeface="Arial" charset="0"/>
              </a:rPr>
              <a:t>Representation &amp; Leadership</a:t>
            </a:r>
            <a:endParaRPr kumimoji="0" lang="en-US" sz="2800" b="1" u="none" strike="noStrike" cap="none" spc="0" normalizeH="0" baseline="0" dirty="0">
              <a:ln>
                <a:noFill/>
              </a:ln>
              <a:solidFill>
                <a:srgbClr val="FFFFFF"/>
              </a:solidFill>
              <a:effectLst/>
              <a:uFillTx/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Shape 15"/>
          <p:cNvSpPr/>
          <p:nvPr/>
        </p:nvSpPr>
        <p:spPr>
          <a:xfrm>
            <a:off x="1066800" y="1143001"/>
            <a:ext cx="8710650" cy="637097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 marL="285750" lvl="0" indent="-285750">
              <a:buFont typeface="Arial" charset="0"/>
              <a:buChar char="•"/>
            </a:pPr>
            <a:endParaRPr lang="en-AU" sz="2400" b="1" dirty="0" smtClean="0">
              <a:latin typeface="Arial"/>
              <a:ea typeface="Arial"/>
              <a:cs typeface="Arial"/>
              <a:sym typeface="Arial"/>
            </a:endParaRPr>
          </a:p>
          <a:p>
            <a:pPr marL="285750" lvl="0" indent="-285750">
              <a:buFont typeface="Arial" charset="0"/>
              <a:buChar char="•"/>
            </a:pPr>
            <a:endParaRPr lang="en-AU" sz="2400" b="1" dirty="0">
              <a:latin typeface="Arial"/>
              <a:ea typeface="Arial"/>
              <a:cs typeface="Arial"/>
              <a:sym typeface="Arial"/>
            </a:endParaRPr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For GFOI purposes, best to keep ‘SDCG’ name at</a:t>
            </a:r>
            <a:br>
              <a:rPr lang="en-US" sz="2400" dirty="0" smtClean="0"/>
            </a:br>
            <a:r>
              <a:rPr lang="en-US" sz="2400" dirty="0" smtClean="0"/>
              <a:t>least for external purposes? Keep identity for purposes beyond CEOS - even if known as LSI ‘Forest Team’</a:t>
            </a:r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Existing management could be retained but agency representation might dictate changes</a:t>
            </a:r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SDCG asks all core agencies to stay the course</a:t>
            </a:r>
            <a:br>
              <a:rPr lang="en-US" sz="2400" dirty="0" smtClean="0"/>
            </a:br>
            <a:r>
              <a:rPr lang="en-US" sz="2400" dirty="0" smtClean="0"/>
              <a:t>with GFOI entering start of Phase 2</a:t>
            </a:r>
          </a:p>
          <a:p>
            <a:pPr marL="457200" lvl="0" indent="-457200">
              <a:buFont typeface="Arial" charset="0"/>
              <a:buChar char="•"/>
            </a:pPr>
            <a:r>
              <a:rPr lang="en-US" sz="2400" dirty="0" smtClean="0"/>
              <a:t>Evolve to integrated/clustered reporting to key</a:t>
            </a:r>
            <a:br>
              <a:rPr lang="en-US" sz="2400" dirty="0" smtClean="0"/>
            </a:br>
            <a:r>
              <a:rPr lang="en-US" sz="2400" dirty="0" smtClean="0"/>
              <a:t>CEOS meetings (keep GFOI and GEOGLAM reports </a:t>
            </a:r>
            <a:br>
              <a:rPr lang="en-US" sz="2400" dirty="0" smtClean="0"/>
            </a:br>
            <a:r>
              <a:rPr lang="en-US" sz="2400" dirty="0" smtClean="0"/>
              <a:t>but with LSI reports)? </a:t>
            </a:r>
          </a:p>
          <a:p>
            <a:pPr marL="285750" lvl="0" indent="-285750">
              <a:buFont typeface="Arial" charset="0"/>
              <a:buChar char="•"/>
            </a:pPr>
            <a:endParaRPr lang="en-US" sz="2400" dirty="0" smtClean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pPr marL="285750" lvl="0" indent="-285750">
              <a:buFont typeface="Arial" charset="0"/>
              <a:buChar char="•"/>
            </a:pPr>
            <a:endParaRPr lang="en-US" sz="2400" dirty="0"/>
          </a:p>
          <a:p>
            <a:r>
              <a:rPr lang="en-US" sz="24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626245604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Default">
      <a:dk1>
        <a:srgbClr val="002569"/>
      </a:dk1>
      <a:lt1>
        <a:srgbClr val="696969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Default">
  <a:themeElements>
    <a:clrScheme name="Default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FF9A00"/>
      </a:accent1>
      <a:accent2>
        <a:srgbClr val="9F2D20"/>
      </a:accent2>
      <a:accent3>
        <a:srgbClr val="8F8F8F"/>
      </a:accent3>
      <a:accent4>
        <a:srgbClr val="001E59"/>
      </a:accent4>
      <a:accent5>
        <a:srgbClr val="FFCAAA"/>
      </a:accent5>
      <a:accent6>
        <a:srgbClr val="90281C"/>
      </a:accent6>
      <a:hlink>
        <a:srgbClr val="0000FF"/>
      </a:hlink>
      <a:folHlink>
        <a:srgbClr val="FF00FF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9093</TotalTime>
  <Words>183</Words>
  <Application>Microsoft Macintosh PowerPoint</Application>
  <PresentationFormat>On-screen Show (4:3)</PresentationFormat>
  <Paragraphs>140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.AppleSystemUIFont</vt:lpstr>
      <vt:lpstr>Arial Bold</vt:lpstr>
      <vt:lpstr>Avenir Roman</vt:lpstr>
      <vt:lpstr>Calibri</vt:lpstr>
      <vt:lpstr>Droid Serif</vt:lpstr>
      <vt:lpstr>Proxima Nova Regular</vt:lpstr>
      <vt:lpstr>Wingdings</vt:lpstr>
      <vt:lpstr>Arial</vt:lpstr>
      <vt:lpstr>Default</vt:lpstr>
      <vt:lpstr>Rationalising the CEOS Land Surface Imaging Activities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15.0024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 Goes Here</dc:title>
  <dc:creator>Brian R. Williams</dc:creator>
  <cp:lastModifiedBy>Stephen Ward</cp:lastModifiedBy>
  <cp:revision>48</cp:revision>
  <dcterms:modified xsi:type="dcterms:W3CDTF">2017-03-20T04:37:10Z</dcterms:modified>
</cp:coreProperties>
</file>