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1"/>
    <p:restoredTop sz="94643"/>
  </p:normalViewPr>
  <p:slideViewPr>
    <p:cSldViewPr>
      <p:cViewPr varScale="1">
        <p:scale>
          <a:sx n="115" d="100"/>
          <a:sy n="115" d="100"/>
        </p:scale>
        <p:origin x="3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057400"/>
            <a:ext cx="85344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err="1" smtClean="0">
                <a:solidFill>
                  <a:srgbClr val="FFFFFF"/>
                </a:solidFill>
              </a:rPr>
              <a:t>Rationalising</a:t>
            </a:r>
            <a:r>
              <a:rPr lang="en-US" sz="3600" b="1" dirty="0" smtClean="0">
                <a:solidFill>
                  <a:srgbClr val="FFFFFF"/>
                </a:solidFill>
              </a:rPr>
              <a:t> the CEOS Land </a:t>
            </a:r>
            <a:r>
              <a:rPr lang="en-US" sz="3600" b="1" dirty="0" smtClean="0">
                <a:solidFill>
                  <a:srgbClr val="FFFFFF"/>
                </a:solidFill>
              </a:rPr>
              <a:t>Surface Imaging </a:t>
            </a:r>
            <a:r>
              <a:rPr lang="en-US" sz="3600" b="1" dirty="0" smtClean="0">
                <a:solidFill>
                  <a:srgbClr val="FFFFFF"/>
                </a:solidFill>
              </a:rPr>
              <a:t>Activities</a:t>
            </a:r>
            <a:endParaRPr sz="36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Stephen Ward, SIT Chair Team</a:t>
            </a:r>
            <a:b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</a:b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LSI-VC-3 (remotely)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280621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Joint</a:t>
            </a:r>
            <a:r>
              <a:rPr kumimoji="0" lang="en-US" sz="2800" b="1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 Work Plan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5"/>
          <p:cNvSpPr/>
          <p:nvPr/>
        </p:nvSpPr>
        <p:spPr>
          <a:xfrm>
            <a:off x="1066800" y="1143001"/>
            <a:ext cx="8710650" cy="6001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Trial meeting and its prep can begin serious focus on</a:t>
            </a:r>
            <a:br>
              <a:rPr lang="en-US" sz="2400" dirty="0" smtClean="0"/>
            </a:br>
            <a:r>
              <a:rPr lang="en-US" sz="2400" dirty="0" smtClean="0"/>
              <a:t>joint work plan, but expect:</a:t>
            </a:r>
          </a:p>
          <a:p>
            <a:pPr lvl="0"/>
            <a:endParaRPr lang="en-US" sz="2400" dirty="0" smtClean="0"/>
          </a:p>
          <a:p>
            <a:pPr marL="457200" lvl="1" indent="-4763"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unified requirements &amp; observing strategy</a:t>
            </a:r>
          </a:p>
          <a:p>
            <a:pPr marL="457200" lvl="1" indent="-4763">
              <a:buFont typeface="Wingdings" charset="2"/>
              <a:buChar char="§"/>
            </a:pPr>
            <a:r>
              <a:rPr lang="en-US" sz="2400" dirty="0" smtClean="0"/>
              <a:t> ARD</a:t>
            </a:r>
          </a:p>
          <a:p>
            <a:pPr marL="457200" lvl="1" indent="-4763"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pilot activities</a:t>
            </a:r>
          </a:p>
          <a:p>
            <a:pPr marL="457200" lvl="1" indent="-4763"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Global Data Flows</a:t>
            </a:r>
          </a:p>
          <a:p>
            <a:pPr marL="457200" lvl="1" indent="-4763">
              <a:buFont typeface="Wingdings" charset="2"/>
              <a:buChar char="§"/>
            </a:pPr>
            <a:endParaRPr lang="en-US" sz="2400" dirty="0"/>
          </a:p>
          <a:p>
            <a:pPr marL="457200" lvl="1" indent="-4763">
              <a:buFont typeface="Wingdings" charset="2"/>
              <a:buChar char="§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31662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181075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Road Map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5"/>
          <p:cNvSpPr/>
          <p:nvPr/>
        </p:nvSpPr>
        <p:spPr>
          <a:xfrm>
            <a:off x="1066800" y="1143001"/>
            <a:ext cx="8710650" cy="723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Have the trial meeting, work out the practicalities</a:t>
            </a:r>
            <a:br>
              <a:rPr lang="en-US" sz="2400" dirty="0" smtClean="0"/>
            </a:br>
            <a:r>
              <a:rPr lang="en-US" sz="2400" dirty="0" smtClean="0"/>
              <a:t>and establish consensus on approach</a:t>
            </a:r>
          </a:p>
          <a:p>
            <a:pPr marL="457200" lvl="0" indent="-457200">
              <a:buFont typeface="Arial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Report to SIT TW on outcomes</a:t>
            </a:r>
          </a:p>
          <a:p>
            <a:pPr marL="457200" lvl="0" indent="-457200">
              <a:buFont typeface="Arial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Implement meeting cycle in 2018</a:t>
            </a:r>
          </a:p>
          <a:p>
            <a:pPr marL="762000" lvl="0" indent="-265113">
              <a:buFont typeface=".AppleSystemUIFont" charset="-120"/>
              <a:buChar char="-"/>
            </a:pPr>
            <a:r>
              <a:rPr lang="en-US" sz="2000" dirty="0" smtClean="0"/>
              <a:t>Feb/Mar 2018 SDCG meeting</a:t>
            </a:r>
          </a:p>
          <a:p>
            <a:pPr marL="762000" lvl="0" indent="-265113">
              <a:buFont typeface=".AppleSystemUIFont" charset="-120"/>
              <a:buChar char="-"/>
            </a:pPr>
            <a:r>
              <a:rPr lang="en-US" sz="2000" dirty="0" smtClean="0"/>
              <a:t>Sep 2018 integrated meeting (week before SIT TW USA?)</a:t>
            </a:r>
          </a:p>
          <a:p>
            <a:pPr marL="762000" lvl="0" indent="-265113">
              <a:buFont typeface=".AppleSystemUIFont" charset="-120"/>
              <a:buChar char="-"/>
            </a:pPr>
            <a:endParaRPr lang="en-US" sz="2000" dirty="0"/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Continue to draw on SIT Chair Team capacity to</a:t>
            </a:r>
            <a:br>
              <a:rPr lang="en-US" sz="2400" dirty="0" smtClean="0"/>
            </a:br>
            <a:r>
              <a:rPr lang="en-US" sz="2400" dirty="0" smtClean="0"/>
              <a:t>support prep &amp; coordination (at least through to Nov)</a:t>
            </a:r>
            <a:endParaRPr lang="en-US" sz="20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762000" lvl="0" indent="-265113">
              <a:buFont typeface=".AppleSystemUIFont" charset="-120"/>
              <a:buChar char="-"/>
            </a:pPr>
            <a:endParaRPr lang="en-US" sz="20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59557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0"/>
            <a:ext cx="8710650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Background and status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Issues for consideration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Next steps</a:t>
            </a: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165205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Contents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608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0"/>
            <a:ext cx="8710650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Ongoing discussion for years around opportunity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Agencies represented in LSI, SDCG, GEOGLAM keen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Side meeting at Brisbane Plenary </a:t>
            </a:r>
            <a:r>
              <a:rPr lang="mr-IN" sz="2400" dirty="0" smtClean="0"/>
              <a:t>–</a:t>
            </a:r>
            <a:r>
              <a:rPr lang="en-US" sz="2400" dirty="0" smtClean="0"/>
              <a:t> trial meeting</a:t>
            </a:r>
            <a:br>
              <a:rPr lang="en-US" sz="2400" dirty="0" smtClean="0"/>
            </a:br>
            <a:r>
              <a:rPr lang="en-US" sz="2400" dirty="0" smtClean="0"/>
              <a:t>agreed as way forward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Discussion Paper followed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Leadership </a:t>
            </a:r>
            <a:r>
              <a:rPr lang="en-US" sz="2400" dirty="0" err="1" smtClean="0"/>
              <a:t>telcon</a:t>
            </a:r>
            <a:r>
              <a:rPr lang="en-US" sz="2400" dirty="0" smtClean="0"/>
              <a:t>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Feb </a:t>
            </a:r>
            <a:r>
              <a:rPr lang="mr-IN" sz="2400" dirty="0" smtClean="0"/>
              <a:t>–</a:t>
            </a:r>
            <a:r>
              <a:rPr lang="en-US" sz="2400" dirty="0" smtClean="0"/>
              <a:t> strong consensus to </a:t>
            </a:r>
            <a:br>
              <a:rPr lang="en-US" sz="2400" dirty="0" smtClean="0"/>
            </a:br>
            <a:r>
              <a:rPr lang="en-US" sz="2400" dirty="0" smtClean="0"/>
              <a:t>proceed and assumption ‘it will happen’</a:t>
            </a:r>
          </a:p>
          <a:p>
            <a:pPr marL="285750" lvl="4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409022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Background and status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0289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1"/>
            <a:ext cx="8710650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A more holistic approach to overall requirements</a:t>
            </a:r>
            <a:br>
              <a:rPr lang="en-US" sz="2400" dirty="0" smtClean="0"/>
            </a:br>
            <a:r>
              <a:rPr lang="en-US" sz="2400" dirty="0" smtClean="0"/>
              <a:t>and observing strategy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r>
              <a:rPr lang="en-US" sz="2400" dirty="0" smtClean="0"/>
              <a:t>Efficiencies in travel and representation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191174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Objectives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9112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1"/>
            <a:ext cx="8710650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Format and goals for the Trial Meeting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Future meeting cycle &amp; calendar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Representation &amp; leadership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Joint Work Plan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Road Map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3250247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Issues to consider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582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1"/>
            <a:ext cx="8710650" cy="710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6-8 Sep, with SDCG (at least) on 5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Approximate shape</a:t>
            </a:r>
          </a:p>
          <a:p>
            <a:pPr marL="457200" lvl="0" indent="-457200">
              <a:buFont typeface="Arial" charset="0"/>
              <a:buChar char="•"/>
            </a:pPr>
            <a:endParaRPr lang="en-US" sz="2400" dirty="0"/>
          </a:p>
          <a:p>
            <a:pPr marL="457200" lvl="0" indent="-457200">
              <a:buFont typeface="Arial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endParaRPr lang="en-US" sz="2400" dirty="0"/>
          </a:p>
          <a:p>
            <a:pPr marL="457200" lvl="0" indent="-457200">
              <a:buFont typeface="Arial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Half day together at start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Two half day sessions in parallel (some time on each</a:t>
            </a:r>
            <a:br>
              <a:rPr lang="en-US" sz="2400" dirty="0" smtClean="0"/>
            </a:br>
            <a:r>
              <a:rPr lang="en-US" sz="2400" dirty="0" smtClean="0"/>
              <a:t>group’s business, some to prep maybe for final session)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Trial by doing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Work out practical and strategic issues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230928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Trial Meeting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763" y="2743200"/>
            <a:ext cx="580967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270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066800" y="1143001"/>
            <a:ext cx="8710650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‘Forest’ and ’Ag’ teams have to continue to engage</a:t>
            </a:r>
            <a:br>
              <a:rPr lang="en-US" sz="2400" dirty="0" smtClean="0"/>
            </a:br>
            <a:r>
              <a:rPr lang="en-US" sz="2400" dirty="0" smtClean="0"/>
              <a:t>with their constituencies and motherships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SDCG meeting cycle constraints: attending annual</a:t>
            </a:r>
            <a:br>
              <a:rPr lang="en-US" sz="2400" dirty="0" smtClean="0"/>
            </a:br>
            <a:r>
              <a:rPr lang="en-US" sz="2400" dirty="0" smtClean="0"/>
              <a:t>GFOI Plenaries; week prior to SIT TW ($$)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GEOGLAM meetings less frequent 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Propose following baseline annual cycle: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450860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Meeting Cycle &amp;</a:t>
            </a:r>
            <a:r>
              <a:rPr kumimoji="0" lang="en-US" sz="2800" b="1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 Calendar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50084"/>
            <a:ext cx="6272847" cy="229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01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5088892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Representation &amp; Leadership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6794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935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1200" y="382677"/>
            <a:ext cx="5088892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charset="0"/>
                <a:ea typeface="Arial" charset="0"/>
                <a:cs typeface="Arial" charset="0"/>
              </a:rPr>
              <a:t>Representation &amp; Leadership</a:t>
            </a:r>
            <a:endParaRPr kumimoji="0" lang="en-US" sz="2800" b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5"/>
          <p:cNvSpPr/>
          <p:nvPr/>
        </p:nvSpPr>
        <p:spPr>
          <a:xfrm>
            <a:off x="1066800" y="1143001"/>
            <a:ext cx="8710650" cy="6370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lvl="0" indent="-285750">
              <a:buFont typeface="Arial" charset="0"/>
              <a:buChar char="•"/>
            </a:pPr>
            <a:endParaRPr lang="en-AU" sz="24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 charset="0"/>
              <a:buChar char="•"/>
            </a:pPr>
            <a:endParaRPr lang="en-AU"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For GFOI purposes, best to keep ‘SDCG’ name at</a:t>
            </a:r>
            <a:br>
              <a:rPr lang="en-US" sz="2400" dirty="0" smtClean="0"/>
            </a:br>
            <a:r>
              <a:rPr lang="en-US" sz="2400" dirty="0" smtClean="0"/>
              <a:t>least for external purposes? Keep identity for purposes beyond CEOS - even if known as LSI ‘Forest Team’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Existing management could be retained but agency representation might dictate changes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SDCG asks all core agencies to stay the course</a:t>
            </a:r>
            <a:br>
              <a:rPr lang="en-US" sz="2400" dirty="0" smtClean="0"/>
            </a:br>
            <a:r>
              <a:rPr lang="en-US" sz="2400" dirty="0" smtClean="0"/>
              <a:t>with GFOI entering start of Phase 2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/>
              <a:t>Evolve to integrated/clustered reporting to key</a:t>
            </a:r>
            <a:br>
              <a:rPr lang="en-US" sz="2400" dirty="0" smtClean="0"/>
            </a:br>
            <a:r>
              <a:rPr lang="en-US" sz="2400" dirty="0" smtClean="0"/>
              <a:t>CEOS meetings (keep GFOI and GEOGLAM reports </a:t>
            </a:r>
            <a:br>
              <a:rPr lang="en-US" sz="2400" dirty="0" smtClean="0"/>
            </a:br>
            <a:r>
              <a:rPr lang="en-US" sz="2400" dirty="0" smtClean="0"/>
              <a:t>but with LSI reports)? </a:t>
            </a:r>
          </a:p>
          <a:p>
            <a:pPr marL="285750" lvl="0" indent="-285750">
              <a:buFont typeface="Arial" charset="0"/>
              <a:buChar char="•"/>
            </a:pPr>
            <a:endParaRPr lang="en-US" sz="2400" dirty="0" smtClean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pPr marL="285750" lvl="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62456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9093</TotalTime>
  <Words>183</Words>
  <Application>Microsoft Macintosh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.AppleSystemUIFont</vt:lpstr>
      <vt:lpstr>Arial Bold</vt:lpstr>
      <vt:lpstr>Avenir Roman</vt:lpstr>
      <vt:lpstr>Calibri</vt:lpstr>
      <vt:lpstr>Droid Serif</vt:lpstr>
      <vt:lpstr>Proxima Nova Regular</vt:lpstr>
      <vt:lpstr>Wingdings</vt:lpstr>
      <vt:lpstr>Arial</vt:lpstr>
      <vt:lpstr>Default</vt:lpstr>
      <vt:lpstr>Rationalising the CEOS Land Surface Imaging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48</cp:revision>
  <dcterms:modified xsi:type="dcterms:W3CDTF">2017-03-20T04:37:10Z</dcterms:modified>
</cp:coreProperties>
</file>