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2" r:id="rId1"/>
    <p:sldMasterId id="2147483793" r:id="rId2"/>
  </p:sldMasterIdLst>
  <p:notesMasterIdLst>
    <p:notesMasterId r:id="rId36"/>
  </p:notesMasterIdLst>
  <p:handoutMasterIdLst>
    <p:handoutMasterId r:id="rId37"/>
  </p:handoutMasterIdLst>
  <p:sldIdLst>
    <p:sldId id="1146" r:id="rId3"/>
    <p:sldId id="1227" r:id="rId4"/>
    <p:sldId id="1233" r:id="rId5"/>
    <p:sldId id="1231" r:id="rId6"/>
    <p:sldId id="1232" r:id="rId7"/>
    <p:sldId id="1234" r:id="rId8"/>
    <p:sldId id="1235" r:id="rId9"/>
    <p:sldId id="1236" r:id="rId10"/>
    <p:sldId id="1237" r:id="rId11"/>
    <p:sldId id="1230" r:id="rId12"/>
    <p:sldId id="1239" r:id="rId13"/>
    <p:sldId id="1240" r:id="rId14"/>
    <p:sldId id="1241" r:id="rId15"/>
    <p:sldId id="1255" r:id="rId16"/>
    <p:sldId id="1256" r:id="rId17"/>
    <p:sldId id="1257" r:id="rId18"/>
    <p:sldId id="1243" r:id="rId19"/>
    <p:sldId id="1244" r:id="rId20"/>
    <p:sldId id="1245" r:id="rId21"/>
    <p:sldId id="1246" r:id="rId22"/>
    <p:sldId id="1247" r:id="rId23"/>
    <p:sldId id="1248" r:id="rId24"/>
    <p:sldId id="1249" r:id="rId25"/>
    <p:sldId id="1250" r:id="rId26"/>
    <p:sldId id="1251" r:id="rId27"/>
    <p:sldId id="1252" r:id="rId28"/>
    <p:sldId id="1253" r:id="rId29"/>
    <p:sldId id="1254" r:id="rId30"/>
    <p:sldId id="1258" r:id="rId31"/>
    <p:sldId id="1259" r:id="rId32"/>
    <p:sldId id="1260" r:id="rId33"/>
    <p:sldId id="1261" r:id="rId34"/>
    <p:sldId id="1238" r:id="rId35"/>
  </p:sldIdLst>
  <p:sldSz cx="9144000" cy="6858000" type="screen4x3"/>
  <p:notesSz cx="6735763" cy="9866313"/>
  <p:custShowLst>
    <p:custShow name="8.ALOSデータ利用系システム" id="0">
      <p:sldLst/>
    </p:custShow>
  </p:custShowLst>
  <p:defaultTextStyle>
    <a:defPPr>
      <a:defRPr lang="ja-JP"/>
    </a:defPPr>
    <a:lvl1pPr algn="ctr" rtl="0" fontAlgn="base">
      <a:spcBef>
        <a:spcPct val="0"/>
      </a:spcBef>
      <a:spcAft>
        <a:spcPct val="0"/>
      </a:spcAft>
      <a:defRPr kumimoji="1" sz="1400" b="1" kern="1200">
        <a:solidFill>
          <a:schemeClr val="accent2"/>
        </a:solidFill>
        <a:latin typeface="Times New Roman" pitchFamily="18" charset="0"/>
        <a:ea typeface="ＭＳ Ｐゴシック" pitchFamily="50" charset="-128"/>
        <a:cs typeface="+mn-cs"/>
      </a:defRPr>
    </a:lvl1pPr>
    <a:lvl2pPr marL="457200" algn="ctr" rtl="0" fontAlgn="base">
      <a:spcBef>
        <a:spcPct val="0"/>
      </a:spcBef>
      <a:spcAft>
        <a:spcPct val="0"/>
      </a:spcAft>
      <a:defRPr kumimoji="1" sz="1400" b="1" kern="1200">
        <a:solidFill>
          <a:schemeClr val="accent2"/>
        </a:solidFill>
        <a:latin typeface="Times New Roman" pitchFamily="18" charset="0"/>
        <a:ea typeface="ＭＳ Ｐゴシック" pitchFamily="50" charset="-128"/>
        <a:cs typeface="+mn-cs"/>
      </a:defRPr>
    </a:lvl2pPr>
    <a:lvl3pPr marL="914400" algn="ctr" rtl="0" fontAlgn="base">
      <a:spcBef>
        <a:spcPct val="0"/>
      </a:spcBef>
      <a:spcAft>
        <a:spcPct val="0"/>
      </a:spcAft>
      <a:defRPr kumimoji="1" sz="1400" b="1" kern="1200">
        <a:solidFill>
          <a:schemeClr val="accent2"/>
        </a:solidFill>
        <a:latin typeface="Times New Roman" pitchFamily="18" charset="0"/>
        <a:ea typeface="ＭＳ Ｐゴシック" pitchFamily="50" charset="-128"/>
        <a:cs typeface="+mn-cs"/>
      </a:defRPr>
    </a:lvl3pPr>
    <a:lvl4pPr marL="1371600" algn="ctr" rtl="0" fontAlgn="base">
      <a:spcBef>
        <a:spcPct val="0"/>
      </a:spcBef>
      <a:spcAft>
        <a:spcPct val="0"/>
      </a:spcAft>
      <a:defRPr kumimoji="1" sz="1400" b="1" kern="1200">
        <a:solidFill>
          <a:schemeClr val="accent2"/>
        </a:solidFill>
        <a:latin typeface="Times New Roman" pitchFamily="18" charset="0"/>
        <a:ea typeface="ＭＳ Ｐゴシック" pitchFamily="50" charset="-128"/>
        <a:cs typeface="+mn-cs"/>
      </a:defRPr>
    </a:lvl4pPr>
    <a:lvl5pPr marL="1828800" algn="ctr" rtl="0" fontAlgn="base">
      <a:spcBef>
        <a:spcPct val="0"/>
      </a:spcBef>
      <a:spcAft>
        <a:spcPct val="0"/>
      </a:spcAft>
      <a:defRPr kumimoji="1" sz="1400" b="1" kern="1200">
        <a:solidFill>
          <a:schemeClr val="accent2"/>
        </a:solidFill>
        <a:latin typeface="Times New Roman" pitchFamily="18" charset="0"/>
        <a:ea typeface="ＭＳ Ｐゴシック" pitchFamily="50" charset="-128"/>
        <a:cs typeface="+mn-cs"/>
      </a:defRPr>
    </a:lvl5pPr>
    <a:lvl6pPr marL="2286000" algn="l" defTabSz="914400" rtl="0" eaLnBrk="1" latinLnBrk="0" hangingPunct="1">
      <a:defRPr kumimoji="1" sz="1400" b="1" kern="1200">
        <a:solidFill>
          <a:schemeClr val="accent2"/>
        </a:solidFill>
        <a:latin typeface="Times New Roman" pitchFamily="18" charset="0"/>
        <a:ea typeface="ＭＳ Ｐゴシック" pitchFamily="50" charset="-128"/>
        <a:cs typeface="+mn-cs"/>
      </a:defRPr>
    </a:lvl6pPr>
    <a:lvl7pPr marL="2743200" algn="l" defTabSz="914400" rtl="0" eaLnBrk="1" latinLnBrk="0" hangingPunct="1">
      <a:defRPr kumimoji="1" sz="1400" b="1" kern="1200">
        <a:solidFill>
          <a:schemeClr val="accent2"/>
        </a:solidFill>
        <a:latin typeface="Times New Roman" pitchFamily="18" charset="0"/>
        <a:ea typeface="ＭＳ Ｐゴシック" pitchFamily="50" charset="-128"/>
        <a:cs typeface="+mn-cs"/>
      </a:defRPr>
    </a:lvl7pPr>
    <a:lvl8pPr marL="3200400" algn="l" defTabSz="914400" rtl="0" eaLnBrk="1" latinLnBrk="0" hangingPunct="1">
      <a:defRPr kumimoji="1" sz="1400" b="1" kern="1200">
        <a:solidFill>
          <a:schemeClr val="accent2"/>
        </a:solidFill>
        <a:latin typeface="Times New Roman" pitchFamily="18" charset="0"/>
        <a:ea typeface="ＭＳ Ｐゴシック" pitchFamily="50" charset="-128"/>
        <a:cs typeface="+mn-cs"/>
      </a:defRPr>
    </a:lvl8pPr>
    <a:lvl9pPr marL="3657600" algn="l" defTabSz="914400" rtl="0" eaLnBrk="1" latinLnBrk="0" hangingPunct="1">
      <a:defRPr kumimoji="1" sz="1400" b="1" kern="1200">
        <a:solidFill>
          <a:schemeClr val="accent2"/>
        </a:solidFill>
        <a:latin typeface="Times New Roman" pitchFamily="18"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FF"/>
    <a:srgbClr val="FF0000"/>
    <a:srgbClr val="006666"/>
    <a:srgbClr val="FFCC99"/>
    <a:srgbClr val="FFCCCC"/>
    <a:srgbClr val="333333"/>
    <a:srgbClr val="FFFF99"/>
    <a:srgbClr val="FFFF66"/>
    <a:srgbClr val="66FF66"/>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57" autoAdjust="0"/>
    <p:restoredTop sz="96801" autoAdjust="0"/>
  </p:normalViewPr>
  <p:slideViewPr>
    <p:cSldViewPr>
      <p:cViewPr varScale="1">
        <p:scale>
          <a:sx n="76" d="100"/>
          <a:sy n="76" d="100"/>
        </p:scale>
        <p:origin x="472"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140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234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Rot="1" noChangeAspect="1" noChangeArrowheads="1" noTextEdit="1"/>
          </p:cNvSpPr>
          <p:nvPr>
            <p:ph type="sldImg" idx="2"/>
          </p:nvPr>
        </p:nvSpPr>
        <p:spPr bwMode="auto">
          <a:xfrm>
            <a:off x="1079500" y="866775"/>
            <a:ext cx="4592638" cy="3444875"/>
          </a:xfrm>
          <a:prstGeom prst="rect">
            <a:avLst/>
          </a:prstGeom>
          <a:noFill/>
          <a:ln w="12700">
            <a:solidFill>
              <a:schemeClr val="tx1"/>
            </a:solidFill>
            <a:miter lim="800000"/>
            <a:headEnd/>
            <a:tailEnd/>
          </a:ln>
          <a:effectLst/>
        </p:spPr>
      </p:sp>
      <p:sp>
        <p:nvSpPr>
          <p:cNvPr id="2051" name="Rectangle 3"/>
          <p:cNvSpPr>
            <a:spLocks noGrp="1" noChangeArrowheads="1"/>
          </p:cNvSpPr>
          <p:nvPr>
            <p:ph type="body" sz="quarter" idx="3"/>
          </p:nvPr>
        </p:nvSpPr>
        <p:spPr bwMode="auto">
          <a:xfrm>
            <a:off x="898526" y="4686300"/>
            <a:ext cx="4937125" cy="4159250"/>
          </a:xfrm>
          <a:prstGeom prst="rect">
            <a:avLst/>
          </a:prstGeom>
          <a:noFill/>
          <a:ln w="12700">
            <a:noFill/>
            <a:miter lim="800000"/>
            <a:headEnd/>
            <a:tailEnd/>
          </a:ln>
          <a:effectLst/>
        </p:spPr>
        <p:txBody>
          <a:bodyPr vert="horz" wrap="square" lIns="91280" tIns="44839" rIns="91280" bIns="44839" numCol="1" anchor="t" anchorCtr="0" compatLnSpc="1">
            <a:prstTxWarp prst="textNoShape">
              <a:avLst/>
            </a:prstTxWarp>
          </a:bodyPr>
          <a:lstStyle/>
          <a:p>
            <a:pPr lvl="0"/>
            <a:r>
              <a:rPr lang="ja-JP" altLang="en-US"/>
              <a:t>マスターテキストの書式設定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50078981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ＭＳ ゴシック" pitchFamily="49" charset="-128"/>
        <a:ea typeface="ＭＳ ゴシック" pitchFamily="49" charset="-128"/>
        <a:cs typeface="+mn-cs"/>
      </a:defRPr>
    </a:lvl1pPr>
    <a:lvl2pPr marL="457200" algn="l" rtl="0" fontAlgn="base">
      <a:spcBef>
        <a:spcPct val="30000"/>
      </a:spcBef>
      <a:spcAft>
        <a:spcPct val="0"/>
      </a:spcAft>
      <a:defRPr kumimoji="1" sz="1200" kern="1200">
        <a:solidFill>
          <a:schemeClr val="tx1"/>
        </a:solidFill>
        <a:latin typeface="ＭＳ ゴシック" pitchFamily="49" charset="-128"/>
        <a:ea typeface="ＭＳ ゴシック" pitchFamily="49" charset="-128"/>
        <a:cs typeface="+mn-cs"/>
      </a:defRPr>
    </a:lvl2pPr>
    <a:lvl3pPr marL="914400" algn="l" rtl="0" fontAlgn="base">
      <a:spcBef>
        <a:spcPct val="30000"/>
      </a:spcBef>
      <a:spcAft>
        <a:spcPct val="0"/>
      </a:spcAft>
      <a:defRPr kumimoji="1" sz="1200" kern="1200">
        <a:solidFill>
          <a:schemeClr val="tx1"/>
        </a:solidFill>
        <a:latin typeface="ＭＳ ゴシック" pitchFamily="49" charset="-128"/>
        <a:ea typeface="ＭＳ ゴシック" pitchFamily="49" charset="-128"/>
        <a:cs typeface="+mn-cs"/>
      </a:defRPr>
    </a:lvl3pPr>
    <a:lvl4pPr marL="1371600" algn="l" rtl="0" fontAlgn="base">
      <a:spcBef>
        <a:spcPct val="30000"/>
      </a:spcBef>
      <a:spcAft>
        <a:spcPct val="0"/>
      </a:spcAft>
      <a:defRPr kumimoji="1" sz="1200" kern="1200">
        <a:solidFill>
          <a:schemeClr val="tx1"/>
        </a:solidFill>
        <a:latin typeface="ＭＳ ゴシック" pitchFamily="49" charset="-128"/>
        <a:ea typeface="ＭＳ ゴシック" pitchFamily="49" charset="-128"/>
        <a:cs typeface="+mn-cs"/>
      </a:defRPr>
    </a:lvl4pPr>
    <a:lvl5pPr marL="1828800" algn="l" rtl="0" fontAlgn="base">
      <a:spcBef>
        <a:spcPct val="30000"/>
      </a:spcBef>
      <a:spcAft>
        <a:spcPct val="0"/>
      </a:spcAft>
      <a:defRPr kumimoji="1" sz="1200" kern="1200">
        <a:solidFill>
          <a:schemeClr val="tx1"/>
        </a:solidFill>
        <a:latin typeface="ＭＳ ゴシック" pitchFamily="49" charset="-128"/>
        <a:ea typeface="ＭＳ ゴシック" pitchFamily="49"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1600202"/>
            <a:ext cx="8229600" cy="4525963"/>
          </a:xfrm>
          <a:prstGeom prst="rect">
            <a:avLst/>
          </a:prstGeo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
            <a:ext cx="2057400"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
            <a:ext cx="6019800" cy="6126163"/>
          </a:xfrm>
          <a:prstGeom prst="rect">
            <a:avLst/>
          </a:prstGeo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711201" y="0"/>
            <a:ext cx="7723188" cy="692150"/>
          </a:xfrm>
        </p:spPr>
        <p:txBody>
          <a:bodyPr/>
          <a:lstStyle/>
          <a:p>
            <a:r>
              <a:rPr lang="ja-JP" altLang="en-US"/>
              <a:t>マスタ タイトルの書式設定</a:t>
            </a:r>
          </a:p>
        </p:txBody>
      </p:sp>
      <p:sp>
        <p:nvSpPr>
          <p:cNvPr id="3" name="表プレースホルダ 2"/>
          <p:cNvSpPr>
            <a:spLocks noGrp="1"/>
          </p:cNvSpPr>
          <p:nvPr>
            <p:ph type="tbl" idx="1"/>
          </p:nvPr>
        </p:nvSpPr>
        <p:spPr>
          <a:xfrm>
            <a:off x="457200" y="1600202"/>
            <a:ext cx="8229600" cy="4525963"/>
          </a:xfrm>
          <a:prstGeom prst="rect">
            <a:avLst/>
          </a:prstGeom>
        </p:spPr>
        <p:txBody>
          <a:bodyPr/>
          <a:lstStyle/>
          <a:p>
            <a:endParaRPr lang="ja-JP"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711201" y="0"/>
            <a:ext cx="7723188" cy="69215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590"/>
            <a:ext cx="4038600" cy="2187575"/>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590"/>
            <a:ext cx="4038600" cy="2187575"/>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1"/>
            <a:ext cx="7772400" cy="1470025"/>
          </a:xfrm>
        </p:spPr>
        <p:txBody>
          <a:bodyPr/>
          <a:lstStyle>
            <a:lvl1pPr>
              <a:defRPr>
                <a:solidFill>
                  <a:schemeClr val="tx1"/>
                </a:solidFill>
              </a:defRPr>
            </a:lvl1p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a:defRPr/>
            </a:pPr>
            <a:fld id="{BE8C7B31-FA6B-4DD2-BB71-77F7DF050997}" type="datetime1">
              <a:rPr lang="ja-JP" altLang="en-US" smtClean="0"/>
              <a:pPr>
                <a:defRPr/>
              </a:pPr>
              <a:t>2017/3/21</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a:xfrm>
            <a:off x="8626720" y="6597650"/>
            <a:ext cx="495300" cy="260350"/>
          </a:xfrm>
          <a:prstGeom prst="rect">
            <a:avLst/>
          </a:prstGeom>
        </p:spPr>
        <p:txBody>
          <a:bodyPr/>
          <a:lstStyle>
            <a:lvl1pPr>
              <a:defRPr/>
            </a:lvl1pPr>
          </a:lstStyle>
          <a:p>
            <a:pPr>
              <a:defRPr/>
            </a:pPr>
            <a:fld id="{B2790D67-3BD2-4E4B-BB6A-40C301CE8D5D}" type="slidenum">
              <a:rPr lang="ja-JP" altLang="en-US">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3228047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2800" b="1"/>
            </a:lvl1pPr>
          </a:lstStyle>
          <a:p>
            <a:r>
              <a:rPr lang="ja-JP" altLang="en-US"/>
              <a:t>マスタ タイトルの書式設定</a:t>
            </a:r>
          </a:p>
        </p:txBody>
      </p:sp>
      <p:sp>
        <p:nvSpPr>
          <p:cNvPr id="3" name="コンテンツ プレースホルダ 2"/>
          <p:cNvSpPr>
            <a:spLocks noGrp="1"/>
          </p:cNvSpPr>
          <p:nvPr>
            <p:ph idx="1"/>
          </p:nvPr>
        </p:nvSpPr>
        <p:spPr/>
        <p:txBody>
          <a:bodyPr/>
          <a:lstStyle>
            <a:lvl1pPr marL="179388" indent="-179388">
              <a:spcBef>
                <a:spcPts val="800"/>
              </a:spcBef>
              <a:defRPr sz="1800"/>
            </a:lvl1pPr>
            <a:lvl2pPr marL="536575" indent="-179388">
              <a:spcBef>
                <a:spcPts val="800"/>
              </a:spcBef>
              <a:buFont typeface="Wingdings" pitchFamily="2" charset="2"/>
              <a:buChar char="Ø"/>
              <a:defRPr sz="1800"/>
            </a:lvl2pPr>
            <a:lvl3pPr marL="893763" indent="-177800">
              <a:spcBef>
                <a:spcPts val="800"/>
              </a:spcBef>
              <a:buFont typeface="Wingdings" pitchFamily="2" charset="2"/>
              <a:buChar char="ü"/>
              <a:defRPr sz="1800"/>
            </a:lvl3pPr>
            <a:lvl4pPr marL="1252538" indent="-179388">
              <a:spcBef>
                <a:spcPts val="800"/>
              </a:spcBef>
              <a:defRPr sz="1800"/>
            </a:lvl4pPr>
            <a:lvl5pPr marL="1609725" indent="-177800">
              <a:spcBef>
                <a:spcPts val="800"/>
              </a:spcBef>
              <a:defRPr sz="1800"/>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2602F301-FFBA-4CCF-AB50-F92F2C976180}" type="datetime1">
              <a:rPr lang="ja-JP" altLang="en-US" smtClean="0"/>
              <a:pPr>
                <a:defRPr/>
              </a:pPr>
              <a:t>2017/3/21</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a:xfrm>
            <a:off x="8626720" y="6597650"/>
            <a:ext cx="495300" cy="260350"/>
          </a:xfrm>
          <a:prstGeom prst="rect">
            <a:avLst/>
          </a:prstGeom>
        </p:spPr>
        <p:txBody>
          <a:bodyPr/>
          <a:lstStyle>
            <a:lvl1pPr algn="ctr">
              <a:defRPr sz="1400"/>
            </a:lvl1pPr>
          </a:lstStyle>
          <a:p>
            <a:pPr>
              <a:defRPr/>
            </a:pPr>
            <a:fld id="{2CC6AFD5-3A0A-4B13-AF33-113268E053FF}" type="slidenum">
              <a:rPr lang="ja-JP" altLang="en-US" smtClean="0">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964198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タイトルとコンテンツ（インデントなし）">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2800"/>
            </a:lvl1pPr>
          </a:lstStyle>
          <a:p>
            <a:r>
              <a:rPr lang="ja-JP" altLang="en-US"/>
              <a:t>マスタ タイトルの書式設定</a:t>
            </a:r>
          </a:p>
        </p:txBody>
      </p:sp>
      <p:sp>
        <p:nvSpPr>
          <p:cNvPr id="3" name="コンテンツ プレースホルダ 2"/>
          <p:cNvSpPr>
            <a:spLocks noGrp="1"/>
          </p:cNvSpPr>
          <p:nvPr>
            <p:ph idx="1"/>
          </p:nvPr>
        </p:nvSpPr>
        <p:spPr/>
        <p:txBody>
          <a:bodyPr/>
          <a:lstStyle>
            <a:lvl1pPr marL="0" indent="0">
              <a:spcBef>
                <a:spcPts val="800"/>
              </a:spcBef>
              <a:buNone/>
              <a:defRPr sz="1800"/>
            </a:lvl1pPr>
            <a:lvl2pPr marL="536575" indent="-179388">
              <a:spcBef>
                <a:spcPts val="800"/>
              </a:spcBef>
              <a:buFont typeface="Wingdings" pitchFamily="2" charset="2"/>
              <a:buChar char="Ø"/>
              <a:defRPr sz="1800"/>
            </a:lvl2pPr>
            <a:lvl3pPr marL="893763" indent="-177800">
              <a:spcBef>
                <a:spcPts val="800"/>
              </a:spcBef>
              <a:buFont typeface="Wingdings" pitchFamily="2" charset="2"/>
              <a:buChar char="ü"/>
              <a:defRPr sz="1800"/>
            </a:lvl3pPr>
            <a:lvl4pPr marL="1252538" indent="-179388">
              <a:spcBef>
                <a:spcPts val="800"/>
              </a:spcBef>
              <a:defRPr sz="1800"/>
            </a:lvl4pPr>
            <a:lvl5pPr marL="1609725" indent="-177800">
              <a:spcBef>
                <a:spcPts val="800"/>
              </a:spcBef>
              <a:defRPr sz="1800"/>
            </a:lvl5pPr>
          </a:lstStyle>
          <a:p>
            <a:pPr lvl="0"/>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C59A424-FD8A-43C6-9695-D6F1238DF3C5}" type="datetime1">
              <a:rPr lang="ja-JP" altLang="en-US" smtClean="0"/>
              <a:pPr>
                <a:defRPr/>
              </a:pPr>
              <a:t>2017/3/21</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a:xfrm>
            <a:off x="8676456" y="6525344"/>
            <a:ext cx="495300" cy="260350"/>
          </a:xfrm>
          <a:prstGeom prst="rect">
            <a:avLst/>
          </a:prstGeom>
        </p:spPr>
        <p:txBody>
          <a:bodyPr/>
          <a:lstStyle>
            <a:lvl1pPr>
              <a:defRPr/>
            </a:lvl1pPr>
          </a:lstStyle>
          <a:p>
            <a:pPr>
              <a:defRPr/>
            </a:pPr>
            <a:fld id="{B228370D-985E-472D-A958-35D71FC8554C}" type="slidenum">
              <a:rPr lang="ja-JP" altLang="en-US">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2461375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2800"/>
            </a:lvl1p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vl1pPr>
          </a:lstStyle>
          <a:p>
            <a:pPr>
              <a:defRPr/>
            </a:pPr>
            <a:fld id="{D53CD2D3-46E1-4AB9-83AA-D0A81E49B49D}" type="datetime1">
              <a:rPr lang="ja-JP" altLang="en-US" smtClean="0"/>
              <a:pPr>
                <a:defRPr/>
              </a:pPr>
              <a:t>2017/3/21</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a:xfrm>
            <a:off x="8626720" y="6597650"/>
            <a:ext cx="495300" cy="260350"/>
          </a:xfrm>
          <a:prstGeom prst="rect">
            <a:avLst/>
          </a:prstGeom>
        </p:spPr>
        <p:txBody>
          <a:bodyPr/>
          <a:lstStyle>
            <a:lvl1pPr>
              <a:defRPr/>
            </a:lvl1pPr>
          </a:lstStyle>
          <a:p>
            <a:pPr>
              <a:defRPr/>
            </a:pPr>
            <a:fld id="{5C24AA93-D09D-4364-BC19-82AA350DFF88}" type="slidenum">
              <a:rPr lang="ja-JP" altLang="en-US">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8226566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257F3E4B-E6D7-457E-B518-03462036A63E}" type="datetime1">
              <a:rPr lang="ja-JP" altLang="en-US" smtClean="0"/>
              <a:pPr>
                <a:defRPr/>
              </a:pPr>
              <a:t>2017/3/21</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a:xfrm>
            <a:off x="8626720" y="6597650"/>
            <a:ext cx="495300" cy="260350"/>
          </a:xfrm>
          <a:prstGeom prst="rect">
            <a:avLst/>
          </a:prstGeom>
        </p:spPr>
        <p:txBody>
          <a:bodyPr/>
          <a:lstStyle>
            <a:lvl1pPr>
              <a:defRPr/>
            </a:lvl1pPr>
          </a:lstStyle>
          <a:p>
            <a:pPr>
              <a:defRPr/>
            </a:pPr>
            <a:fld id="{CD8E0195-EE27-4876-A1F6-0B86A2B98AF1}" type="slidenum">
              <a:rPr lang="ja-JP" altLang="en-US">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4355399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42"/>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p:txBody>
          <a:bodyPr/>
          <a:lstStyle>
            <a:lvl1pPr>
              <a:defRPr/>
            </a:lvl1pPr>
          </a:lstStyle>
          <a:p>
            <a:pPr>
              <a:defRPr/>
            </a:pPr>
            <a:fld id="{5C5E5DE5-27DE-4587-A96B-D80A690226CD}" type="datetime1">
              <a:rPr lang="ja-JP" altLang="en-US" smtClean="0"/>
              <a:pPr>
                <a:defRPr/>
              </a:pPr>
              <a:t>2017/3/21</a:t>
            </a:fld>
            <a:endParaRPr lang="en-US" altLang="ja-JP"/>
          </a:p>
        </p:txBody>
      </p:sp>
      <p:sp>
        <p:nvSpPr>
          <p:cNvPr id="4" name="Rectangle 5"/>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5" name="Rectangle 6"/>
          <p:cNvSpPr>
            <a:spLocks noGrp="1" noChangeArrowheads="1"/>
          </p:cNvSpPr>
          <p:nvPr>
            <p:ph type="sldNum" sz="quarter" idx="12"/>
          </p:nvPr>
        </p:nvSpPr>
        <p:spPr>
          <a:xfrm>
            <a:off x="8626720" y="6597650"/>
            <a:ext cx="495300" cy="260350"/>
          </a:xfrm>
          <a:prstGeom prst="rect">
            <a:avLst/>
          </a:prstGeom>
        </p:spPr>
        <p:txBody>
          <a:bodyPr/>
          <a:lstStyle>
            <a:lvl1pPr>
              <a:defRPr/>
            </a:lvl1pPr>
          </a:lstStyle>
          <a:p>
            <a:pPr>
              <a:defRPr/>
            </a:pPr>
            <a:fld id="{5DB84F6D-B171-4BC4-AAC0-B40C239A3D00}"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170661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a:xfrm>
            <a:off x="457200" y="1600202"/>
            <a:ext cx="8229600" cy="4525963"/>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1"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正方形/長方形 7"/>
          <p:cNvSpPr/>
          <p:nvPr userDrawn="1"/>
        </p:nvSpPr>
        <p:spPr bwMode="auto">
          <a:xfrm>
            <a:off x="4571968" y="0"/>
            <a:ext cx="65" cy="215444"/>
          </a:xfrm>
          <a:prstGeom prst="rect">
            <a:avLst/>
          </a:prstGeom>
          <a:solidFill>
            <a:schemeClr val="tx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400" b="1" i="0" u="none" strike="noStrike" cap="none" normalizeH="0" baseline="0">
              <a:ln>
                <a:noFill/>
              </a:ln>
              <a:solidFill>
                <a:schemeClr val="accent2"/>
              </a:solidFill>
              <a:effectLst/>
              <a:latin typeface="Times New Roman" pitchFamily="18" charset="0"/>
              <a:ea typeface="ＭＳ Ｐゴシック" pitchFamily="50" charset="-128"/>
            </a:endParaRPr>
          </a:p>
        </p:txBody>
      </p:sp>
      <p:sp>
        <p:nvSpPr>
          <p:cNvPr id="1048" name="Line 24"/>
          <p:cNvSpPr>
            <a:spLocks noChangeShapeType="1"/>
          </p:cNvSpPr>
          <p:nvPr userDrawn="1"/>
        </p:nvSpPr>
        <p:spPr bwMode="auto">
          <a:xfrm>
            <a:off x="304801" y="685800"/>
            <a:ext cx="8512175" cy="0"/>
          </a:xfrm>
          <a:prstGeom prst="line">
            <a:avLst/>
          </a:prstGeom>
          <a:noFill/>
          <a:ln w="57150" cmpd="thickThin">
            <a:solidFill>
              <a:schemeClr val="tx1"/>
            </a:solidFill>
            <a:round/>
            <a:headEnd/>
            <a:tailEnd/>
          </a:ln>
          <a:effectLst/>
        </p:spPr>
        <p:txBody>
          <a:bodyPr wrap="none" anchor="ctr"/>
          <a:lstStyle/>
          <a:p>
            <a:endParaRPr lang="ja-JP" altLang="en-US"/>
          </a:p>
        </p:txBody>
      </p:sp>
      <p:sp>
        <p:nvSpPr>
          <p:cNvPr id="1049" name="Line 25"/>
          <p:cNvSpPr>
            <a:spLocks noChangeShapeType="1"/>
          </p:cNvSpPr>
          <p:nvPr userDrawn="1"/>
        </p:nvSpPr>
        <p:spPr bwMode="auto">
          <a:xfrm>
            <a:off x="277814" y="6643688"/>
            <a:ext cx="8588375" cy="0"/>
          </a:xfrm>
          <a:prstGeom prst="line">
            <a:avLst/>
          </a:prstGeom>
          <a:noFill/>
          <a:ln w="57150" cmpd="thinThick">
            <a:solidFill>
              <a:schemeClr val="tx1"/>
            </a:solidFill>
            <a:round/>
            <a:headEnd/>
            <a:tailEnd/>
          </a:ln>
          <a:effectLst/>
        </p:spPr>
        <p:txBody>
          <a:bodyPr wrap="none" anchor="ctr"/>
          <a:lstStyle/>
          <a:p>
            <a:endParaRPr lang="ja-JP" altLang="en-US"/>
          </a:p>
        </p:txBody>
      </p:sp>
      <p:sp>
        <p:nvSpPr>
          <p:cNvPr id="1053" name="Rectangle 29"/>
          <p:cNvSpPr>
            <a:spLocks noGrp="1" noChangeArrowheads="1"/>
          </p:cNvSpPr>
          <p:nvPr>
            <p:ph type="title"/>
          </p:nvPr>
        </p:nvSpPr>
        <p:spPr bwMode="auto">
          <a:xfrm>
            <a:off x="711201" y="0"/>
            <a:ext cx="7723188" cy="69215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ja-JP" altLang="en-US"/>
              <a:t>マスタータイトルの書式設定</a:t>
            </a: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ctr" rtl="0" fontAlgn="base">
        <a:spcBef>
          <a:spcPct val="0"/>
        </a:spcBef>
        <a:spcAft>
          <a:spcPct val="0"/>
        </a:spcAft>
        <a:defRPr kumimoji="1" sz="2600" b="1" i="1">
          <a:solidFill>
            <a:schemeClr val="bg1"/>
          </a:solidFill>
          <a:latin typeface="+mj-lt"/>
          <a:ea typeface="+mj-ea"/>
          <a:cs typeface="+mj-cs"/>
        </a:defRPr>
      </a:lvl1pPr>
      <a:lvl2pPr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2pPr>
      <a:lvl3pPr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3pPr>
      <a:lvl4pPr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4pPr>
      <a:lvl5pPr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9pPr>
    </p:titleStyle>
    <p:bodyStyle>
      <a:lvl1pPr marL="342900" indent="-342900" algn="l" rtl="0" fontAlgn="base">
        <a:spcBef>
          <a:spcPct val="20000"/>
        </a:spcBef>
        <a:spcAft>
          <a:spcPct val="0"/>
        </a:spcAft>
        <a:defRPr kumimoji="1" sz="2400">
          <a:solidFill>
            <a:schemeClr val="tx1"/>
          </a:solidFill>
          <a:latin typeface="+mn-lt"/>
          <a:ea typeface="+mn-ea"/>
          <a:cs typeface="+mn-cs"/>
        </a:defRPr>
      </a:lvl1pPr>
      <a:lvl2pPr marL="742950" indent="-285750" algn="l" rtl="0" fontAlgn="base">
        <a:spcBef>
          <a:spcPct val="20000"/>
        </a:spcBef>
        <a:spcAft>
          <a:spcPct val="0"/>
        </a:spcAft>
        <a:buClr>
          <a:srgbClr val="FFCC66"/>
        </a:buClr>
        <a:buSzPct val="100000"/>
        <a:buFont typeface="Monotype Sorts" pitchFamily="2" charset="2"/>
        <a:buChar char="z"/>
        <a:defRPr kumimoji="1" sz="2000">
          <a:solidFill>
            <a:schemeClr val="tx1"/>
          </a:solidFill>
          <a:latin typeface="+mn-lt"/>
          <a:ea typeface="+mn-ea"/>
        </a:defRPr>
      </a:lvl2pPr>
      <a:lvl3pPr marL="1143000" indent="-228600" algn="l" rtl="0" fontAlgn="base">
        <a:spcBef>
          <a:spcPct val="20000"/>
        </a:spcBef>
        <a:spcAft>
          <a:spcPct val="0"/>
        </a:spcAft>
        <a:buClr>
          <a:srgbClr val="FFCC66"/>
        </a:buClr>
        <a:buFont typeface="Monotype Sorts" pitchFamily="2" charset="2"/>
        <a:buChar char="y"/>
        <a:defRPr kumimoji="1">
          <a:solidFill>
            <a:schemeClr val="tx1"/>
          </a:solidFill>
          <a:latin typeface="+mn-lt"/>
          <a:ea typeface="+mn-ea"/>
        </a:defRPr>
      </a:lvl3pPr>
      <a:lvl4pPr marL="1600200" indent="-228600" algn="l" rtl="0" fontAlgn="base">
        <a:spcBef>
          <a:spcPct val="20000"/>
        </a:spcBef>
        <a:spcAft>
          <a:spcPct val="0"/>
        </a:spcAft>
        <a:buClr>
          <a:srgbClr val="FFCC66"/>
        </a:buClr>
        <a:buSzPct val="100000"/>
        <a:buFont typeface="Monotype Sorts" pitchFamily="2" charset="2"/>
        <a:buChar char="/"/>
        <a:defRPr kumimoji="1" sz="1600">
          <a:solidFill>
            <a:schemeClr val="tx1"/>
          </a:solidFill>
          <a:latin typeface="+mn-lt"/>
          <a:ea typeface="+mn-ea"/>
        </a:defRPr>
      </a:lvl4pPr>
      <a:lvl5pPr marL="20574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5pPr>
      <a:lvl6pPr marL="25146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6pPr>
      <a:lvl7pPr marL="29718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7pPr>
      <a:lvl8pPr marL="34290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8pPr>
      <a:lvl9pPr marL="38862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PPT4"/>
          <p:cNvPicPr>
            <a:picLocks noChangeAspect="1" noChangeArrowheads="1"/>
          </p:cNvPicPr>
          <p:nvPr userDrawn="1"/>
        </p:nvPicPr>
        <p:blipFill>
          <a:blip r:embed="rId8" cstate="print"/>
          <a:srcRect/>
          <a:stretch>
            <a:fillRect/>
          </a:stretch>
        </p:blipFill>
        <p:spPr bwMode="auto">
          <a:xfrm>
            <a:off x="0" y="-26988"/>
            <a:ext cx="9144000" cy="719138"/>
          </a:xfrm>
          <a:prstGeom prst="rect">
            <a:avLst/>
          </a:prstGeom>
          <a:noFill/>
          <a:ln w="9525">
            <a:noFill/>
            <a:miter lim="800000"/>
            <a:headEnd/>
            <a:tailEnd/>
          </a:ln>
        </p:spPr>
      </p:pic>
      <p:sp>
        <p:nvSpPr>
          <p:cNvPr id="4099" name="タイトル プレースホルダ 1"/>
          <p:cNvSpPr>
            <a:spLocks noGrp="1"/>
          </p:cNvSpPr>
          <p:nvPr>
            <p:ph type="title"/>
          </p:nvPr>
        </p:nvSpPr>
        <p:spPr bwMode="auto">
          <a:xfrm>
            <a:off x="611561" y="26988"/>
            <a:ext cx="8352928" cy="6159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3076" name="テキスト プレースホルダ 2"/>
          <p:cNvSpPr>
            <a:spLocks noGrp="1"/>
          </p:cNvSpPr>
          <p:nvPr>
            <p:ph type="body" idx="1"/>
          </p:nvPr>
        </p:nvSpPr>
        <p:spPr bwMode="auto">
          <a:xfrm>
            <a:off x="237392" y="857251"/>
            <a:ext cx="8686800" cy="5643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6492878"/>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ＭＳ Ｐゴシック" pitchFamily="50" charset="-128"/>
              </a:defRPr>
            </a:lvl1pPr>
          </a:lstStyle>
          <a:p>
            <a:pPr algn="l">
              <a:defRPr/>
            </a:pPr>
            <a:fld id="{180E77A4-C979-4F44-8410-B37EDF7B7378}" type="datetime1">
              <a:rPr lang="ja-JP" altLang="en-US" b="0" smtClean="0"/>
              <a:pPr algn="l">
                <a:defRPr/>
              </a:pPr>
              <a:t>2017/3/21</a:t>
            </a:fld>
            <a:endParaRPr lang="ja-JP" altLang="en-US" b="0"/>
          </a:p>
        </p:txBody>
      </p:sp>
      <p:sp>
        <p:nvSpPr>
          <p:cNvPr id="5" name="フッター プレースホルダ 4"/>
          <p:cNvSpPr>
            <a:spLocks noGrp="1"/>
          </p:cNvSpPr>
          <p:nvPr>
            <p:ph type="ftr" sz="quarter" idx="3"/>
          </p:nvPr>
        </p:nvSpPr>
        <p:spPr>
          <a:xfrm>
            <a:off x="3124200" y="649287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ＭＳ Ｐゴシック" pitchFamily="50" charset="-128"/>
                <a:ea typeface="ＭＳ Ｐゴシック" pitchFamily="50" charset="-128"/>
                <a:cs typeface="+mn-cs"/>
              </a:defRPr>
            </a:lvl1pPr>
          </a:lstStyle>
          <a:p>
            <a:pPr>
              <a:defRPr/>
            </a:pPr>
            <a:endParaRPr lang="ja-JP" altLang="en-US" b="0">
              <a:solidFill>
                <a:prstClr val="black">
                  <a:tint val="75000"/>
                </a:prstClr>
              </a:solidFill>
            </a:endParaRPr>
          </a:p>
        </p:txBody>
      </p:sp>
      <p:pic>
        <p:nvPicPr>
          <p:cNvPr id="3080" name="Picture 10" descr="A2_1_blue_glay"/>
          <p:cNvPicPr>
            <a:picLocks noChangeAspect="1" noChangeArrowheads="1"/>
          </p:cNvPicPr>
          <p:nvPr userDrawn="1"/>
        </p:nvPicPr>
        <p:blipFill>
          <a:blip r:embed="rId9" cstate="print"/>
          <a:srcRect/>
          <a:stretch>
            <a:fillRect/>
          </a:stretch>
        </p:blipFill>
        <p:spPr bwMode="auto">
          <a:xfrm>
            <a:off x="-1464" y="44453"/>
            <a:ext cx="996462" cy="627063"/>
          </a:xfrm>
          <a:prstGeom prst="rect">
            <a:avLst/>
          </a:prstGeom>
          <a:noFill/>
          <a:ln w="9525">
            <a:noFill/>
            <a:miter lim="800000"/>
            <a:headEnd/>
            <a:tailEnd/>
          </a:ln>
        </p:spPr>
      </p:pic>
      <p:sp>
        <p:nvSpPr>
          <p:cNvPr id="10" name="スライド番号プレースホルダー 25"/>
          <p:cNvSpPr>
            <a:spLocks noGrp="1"/>
          </p:cNvSpPr>
          <p:nvPr>
            <p:ph type="sldNum" sz="quarter" idx="4"/>
          </p:nvPr>
        </p:nvSpPr>
        <p:spPr>
          <a:xfrm>
            <a:off x="8626720" y="6525344"/>
            <a:ext cx="495300" cy="260350"/>
          </a:xfrm>
          <a:prstGeom prst="rect">
            <a:avLst/>
          </a:prstGeom>
        </p:spPr>
        <p:txBody>
          <a:bodyPr/>
          <a:lstStyle>
            <a:lvl1pPr algn="r">
              <a:defRPr sz="1200">
                <a:latin typeface="Arial" pitchFamily="34" charset="0"/>
                <a:cs typeface="Arial" pitchFamily="34" charset="0"/>
              </a:defRPr>
            </a:lvl1pPr>
          </a:lstStyle>
          <a:p>
            <a:pPr>
              <a:defRPr/>
            </a:pPr>
            <a:fld id="{5C24AA93-D09D-4364-BC19-82AA350DFF88}" type="slidenum">
              <a:rPr lang="ja-JP" altLang="en-US" b="0" smtClean="0">
                <a:solidFill>
                  <a:prstClr val="black"/>
                </a:solidFill>
                <a:ea typeface="ＭＳ Ｐゴシック" charset="-128"/>
              </a:rPr>
              <a:pPr>
                <a:defRPr/>
              </a:pPr>
              <a:t>‹#›</a:t>
            </a:fld>
            <a:endParaRPr lang="ja-JP" altLang="en-US" b="0" dirty="0">
              <a:solidFill>
                <a:prstClr val="black"/>
              </a:solidFill>
              <a:ea typeface="ＭＳ Ｐゴシック" charset="-128"/>
            </a:endParaRPr>
          </a:p>
        </p:txBody>
      </p:sp>
    </p:spTree>
    <p:extLst>
      <p:ext uri="{BB962C8B-B14F-4D97-AF65-F5344CB8AC3E}">
        <p14:creationId xmlns:p14="http://schemas.microsoft.com/office/powerpoint/2010/main" val="240709083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Lst>
  <p:hf hdr="0" ftr="0" dt="0"/>
  <p:txStyles>
    <p:titleStyle>
      <a:lvl1pPr algn="ctr" rtl="0" eaLnBrk="0" fontAlgn="base" hangingPunct="0">
        <a:spcBef>
          <a:spcPct val="0"/>
        </a:spcBef>
        <a:spcAft>
          <a:spcPct val="0"/>
        </a:spcAft>
        <a:defRPr kumimoji="1" sz="2800" b="1" kern="1200">
          <a:solidFill>
            <a:schemeClr val="bg1"/>
          </a:solidFill>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charset="0"/>
        </a:defRPr>
      </a:lvl1pPr>
      <a:lvl2pPr algn="ctr" rtl="0" eaLnBrk="0" fontAlgn="base" hangingPunct="0">
        <a:spcBef>
          <a:spcPct val="0"/>
        </a:spcBef>
        <a:spcAft>
          <a:spcPct val="0"/>
        </a:spcAft>
        <a:defRPr kumimoji="1" sz="2800" b="1">
          <a:solidFill>
            <a:schemeClr val="bg1"/>
          </a:solidFill>
          <a:latin typeface="ＭＳ Ｐゴシック" pitchFamily="50" charset="-128"/>
          <a:ea typeface="ＭＳ Ｐゴシック" pitchFamily="50" charset="-128"/>
          <a:cs typeface="ＭＳ Ｐゴシック" charset="0"/>
        </a:defRPr>
      </a:lvl2pPr>
      <a:lvl3pPr algn="ctr" rtl="0" eaLnBrk="0" fontAlgn="base" hangingPunct="0">
        <a:spcBef>
          <a:spcPct val="0"/>
        </a:spcBef>
        <a:spcAft>
          <a:spcPct val="0"/>
        </a:spcAft>
        <a:defRPr kumimoji="1" sz="2800" b="1">
          <a:solidFill>
            <a:schemeClr val="bg1"/>
          </a:solidFill>
          <a:latin typeface="ＭＳ Ｐゴシック" pitchFamily="50" charset="-128"/>
          <a:ea typeface="ＭＳ Ｐゴシック" pitchFamily="50" charset="-128"/>
          <a:cs typeface="ＭＳ Ｐゴシック" charset="0"/>
        </a:defRPr>
      </a:lvl3pPr>
      <a:lvl4pPr algn="ctr" rtl="0" eaLnBrk="0" fontAlgn="base" hangingPunct="0">
        <a:spcBef>
          <a:spcPct val="0"/>
        </a:spcBef>
        <a:spcAft>
          <a:spcPct val="0"/>
        </a:spcAft>
        <a:defRPr kumimoji="1" sz="2800" b="1">
          <a:solidFill>
            <a:schemeClr val="bg1"/>
          </a:solidFill>
          <a:latin typeface="ＭＳ Ｐゴシック" pitchFamily="50" charset="-128"/>
          <a:ea typeface="ＭＳ Ｐゴシック" pitchFamily="50" charset="-128"/>
          <a:cs typeface="ＭＳ Ｐゴシック" charset="0"/>
        </a:defRPr>
      </a:lvl4pPr>
      <a:lvl5pPr algn="ctr" rtl="0" eaLnBrk="0" fontAlgn="base" hangingPunct="0">
        <a:spcBef>
          <a:spcPct val="0"/>
        </a:spcBef>
        <a:spcAft>
          <a:spcPct val="0"/>
        </a:spcAft>
        <a:defRPr kumimoji="1" sz="2800" b="1">
          <a:solidFill>
            <a:schemeClr val="bg1"/>
          </a:solidFill>
          <a:latin typeface="ＭＳ Ｐゴシック" pitchFamily="50" charset="-128"/>
          <a:ea typeface="ＭＳ Ｐゴシック" pitchFamily="50" charset="-128"/>
          <a:cs typeface="ＭＳ Ｐゴシック" charset="0"/>
        </a:defRPr>
      </a:lvl5pPr>
      <a:lvl6pPr marL="457200" algn="ctr" rtl="0" fontAlgn="base">
        <a:spcBef>
          <a:spcPct val="0"/>
        </a:spcBef>
        <a:spcAft>
          <a:spcPct val="0"/>
        </a:spcAft>
        <a:defRPr kumimoji="1" sz="4000">
          <a:solidFill>
            <a:schemeClr val="tx1"/>
          </a:solidFill>
          <a:latin typeface="ＭＳ Ｐゴシック" pitchFamily="50" charset="-128"/>
          <a:ea typeface="ＭＳ Ｐゴシック" pitchFamily="50" charset="-128"/>
        </a:defRPr>
      </a:lvl6pPr>
      <a:lvl7pPr marL="914400" algn="ctr" rtl="0" fontAlgn="base">
        <a:spcBef>
          <a:spcPct val="0"/>
        </a:spcBef>
        <a:spcAft>
          <a:spcPct val="0"/>
        </a:spcAft>
        <a:defRPr kumimoji="1" sz="4000">
          <a:solidFill>
            <a:schemeClr val="tx1"/>
          </a:solidFill>
          <a:latin typeface="ＭＳ Ｐゴシック" pitchFamily="50" charset="-128"/>
          <a:ea typeface="ＭＳ Ｐゴシック" pitchFamily="50" charset="-128"/>
        </a:defRPr>
      </a:lvl7pPr>
      <a:lvl8pPr marL="1371600" algn="ctr" rtl="0" fontAlgn="base">
        <a:spcBef>
          <a:spcPct val="0"/>
        </a:spcBef>
        <a:spcAft>
          <a:spcPct val="0"/>
        </a:spcAft>
        <a:defRPr kumimoji="1" sz="4000">
          <a:solidFill>
            <a:schemeClr val="tx1"/>
          </a:solidFill>
          <a:latin typeface="ＭＳ Ｐゴシック" pitchFamily="50" charset="-128"/>
          <a:ea typeface="ＭＳ Ｐゴシック" pitchFamily="50" charset="-128"/>
        </a:defRPr>
      </a:lvl8pPr>
      <a:lvl9pPr marL="1828800" algn="ctr" rtl="0" fontAlgn="base">
        <a:spcBef>
          <a:spcPct val="0"/>
        </a:spcBef>
        <a:spcAft>
          <a:spcPct val="0"/>
        </a:spcAft>
        <a:defRPr kumimoji="1" sz="4000">
          <a:solidFill>
            <a:schemeClr val="tx1"/>
          </a:solidFill>
          <a:latin typeface="ＭＳ Ｐゴシック" pitchFamily="50" charset="-128"/>
          <a:ea typeface="ＭＳ Ｐゴシック" pitchFamily="50" charset="-128"/>
        </a:defRPr>
      </a:lvl9pPr>
    </p:titleStyle>
    <p:bodyStyle>
      <a:lvl1pPr marL="342900" indent="-342900" algn="l" rtl="0" eaLnBrk="0" fontAlgn="base" hangingPunct="0">
        <a:spcBef>
          <a:spcPct val="20000"/>
        </a:spcBef>
        <a:spcAft>
          <a:spcPct val="0"/>
        </a:spcAft>
        <a:buFont typeface="Arial" pitchFamily="34" charset="0"/>
        <a:buChar char="•"/>
        <a:defRPr kumimoji="1" sz="2800" kern="1200">
          <a:solidFill>
            <a:schemeClr val="tx1"/>
          </a:solidFill>
          <a:latin typeface="ＭＳ Ｐゴシック" pitchFamily="50" charset="-128"/>
          <a:ea typeface="ＭＳ Ｐゴシック" pitchFamily="50"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ＭＳ Ｐゴシック" pitchFamily="50" charset="-128"/>
          <a:ea typeface="ＭＳ Ｐゴシック" pitchFamily="50" charset="-128"/>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ＭＳ Ｐゴシック" pitchFamily="50" charset="-128"/>
          <a:ea typeface="ＭＳ Ｐゴシック" pitchFamily="50" charset="-128"/>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ＭＳ Ｐゴシック" pitchFamily="50" charset="-128"/>
          <a:ea typeface="ＭＳ Ｐゴシック" pitchFamily="50" charset="-128"/>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ＭＳ Ｐゴシック" pitchFamily="50" charset="-128"/>
          <a:ea typeface="ＭＳ Ｐゴシック" pitchFamily="50"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www.eorc.jaxa.jp/ALOS/en/palsar_fnf/fnf_index.htm" TargetMode="Externa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hyperlink" Target="http://www.eorc.jaxa.jp/ALOS/en/palsar_fnf/fnf_index.htm" TargetMode="External"/><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oleObject" Target="../embeddings/oleObject1.bin"/><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emf"/><Relationship Id="rId2" Type="http://schemas.openxmlformats.org/officeDocument/2006/relationships/slideLayout" Target="../slideLayouts/slideLayout17.xml"/><Relationship Id="rId16" Type="http://schemas.openxmlformats.org/officeDocument/2006/relationships/image" Target="../media/image16.emf"/><Relationship Id="rId1" Type="http://schemas.openxmlformats.org/officeDocument/2006/relationships/vmlDrawing" Target="../drawings/vmlDrawing1.v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png"/><Relationship Id="rId15" Type="http://schemas.openxmlformats.org/officeDocument/2006/relationships/image" Target="../media/image15.emf"/><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7.xml"/><Relationship Id="rId5" Type="http://schemas.openxmlformats.org/officeDocument/2006/relationships/image" Target="../media/image59.jpeg"/><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17.xml"/><Relationship Id="rId5" Type="http://schemas.openxmlformats.org/officeDocument/2006/relationships/image" Target="../media/image67.jpeg"/><Relationship Id="rId4" Type="http://schemas.openxmlformats.org/officeDocument/2006/relationships/image" Target="../media/image66.jpeg"/></Relationships>
</file>

<file path=ppt/slides/_rels/slide32.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image" Target="../media/image68.gif"/><Relationship Id="rId1" Type="http://schemas.openxmlformats.org/officeDocument/2006/relationships/slideLayout" Target="../slideLayouts/slideLayout17.xml"/><Relationship Id="rId6" Type="http://schemas.openxmlformats.org/officeDocument/2006/relationships/image" Target="../media/image72.wmf"/><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image" Target="../media/image7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7.xml"/><Relationship Id="rId5" Type="http://schemas.openxmlformats.org/officeDocument/2006/relationships/image" Target="../media/image25.png"/><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7.xml"/><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l="12413" r="14169"/>
          <a:stretch/>
        </p:blipFill>
        <p:spPr>
          <a:xfrm>
            <a:off x="0" y="-27384"/>
            <a:ext cx="9144000" cy="6912768"/>
          </a:xfrm>
          <a:prstGeom prst="rect">
            <a:avLst/>
          </a:prstGeom>
        </p:spPr>
      </p:pic>
      <p:sp>
        <p:nvSpPr>
          <p:cNvPr id="7" name="テキスト ボックス 6"/>
          <p:cNvSpPr txBox="1"/>
          <p:nvPr/>
        </p:nvSpPr>
        <p:spPr>
          <a:xfrm>
            <a:off x="42559" y="3789040"/>
            <a:ext cx="9058890" cy="2816156"/>
          </a:xfrm>
          <a:prstGeom prst="rect">
            <a:avLst/>
          </a:prstGeom>
          <a:noFill/>
        </p:spPr>
        <p:txBody>
          <a:bodyPr wrap="none" rtlCol="0">
            <a:spAutoFit/>
          </a:bodyPr>
          <a:lstStyle/>
          <a:p>
            <a:pPr>
              <a:spcAft>
                <a:spcPts val="0"/>
              </a:spcAft>
            </a:pPr>
            <a:r>
              <a:rPr lang="en-US" altLang="ja-JP" sz="2000" dirty="0">
                <a:solidFill>
                  <a:schemeClr val="bg1"/>
                </a:solidFill>
                <a:latin typeface="Arial" charset="0"/>
                <a:ea typeface="ＭＳ Ｐゴシック" charset="-128"/>
              </a:rPr>
              <a:t>20-21 March, 2017</a:t>
            </a:r>
          </a:p>
          <a:p>
            <a:pPr>
              <a:spcAft>
                <a:spcPts val="0"/>
              </a:spcAft>
            </a:pPr>
            <a:endParaRPr lang="en-US" altLang="ja-JP" sz="2000" dirty="0">
              <a:solidFill>
                <a:schemeClr val="bg1"/>
              </a:solidFill>
              <a:latin typeface="Arial" charset="0"/>
              <a:ea typeface="ＭＳ Ｐゴシック" charset="-128"/>
            </a:endParaRPr>
          </a:p>
          <a:p>
            <a:pPr>
              <a:spcAft>
                <a:spcPts val="0"/>
              </a:spcAft>
            </a:pPr>
            <a:endParaRPr lang="en-US" altLang="ja-JP" sz="1800" b="0" dirty="0">
              <a:solidFill>
                <a:schemeClr val="bg1"/>
              </a:solidFill>
              <a:latin typeface="Arial" charset="0"/>
              <a:ea typeface="ＭＳ Ｐゴシック" charset="-128"/>
            </a:endParaRPr>
          </a:p>
          <a:p>
            <a:pPr>
              <a:spcAft>
                <a:spcPts val="600"/>
              </a:spcAft>
            </a:pPr>
            <a:r>
              <a:rPr lang="en-US" altLang="ja-JP" sz="2400" dirty="0">
                <a:solidFill>
                  <a:schemeClr val="bg1"/>
                </a:solidFill>
                <a:latin typeface="Comic Sans MS" pitchFamily="66" charset="0"/>
              </a:rPr>
              <a:t>Takeo Tadono</a:t>
            </a:r>
            <a:r>
              <a:rPr lang="en-US" altLang="ja-JP" sz="2400" baseline="30000" dirty="0">
                <a:solidFill>
                  <a:schemeClr val="bg1"/>
                </a:solidFill>
                <a:latin typeface="Comic Sans MS" pitchFamily="66" charset="0"/>
              </a:rPr>
              <a:t>1</a:t>
            </a:r>
            <a:r>
              <a:rPr lang="en-US" altLang="ja-JP" sz="2400" dirty="0">
                <a:solidFill>
                  <a:schemeClr val="bg1"/>
                </a:solidFill>
                <a:latin typeface="Comic Sans MS" pitchFamily="66" charset="0"/>
              </a:rPr>
              <a:t>, Masanobu Shimada</a:t>
            </a:r>
            <a:r>
              <a:rPr lang="en-US" altLang="ja-JP" sz="2400" baseline="30000" dirty="0">
                <a:solidFill>
                  <a:schemeClr val="bg1"/>
                </a:solidFill>
                <a:latin typeface="Comic Sans MS" pitchFamily="66" charset="0"/>
              </a:rPr>
              <a:t>1,2</a:t>
            </a:r>
            <a:r>
              <a:rPr lang="en-US" altLang="ja-JP" sz="2400" dirty="0">
                <a:solidFill>
                  <a:schemeClr val="bg1"/>
                </a:solidFill>
                <a:latin typeface="Comic Sans MS" pitchFamily="66" charset="0"/>
              </a:rPr>
              <a:t>, and Ake Rosenqvist</a:t>
            </a:r>
            <a:r>
              <a:rPr lang="en-US" altLang="ja-JP" sz="2400" baseline="30000" dirty="0">
                <a:solidFill>
                  <a:schemeClr val="bg1"/>
                </a:solidFill>
                <a:latin typeface="Comic Sans MS" pitchFamily="66" charset="0"/>
              </a:rPr>
              <a:t>3</a:t>
            </a:r>
            <a:endParaRPr lang="en-US" altLang="ja-JP" sz="2400" dirty="0">
              <a:solidFill>
                <a:schemeClr val="bg1"/>
              </a:solidFill>
              <a:latin typeface="Comic Sans MS" pitchFamily="66" charset="0"/>
            </a:endParaRPr>
          </a:p>
          <a:p>
            <a:pPr>
              <a:spcAft>
                <a:spcPts val="0"/>
              </a:spcAft>
            </a:pPr>
            <a:r>
              <a:rPr lang="en-US" altLang="ja-JP" sz="2000" baseline="30000" dirty="0">
                <a:solidFill>
                  <a:schemeClr val="bg1"/>
                </a:solidFill>
                <a:latin typeface="Comic Sans MS" pitchFamily="66" charset="0"/>
              </a:rPr>
              <a:t>1 </a:t>
            </a:r>
            <a:r>
              <a:rPr lang="en-US" altLang="ja-JP" sz="2000" dirty="0">
                <a:solidFill>
                  <a:schemeClr val="bg1"/>
                </a:solidFill>
                <a:latin typeface="Comic Sans MS" pitchFamily="66" charset="0"/>
              </a:rPr>
              <a:t>Earth Observation Research Center (EORC)</a:t>
            </a:r>
          </a:p>
          <a:p>
            <a:pPr>
              <a:spcAft>
                <a:spcPts val="0"/>
              </a:spcAft>
            </a:pPr>
            <a:r>
              <a:rPr lang="en-US" altLang="ja-JP" sz="2000" dirty="0">
                <a:solidFill>
                  <a:schemeClr val="bg1"/>
                </a:solidFill>
                <a:latin typeface="Comic Sans MS" pitchFamily="66" charset="0"/>
              </a:rPr>
              <a:t>Japan Aerospace Exploration Agency (JAXA)</a:t>
            </a:r>
          </a:p>
          <a:p>
            <a:pPr>
              <a:spcBef>
                <a:spcPts val="600"/>
              </a:spcBef>
              <a:spcAft>
                <a:spcPts val="600"/>
              </a:spcAft>
            </a:pPr>
            <a:r>
              <a:rPr lang="en-US" altLang="ja-JP" sz="2000" baseline="30000" dirty="0">
                <a:solidFill>
                  <a:schemeClr val="bg1"/>
                </a:solidFill>
                <a:latin typeface="Comic Sans MS" pitchFamily="66" charset="0"/>
              </a:rPr>
              <a:t>2 </a:t>
            </a:r>
            <a:r>
              <a:rPr lang="en-US" altLang="ja-JP" sz="2000" dirty="0">
                <a:solidFill>
                  <a:schemeClr val="bg1"/>
                </a:solidFill>
                <a:latin typeface="Comic Sans MS" pitchFamily="66" charset="0"/>
              </a:rPr>
              <a:t>Tokyo Denki University, Japan</a:t>
            </a:r>
          </a:p>
          <a:p>
            <a:pPr>
              <a:spcAft>
                <a:spcPts val="0"/>
              </a:spcAft>
            </a:pPr>
            <a:r>
              <a:rPr lang="en-US" altLang="ja-JP" sz="2000" baseline="30000" dirty="0">
                <a:solidFill>
                  <a:schemeClr val="bg1"/>
                </a:solidFill>
                <a:latin typeface="Comic Sans MS" pitchFamily="66" charset="0"/>
              </a:rPr>
              <a:t>3 </a:t>
            </a:r>
            <a:r>
              <a:rPr lang="en-US" altLang="ja-JP" sz="2000" dirty="0">
                <a:solidFill>
                  <a:schemeClr val="bg1"/>
                </a:solidFill>
                <a:latin typeface="Comic Sans MS" pitchFamily="66" charset="0"/>
              </a:rPr>
              <a:t>SoloEO, Japan</a:t>
            </a:r>
          </a:p>
        </p:txBody>
      </p:sp>
      <p:sp>
        <p:nvSpPr>
          <p:cNvPr id="9" name="Text Box 1093"/>
          <p:cNvSpPr txBox="1">
            <a:spLocks noChangeArrowheads="1"/>
          </p:cNvSpPr>
          <p:nvPr/>
        </p:nvSpPr>
        <p:spPr bwMode="auto">
          <a:xfrm>
            <a:off x="593812" y="1628800"/>
            <a:ext cx="7956376" cy="1184940"/>
          </a:xfrm>
          <a:prstGeom prst="rect">
            <a:avLst/>
          </a:prstGeom>
          <a:noFill/>
          <a:ln w="12700">
            <a:noFill/>
            <a:miter lim="800000"/>
            <a:headEnd/>
            <a:tailEnd/>
          </a:ln>
          <a:effectLst/>
        </p:spPr>
        <p:txBody>
          <a:bodyPr wrap="square" lIns="0" tIns="0" rIns="0" bIns="0" anchor="ctr">
            <a:spAutoFit/>
          </a:bodyPr>
          <a:lstStyle/>
          <a:p>
            <a:pPr>
              <a:spcAft>
                <a:spcPts val="600"/>
              </a:spcAft>
              <a:defRPr/>
            </a:pPr>
            <a:r>
              <a:rPr lang="en-US" altLang="ja-JP" sz="3600" dirty="0">
                <a:solidFill>
                  <a:srgbClr val="FFFFFF"/>
                </a:solidFill>
                <a:effectLst>
                  <a:outerShdw blurRad="38100" dist="38100" dir="2700000" algn="tl">
                    <a:srgbClr val="C0C0C0"/>
                  </a:outerShdw>
                </a:effectLst>
                <a:latin typeface="Comic Sans MS" pitchFamily="66" charset="0"/>
              </a:rPr>
              <a:t>JAXA’s Analysis Ready Data (ARD)</a:t>
            </a:r>
          </a:p>
          <a:p>
            <a:pPr>
              <a:spcAft>
                <a:spcPts val="1800"/>
              </a:spcAft>
              <a:defRPr/>
            </a:pPr>
            <a:r>
              <a:rPr lang="en-US" altLang="ja-JP" sz="3600" dirty="0">
                <a:solidFill>
                  <a:srgbClr val="FFFFFF"/>
                </a:solidFill>
                <a:effectLst>
                  <a:outerShdw blurRad="38100" dist="38100" dir="2700000" algn="tl">
                    <a:srgbClr val="C0C0C0"/>
                  </a:outerShdw>
                </a:effectLst>
                <a:latin typeface="Calibri" panose="020F0502020204030204" pitchFamily="34" charset="0"/>
                <a:cs typeface="Calibri" panose="020F0502020204030204" pitchFamily="34" charset="0"/>
              </a:rPr>
              <a:t> JERS-1, ALOS, ALOS-2, and Future</a:t>
            </a:r>
          </a:p>
        </p:txBody>
      </p:sp>
      <p:sp>
        <p:nvSpPr>
          <p:cNvPr id="11" name="Rectangle 1092"/>
          <p:cNvSpPr>
            <a:spLocks noChangeArrowheads="1"/>
          </p:cNvSpPr>
          <p:nvPr/>
        </p:nvSpPr>
        <p:spPr bwMode="auto">
          <a:xfrm>
            <a:off x="4716016" y="-27384"/>
            <a:ext cx="4419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hangingPunct="1"/>
            <a:r>
              <a:rPr lang="en-US" altLang="ja-JP" sz="1050" dirty="0">
                <a:solidFill>
                  <a:schemeClr val="bg1"/>
                </a:solidFill>
              </a:rPr>
              <a:t>CEOS LSI-VC #3 Meeting, ESA ESRIN, </a:t>
            </a:r>
            <a:r>
              <a:rPr lang="en-US" altLang="ja-JP" sz="1050" dirty="0" err="1">
                <a:solidFill>
                  <a:schemeClr val="bg1"/>
                </a:solidFill>
              </a:rPr>
              <a:t>Frascati</a:t>
            </a:r>
            <a:r>
              <a:rPr lang="en-US" altLang="ja-JP" sz="1050" dirty="0">
                <a:solidFill>
                  <a:schemeClr val="bg1"/>
                </a:solidFill>
              </a:rPr>
              <a:t>, Italy</a:t>
            </a:r>
            <a:endParaRPr lang="en-US" altLang="ja-JP" sz="1050" b="1" dirty="0">
              <a:solidFill>
                <a:schemeClr val="bg1"/>
              </a:solidFill>
            </a:endParaRPr>
          </a:p>
        </p:txBody>
      </p:sp>
    </p:spTree>
    <p:extLst>
      <p:ext uri="{BB962C8B-B14F-4D97-AF65-F5344CB8AC3E}">
        <p14:creationId xmlns:p14="http://schemas.microsoft.com/office/powerpoint/2010/main" val="4143739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rPr>
              <a:pPr>
                <a:defRPr/>
              </a:pPr>
              <a:t>9</a:t>
            </a:fld>
            <a:endParaRPr lang="ja-JP" altLang="en-US" dirty="0">
              <a:solidFill>
                <a:prstClr val="black"/>
              </a:solidFill>
            </a:endParaRPr>
          </a:p>
        </p:txBody>
      </p:sp>
      <p:sp>
        <p:nvSpPr>
          <p:cNvPr id="7" name="タイトル 2"/>
          <p:cNvSpPr>
            <a:spLocks noGrp="1"/>
          </p:cNvSpPr>
          <p:nvPr>
            <p:ph type="title"/>
          </p:nvPr>
        </p:nvSpPr>
        <p:spPr>
          <a:xfrm>
            <a:off x="395537" y="26988"/>
            <a:ext cx="8352928" cy="615950"/>
          </a:xfrm>
        </p:spPr>
        <p:txBody>
          <a:bodyPr/>
          <a:lstStyle/>
          <a:p>
            <a:r>
              <a:rPr lang="en-US" altLang="ja-JP" dirty="0">
                <a:latin typeface="Tahoma" pitchFamily="34" charset="0"/>
                <a:ea typeface="Tahoma" pitchFamily="34" charset="0"/>
                <a:cs typeface="Tahoma" pitchFamily="34" charset="0"/>
              </a:rPr>
              <a:t>Definition of ARD </a:t>
            </a:r>
            <a:endParaRPr kumimoji="1" lang="ja-JP" altLang="en-US" dirty="0">
              <a:latin typeface="Tahoma" pitchFamily="34" charset="0"/>
              <a:cs typeface="Tahoma" pitchFamily="34" charset="0"/>
            </a:endParaRPr>
          </a:p>
        </p:txBody>
      </p:sp>
      <p:sp>
        <p:nvSpPr>
          <p:cNvPr id="8" name="正方形/長方形 7"/>
          <p:cNvSpPr/>
          <p:nvPr/>
        </p:nvSpPr>
        <p:spPr>
          <a:xfrm>
            <a:off x="323529" y="836712"/>
            <a:ext cx="8568952" cy="5339923"/>
          </a:xfrm>
          <a:prstGeom prst="rect">
            <a:avLst/>
          </a:prstGeom>
        </p:spPr>
        <p:txBody>
          <a:bodyPr wrap="square">
            <a:spAutoFit/>
          </a:bodyPr>
          <a:lstStyle/>
          <a:p>
            <a:pPr marL="342900" indent="-342900" algn="l">
              <a:spcBef>
                <a:spcPts val="1200"/>
              </a:spcBef>
              <a:buFont typeface="Wingdings" panose="05000000000000000000" pitchFamily="2" charset="2"/>
              <a:buChar char="n"/>
              <a:defRPr/>
            </a:pPr>
            <a:r>
              <a:rPr lang="en-US" altLang="ja-JP" sz="2000" b="0" dirty="0">
                <a:solidFill>
                  <a:schemeClr val="tx1"/>
                </a:solidFill>
                <a:latin typeface="Arial" panose="020B0604020202020204" pitchFamily="34" charset="0"/>
                <a:cs typeface="Arial" panose="020B0604020202020204" pitchFamily="34" charset="0"/>
              </a:rPr>
              <a:t>The definition of the Analysis Ready Data (ARD) is depends on the application as well as the objective. </a:t>
            </a:r>
          </a:p>
          <a:p>
            <a:pPr marL="342900" indent="-342900" algn="l">
              <a:spcBef>
                <a:spcPts val="1200"/>
              </a:spcBef>
              <a:buFont typeface="Wingdings" panose="05000000000000000000" pitchFamily="2" charset="2"/>
              <a:buChar char="n"/>
              <a:defRPr/>
            </a:pPr>
            <a:r>
              <a:rPr lang="en-US" altLang="ja-JP" sz="2000" b="0" dirty="0">
                <a:solidFill>
                  <a:schemeClr val="tx1"/>
                </a:solidFill>
                <a:latin typeface="Arial" panose="020B0604020202020204" pitchFamily="34" charset="0"/>
                <a:cs typeface="Arial" panose="020B0604020202020204" pitchFamily="34" charset="0"/>
              </a:rPr>
              <a:t>E.g., “the Global Forest Observations Initiative” (GFOI)*:</a:t>
            </a:r>
          </a:p>
          <a:p>
            <a:pPr algn="l">
              <a:spcBef>
                <a:spcPts val="600"/>
              </a:spcBef>
              <a:defRPr/>
            </a:pPr>
            <a:r>
              <a:rPr lang="en-US" altLang="ja-JP" sz="1600" b="0" dirty="0">
                <a:solidFill>
                  <a:schemeClr val="tx1"/>
                </a:solidFill>
                <a:latin typeface="Arial" panose="020B0604020202020204" pitchFamily="34" charset="0"/>
                <a:cs typeface="Arial" panose="020B0604020202020204" pitchFamily="34" charset="0"/>
              </a:rPr>
              <a:t>1) Radiometry (Information Units - comparable through time and across sensors): Atmosphere, solar illumination and viewing angle corrected, and cross-calibrated; </a:t>
            </a:r>
          </a:p>
          <a:p>
            <a:pPr lvl="1" algn="l">
              <a:spcBef>
                <a:spcPts val="600"/>
              </a:spcBef>
              <a:defRPr/>
            </a:pPr>
            <a:r>
              <a:rPr lang="en-US" altLang="ja-JP" b="0" dirty="0">
                <a:solidFill>
                  <a:schemeClr val="tx1"/>
                </a:solidFill>
                <a:latin typeface="Arial" panose="020B0604020202020204" pitchFamily="34" charset="0"/>
                <a:cs typeface="Arial" panose="020B0604020202020204" pitchFamily="34" charset="0"/>
              </a:rPr>
              <a:t>a. Optical: Absolute calibration and surface reflectance: </a:t>
            </a:r>
          </a:p>
          <a:p>
            <a:pPr lvl="2" algn="l">
              <a:spcBef>
                <a:spcPts val="0"/>
              </a:spcBef>
              <a:defRPr/>
            </a:pPr>
            <a:r>
              <a:rPr lang="en-US" altLang="ja-JP" b="0" dirty="0" err="1">
                <a:solidFill>
                  <a:schemeClr val="tx1"/>
                </a:solidFill>
                <a:latin typeface="Arial" panose="020B0604020202020204" pitchFamily="34" charset="0"/>
                <a:cs typeface="Arial" panose="020B0604020202020204" pitchFamily="34" charset="0"/>
              </a:rPr>
              <a:t>i</a:t>
            </a:r>
            <a:r>
              <a:rPr lang="en-US" altLang="ja-JP" b="0" dirty="0">
                <a:solidFill>
                  <a:schemeClr val="tx1"/>
                </a:solidFill>
                <a:latin typeface="Arial" panose="020B0604020202020204" pitchFamily="34" charset="0"/>
                <a:cs typeface="Arial" panose="020B0604020202020204" pitchFamily="34" charset="0"/>
              </a:rPr>
              <a:t>. Landsat TM, Landsat ETM+, Landsat OLI/TIRS, SPOT 1-5, Sentinel-2</a:t>
            </a:r>
          </a:p>
          <a:p>
            <a:pPr lvl="2" algn="l">
              <a:spcBef>
                <a:spcPts val="0"/>
              </a:spcBef>
              <a:defRPr/>
            </a:pPr>
            <a:r>
              <a:rPr lang="en-US" altLang="ja-JP" b="0" dirty="0">
                <a:solidFill>
                  <a:schemeClr val="tx1"/>
                </a:solidFill>
                <a:latin typeface="Arial" panose="020B0604020202020204" pitchFamily="34" charset="0"/>
                <a:cs typeface="Arial" panose="020B0604020202020204" pitchFamily="34" charset="0"/>
              </a:rPr>
              <a:t>ii. Caveats: Spectral band differences must be accounted for when comparing multiple sensors. The differences between Landsat and Sentinel-2 bands can be significant (see figure). Differences exist for most bands and differences may increase when bands are used to create derived products such as indices. Most time series algorithms do not currently accommodate spectral differences.</a:t>
            </a:r>
          </a:p>
          <a:p>
            <a:pPr lvl="1" algn="l">
              <a:spcBef>
                <a:spcPts val="600"/>
              </a:spcBef>
              <a:defRPr/>
            </a:pPr>
            <a:r>
              <a:rPr lang="en-US" altLang="ja-JP" u="sng" dirty="0">
                <a:solidFill>
                  <a:srgbClr val="FF0000"/>
                </a:solidFill>
                <a:latin typeface="Arial" panose="020B0604020202020204" pitchFamily="34" charset="0"/>
                <a:cs typeface="Arial" panose="020B0604020202020204" pitchFamily="34" charset="0"/>
              </a:rPr>
              <a:t>b. SAR: Backscatter correction: </a:t>
            </a:r>
          </a:p>
          <a:p>
            <a:pPr lvl="2" algn="l">
              <a:spcBef>
                <a:spcPts val="0"/>
              </a:spcBef>
              <a:defRPr/>
            </a:pPr>
            <a:r>
              <a:rPr lang="en-US" altLang="ja-JP" b="0" dirty="0" err="1">
                <a:solidFill>
                  <a:schemeClr val="tx1"/>
                </a:solidFill>
                <a:latin typeface="Arial" panose="020B0604020202020204" pitchFamily="34" charset="0"/>
                <a:cs typeface="Arial" panose="020B0604020202020204" pitchFamily="34" charset="0"/>
              </a:rPr>
              <a:t>i</a:t>
            </a:r>
            <a:r>
              <a:rPr lang="en-US" altLang="ja-JP" b="0" dirty="0">
                <a:solidFill>
                  <a:schemeClr val="tx1"/>
                </a:solidFill>
                <a:latin typeface="Arial" panose="020B0604020202020204" pitchFamily="34" charset="0"/>
                <a:cs typeface="Arial" panose="020B0604020202020204" pitchFamily="34" charset="0"/>
              </a:rPr>
              <a:t>. Absolute calibration (calibration constant supplied by data provider)</a:t>
            </a:r>
          </a:p>
          <a:p>
            <a:pPr lvl="2" algn="l">
              <a:spcBef>
                <a:spcPts val="0"/>
              </a:spcBef>
              <a:defRPr/>
            </a:pPr>
            <a:r>
              <a:rPr lang="en-US" altLang="ja-JP" b="0" dirty="0">
                <a:solidFill>
                  <a:schemeClr val="tx1"/>
                </a:solidFill>
                <a:latin typeface="Arial" panose="020B0604020202020204" pitchFamily="34" charset="0"/>
                <a:cs typeface="Arial" panose="020B0604020202020204" pitchFamily="34" charset="0"/>
              </a:rPr>
              <a:t>ii. Radiometric correction for topography by DEM</a:t>
            </a:r>
          </a:p>
          <a:p>
            <a:pPr lvl="2" algn="l">
              <a:spcBef>
                <a:spcPts val="0"/>
              </a:spcBef>
              <a:defRPr/>
            </a:pPr>
            <a:r>
              <a:rPr lang="en-US" altLang="ja-JP" b="0" dirty="0">
                <a:solidFill>
                  <a:schemeClr val="tx1"/>
                </a:solidFill>
                <a:latin typeface="Arial" panose="020B0604020202020204" pitchFamily="34" charset="0"/>
                <a:cs typeface="Arial" panose="020B0604020202020204" pitchFamily="34" charset="0"/>
              </a:rPr>
              <a:t>iii. </a:t>
            </a:r>
            <a:r>
              <a:rPr lang="en-US" altLang="ja-JP" b="0" dirty="0" err="1">
                <a:solidFill>
                  <a:schemeClr val="tx1"/>
                </a:solidFill>
                <a:latin typeface="Arial" panose="020B0604020202020204" pitchFamily="34" charset="0"/>
                <a:cs typeface="Arial" panose="020B0604020202020204" pitchFamily="34" charset="0"/>
              </a:rPr>
              <a:t>Normalisation</a:t>
            </a:r>
            <a:r>
              <a:rPr lang="en-US" altLang="ja-JP" b="0" dirty="0">
                <a:solidFill>
                  <a:schemeClr val="tx1"/>
                </a:solidFill>
                <a:latin typeface="Arial" panose="020B0604020202020204" pitchFamily="34" charset="0"/>
                <a:cs typeface="Arial" panose="020B0604020202020204" pitchFamily="34" charset="0"/>
              </a:rPr>
              <a:t> of cross-track (near-far range) incidence angle variation</a:t>
            </a:r>
          </a:p>
          <a:p>
            <a:pPr lvl="2" algn="l">
              <a:spcBef>
                <a:spcPts val="0"/>
              </a:spcBef>
              <a:defRPr/>
            </a:pPr>
            <a:r>
              <a:rPr lang="en-US" altLang="ja-JP" b="0" dirty="0">
                <a:solidFill>
                  <a:schemeClr val="tx1"/>
                </a:solidFill>
                <a:latin typeface="Arial" panose="020B0604020202020204" pitchFamily="34" charset="0"/>
                <a:cs typeface="Arial" panose="020B0604020202020204" pitchFamily="34" charset="0"/>
              </a:rPr>
              <a:t>iv. JERS-1/ALOS/ALOS-2 PALSAR global mosaics provide an example of analysis ready Radar data. </a:t>
            </a:r>
          </a:p>
          <a:p>
            <a:pPr lvl="2" algn="l">
              <a:spcBef>
                <a:spcPts val="0"/>
              </a:spcBef>
              <a:defRPr/>
            </a:pPr>
            <a:endParaRPr lang="en-US" altLang="ja-JP" b="0" dirty="0">
              <a:solidFill>
                <a:schemeClr val="tx1"/>
              </a:solidFill>
              <a:latin typeface="Arial" panose="020B0604020202020204" pitchFamily="34" charset="0"/>
              <a:cs typeface="Arial" panose="020B0604020202020204" pitchFamily="34" charset="0"/>
            </a:endParaRPr>
          </a:p>
          <a:p>
            <a:pPr algn="l">
              <a:spcBef>
                <a:spcPts val="0"/>
              </a:spcBef>
              <a:defRPr/>
            </a:pPr>
            <a:endParaRPr lang="en-US" altLang="ja-JP" b="0" dirty="0">
              <a:solidFill>
                <a:schemeClr val="tx1"/>
              </a:solidFill>
              <a:latin typeface="Arial" panose="020B0604020202020204" pitchFamily="34" charset="0"/>
              <a:cs typeface="Arial" panose="020B0604020202020204" pitchFamily="34" charset="0"/>
            </a:endParaRPr>
          </a:p>
          <a:p>
            <a:pPr algn="l">
              <a:spcBef>
                <a:spcPts val="0"/>
              </a:spcBef>
              <a:defRPr/>
            </a:pPr>
            <a:r>
              <a:rPr lang="en-US" altLang="ja-JP" b="0" dirty="0">
                <a:solidFill>
                  <a:schemeClr val="tx1"/>
                </a:solidFill>
                <a:latin typeface="Arial" panose="020B0604020202020204" pitchFamily="34" charset="0"/>
                <a:cs typeface="Arial" panose="020B0604020202020204" pitchFamily="34" charset="0"/>
              </a:rPr>
              <a:t>* Global Data Flow Study for the Global Forest Observations Initiative (GFOI), Ver. 0.11,24  Nov. 2015.  </a:t>
            </a:r>
          </a:p>
        </p:txBody>
      </p:sp>
    </p:spTree>
    <p:extLst>
      <p:ext uri="{BB962C8B-B14F-4D97-AF65-F5344CB8AC3E}">
        <p14:creationId xmlns:p14="http://schemas.microsoft.com/office/powerpoint/2010/main" val="3268856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rPr>
              <a:pPr>
                <a:defRPr/>
              </a:pPr>
              <a:t>10</a:t>
            </a:fld>
            <a:endParaRPr lang="ja-JP" altLang="en-US" dirty="0">
              <a:solidFill>
                <a:prstClr val="black"/>
              </a:solidFill>
            </a:endParaRPr>
          </a:p>
        </p:txBody>
      </p:sp>
      <p:sp>
        <p:nvSpPr>
          <p:cNvPr id="8" name="正方形/長方形 7"/>
          <p:cNvSpPr/>
          <p:nvPr/>
        </p:nvSpPr>
        <p:spPr>
          <a:xfrm>
            <a:off x="323529" y="764704"/>
            <a:ext cx="8568952" cy="6240170"/>
          </a:xfrm>
          <a:prstGeom prst="rect">
            <a:avLst/>
          </a:prstGeom>
        </p:spPr>
        <p:txBody>
          <a:bodyPr wrap="square">
            <a:spAutoFit/>
          </a:bodyPr>
          <a:lstStyle/>
          <a:p>
            <a:pPr algn="l">
              <a:spcBef>
                <a:spcPts val="600"/>
              </a:spcBef>
              <a:defRPr/>
            </a:pPr>
            <a:r>
              <a:rPr lang="en-US" altLang="ja-JP" sz="1600" b="0" dirty="0">
                <a:solidFill>
                  <a:schemeClr val="tx1"/>
                </a:solidFill>
                <a:latin typeface="Arial" panose="020B0604020202020204" pitchFamily="34" charset="0"/>
                <a:cs typeface="Arial" panose="020B0604020202020204" pitchFamily="34" charset="0"/>
              </a:rPr>
              <a:t>2) Geometry (Optical and </a:t>
            </a:r>
            <a:r>
              <a:rPr lang="en-US" altLang="ja-JP" sz="1600" b="0" dirty="0">
                <a:solidFill>
                  <a:srgbClr val="FF0000"/>
                </a:solidFill>
                <a:latin typeface="Arial" panose="020B0604020202020204" pitchFamily="34" charset="0"/>
                <a:cs typeface="Arial" panose="020B0604020202020204" pitchFamily="34" charset="0"/>
              </a:rPr>
              <a:t>SAR</a:t>
            </a:r>
            <a:r>
              <a:rPr lang="en-US" altLang="ja-JP" sz="1600" b="0" dirty="0">
                <a:solidFill>
                  <a:schemeClr val="tx1"/>
                </a:solidFill>
                <a:latin typeface="Arial" panose="020B0604020202020204" pitchFamily="34" charset="0"/>
                <a:cs typeface="Arial" panose="020B0604020202020204" pitchFamily="34" charset="0"/>
              </a:rPr>
              <a:t>): Geolocation - pixels need to be aligned with a common origin and spatially nested; </a:t>
            </a:r>
          </a:p>
          <a:p>
            <a:pPr lvl="1" algn="l">
              <a:spcBef>
                <a:spcPts val="300"/>
              </a:spcBef>
              <a:defRPr/>
            </a:pPr>
            <a:r>
              <a:rPr lang="en-US" altLang="ja-JP" b="0" dirty="0">
                <a:solidFill>
                  <a:schemeClr val="tx1"/>
                </a:solidFill>
                <a:latin typeface="Arial" panose="020B0604020202020204" pitchFamily="34" charset="0"/>
                <a:cs typeface="Arial" panose="020B0604020202020204" pitchFamily="34" charset="0"/>
              </a:rPr>
              <a:t>a. Orthorectification, </a:t>
            </a:r>
            <a:r>
              <a:rPr lang="en-US" altLang="ja-JP" b="0" dirty="0" err="1">
                <a:solidFill>
                  <a:schemeClr val="tx1"/>
                </a:solidFill>
                <a:latin typeface="Arial" panose="020B0604020202020204" pitchFamily="34" charset="0"/>
                <a:cs typeface="Arial" panose="020B0604020202020204" pitchFamily="34" charset="0"/>
              </a:rPr>
              <a:t>coregistration</a:t>
            </a:r>
            <a:r>
              <a:rPr lang="en-US" altLang="ja-JP" b="0" dirty="0">
                <a:solidFill>
                  <a:schemeClr val="tx1"/>
                </a:solidFill>
                <a:latin typeface="Arial" panose="020B0604020202020204" pitchFamily="34" charset="0"/>
                <a:cs typeface="Arial" panose="020B0604020202020204" pitchFamily="34" charset="0"/>
              </a:rPr>
              <a:t>, reprojection: Image to image registration accuracy, resampling method, pixel origin, and projection must be known</a:t>
            </a:r>
          </a:p>
          <a:p>
            <a:pPr lvl="1" algn="l">
              <a:spcBef>
                <a:spcPts val="300"/>
              </a:spcBef>
              <a:defRPr/>
            </a:pPr>
            <a:r>
              <a:rPr lang="en-US" altLang="ja-JP" b="0" dirty="0">
                <a:solidFill>
                  <a:schemeClr val="tx1"/>
                </a:solidFill>
                <a:latin typeface="Arial" panose="020B0604020202020204" pitchFamily="34" charset="0"/>
                <a:cs typeface="Arial" panose="020B0604020202020204" pitchFamily="34" charset="0"/>
              </a:rPr>
              <a:t>b. Caveats: The miss-registration to a reference database should be kept below a half pixel, preferably below a quarter pixel. If different reference databases exist then the errors will be a function of both individual errors. The resampling algorithm, the number of times resampled and map projection all will impact the comparability of the data through time. Miss-registration will be reflected in the data values.</a:t>
            </a:r>
          </a:p>
          <a:p>
            <a:pPr algn="l">
              <a:spcBef>
                <a:spcPts val="600"/>
              </a:spcBef>
              <a:defRPr/>
            </a:pPr>
            <a:r>
              <a:rPr lang="en-US" altLang="ja-JP" sz="1600" b="0" dirty="0">
                <a:solidFill>
                  <a:schemeClr val="tx1"/>
                </a:solidFill>
                <a:latin typeface="Arial" panose="020B0604020202020204" pitchFamily="34" charset="0"/>
                <a:cs typeface="Arial" panose="020B0604020202020204" pitchFamily="34" charset="0"/>
              </a:rPr>
              <a:t>3) Data organization - users must be provided efficient access to a defined structure of tiled data. Pixel-level metadata identifying clouds, shadows, shadow/layover (for SAR) and sensor artifacts are also best provided by space agencies.</a:t>
            </a:r>
          </a:p>
          <a:p>
            <a:pPr lvl="1" algn="l">
              <a:spcBef>
                <a:spcPts val="300"/>
              </a:spcBef>
              <a:defRPr/>
            </a:pPr>
            <a:r>
              <a:rPr lang="en-US" altLang="ja-JP" b="0" dirty="0">
                <a:solidFill>
                  <a:schemeClr val="tx1"/>
                </a:solidFill>
                <a:latin typeface="Arial" panose="020B0604020202020204" pitchFamily="34" charset="0"/>
                <a:cs typeface="Arial" panose="020B0604020202020204" pitchFamily="34" charset="0"/>
              </a:rPr>
              <a:t>a. Provenance, quality and cloud metadata</a:t>
            </a:r>
          </a:p>
          <a:p>
            <a:pPr lvl="1" algn="l">
              <a:spcBef>
                <a:spcPts val="300"/>
              </a:spcBef>
              <a:defRPr/>
            </a:pPr>
            <a:r>
              <a:rPr lang="en-US" altLang="ja-JP" b="0" dirty="0">
                <a:solidFill>
                  <a:schemeClr val="tx1"/>
                </a:solidFill>
                <a:latin typeface="Arial" panose="020B0604020202020204" pitchFamily="34" charset="0"/>
                <a:cs typeface="Arial" panose="020B0604020202020204" pitchFamily="34" charset="0"/>
              </a:rPr>
              <a:t>b. Data reformatting and reorganization: for example, Data Cube. Data should be stored on line so direct access to the data is possible and tools must be available to extract spatial, spectral and temporal subsets of the data.</a:t>
            </a:r>
          </a:p>
          <a:p>
            <a:pPr algn="l">
              <a:spcBef>
                <a:spcPts val="600"/>
              </a:spcBef>
              <a:defRPr/>
            </a:pPr>
            <a:r>
              <a:rPr lang="en-US" altLang="ja-JP" sz="1600" b="0" dirty="0">
                <a:solidFill>
                  <a:schemeClr val="tx1"/>
                </a:solidFill>
                <a:latin typeface="Arial" panose="020B0604020202020204" pitchFamily="34" charset="0"/>
                <a:cs typeface="Arial" panose="020B0604020202020204" pitchFamily="34" charset="0"/>
              </a:rPr>
              <a:t>4) Methodologies</a:t>
            </a:r>
          </a:p>
          <a:p>
            <a:pPr lvl="1" algn="l">
              <a:spcBef>
                <a:spcPts val="300"/>
              </a:spcBef>
              <a:defRPr/>
            </a:pPr>
            <a:r>
              <a:rPr lang="en-US" altLang="ja-JP" b="0" dirty="0">
                <a:solidFill>
                  <a:schemeClr val="tx1"/>
                </a:solidFill>
                <a:latin typeface="Arial" panose="020B0604020202020204" pitchFamily="34" charset="0"/>
                <a:cs typeface="Arial" panose="020B0604020202020204" pitchFamily="34" charset="0"/>
              </a:rPr>
              <a:t>a. Earth Observation variables (e.g., NDVI, greenness, bareness, wetness) </a:t>
            </a:r>
          </a:p>
          <a:p>
            <a:pPr lvl="1" algn="l">
              <a:spcBef>
                <a:spcPts val="300"/>
              </a:spcBef>
              <a:defRPr/>
            </a:pPr>
            <a:r>
              <a:rPr lang="en-US" altLang="ja-JP" b="0" dirty="0">
                <a:solidFill>
                  <a:schemeClr val="tx1"/>
                </a:solidFill>
                <a:latin typeface="Arial" panose="020B0604020202020204" pitchFamily="34" charset="0"/>
                <a:cs typeface="Arial" panose="020B0604020202020204" pitchFamily="34" charset="0"/>
              </a:rPr>
              <a:t>b. Cloud-free Mosaics (e.g., annual, seasonal, monthly)</a:t>
            </a:r>
          </a:p>
          <a:p>
            <a:pPr lvl="1" algn="l">
              <a:spcBef>
                <a:spcPts val="300"/>
              </a:spcBef>
              <a:defRPr/>
            </a:pPr>
            <a:r>
              <a:rPr lang="en-US" altLang="ja-JP" b="0" dirty="0">
                <a:solidFill>
                  <a:schemeClr val="tx1"/>
                </a:solidFill>
                <a:latin typeface="Arial" panose="020B0604020202020204" pitchFamily="34" charset="0"/>
                <a:cs typeface="Arial" panose="020B0604020202020204" pitchFamily="34" charset="0"/>
              </a:rPr>
              <a:t>c. Classification and change detection (e.g., Continuous Change Detection and Classification)</a:t>
            </a:r>
          </a:p>
          <a:p>
            <a:pPr lvl="1" algn="l">
              <a:spcBef>
                <a:spcPts val="300"/>
              </a:spcBef>
              <a:defRPr/>
            </a:pPr>
            <a:r>
              <a:rPr lang="en-US" altLang="ja-JP" b="0" dirty="0">
                <a:solidFill>
                  <a:schemeClr val="tx1"/>
                </a:solidFill>
                <a:latin typeface="Arial" panose="020B0604020202020204" pitchFamily="34" charset="0"/>
                <a:cs typeface="Arial" panose="020B0604020202020204" pitchFamily="34" charset="0"/>
              </a:rPr>
              <a:t>d. Classification</a:t>
            </a:r>
          </a:p>
          <a:p>
            <a:pPr lvl="1" algn="l">
              <a:spcBef>
                <a:spcPts val="300"/>
              </a:spcBef>
              <a:defRPr/>
            </a:pPr>
            <a:r>
              <a:rPr lang="en-US" altLang="ja-JP" b="0" dirty="0">
                <a:solidFill>
                  <a:schemeClr val="tx1"/>
                </a:solidFill>
                <a:latin typeface="Arial" panose="020B0604020202020204" pitchFamily="34" charset="0"/>
                <a:cs typeface="Arial" panose="020B0604020202020204" pitchFamily="34" charset="0"/>
              </a:rPr>
              <a:t>e. Validation and update of existing classification</a:t>
            </a:r>
          </a:p>
          <a:p>
            <a:pPr lvl="1" algn="l">
              <a:spcBef>
                <a:spcPts val="300"/>
              </a:spcBef>
              <a:defRPr/>
            </a:pPr>
            <a:endParaRPr lang="en-US" altLang="ja-JP" b="0" dirty="0">
              <a:solidFill>
                <a:schemeClr val="tx1"/>
              </a:solidFill>
              <a:latin typeface="Arial" panose="020B0604020202020204" pitchFamily="34" charset="0"/>
              <a:cs typeface="Arial" panose="020B0604020202020204" pitchFamily="34" charset="0"/>
            </a:endParaRPr>
          </a:p>
          <a:p>
            <a:pPr algn="l">
              <a:spcBef>
                <a:spcPts val="300"/>
              </a:spcBef>
              <a:defRPr/>
            </a:pPr>
            <a:r>
              <a:rPr lang="en-US" altLang="ja-JP" b="0" dirty="0">
                <a:solidFill>
                  <a:schemeClr val="tx1"/>
                </a:solidFill>
                <a:latin typeface="Arial" panose="020B0604020202020204" pitchFamily="34" charset="0"/>
                <a:cs typeface="Arial" panose="020B0604020202020204" pitchFamily="34" charset="0"/>
              </a:rPr>
              <a:t>* Global Data Flow Study for the Global Forest Observations Initiative (GFOI), Ver. 0.11,24  Nov. 2015.  </a:t>
            </a:r>
          </a:p>
        </p:txBody>
      </p:sp>
      <p:sp>
        <p:nvSpPr>
          <p:cNvPr id="6" name="タイトル 2"/>
          <p:cNvSpPr>
            <a:spLocks noGrp="1"/>
          </p:cNvSpPr>
          <p:nvPr>
            <p:ph type="title"/>
          </p:nvPr>
        </p:nvSpPr>
        <p:spPr>
          <a:xfrm>
            <a:off x="395537" y="26988"/>
            <a:ext cx="8352928" cy="615950"/>
          </a:xfrm>
        </p:spPr>
        <p:txBody>
          <a:bodyPr/>
          <a:lstStyle/>
          <a:p>
            <a:r>
              <a:rPr lang="en-US" altLang="ja-JP" dirty="0">
                <a:latin typeface="Tahoma" pitchFamily="34" charset="0"/>
                <a:ea typeface="Tahoma" pitchFamily="34" charset="0"/>
                <a:cs typeface="Tahoma" pitchFamily="34" charset="0"/>
              </a:rPr>
              <a:t>Definition of ARD </a:t>
            </a:r>
            <a:endParaRPr kumimoji="1" lang="ja-JP" altLang="en-US" dirty="0">
              <a:latin typeface="Tahoma" pitchFamily="34" charset="0"/>
              <a:cs typeface="Tahoma" pitchFamily="34" charset="0"/>
            </a:endParaRPr>
          </a:p>
        </p:txBody>
      </p:sp>
    </p:spTree>
    <p:extLst>
      <p:ext uri="{BB962C8B-B14F-4D97-AF65-F5344CB8AC3E}">
        <p14:creationId xmlns:p14="http://schemas.microsoft.com/office/powerpoint/2010/main" val="2037624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rPr>
              <a:pPr>
                <a:defRPr/>
              </a:pPr>
              <a:t>11</a:t>
            </a:fld>
            <a:endParaRPr lang="ja-JP" altLang="en-US" dirty="0">
              <a:solidFill>
                <a:prstClr val="black"/>
              </a:solidFill>
            </a:endParaRPr>
          </a:p>
        </p:txBody>
      </p:sp>
      <p:sp>
        <p:nvSpPr>
          <p:cNvPr id="7" name="タイトル 2"/>
          <p:cNvSpPr>
            <a:spLocks noGrp="1"/>
          </p:cNvSpPr>
          <p:nvPr>
            <p:ph type="title"/>
          </p:nvPr>
        </p:nvSpPr>
        <p:spPr>
          <a:xfrm>
            <a:off x="395536" y="26988"/>
            <a:ext cx="8352928" cy="615950"/>
          </a:xfrm>
        </p:spPr>
        <p:txBody>
          <a:bodyPr/>
          <a:lstStyle/>
          <a:p>
            <a:r>
              <a:rPr lang="en-US" altLang="ja-JP" dirty="0">
                <a:latin typeface="Tahoma" pitchFamily="34" charset="0"/>
                <a:ea typeface="Tahoma" pitchFamily="34" charset="0"/>
                <a:cs typeface="Tahoma" pitchFamily="34" charset="0"/>
              </a:rPr>
              <a:t>JAXA’s SAR ARD Productions</a:t>
            </a:r>
            <a:endParaRPr kumimoji="1" lang="ja-JP" altLang="en-US" dirty="0">
              <a:latin typeface="Tahoma" pitchFamily="34" charset="0"/>
              <a:cs typeface="Tahoma" pitchFamily="34" charset="0"/>
            </a:endParaRPr>
          </a:p>
        </p:txBody>
      </p:sp>
      <p:sp>
        <p:nvSpPr>
          <p:cNvPr id="33" name="テキスト ボックス 32"/>
          <p:cNvSpPr txBox="1"/>
          <p:nvPr/>
        </p:nvSpPr>
        <p:spPr>
          <a:xfrm>
            <a:off x="1642959" y="4948202"/>
            <a:ext cx="2911899" cy="646331"/>
          </a:xfrm>
          <a:prstGeom prst="rect">
            <a:avLst/>
          </a:prstGeom>
          <a:noFill/>
        </p:spPr>
        <p:txBody>
          <a:bodyPr wrap="square" rtlCol="0">
            <a:spAutoFit/>
          </a:bodyPr>
          <a:lstStyle/>
          <a:p>
            <a:pPr algn="l"/>
            <a:r>
              <a:rPr lang="en-US" altLang="ja-JP" sz="1800" b="0" dirty="0">
                <a:solidFill>
                  <a:prstClr val="black"/>
                </a:solidFill>
                <a:latin typeface="+mn-lt"/>
                <a:ea typeface="ＭＳ Ｐゴシック" charset="-128"/>
              </a:rPr>
              <a:t>One examples for generating a mosaic image</a:t>
            </a:r>
            <a:endParaRPr lang="ja-JP" altLang="en-US" sz="1800" b="0" dirty="0">
              <a:solidFill>
                <a:prstClr val="black"/>
              </a:solidFill>
              <a:latin typeface="+mn-lt"/>
              <a:ea typeface="ＭＳ Ｐゴシック" charset="-128"/>
            </a:endParaRPr>
          </a:p>
        </p:txBody>
      </p:sp>
      <p:sp>
        <p:nvSpPr>
          <p:cNvPr id="34" name="正方形/長方形 33"/>
          <p:cNvSpPr/>
          <p:nvPr/>
        </p:nvSpPr>
        <p:spPr>
          <a:xfrm>
            <a:off x="982133" y="1172068"/>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n-lt"/>
              <a:ea typeface="ＭＳ Ｐゴシック" panose="020B0600070205080204" pitchFamily="50" charset="-128"/>
              <a:cs typeface="+mn-cs"/>
            </a:endParaRPr>
          </a:p>
        </p:txBody>
      </p:sp>
      <p:sp>
        <p:nvSpPr>
          <p:cNvPr id="35" name="正方形/長方形 34"/>
          <p:cNvSpPr/>
          <p:nvPr/>
        </p:nvSpPr>
        <p:spPr>
          <a:xfrm>
            <a:off x="1388533" y="1358334"/>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n-lt"/>
              <a:ea typeface="ＭＳ Ｐゴシック" panose="020B0600070205080204" pitchFamily="50" charset="-128"/>
              <a:cs typeface="+mn-cs"/>
            </a:endParaRPr>
          </a:p>
        </p:txBody>
      </p:sp>
      <p:sp>
        <p:nvSpPr>
          <p:cNvPr id="36" name="正方形/長方形 35"/>
          <p:cNvSpPr/>
          <p:nvPr/>
        </p:nvSpPr>
        <p:spPr>
          <a:xfrm>
            <a:off x="1794933" y="1578468"/>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n-lt"/>
              <a:ea typeface="ＭＳ Ｐゴシック" panose="020B0600070205080204" pitchFamily="50" charset="-128"/>
              <a:cs typeface="+mn-cs"/>
            </a:endParaRPr>
          </a:p>
        </p:txBody>
      </p:sp>
      <p:sp>
        <p:nvSpPr>
          <p:cNvPr id="37" name="正方形/長方形 36"/>
          <p:cNvSpPr/>
          <p:nvPr/>
        </p:nvSpPr>
        <p:spPr>
          <a:xfrm>
            <a:off x="2201333" y="1781668"/>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n-lt"/>
              <a:ea typeface="ＭＳ Ｐゴシック" panose="020B0600070205080204" pitchFamily="50" charset="-128"/>
              <a:cs typeface="+mn-cs"/>
            </a:endParaRPr>
          </a:p>
        </p:txBody>
      </p:sp>
      <p:sp>
        <p:nvSpPr>
          <p:cNvPr id="38" name="正方形/長方形 37"/>
          <p:cNvSpPr/>
          <p:nvPr/>
        </p:nvSpPr>
        <p:spPr>
          <a:xfrm>
            <a:off x="2607733" y="2001801"/>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n-lt"/>
              <a:ea typeface="ＭＳ Ｐゴシック" panose="020B0600070205080204" pitchFamily="50" charset="-128"/>
              <a:cs typeface="+mn-cs"/>
            </a:endParaRPr>
          </a:p>
        </p:txBody>
      </p:sp>
      <p:sp>
        <p:nvSpPr>
          <p:cNvPr id="39" name="右矢印 7"/>
          <p:cNvSpPr/>
          <p:nvPr/>
        </p:nvSpPr>
        <p:spPr>
          <a:xfrm>
            <a:off x="3877733" y="1392201"/>
            <a:ext cx="1303867" cy="609600"/>
          </a:xfrm>
          <a:prstGeom prst="right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n-lt"/>
              <a:ea typeface="ＭＳ Ｐゴシック" panose="020B0600070205080204" pitchFamily="50" charset="-128"/>
              <a:cs typeface="+mn-cs"/>
            </a:endParaRPr>
          </a:p>
        </p:txBody>
      </p:sp>
      <p:sp>
        <p:nvSpPr>
          <p:cNvPr id="40" name="正方形/長方形 39"/>
          <p:cNvSpPr/>
          <p:nvPr/>
        </p:nvSpPr>
        <p:spPr>
          <a:xfrm>
            <a:off x="5892800" y="1172068"/>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n-lt"/>
              <a:ea typeface="ＭＳ Ｐゴシック" panose="020B0600070205080204" pitchFamily="50" charset="-128"/>
              <a:cs typeface="+mn-cs"/>
            </a:endParaRPr>
          </a:p>
        </p:txBody>
      </p:sp>
      <p:sp>
        <p:nvSpPr>
          <p:cNvPr id="41" name="正方形/長方形 40"/>
          <p:cNvSpPr/>
          <p:nvPr/>
        </p:nvSpPr>
        <p:spPr>
          <a:xfrm>
            <a:off x="6299200" y="1358334"/>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n-lt"/>
              <a:ea typeface="ＭＳ Ｐゴシック" panose="020B0600070205080204" pitchFamily="50" charset="-128"/>
              <a:cs typeface="+mn-cs"/>
            </a:endParaRPr>
          </a:p>
        </p:txBody>
      </p:sp>
      <p:sp>
        <p:nvSpPr>
          <p:cNvPr id="42" name="正方形/長方形 41"/>
          <p:cNvSpPr/>
          <p:nvPr/>
        </p:nvSpPr>
        <p:spPr>
          <a:xfrm>
            <a:off x="6705600" y="1578468"/>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n-lt"/>
              <a:ea typeface="ＭＳ Ｐゴシック" panose="020B0600070205080204" pitchFamily="50" charset="-128"/>
              <a:cs typeface="+mn-cs"/>
            </a:endParaRPr>
          </a:p>
        </p:txBody>
      </p:sp>
      <p:sp>
        <p:nvSpPr>
          <p:cNvPr id="43" name="正方形/長方形 42"/>
          <p:cNvSpPr/>
          <p:nvPr/>
        </p:nvSpPr>
        <p:spPr>
          <a:xfrm>
            <a:off x="7112000" y="1781668"/>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n-lt"/>
              <a:ea typeface="ＭＳ Ｐゴシック" panose="020B0600070205080204" pitchFamily="50" charset="-128"/>
              <a:cs typeface="+mn-cs"/>
            </a:endParaRPr>
          </a:p>
        </p:txBody>
      </p:sp>
      <p:sp>
        <p:nvSpPr>
          <p:cNvPr id="44" name="正方形/長方形 43"/>
          <p:cNvSpPr/>
          <p:nvPr/>
        </p:nvSpPr>
        <p:spPr>
          <a:xfrm>
            <a:off x="7518400" y="2001801"/>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n-lt"/>
              <a:ea typeface="ＭＳ Ｐゴシック" panose="020B0600070205080204" pitchFamily="50" charset="-128"/>
              <a:cs typeface="+mn-cs"/>
            </a:endParaRPr>
          </a:p>
        </p:txBody>
      </p:sp>
      <p:sp>
        <p:nvSpPr>
          <p:cNvPr id="45" name="テキスト ボックス 44"/>
          <p:cNvSpPr txBox="1"/>
          <p:nvPr/>
        </p:nvSpPr>
        <p:spPr>
          <a:xfrm>
            <a:off x="3555999" y="2187141"/>
            <a:ext cx="2184401" cy="923330"/>
          </a:xfrm>
          <a:prstGeom prst="rect">
            <a:avLst/>
          </a:prstGeom>
          <a:solidFill>
            <a:srgbClr val="4BACC6">
              <a:lumMod val="20000"/>
              <a:lumOff val="80000"/>
            </a:srgbClr>
          </a:solid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black"/>
                </a:solidFill>
                <a:effectLst/>
                <a:uLnTx/>
                <a:uFillTx/>
                <a:latin typeface="+mn-lt"/>
                <a:ea typeface="ＭＳ Ｐゴシック" charset="-128"/>
              </a:rPr>
              <a:t>SLC generation,  Ortho-rectification+</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black"/>
                </a:solidFill>
                <a:effectLst/>
                <a:uLnTx/>
                <a:uFillTx/>
                <a:latin typeface="+mn-lt"/>
                <a:ea typeface="ＭＳ Ｐゴシック" charset="-128"/>
              </a:rPr>
              <a:t>Slope correction</a:t>
            </a:r>
            <a:endParaRPr kumimoji="0" lang="ja-JP" altLang="en-US" sz="1800" b="0" i="0" u="none" strike="noStrike" kern="0" cap="none" spc="0" normalizeH="0" baseline="0" noProof="0" dirty="0">
              <a:ln>
                <a:noFill/>
              </a:ln>
              <a:solidFill>
                <a:prstClr val="black"/>
              </a:solidFill>
              <a:effectLst/>
              <a:uLnTx/>
              <a:uFillTx/>
              <a:latin typeface="+mn-lt"/>
              <a:ea typeface="ＭＳ Ｐゴシック" charset="-128"/>
            </a:endParaRPr>
          </a:p>
        </p:txBody>
      </p:sp>
      <p:sp>
        <p:nvSpPr>
          <p:cNvPr id="46" name="テキスト ボックス 45"/>
          <p:cNvSpPr txBox="1"/>
          <p:nvPr/>
        </p:nvSpPr>
        <p:spPr>
          <a:xfrm>
            <a:off x="348820" y="3254868"/>
            <a:ext cx="1846916" cy="369332"/>
          </a:xfrm>
          <a:prstGeom prst="rect">
            <a:avLst/>
          </a:prstGeom>
          <a:noFill/>
        </p:spPr>
        <p:txBody>
          <a:bodyPr wrap="none" rtlCol="0">
            <a:spAutoFit/>
          </a:bodyPr>
          <a:lstStyle/>
          <a:p>
            <a:pPr algn="l"/>
            <a:r>
              <a:rPr lang="en-US" altLang="ja-JP" sz="1800" b="0" dirty="0">
                <a:solidFill>
                  <a:prstClr val="black"/>
                </a:solidFill>
                <a:latin typeface="+mn-lt"/>
                <a:ea typeface="ＭＳ Ｐゴシック" charset="-128"/>
              </a:rPr>
              <a:t>Multiple raw data</a:t>
            </a:r>
            <a:endParaRPr lang="ja-JP" altLang="en-US" sz="1800" b="0" dirty="0">
              <a:solidFill>
                <a:prstClr val="black"/>
              </a:solidFill>
              <a:latin typeface="+mn-lt"/>
              <a:ea typeface="ＭＳ Ｐゴシック" charset="-128"/>
            </a:endParaRPr>
          </a:p>
        </p:txBody>
      </p:sp>
      <p:sp>
        <p:nvSpPr>
          <p:cNvPr id="47" name="テキスト ボックス 46"/>
          <p:cNvSpPr txBox="1"/>
          <p:nvPr/>
        </p:nvSpPr>
        <p:spPr>
          <a:xfrm>
            <a:off x="5892800" y="3563724"/>
            <a:ext cx="2711833" cy="369332"/>
          </a:xfrm>
          <a:prstGeom prst="rect">
            <a:avLst/>
          </a:prstGeom>
          <a:noFill/>
        </p:spPr>
        <p:txBody>
          <a:bodyPr wrap="none" rtlCol="0">
            <a:spAutoFit/>
          </a:bodyPr>
          <a:lstStyle/>
          <a:p>
            <a:pPr algn="l"/>
            <a:r>
              <a:rPr lang="en-US" altLang="ja-JP" sz="1800" b="0" dirty="0">
                <a:solidFill>
                  <a:prstClr val="black"/>
                </a:solidFill>
                <a:latin typeface="+mn-lt"/>
                <a:ea typeface="ＭＳ Ｐゴシック" charset="-128"/>
              </a:rPr>
              <a:t>Multiple ortho generations</a:t>
            </a:r>
            <a:endParaRPr lang="ja-JP" altLang="en-US" sz="1800" b="0" dirty="0">
              <a:solidFill>
                <a:prstClr val="black"/>
              </a:solidFill>
              <a:latin typeface="+mn-lt"/>
              <a:ea typeface="ＭＳ Ｐゴシック" charset="-128"/>
            </a:endParaRPr>
          </a:p>
        </p:txBody>
      </p:sp>
      <p:sp>
        <p:nvSpPr>
          <p:cNvPr id="48" name="テキスト ボックス 47"/>
          <p:cNvSpPr txBox="1"/>
          <p:nvPr/>
        </p:nvSpPr>
        <p:spPr>
          <a:xfrm>
            <a:off x="186267" y="704336"/>
            <a:ext cx="4142737" cy="369332"/>
          </a:xfrm>
          <a:prstGeom prst="rect">
            <a:avLst/>
          </a:prstGeom>
          <a:noFill/>
        </p:spPr>
        <p:txBody>
          <a:bodyPr wrap="none" rtlCol="0">
            <a:spAutoFit/>
          </a:bodyPr>
          <a:lstStyle/>
          <a:p>
            <a:pPr algn="l"/>
            <a:r>
              <a:rPr lang="en-US" altLang="ja-JP" sz="1800" b="0" dirty="0">
                <a:solidFill>
                  <a:prstClr val="black"/>
                </a:solidFill>
                <a:latin typeface="+mn-lt"/>
                <a:ea typeface="ＭＳ Ｐゴシック" charset="-128"/>
              </a:rPr>
              <a:t>Pre-processing (Multiple path processing):</a:t>
            </a:r>
            <a:endParaRPr lang="ja-JP" altLang="en-US" sz="1800" b="0" dirty="0">
              <a:solidFill>
                <a:prstClr val="black"/>
              </a:solidFill>
              <a:latin typeface="+mn-lt"/>
              <a:ea typeface="ＭＳ Ｐゴシック" charset="-128"/>
            </a:endParaRPr>
          </a:p>
        </p:txBody>
      </p:sp>
      <p:sp>
        <p:nvSpPr>
          <p:cNvPr id="49" name="テキスト ボックス 48"/>
          <p:cNvSpPr txBox="1"/>
          <p:nvPr/>
        </p:nvSpPr>
        <p:spPr>
          <a:xfrm>
            <a:off x="2116666" y="4406335"/>
            <a:ext cx="2045240" cy="369332"/>
          </a:xfrm>
          <a:prstGeom prst="rect">
            <a:avLst/>
          </a:prstGeom>
          <a:solidFill>
            <a:srgbClr val="DBEEF4"/>
          </a:solidFill>
          <a:ln w="76200" cmpd="sng">
            <a:solidFill>
              <a:srgbClr val="FF0000"/>
            </a:solidFill>
          </a:ln>
        </p:spPr>
        <p:txBody>
          <a:bodyPr wrap="none" rtlCol="0">
            <a:spAutoFit/>
          </a:bodyPr>
          <a:lstStyle/>
          <a:p>
            <a:pPr algn="l"/>
            <a:r>
              <a:rPr lang="en-US" altLang="ja-JP" sz="1800" b="0" dirty="0">
                <a:solidFill>
                  <a:prstClr val="black"/>
                </a:solidFill>
                <a:latin typeface="+mn-lt"/>
                <a:ea typeface="ＭＳ Ｐゴシック" charset="-128"/>
              </a:rPr>
              <a:t>Mosaic (processing)</a:t>
            </a:r>
            <a:endParaRPr lang="ja-JP" altLang="en-US" sz="1800" b="0" dirty="0">
              <a:solidFill>
                <a:prstClr val="black"/>
              </a:solidFill>
              <a:latin typeface="+mn-lt"/>
              <a:ea typeface="ＭＳ Ｐゴシック" charset="-128"/>
            </a:endParaRPr>
          </a:p>
        </p:txBody>
      </p:sp>
      <p:sp>
        <p:nvSpPr>
          <p:cNvPr id="50" name="下矢印 19"/>
          <p:cNvSpPr/>
          <p:nvPr/>
        </p:nvSpPr>
        <p:spPr>
          <a:xfrm>
            <a:off x="6705600" y="4033802"/>
            <a:ext cx="545779" cy="914400"/>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n-lt"/>
              <a:ea typeface="ＭＳ Ｐゴシック" panose="020B0600070205080204" pitchFamily="50" charset="-128"/>
              <a:cs typeface="+mn-cs"/>
            </a:endParaRPr>
          </a:p>
        </p:txBody>
      </p:sp>
      <p:sp>
        <p:nvSpPr>
          <p:cNvPr id="51" name="正方形/長方形 50"/>
          <p:cNvSpPr/>
          <p:nvPr/>
        </p:nvSpPr>
        <p:spPr>
          <a:xfrm>
            <a:off x="4897645" y="5157193"/>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n-lt"/>
              <a:ea typeface="ＭＳ Ｐゴシック" panose="020B0600070205080204" pitchFamily="50" charset="-128"/>
              <a:cs typeface="+mn-cs"/>
            </a:endParaRPr>
          </a:p>
        </p:txBody>
      </p:sp>
      <p:sp>
        <p:nvSpPr>
          <p:cNvPr id="52" name="正方形/長方形 51"/>
          <p:cNvSpPr/>
          <p:nvPr/>
        </p:nvSpPr>
        <p:spPr>
          <a:xfrm>
            <a:off x="5676579" y="5157193"/>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n-lt"/>
              <a:ea typeface="ＭＳ Ｐゴシック" panose="020B0600070205080204" pitchFamily="50" charset="-128"/>
              <a:cs typeface="+mn-cs"/>
            </a:endParaRPr>
          </a:p>
        </p:txBody>
      </p:sp>
      <p:sp>
        <p:nvSpPr>
          <p:cNvPr id="53" name="正方形/長方形 52"/>
          <p:cNvSpPr/>
          <p:nvPr/>
        </p:nvSpPr>
        <p:spPr>
          <a:xfrm>
            <a:off x="6438579" y="5157193"/>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n-lt"/>
              <a:ea typeface="ＭＳ Ｐゴシック" panose="020B0600070205080204" pitchFamily="50" charset="-128"/>
              <a:cs typeface="+mn-cs"/>
            </a:endParaRPr>
          </a:p>
        </p:txBody>
      </p:sp>
      <p:sp>
        <p:nvSpPr>
          <p:cNvPr id="54" name="正方形/長方形 53"/>
          <p:cNvSpPr/>
          <p:nvPr/>
        </p:nvSpPr>
        <p:spPr>
          <a:xfrm>
            <a:off x="7162800" y="5157193"/>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n-lt"/>
              <a:ea typeface="ＭＳ Ｐゴシック" panose="020B0600070205080204" pitchFamily="50" charset="-128"/>
              <a:cs typeface="+mn-cs"/>
            </a:endParaRPr>
          </a:p>
        </p:txBody>
      </p:sp>
      <p:sp>
        <p:nvSpPr>
          <p:cNvPr id="55" name="正方形/長方形 54"/>
          <p:cNvSpPr/>
          <p:nvPr/>
        </p:nvSpPr>
        <p:spPr>
          <a:xfrm>
            <a:off x="7860978" y="5157192"/>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n-lt"/>
              <a:ea typeface="ＭＳ Ｐゴシック" panose="020B0600070205080204" pitchFamily="50" charset="-128"/>
              <a:cs typeface="+mn-cs"/>
            </a:endParaRPr>
          </a:p>
        </p:txBody>
      </p:sp>
      <p:sp>
        <p:nvSpPr>
          <p:cNvPr id="56" name="テキスト ボックス 55"/>
          <p:cNvSpPr txBox="1"/>
          <p:nvPr/>
        </p:nvSpPr>
        <p:spPr>
          <a:xfrm>
            <a:off x="1642959" y="3681403"/>
            <a:ext cx="1793824" cy="369332"/>
          </a:xfrm>
          <a:prstGeom prst="rect">
            <a:avLst/>
          </a:prstGeom>
          <a:solidFill>
            <a:srgbClr val="DBEEF4"/>
          </a:solidFill>
        </p:spPr>
        <p:txBody>
          <a:bodyPr wrap="none" rtlCol="0">
            <a:spAutoFit/>
          </a:bodyPr>
          <a:lstStyle/>
          <a:p>
            <a:pPr algn="l"/>
            <a:r>
              <a:rPr lang="en-US" altLang="ja-JP" sz="1800" b="0" dirty="0">
                <a:solidFill>
                  <a:prstClr val="black"/>
                </a:solidFill>
                <a:latin typeface="+mn-lt"/>
                <a:ea typeface="ＭＳ Ｐゴシック" charset="-128"/>
              </a:rPr>
              <a:t>DEM preparation</a:t>
            </a:r>
            <a:endParaRPr lang="ja-JP" altLang="en-US" sz="1800" b="0" dirty="0">
              <a:solidFill>
                <a:prstClr val="black"/>
              </a:solidFill>
              <a:latin typeface="+mn-lt"/>
              <a:ea typeface="ＭＳ Ｐゴシック" charset="-128"/>
            </a:endParaRPr>
          </a:p>
        </p:txBody>
      </p:sp>
      <p:sp>
        <p:nvSpPr>
          <p:cNvPr id="57" name="テキスト ボックス 56"/>
          <p:cNvSpPr txBox="1"/>
          <p:nvPr/>
        </p:nvSpPr>
        <p:spPr>
          <a:xfrm>
            <a:off x="179512" y="6289138"/>
            <a:ext cx="4655057" cy="400110"/>
          </a:xfrm>
          <a:prstGeom prst="rect">
            <a:avLst/>
          </a:prstGeom>
          <a:noFill/>
        </p:spPr>
        <p:txBody>
          <a:bodyPr wrap="none" rtlCol="0">
            <a:spAutoFit/>
          </a:bodyPr>
          <a:lstStyle/>
          <a:p>
            <a:pPr algn="l"/>
            <a:r>
              <a:rPr lang="en-US" altLang="ja-JP" sz="2000" dirty="0">
                <a:solidFill>
                  <a:prstClr val="black"/>
                </a:solidFill>
                <a:latin typeface="+mn-lt"/>
                <a:ea typeface="ＭＳ Ｐゴシック" charset="-128"/>
              </a:rPr>
              <a:t>Flowchart of producing a mosaic product.</a:t>
            </a:r>
            <a:endParaRPr lang="ja-JP" altLang="en-US" sz="2000" dirty="0">
              <a:solidFill>
                <a:prstClr val="black"/>
              </a:solidFill>
              <a:latin typeface="+mn-lt"/>
              <a:ea typeface="ＭＳ Ｐゴシック" charset="-128"/>
            </a:endParaRPr>
          </a:p>
        </p:txBody>
      </p:sp>
    </p:spTree>
    <p:extLst>
      <p:ext uri="{BB962C8B-B14F-4D97-AF65-F5344CB8AC3E}">
        <p14:creationId xmlns:p14="http://schemas.microsoft.com/office/powerpoint/2010/main" val="1856426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rPr>
              <a:pPr>
                <a:defRPr/>
              </a:pPr>
              <a:t>12</a:t>
            </a:fld>
            <a:endParaRPr lang="ja-JP" altLang="en-US" dirty="0">
              <a:solidFill>
                <a:prstClr val="black"/>
              </a:solidFill>
            </a:endParaRPr>
          </a:p>
        </p:txBody>
      </p:sp>
      <p:sp>
        <p:nvSpPr>
          <p:cNvPr id="7" name="タイトル 2"/>
          <p:cNvSpPr>
            <a:spLocks noGrp="1"/>
          </p:cNvSpPr>
          <p:nvPr>
            <p:ph type="title"/>
          </p:nvPr>
        </p:nvSpPr>
        <p:spPr>
          <a:xfrm>
            <a:off x="395536" y="26988"/>
            <a:ext cx="8352928" cy="615950"/>
          </a:xfrm>
        </p:spPr>
        <p:txBody>
          <a:bodyPr/>
          <a:lstStyle/>
          <a:p>
            <a:r>
              <a:rPr lang="en-US" altLang="ja-JP" dirty="0">
                <a:latin typeface="Tahoma" pitchFamily="34" charset="0"/>
                <a:ea typeface="Tahoma" pitchFamily="34" charset="0"/>
                <a:cs typeface="Tahoma" pitchFamily="34" charset="0"/>
              </a:rPr>
              <a:t>JAXA’s SAR ARD Productions</a:t>
            </a:r>
            <a:endParaRPr kumimoji="1" lang="ja-JP" altLang="en-US" dirty="0">
              <a:latin typeface="Tahoma" pitchFamily="34" charset="0"/>
              <a:cs typeface="Tahoma" pitchFamily="34" charset="0"/>
            </a:endParaRPr>
          </a:p>
        </p:txBody>
      </p:sp>
      <p:sp>
        <p:nvSpPr>
          <p:cNvPr id="32" name="テキスト ボックス 31"/>
          <p:cNvSpPr txBox="1"/>
          <p:nvPr/>
        </p:nvSpPr>
        <p:spPr>
          <a:xfrm>
            <a:off x="251519" y="810572"/>
            <a:ext cx="8869453" cy="5878532"/>
          </a:xfrm>
          <a:prstGeom prst="rect">
            <a:avLst/>
          </a:prstGeom>
          <a:noFill/>
        </p:spPr>
        <p:txBody>
          <a:bodyPr wrap="square" rtlCol="0">
            <a:spAutoFit/>
          </a:bodyPr>
          <a:lstStyle/>
          <a:p>
            <a:pPr marL="342900" indent="-342900" algn="l">
              <a:buFont typeface="Wingdings" panose="05000000000000000000" pitchFamily="2" charset="2"/>
              <a:buChar char="n"/>
            </a:pPr>
            <a:r>
              <a:rPr lang="en-US" altLang="ja-JP" sz="2000" dirty="0">
                <a:solidFill>
                  <a:prstClr val="black"/>
                </a:solidFill>
                <a:latin typeface="+mn-lt"/>
                <a:ea typeface="ＭＳ Ｐゴシック" charset="-128"/>
              </a:rPr>
              <a:t>Download:</a:t>
            </a:r>
            <a:r>
              <a:rPr lang="en-US" altLang="ja-JP" sz="2000" b="0" dirty="0">
                <a:solidFill>
                  <a:prstClr val="black"/>
                </a:solidFill>
                <a:latin typeface="+mn-lt"/>
                <a:ea typeface="ＭＳ Ｐゴシック" charset="-128"/>
              </a:rPr>
              <a:t> JAXA’s SAR ARD (analysis ready Data), available from the web site:  </a:t>
            </a:r>
          </a:p>
          <a:p>
            <a:pPr algn="l"/>
            <a:r>
              <a:rPr lang="en-US" altLang="ja-JP" sz="1800" b="0" dirty="0">
                <a:solidFill>
                  <a:prstClr val="black"/>
                </a:solidFill>
                <a:latin typeface="+mn-lt"/>
                <a:ea typeface="ＭＳ Ｐゴシック" charset="-128"/>
              </a:rPr>
              <a:t>      </a:t>
            </a:r>
            <a:r>
              <a:rPr lang="sv-SE" altLang="ja-JP" sz="1800" b="0" dirty="0">
                <a:solidFill>
                  <a:srgbClr val="0000FF"/>
                </a:solidFill>
                <a:latin typeface="+mn-lt"/>
                <a:ea typeface="ヒラギノ角ゴ ProN W6" charset="0"/>
                <a:cs typeface="ヒラギノ角ゴ ProN W6" charset="0"/>
                <a:hlinkClick r:id="rId2"/>
              </a:rPr>
              <a:t>http://www.eorc.jaxa.jp/ALOS/en/palsar_fnf/fnf_index.htm</a:t>
            </a:r>
            <a:endParaRPr lang="en-US" altLang="ja-JP" sz="1800" b="0" dirty="0">
              <a:solidFill>
                <a:prstClr val="black"/>
              </a:solidFill>
              <a:latin typeface="+mn-lt"/>
              <a:ea typeface="ＭＳ Ｐゴシック" charset="-128"/>
            </a:endParaRPr>
          </a:p>
          <a:p>
            <a:pPr algn="l"/>
            <a:endParaRPr lang="ja-JP" altLang="en-US" sz="1800" b="0" dirty="0">
              <a:solidFill>
                <a:prstClr val="black"/>
              </a:solidFill>
              <a:latin typeface="+mn-lt"/>
              <a:ea typeface="ＭＳ Ｐゴシック" charset="-128"/>
            </a:endParaRPr>
          </a:p>
          <a:p>
            <a:pPr marL="342900" indent="-342900" algn="l">
              <a:buFont typeface="Wingdings" panose="05000000000000000000" pitchFamily="2" charset="2"/>
              <a:buChar char="n"/>
            </a:pPr>
            <a:r>
              <a:rPr lang="en-US" altLang="ja-JP" sz="2000" dirty="0">
                <a:solidFill>
                  <a:prstClr val="black"/>
                </a:solidFill>
                <a:latin typeface="+mn-lt"/>
                <a:ea typeface="ＭＳ Ｐゴシック" charset="-128"/>
              </a:rPr>
              <a:t>Contents: </a:t>
            </a:r>
          </a:p>
          <a:p>
            <a:pPr marL="800100" lvl="1" indent="-342900" algn="l">
              <a:buFont typeface="Wingdings" panose="05000000000000000000" pitchFamily="2" charset="2"/>
              <a:buChar char="ü"/>
            </a:pPr>
            <a:r>
              <a:rPr lang="en-US" altLang="ja-JP" sz="2000" b="0" dirty="0">
                <a:solidFill>
                  <a:prstClr val="black"/>
                </a:solidFill>
                <a:latin typeface="+mn-lt"/>
                <a:ea typeface="ＭＳ Ｐゴシック" charset="-128"/>
              </a:rPr>
              <a:t>Satellite: </a:t>
            </a:r>
            <a:r>
              <a:rPr lang="en-US" altLang="ja-JP" sz="2000" dirty="0">
                <a:solidFill>
                  <a:prstClr val="black"/>
                </a:solidFill>
                <a:latin typeface="+mn-lt"/>
                <a:ea typeface="ＭＳ Ｐゴシック" charset="-128"/>
              </a:rPr>
              <a:t>JERS-1/SAR (1996), ALOS/PALSAR (2007-2010), and ALOS-2/		PALSAR-2 (2015-)</a:t>
            </a:r>
          </a:p>
          <a:p>
            <a:pPr marL="800100" lvl="1" indent="-342900" algn="l">
              <a:buFont typeface="Wingdings" panose="05000000000000000000" pitchFamily="2" charset="2"/>
              <a:buChar char="ü"/>
            </a:pPr>
            <a:r>
              <a:rPr lang="en-US" altLang="ja-JP" sz="2000" b="0" dirty="0">
                <a:solidFill>
                  <a:prstClr val="black"/>
                </a:solidFill>
                <a:latin typeface="+mn-lt"/>
                <a:ea typeface="ＭＳ Ｐゴシック" charset="-128"/>
              </a:rPr>
              <a:t>Frequency: Annual summer data (June-September)</a:t>
            </a:r>
          </a:p>
          <a:p>
            <a:pPr marL="800100" lvl="1" indent="-342900" algn="l">
              <a:buFont typeface="Wingdings" panose="05000000000000000000" pitchFamily="2" charset="2"/>
              <a:buChar char="ü"/>
            </a:pPr>
            <a:r>
              <a:rPr lang="en-US" altLang="ja-JP" sz="2000" b="0" dirty="0">
                <a:solidFill>
                  <a:prstClr val="black"/>
                </a:solidFill>
                <a:latin typeface="+mn-lt"/>
                <a:ea typeface="ＭＳ Ｐゴシック" charset="-128"/>
              </a:rPr>
              <a:t>Data:  gamma-zero image and forest/non-forest (FNF), ancillary data (local incidence, mask, etc.), spaced in 0.8 </a:t>
            </a:r>
            <a:r>
              <a:rPr lang="en-US" altLang="ja-JP" sz="2000" b="0" dirty="0" err="1">
                <a:solidFill>
                  <a:prstClr val="black"/>
                </a:solidFill>
                <a:latin typeface="+mn-lt"/>
                <a:ea typeface="ＭＳ Ｐゴシック" charset="-128"/>
              </a:rPr>
              <a:t>arcsec</a:t>
            </a:r>
            <a:r>
              <a:rPr lang="en-US" altLang="ja-JP" sz="2000" b="0" dirty="0">
                <a:solidFill>
                  <a:prstClr val="black"/>
                </a:solidFill>
                <a:latin typeface="+mn-lt"/>
                <a:ea typeface="ＭＳ Ｐゴシック" charset="-128"/>
              </a:rPr>
              <a:t> (approx. 25 m) and averaged in 100 m, ortho-rectified, and slope corrected </a:t>
            </a:r>
          </a:p>
          <a:p>
            <a:pPr marL="800100" lvl="1" indent="-342900" algn="l">
              <a:buFont typeface="Wingdings" panose="05000000000000000000" pitchFamily="2" charset="2"/>
              <a:buChar char="ü"/>
            </a:pPr>
            <a:r>
              <a:rPr lang="en-US" altLang="ja-JP" sz="2000" b="0" dirty="0">
                <a:solidFill>
                  <a:prstClr val="black"/>
                </a:solidFill>
                <a:latin typeface="+mn-lt"/>
                <a:ea typeface="ＭＳ Ｐゴシック" charset="-128"/>
              </a:rPr>
              <a:t>Geometric accuracy: 10 m</a:t>
            </a:r>
          </a:p>
          <a:p>
            <a:pPr marL="800100" lvl="1" indent="-342900" algn="l">
              <a:buFont typeface="Wingdings" panose="05000000000000000000" pitchFamily="2" charset="2"/>
              <a:buChar char="ü"/>
            </a:pPr>
            <a:r>
              <a:rPr lang="en-US" altLang="ja-JP" sz="2000" b="0" dirty="0">
                <a:solidFill>
                  <a:prstClr val="black"/>
                </a:solidFill>
                <a:latin typeface="+mn-lt"/>
                <a:ea typeface="ＭＳ Ｐゴシック" charset="-128"/>
              </a:rPr>
              <a:t>Expression: 2 byte data (unsigned short integer) for amplitude image</a:t>
            </a:r>
          </a:p>
          <a:p>
            <a:pPr marL="800100" lvl="1" indent="-342900" algn="l">
              <a:buFont typeface="Wingdings" panose="05000000000000000000" pitchFamily="2" charset="2"/>
              <a:buChar char="ü"/>
            </a:pPr>
            <a:r>
              <a:rPr lang="en-US" altLang="ja-JP" sz="2000" b="0" dirty="0">
                <a:solidFill>
                  <a:prstClr val="black"/>
                </a:solidFill>
                <a:latin typeface="+mn-lt"/>
                <a:ea typeface="ＭＳ Ｐゴシック" charset="-128"/>
              </a:rPr>
              <a:t>Area: Global Land</a:t>
            </a:r>
          </a:p>
          <a:p>
            <a:pPr marL="800100" lvl="1" indent="-342900" algn="l">
              <a:buFont typeface="Wingdings" panose="05000000000000000000" pitchFamily="2" charset="2"/>
              <a:buChar char="ü"/>
            </a:pPr>
            <a:r>
              <a:rPr lang="en-US" altLang="ja-JP" sz="2000" b="0" dirty="0">
                <a:solidFill>
                  <a:prstClr val="black"/>
                </a:solidFill>
                <a:latin typeface="+mn-lt"/>
                <a:ea typeface="ＭＳ Ｐゴシック" charset="-128"/>
              </a:rPr>
              <a:t>Download unit: 1 x 1 deg. or 5 x 5 </a:t>
            </a:r>
          </a:p>
          <a:p>
            <a:pPr lvl="1" algn="l"/>
            <a:r>
              <a:rPr lang="en-US" altLang="ja-JP" sz="2000" b="0" dirty="0">
                <a:solidFill>
                  <a:prstClr val="black"/>
                </a:solidFill>
                <a:latin typeface="+mn-lt"/>
                <a:ea typeface="ＭＳ Ｐゴシック" charset="-128"/>
              </a:rPr>
              <a:t>        degrees in </a:t>
            </a:r>
            <a:r>
              <a:rPr lang="en-US" altLang="ja-JP" sz="2000" b="0" dirty="0" err="1">
                <a:solidFill>
                  <a:prstClr val="black"/>
                </a:solidFill>
                <a:latin typeface="+mn-lt"/>
                <a:ea typeface="ＭＳ Ｐゴシック" charset="-128"/>
              </a:rPr>
              <a:t>lat</a:t>
            </a:r>
            <a:r>
              <a:rPr lang="en-US" altLang="ja-JP" sz="2000" b="0" dirty="0">
                <a:solidFill>
                  <a:prstClr val="black"/>
                </a:solidFill>
                <a:latin typeface="+mn-lt"/>
                <a:ea typeface="ＭＳ Ｐゴシック" charset="-128"/>
              </a:rPr>
              <a:t>/long unit</a:t>
            </a:r>
          </a:p>
          <a:p>
            <a:pPr lvl="1" algn="l"/>
            <a:endParaRPr lang="en-US" altLang="ja-JP" sz="2000" b="0" dirty="0">
              <a:solidFill>
                <a:prstClr val="black"/>
              </a:solidFill>
              <a:latin typeface="+mn-lt"/>
              <a:ea typeface="ＭＳ Ｐゴシック" charset="-128"/>
            </a:endParaRPr>
          </a:p>
          <a:p>
            <a:pPr marL="342900" indent="-342900" algn="l">
              <a:buFont typeface="Wingdings" panose="05000000000000000000" pitchFamily="2" charset="2"/>
              <a:buChar char="n"/>
            </a:pPr>
            <a:r>
              <a:rPr lang="en-US" altLang="ja-JP" sz="2000" dirty="0">
                <a:solidFill>
                  <a:prstClr val="black"/>
                </a:solidFill>
                <a:latin typeface="+mn-lt"/>
                <a:ea typeface="ＭＳ Ｐゴシック" charset="-128"/>
              </a:rPr>
              <a:t>Access: </a:t>
            </a:r>
          </a:p>
          <a:p>
            <a:pPr marL="800100" lvl="1" indent="-342900" algn="l">
              <a:buFont typeface="Wingdings" panose="05000000000000000000" pitchFamily="2" charset="2"/>
              <a:buChar char="ü"/>
            </a:pPr>
            <a:r>
              <a:rPr lang="en-US" altLang="ja-JP" sz="2000" b="0" dirty="0">
                <a:solidFill>
                  <a:prstClr val="black"/>
                </a:solidFill>
                <a:latin typeface="+mn-lt"/>
                <a:ea typeface="ＭＳ Ｐゴシック" charset="-128"/>
              </a:rPr>
              <a:t>Free of charge</a:t>
            </a:r>
          </a:p>
          <a:p>
            <a:pPr marL="800100" lvl="1" indent="-342900" algn="l">
              <a:buFont typeface="Wingdings" panose="05000000000000000000" pitchFamily="2" charset="2"/>
              <a:buChar char="ü"/>
            </a:pPr>
            <a:r>
              <a:rPr lang="en-US" altLang="ja-JP" sz="2000" b="0" dirty="0">
                <a:solidFill>
                  <a:prstClr val="black"/>
                </a:solidFill>
                <a:latin typeface="+mn-lt"/>
                <a:ea typeface="ＭＳ Ｐゴシック" charset="-128"/>
              </a:rPr>
              <a:t>E-mail registered</a:t>
            </a:r>
            <a:endParaRPr lang="ja-JP" altLang="en-US" sz="2000" b="0" dirty="0">
              <a:solidFill>
                <a:prstClr val="black"/>
              </a:solidFill>
              <a:latin typeface="+mn-lt"/>
              <a:ea typeface="ＭＳ Ｐゴシック" charset="-128"/>
            </a:endParaRPr>
          </a:p>
        </p:txBody>
      </p:sp>
      <p:pic>
        <p:nvPicPr>
          <p:cNvPr id="58" name="Picture 4" descr="20101021_daichi_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76056" y="4565650"/>
            <a:ext cx="3896745"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4926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rPr>
              <a:pPr>
                <a:defRPr/>
              </a:pPr>
              <a:t>13</a:t>
            </a:fld>
            <a:endParaRPr lang="ja-JP" altLang="en-US" dirty="0">
              <a:solidFill>
                <a:prstClr val="black"/>
              </a:solidFill>
            </a:endParaRPr>
          </a:p>
        </p:txBody>
      </p:sp>
      <p:sp>
        <p:nvSpPr>
          <p:cNvPr id="7" name="タイトル 2"/>
          <p:cNvSpPr>
            <a:spLocks noGrp="1"/>
          </p:cNvSpPr>
          <p:nvPr>
            <p:ph type="title"/>
          </p:nvPr>
        </p:nvSpPr>
        <p:spPr>
          <a:xfrm>
            <a:off x="395536" y="26988"/>
            <a:ext cx="8352928" cy="615950"/>
          </a:xfrm>
        </p:spPr>
        <p:txBody>
          <a:bodyPr/>
          <a:lstStyle/>
          <a:p>
            <a:r>
              <a:rPr lang="en-US" altLang="ja-JP" dirty="0">
                <a:latin typeface="Tahoma" pitchFamily="34" charset="0"/>
                <a:ea typeface="Tahoma" pitchFamily="34" charset="0"/>
                <a:cs typeface="Tahoma" pitchFamily="34" charset="0"/>
              </a:rPr>
              <a:t>JAXA’s SAR ARD Productions</a:t>
            </a:r>
            <a:endParaRPr kumimoji="1" lang="ja-JP" altLang="en-US" dirty="0">
              <a:latin typeface="Tahoma" pitchFamily="34" charset="0"/>
              <a:cs typeface="Tahoma" pitchFamily="34" charset="0"/>
            </a:endParaRPr>
          </a:p>
        </p:txBody>
      </p:sp>
      <p:pic>
        <p:nvPicPr>
          <p:cNvPr id="6" name="図 5" descr="thumbnail_sl_RGB_1996_25m_map.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3832" y="1143000"/>
            <a:ext cx="7596336" cy="3798168"/>
          </a:xfrm>
          <a:prstGeom prst="rect">
            <a:avLst/>
          </a:prstGeom>
        </p:spPr>
      </p:pic>
      <p:sp>
        <p:nvSpPr>
          <p:cNvPr id="9" name="Rectangle 1026"/>
          <p:cNvSpPr txBox="1">
            <a:spLocks noChangeArrowheads="1"/>
          </p:cNvSpPr>
          <p:nvPr/>
        </p:nvSpPr>
        <p:spPr>
          <a:xfrm>
            <a:off x="179512" y="692696"/>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b="0" dirty="0">
                <a:solidFill>
                  <a:prstClr val="black"/>
                </a:solidFill>
                <a:ea typeface="ＭＳ Ｐゴシック" charset="-128"/>
              </a:rPr>
              <a:t>JERS-1 25 m global mosaic dataset (HH): 1992 - 1998 </a:t>
            </a:r>
          </a:p>
        </p:txBody>
      </p:sp>
    </p:spTree>
    <p:extLst>
      <p:ext uri="{BB962C8B-B14F-4D97-AF65-F5344CB8AC3E}">
        <p14:creationId xmlns:p14="http://schemas.microsoft.com/office/powerpoint/2010/main" val="2635472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rPr>
              <a:pPr>
                <a:defRPr/>
              </a:pPr>
              <a:t>14</a:t>
            </a:fld>
            <a:endParaRPr lang="ja-JP" altLang="en-US" dirty="0">
              <a:solidFill>
                <a:prstClr val="black"/>
              </a:solidFill>
            </a:endParaRPr>
          </a:p>
        </p:txBody>
      </p:sp>
      <p:sp>
        <p:nvSpPr>
          <p:cNvPr id="7" name="タイトル 2"/>
          <p:cNvSpPr>
            <a:spLocks noGrp="1"/>
          </p:cNvSpPr>
          <p:nvPr>
            <p:ph type="title"/>
          </p:nvPr>
        </p:nvSpPr>
        <p:spPr>
          <a:xfrm>
            <a:off x="395536" y="26988"/>
            <a:ext cx="8352928" cy="615950"/>
          </a:xfrm>
        </p:spPr>
        <p:txBody>
          <a:bodyPr/>
          <a:lstStyle/>
          <a:p>
            <a:r>
              <a:rPr lang="en-US" altLang="ja-JP" dirty="0">
                <a:latin typeface="Tahoma" pitchFamily="34" charset="0"/>
                <a:ea typeface="Tahoma" pitchFamily="34" charset="0"/>
                <a:cs typeface="Tahoma" pitchFamily="34" charset="0"/>
              </a:rPr>
              <a:t>JAXA’s SAR ARD Productions</a:t>
            </a:r>
            <a:endParaRPr kumimoji="1" lang="ja-JP" altLang="en-US" dirty="0">
              <a:latin typeface="Tahoma" pitchFamily="34" charset="0"/>
              <a:cs typeface="Tahoma" pitchFamily="34" charset="0"/>
            </a:endParaRPr>
          </a:p>
        </p:txBody>
      </p:sp>
      <p:sp>
        <p:nvSpPr>
          <p:cNvPr id="9" name="Rectangle 1026"/>
          <p:cNvSpPr txBox="1">
            <a:spLocks noChangeArrowheads="1"/>
          </p:cNvSpPr>
          <p:nvPr/>
        </p:nvSpPr>
        <p:spPr>
          <a:xfrm>
            <a:off x="179512" y="692696"/>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b="0" dirty="0">
                <a:solidFill>
                  <a:prstClr val="black"/>
                </a:solidFill>
                <a:ea typeface="ＭＳ Ｐゴシック" charset="-128"/>
              </a:rPr>
              <a:t>ALOS PALSAR 25 m global mosaic dataset (HH, HV): 2007 - 2010 </a:t>
            </a:r>
          </a:p>
        </p:txBody>
      </p:sp>
      <p:pic>
        <p:nvPicPr>
          <p:cNvPr id="14" name="図 13"/>
          <p:cNvPicPr>
            <a:picLocks noChangeAspect="1"/>
          </p:cNvPicPr>
          <p:nvPr/>
        </p:nvPicPr>
        <p:blipFill>
          <a:blip r:embed="rId2"/>
          <a:stretch>
            <a:fillRect/>
          </a:stretch>
        </p:blipFill>
        <p:spPr>
          <a:xfrm>
            <a:off x="1259803" y="1090612"/>
            <a:ext cx="6336533" cy="3155228"/>
          </a:xfrm>
          <a:prstGeom prst="rect">
            <a:avLst/>
          </a:prstGeom>
        </p:spPr>
      </p:pic>
      <p:pic>
        <p:nvPicPr>
          <p:cNvPr id="15" name="図 14"/>
          <p:cNvPicPr>
            <a:picLocks noChangeAspect="1"/>
          </p:cNvPicPr>
          <p:nvPr/>
        </p:nvPicPr>
        <p:blipFill>
          <a:blip r:embed="rId3"/>
          <a:stretch>
            <a:fillRect/>
          </a:stretch>
        </p:blipFill>
        <p:spPr>
          <a:xfrm>
            <a:off x="1259803" y="3821116"/>
            <a:ext cx="6336532" cy="2920252"/>
          </a:xfrm>
          <a:prstGeom prst="rect">
            <a:avLst/>
          </a:prstGeom>
        </p:spPr>
      </p:pic>
      <p:sp>
        <p:nvSpPr>
          <p:cNvPr id="16" name="テキスト ボックス 15"/>
          <p:cNvSpPr txBox="1"/>
          <p:nvPr/>
        </p:nvSpPr>
        <p:spPr>
          <a:xfrm>
            <a:off x="539553" y="3438200"/>
            <a:ext cx="4407485" cy="369332"/>
          </a:xfrm>
          <a:prstGeom prst="rect">
            <a:avLst/>
          </a:prstGeom>
          <a:solidFill>
            <a:srgbClr val="FFFFFF"/>
          </a:solidFill>
        </p:spPr>
        <p:txBody>
          <a:bodyPr wrap="square" rtlCol="0">
            <a:spAutoFit/>
          </a:bodyPr>
          <a:lstStyle/>
          <a:p>
            <a:pPr algn="l"/>
            <a:r>
              <a:rPr lang="en-US" altLang="ja-JP" sz="1800" b="0" dirty="0">
                <a:solidFill>
                  <a:prstClr val="black"/>
                </a:solidFill>
                <a:latin typeface="Calibri"/>
                <a:ea typeface="ＭＳ Ｐゴシック" charset="-128"/>
                <a:cs typeface="Calibri"/>
              </a:rPr>
              <a:t>Global 25 m mosaic (Ortho+slope correction)</a:t>
            </a:r>
            <a:endParaRPr lang="ja-JP" altLang="en-US" sz="1800" b="0" dirty="0">
              <a:solidFill>
                <a:prstClr val="black"/>
              </a:solidFill>
              <a:latin typeface="Calibri"/>
              <a:ea typeface="ＭＳ Ｐゴシック" charset="-128"/>
              <a:cs typeface="Calibri"/>
            </a:endParaRPr>
          </a:p>
        </p:txBody>
      </p:sp>
      <p:sp>
        <p:nvSpPr>
          <p:cNvPr id="17" name="テキスト ボックス 16"/>
          <p:cNvSpPr txBox="1"/>
          <p:nvPr/>
        </p:nvSpPr>
        <p:spPr>
          <a:xfrm>
            <a:off x="539552" y="6453336"/>
            <a:ext cx="3456213" cy="369332"/>
          </a:xfrm>
          <a:prstGeom prst="rect">
            <a:avLst/>
          </a:prstGeom>
          <a:solidFill>
            <a:srgbClr val="FFFFFF"/>
          </a:solidFill>
        </p:spPr>
        <p:txBody>
          <a:bodyPr wrap="square" rtlCol="0">
            <a:spAutoFit/>
          </a:bodyPr>
          <a:lstStyle/>
          <a:p>
            <a:pPr algn="l"/>
            <a:r>
              <a:rPr lang="en-US" altLang="ja-JP" sz="1800" b="0" dirty="0">
                <a:solidFill>
                  <a:prstClr val="black"/>
                </a:solidFill>
                <a:latin typeface="Calibri"/>
                <a:ea typeface="ＭＳ Ｐゴシック" charset="-128"/>
                <a:cs typeface="Calibri"/>
              </a:rPr>
              <a:t>Global 25m Forest/non-forest map</a:t>
            </a:r>
            <a:endParaRPr lang="ja-JP" altLang="en-US" sz="1800" b="0" dirty="0">
              <a:solidFill>
                <a:prstClr val="black"/>
              </a:solidFill>
              <a:latin typeface="Calibri"/>
              <a:ea typeface="ＭＳ Ｐゴシック" charset="-128"/>
              <a:cs typeface="Calibri"/>
            </a:endParaRPr>
          </a:p>
        </p:txBody>
      </p:sp>
    </p:spTree>
    <p:extLst>
      <p:ext uri="{BB962C8B-B14F-4D97-AF65-F5344CB8AC3E}">
        <p14:creationId xmlns:p14="http://schemas.microsoft.com/office/powerpoint/2010/main" val="1853600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59633" y="1052736"/>
            <a:ext cx="6336702" cy="2880320"/>
          </a:xfrm>
          <a:prstGeom prst="rect">
            <a:avLst/>
          </a:prstGeom>
        </p:spPr>
      </p:pic>
      <p:pic>
        <p:nvPicPr>
          <p:cNvPr id="11" name="図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59633" y="3807532"/>
            <a:ext cx="6336702" cy="3050468"/>
          </a:xfrm>
          <a:prstGeom prst="rect">
            <a:avLst/>
          </a:prstGeom>
        </p:spPr>
      </p:pic>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rPr>
              <a:pPr>
                <a:defRPr/>
              </a:pPr>
              <a:t>15</a:t>
            </a:fld>
            <a:endParaRPr lang="ja-JP" altLang="en-US" dirty="0">
              <a:solidFill>
                <a:prstClr val="black"/>
              </a:solidFill>
            </a:endParaRPr>
          </a:p>
        </p:txBody>
      </p:sp>
      <p:sp>
        <p:nvSpPr>
          <p:cNvPr id="7" name="タイトル 2"/>
          <p:cNvSpPr>
            <a:spLocks noGrp="1"/>
          </p:cNvSpPr>
          <p:nvPr>
            <p:ph type="title"/>
          </p:nvPr>
        </p:nvSpPr>
        <p:spPr>
          <a:xfrm>
            <a:off x="395536" y="26988"/>
            <a:ext cx="8352928" cy="615950"/>
          </a:xfrm>
        </p:spPr>
        <p:txBody>
          <a:bodyPr/>
          <a:lstStyle/>
          <a:p>
            <a:r>
              <a:rPr lang="en-US" altLang="ja-JP" dirty="0">
                <a:latin typeface="Tahoma" pitchFamily="34" charset="0"/>
                <a:ea typeface="Tahoma" pitchFamily="34" charset="0"/>
                <a:cs typeface="Tahoma" pitchFamily="34" charset="0"/>
              </a:rPr>
              <a:t>JAXA’s SAR ARD Productions</a:t>
            </a:r>
            <a:endParaRPr kumimoji="1" lang="ja-JP" altLang="en-US" dirty="0">
              <a:latin typeface="Tahoma" pitchFamily="34" charset="0"/>
              <a:cs typeface="Tahoma" pitchFamily="34" charset="0"/>
            </a:endParaRPr>
          </a:p>
        </p:txBody>
      </p:sp>
      <p:sp>
        <p:nvSpPr>
          <p:cNvPr id="9" name="Rectangle 1026"/>
          <p:cNvSpPr txBox="1">
            <a:spLocks noChangeArrowheads="1"/>
          </p:cNvSpPr>
          <p:nvPr/>
        </p:nvSpPr>
        <p:spPr>
          <a:xfrm>
            <a:off x="179512" y="692696"/>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b="0" dirty="0">
                <a:solidFill>
                  <a:prstClr val="black"/>
                </a:solidFill>
                <a:ea typeface="ＭＳ Ｐゴシック" charset="-128"/>
              </a:rPr>
              <a:t>ALOS-2 PALSAR-2 25 m global mosaic dataset (HH, HV): 2015 -  </a:t>
            </a:r>
          </a:p>
        </p:txBody>
      </p:sp>
      <p:sp>
        <p:nvSpPr>
          <p:cNvPr id="16" name="テキスト ボックス 15"/>
          <p:cNvSpPr txBox="1"/>
          <p:nvPr/>
        </p:nvSpPr>
        <p:spPr>
          <a:xfrm>
            <a:off x="539553" y="3438200"/>
            <a:ext cx="4407485" cy="369332"/>
          </a:xfrm>
          <a:prstGeom prst="rect">
            <a:avLst/>
          </a:prstGeom>
          <a:solidFill>
            <a:srgbClr val="FFFFFF"/>
          </a:solidFill>
        </p:spPr>
        <p:txBody>
          <a:bodyPr wrap="square" rtlCol="0">
            <a:spAutoFit/>
          </a:bodyPr>
          <a:lstStyle/>
          <a:p>
            <a:pPr algn="l"/>
            <a:r>
              <a:rPr lang="en-US" altLang="ja-JP" sz="1800" b="0" dirty="0">
                <a:solidFill>
                  <a:prstClr val="black"/>
                </a:solidFill>
                <a:latin typeface="Calibri"/>
                <a:ea typeface="ＭＳ Ｐゴシック" charset="-128"/>
                <a:cs typeface="Calibri"/>
              </a:rPr>
              <a:t>Global 25 m mosaic (Ortho+slope correction)</a:t>
            </a:r>
            <a:endParaRPr lang="ja-JP" altLang="en-US" sz="1800" b="0" dirty="0">
              <a:solidFill>
                <a:prstClr val="black"/>
              </a:solidFill>
              <a:latin typeface="Calibri"/>
              <a:ea typeface="ＭＳ Ｐゴシック" charset="-128"/>
              <a:cs typeface="Calibri"/>
            </a:endParaRPr>
          </a:p>
        </p:txBody>
      </p:sp>
      <p:sp>
        <p:nvSpPr>
          <p:cNvPr id="17" name="テキスト ボックス 16"/>
          <p:cNvSpPr txBox="1"/>
          <p:nvPr/>
        </p:nvSpPr>
        <p:spPr>
          <a:xfrm>
            <a:off x="539552" y="6453336"/>
            <a:ext cx="3456213" cy="369332"/>
          </a:xfrm>
          <a:prstGeom prst="rect">
            <a:avLst/>
          </a:prstGeom>
          <a:solidFill>
            <a:srgbClr val="FFFFFF"/>
          </a:solidFill>
        </p:spPr>
        <p:txBody>
          <a:bodyPr wrap="square" rtlCol="0">
            <a:spAutoFit/>
          </a:bodyPr>
          <a:lstStyle/>
          <a:p>
            <a:pPr algn="l"/>
            <a:r>
              <a:rPr lang="en-US" altLang="ja-JP" sz="1800" b="0" dirty="0">
                <a:solidFill>
                  <a:prstClr val="black"/>
                </a:solidFill>
                <a:latin typeface="Calibri"/>
                <a:ea typeface="ＭＳ Ｐゴシック" charset="-128"/>
                <a:cs typeface="Calibri"/>
              </a:rPr>
              <a:t>Global 25m Forest/non-forest map</a:t>
            </a:r>
            <a:endParaRPr lang="ja-JP" altLang="en-US" sz="1800" b="0" dirty="0">
              <a:solidFill>
                <a:prstClr val="black"/>
              </a:solidFill>
              <a:latin typeface="Calibri"/>
              <a:ea typeface="ＭＳ Ｐゴシック" charset="-128"/>
              <a:cs typeface="Calibri"/>
            </a:endParaRPr>
          </a:p>
        </p:txBody>
      </p:sp>
    </p:spTree>
    <p:extLst>
      <p:ext uri="{BB962C8B-B14F-4D97-AF65-F5344CB8AC3E}">
        <p14:creationId xmlns:p14="http://schemas.microsoft.com/office/powerpoint/2010/main" val="2953462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latin typeface="+mn-lt"/>
              </a:rPr>
              <a:pPr>
                <a:defRPr/>
              </a:pPr>
              <a:t>16</a:t>
            </a:fld>
            <a:endParaRPr lang="ja-JP" altLang="en-US" dirty="0">
              <a:solidFill>
                <a:prstClr val="black"/>
              </a:solidFill>
              <a:latin typeface="+mn-lt"/>
            </a:endParaRPr>
          </a:p>
        </p:txBody>
      </p:sp>
      <p:pic>
        <p:nvPicPr>
          <p:cNvPr id="12" name="Picture 2" descr="Screen Shot 2014-01-28 at 10.01.02.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85873" y="2082241"/>
            <a:ext cx="5972255" cy="4803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1026"/>
          <p:cNvSpPr txBox="1">
            <a:spLocks noChangeArrowheads="1"/>
          </p:cNvSpPr>
          <p:nvPr/>
        </p:nvSpPr>
        <p:spPr>
          <a:xfrm>
            <a:off x="179512" y="692696"/>
            <a:ext cx="8640602" cy="1368152"/>
          </a:xfrm>
          <a:prstGeom prst="rect">
            <a:avLst/>
          </a:prstGeom>
          <a:solidFill>
            <a:sysClr val="window" lastClr="FFFFFF"/>
          </a:solidFill>
        </p:spPr>
        <p:txBody>
          <a:bodyPr vert="horz" lIns="91440" tIns="45720" rIns="91440" bIns="45720" rtlCol="0" anchor="b">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b="0" dirty="0">
                <a:solidFill>
                  <a:prstClr val="black"/>
                </a:solidFill>
                <a:ea typeface="ＭＳ Ｐゴシック" charset="-128"/>
              </a:rPr>
              <a:t>Online registration for download : JERS-1, ALOS PALSAR, ALOS-2 PALSAR-2 25 m global mosaic datasets open release:  </a:t>
            </a:r>
          </a:p>
          <a:p>
            <a:pPr algn="l"/>
            <a:r>
              <a:rPr lang="en-US" altLang="ja-JP" sz="1800" b="0" dirty="0">
                <a:solidFill>
                  <a:prstClr val="black"/>
                </a:solidFill>
                <a:ea typeface="ＭＳ Ｐゴシック" charset="-128"/>
              </a:rPr>
              <a:t>      </a:t>
            </a:r>
            <a:r>
              <a:rPr lang="sv-SE" altLang="ja-JP" sz="1800" b="0" dirty="0">
                <a:solidFill>
                  <a:srgbClr val="0000FF"/>
                </a:solidFill>
                <a:ea typeface="ヒラギノ角ゴ ProN W6" charset="0"/>
                <a:cs typeface="ヒラギノ角ゴ ProN W6" charset="0"/>
                <a:hlinkClick r:id="rId3"/>
              </a:rPr>
              <a:t>http://www.eorc.jaxa.jp/ALOS/en/palsar_fnf/registration.htm</a:t>
            </a:r>
            <a:endParaRPr lang="en-US" altLang="ja-JP" sz="1800" b="0" dirty="0">
              <a:solidFill>
                <a:prstClr val="black"/>
              </a:solidFill>
              <a:ea typeface="ＭＳ Ｐゴシック" charset="-128"/>
            </a:endParaRPr>
          </a:p>
          <a:p>
            <a:pPr marL="342900" marR="0" lvl="0" indent="-342900" algn="l" defTabSz="457200" rtl="0" eaLnBrk="1" fontAlgn="auto" latinLnBrk="0" hangingPunct="1">
              <a:lnSpc>
                <a:spcPct val="100000"/>
              </a:lnSpc>
              <a:spcBef>
                <a:spcPts val="600"/>
              </a:spcBef>
              <a:spcAft>
                <a:spcPts val="0"/>
              </a:spcAft>
              <a:buClrTx/>
              <a:buSzTx/>
              <a:buFont typeface="Wingdings" panose="05000000000000000000" pitchFamily="2" charset="2"/>
              <a:buChar char="n"/>
              <a:tabLst/>
              <a:defRPr/>
            </a:pPr>
            <a:r>
              <a:rPr kumimoji="1" lang="sv-SE" sz="2000" b="0" i="0" u="none" strike="noStrike" kern="1200" cap="none" spc="0" normalizeH="0" baseline="0" noProof="0" dirty="0">
                <a:ln>
                  <a:noFill/>
                </a:ln>
                <a:effectLst/>
                <a:uLnTx/>
                <a:uFillTx/>
                <a:latin typeface="+mn-lt"/>
                <a:ea typeface="ヒラギノ角ゴ ProN W6" charset="0"/>
                <a:cs typeface="ヒラギノ角ゴ ProN W6" charset="0"/>
              </a:rPr>
              <a:t>User ID and Password are sent to registored e-mail address automatically </a:t>
            </a:r>
          </a:p>
        </p:txBody>
      </p:sp>
      <p:sp>
        <p:nvSpPr>
          <p:cNvPr id="8" name="タイトル 2"/>
          <p:cNvSpPr>
            <a:spLocks noGrp="1"/>
          </p:cNvSpPr>
          <p:nvPr>
            <p:ph type="title"/>
          </p:nvPr>
        </p:nvSpPr>
        <p:spPr>
          <a:xfrm>
            <a:off x="395536" y="26988"/>
            <a:ext cx="8352928" cy="615950"/>
          </a:xfrm>
        </p:spPr>
        <p:txBody>
          <a:bodyPr/>
          <a:lstStyle/>
          <a:p>
            <a:r>
              <a:rPr lang="en-US" altLang="ja-JP" dirty="0">
                <a:latin typeface="Tahoma" pitchFamily="34" charset="0"/>
                <a:ea typeface="Tahoma" pitchFamily="34" charset="0"/>
                <a:cs typeface="Tahoma" pitchFamily="34" charset="0"/>
              </a:rPr>
              <a:t>JAXA’s SAR ARD Productions</a:t>
            </a:r>
            <a:endParaRPr kumimoji="1" lang="ja-JP" altLang="en-US" dirty="0">
              <a:latin typeface="Tahoma" pitchFamily="34" charset="0"/>
              <a:cs typeface="Tahoma" pitchFamily="34" charset="0"/>
            </a:endParaRPr>
          </a:p>
        </p:txBody>
      </p:sp>
    </p:spTree>
    <p:extLst>
      <p:ext uri="{BB962C8B-B14F-4D97-AF65-F5344CB8AC3E}">
        <p14:creationId xmlns:p14="http://schemas.microsoft.com/office/powerpoint/2010/main" val="1353943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latin typeface="+mn-lt"/>
              </a:rPr>
              <a:pPr>
                <a:defRPr/>
              </a:pPr>
              <a:t>17</a:t>
            </a:fld>
            <a:endParaRPr lang="ja-JP" altLang="en-US" dirty="0">
              <a:solidFill>
                <a:prstClr val="black"/>
              </a:solidFill>
              <a:latin typeface="+mn-lt"/>
            </a:endParaRPr>
          </a:p>
        </p:txBody>
      </p:sp>
      <p:sp>
        <p:nvSpPr>
          <p:cNvPr id="13" name="Rectangle 1026"/>
          <p:cNvSpPr txBox="1">
            <a:spLocks noChangeArrowheads="1"/>
          </p:cNvSpPr>
          <p:nvPr/>
        </p:nvSpPr>
        <p:spPr>
          <a:xfrm>
            <a:off x="179512" y="692696"/>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b="0" dirty="0">
                <a:solidFill>
                  <a:prstClr val="black"/>
                </a:solidFill>
                <a:ea typeface="ＭＳ Ｐゴシック" charset="-128"/>
              </a:rPr>
              <a:t>Browse of FNF can be confirmed after login and select preferred dataset:  </a:t>
            </a:r>
          </a:p>
        </p:txBody>
      </p:sp>
      <p:sp>
        <p:nvSpPr>
          <p:cNvPr id="8" name="タイトル 2"/>
          <p:cNvSpPr>
            <a:spLocks noGrp="1"/>
          </p:cNvSpPr>
          <p:nvPr>
            <p:ph type="title"/>
          </p:nvPr>
        </p:nvSpPr>
        <p:spPr>
          <a:xfrm>
            <a:off x="395536" y="26988"/>
            <a:ext cx="8352928" cy="615950"/>
          </a:xfrm>
        </p:spPr>
        <p:txBody>
          <a:bodyPr/>
          <a:lstStyle/>
          <a:p>
            <a:r>
              <a:rPr lang="en-US" altLang="ja-JP" dirty="0">
                <a:latin typeface="Tahoma" pitchFamily="34" charset="0"/>
                <a:ea typeface="Tahoma" pitchFamily="34" charset="0"/>
                <a:cs typeface="Tahoma" pitchFamily="34" charset="0"/>
              </a:rPr>
              <a:t>JAXA’s SAR ARD Productions</a:t>
            </a:r>
            <a:endParaRPr kumimoji="1" lang="ja-JP" altLang="en-US" dirty="0">
              <a:latin typeface="Tahoma" pitchFamily="34" charset="0"/>
              <a:cs typeface="Tahoma" pitchFamily="34" charset="0"/>
            </a:endParaRPr>
          </a:p>
        </p:txBody>
      </p:sp>
      <p:pic>
        <p:nvPicPr>
          <p:cNvPr id="6" name="Picture 16" descr="Screen Shot 2014-01-24 at 21.31.24.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5521" y="1412776"/>
            <a:ext cx="4416479" cy="4415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3" descr="Screen Shot 2014-01-25 at 00.41.39.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65074" y="2102733"/>
            <a:ext cx="4643430" cy="44946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0606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latin typeface="+mn-lt"/>
              </a:rPr>
              <a:pPr>
                <a:defRPr/>
              </a:pPr>
              <a:t>18</a:t>
            </a:fld>
            <a:endParaRPr lang="ja-JP" altLang="en-US" dirty="0">
              <a:solidFill>
                <a:prstClr val="black"/>
              </a:solidFill>
              <a:latin typeface="+mn-lt"/>
            </a:endParaRPr>
          </a:p>
        </p:txBody>
      </p:sp>
      <p:sp>
        <p:nvSpPr>
          <p:cNvPr id="13" name="Rectangle 1026"/>
          <p:cNvSpPr txBox="1">
            <a:spLocks noChangeArrowheads="1"/>
          </p:cNvSpPr>
          <p:nvPr/>
        </p:nvSpPr>
        <p:spPr>
          <a:xfrm>
            <a:off x="179512" y="692696"/>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b="0" dirty="0">
                <a:solidFill>
                  <a:prstClr val="black"/>
                </a:solidFill>
                <a:ea typeface="ＭＳ Ｐゴシック" charset="-128"/>
              </a:rPr>
              <a:t>Download the dataset in 5 x 5 degrees or individual 1 x 1 deg. tile:  </a:t>
            </a:r>
          </a:p>
        </p:txBody>
      </p:sp>
      <p:sp>
        <p:nvSpPr>
          <p:cNvPr id="8" name="タイトル 2"/>
          <p:cNvSpPr>
            <a:spLocks noGrp="1"/>
          </p:cNvSpPr>
          <p:nvPr>
            <p:ph type="title"/>
          </p:nvPr>
        </p:nvSpPr>
        <p:spPr>
          <a:xfrm>
            <a:off x="395536" y="26988"/>
            <a:ext cx="8352928" cy="615950"/>
          </a:xfrm>
        </p:spPr>
        <p:txBody>
          <a:bodyPr/>
          <a:lstStyle/>
          <a:p>
            <a:r>
              <a:rPr lang="en-US" altLang="ja-JP" dirty="0">
                <a:latin typeface="Tahoma" pitchFamily="34" charset="0"/>
                <a:ea typeface="Tahoma" pitchFamily="34" charset="0"/>
                <a:cs typeface="Tahoma" pitchFamily="34" charset="0"/>
              </a:rPr>
              <a:t>JAXA’s SAR ARD Productions</a:t>
            </a:r>
            <a:endParaRPr kumimoji="1" lang="ja-JP" altLang="en-US" dirty="0">
              <a:latin typeface="Tahoma" pitchFamily="34" charset="0"/>
              <a:cs typeface="Tahoma" pitchFamily="34" charset="0"/>
            </a:endParaRPr>
          </a:p>
        </p:txBody>
      </p:sp>
      <p:pic>
        <p:nvPicPr>
          <p:cNvPr id="9" name="Picture 4" descr="Screen Shot 2014-01-25 at 00.42.16.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0613" y="1124744"/>
            <a:ext cx="5760640" cy="55748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吹き出し: 四角形 1"/>
          <p:cNvSpPr/>
          <p:nvPr/>
        </p:nvSpPr>
        <p:spPr>
          <a:xfrm>
            <a:off x="6156176" y="2122942"/>
            <a:ext cx="2520280" cy="1224136"/>
          </a:xfrm>
          <a:prstGeom prst="wedgeRectCallout">
            <a:avLst>
              <a:gd name="adj1" fmla="val -168658"/>
              <a:gd name="adj2" fmla="val -196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altLang="ja-JP" sz="1600" dirty="0">
                <a:solidFill>
                  <a:schemeClr val="bg1"/>
                </a:solidFill>
                <a:latin typeface="Arial" charset="0"/>
                <a:ea typeface="ヒラギノ角ゴ ProN W6" charset="0"/>
                <a:cs typeface="ヒラギノ角ゴ ProN W6" charset="0"/>
                <a:sym typeface="Wingdings" charset="0"/>
              </a:rPr>
              <a:t>Bulk download of data </a:t>
            </a:r>
          </a:p>
          <a:p>
            <a:r>
              <a:rPr lang="sv-SE" altLang="ja-JP" sz="1600" dirty="0">
                <a:solidFill>
                  <a:schemeClr val="bg1"/>
                </a:solidFill>
                <a:latin typeface="Arial" charset="0"/>
                <a:ea typeface="ヒラギノ角ゴ ProN W6" charset="0"/>
                <a:cs typeface="ヒラギノ角ゴ ProN W6" charset="0"/>
                <a:sym typeface="Wingdings" charset="0"/>
              </a:rPr>
              <a:t>over 5 x 5 degrees region (25 tiles)</a:t>
            </a:r>
          </a:p>
        </p:txBody>
      </p:sp>
      <p:sp>
        <p:nvSpPr>
          <p:cNvPr id="12" name="吹き出し: 四角形 11"/>
          <p:cNvSpPr/>
          <p:nvPr/>
        </p:nvSpPr>
        <p:spPr>
          <a:xfrm>
            <a:off x="6131785" y="3795653"/>
            <a:ext cx="2520280" cy="1224136"/>
          </a:xfrm>
          <a:prstGeom prst="wedgeRectCallout">
            <a:avLst>
              <a:gd name="adj1" fmla="val -168658"/>
              <a:gd name="adj2" fmla="val -196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altLang="ja-JP" sz="1600" dirty="0">
                <a:solidFill>
                  <a:schemeClr val="bg1"/>
                </a:solidFill>
                <a:latin typeface="Arial" charset="0"/>
                <a:ea typeface="ヒラギノ角ゴ ProN W6" charset="0"/>
                <a:cs typeface="ヒラギノ角ゴ ProN W6" charset="0"/>
                <a:sym typeface="Wingdings" charset="0"/>
              </a:rPr>
              <a:t>Click on a tile in the grid to download the individual 1 x 1 deg tile</a:t>
            </a:r>
          </a:p>
        </p:txBody>
      </p:sp>
    </p:spTree>
    <p:extLst>
      <p:ext uri="{BB962C8B-B14F-4D97-AF65-F5344CB8AC3E}">
        <p14:creationId xmlns:p14="http://schemas.microsoft.com/office/powerpoint/2010/main" val="1928680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rPr>
              <a:pPr>
                <a:defRPr/>
              </a:pPr>
              <a:t>1</a:t>
            </a:fld>
            <a:endParaRPr lang="ja-JP" altLang="en-US" dirty="0">
              <a:solidFill>
                <a:prstClr val="black"/>
              </a:solidFill>
            </a:endParaRPr>
          </a:p>
        </p:txBody>
      </p:sp>
      <p:sp>
        <p:nvSpPr>
          <p:cNvPr id="7" name="タイトル 2"/>
          <p:cNvSpPr>
            <a:spLocks noGrp="1"/>
          </p:cNvSpPr>
          <p:nvPr>
            <p:ph type="title"/>
          </p:nvPr>
        </p:nvSpPr>
        <p:spPr>
          <a:xfrm>
            <a:off x="395537" y="26988"/>
            <a:ext cx="8352928" cy="615950"/>
          </a:xfrm>
        </p:spPr>
        <p:txBody>
          <a:bodyPr/>
          <a:lstStyle/>
          <a:p>
            <a:r>
              <a:rPr lang="en-US" altLang="ja-JP" sz="3200" dirty="0">
                <a:latin typeface="Tahoma" pitchFamily="34" charset="0"/>
                <a:ea typeface="Tahoma" pitchFamily="34" charset="0"/>
                <a:cs typeface="Tahoma" pitchFamily="34" charset="0"/>
              </a:rPr>
              <a:t>Contents</a:t>
            </a:r>
            <a:endParaRPr kumimoji="1" lang="ja-JP" altLang="en-US" sz="3200" dirty="0">
              <a:latin typeface="Tahoma" pitchFamily="34" charset="0"/>
              <a:cs typeface="Tahoma" pitchFamily="34" charset="0"/>
            </a:endParaRPr>
          </a:p>
        </p:txBody>
      </p:sp>
      <p:sp>
        <p:nvSpPr>
          <p:cNvPr id="8" name="正方形/長方形 7"/>
          <p:cNvSpPr/>
          <p:nvPr/>
        </p:nvSpPr>
        <p:spPr>
          <a:xfrm>
            <a:off x="323528" y="1124744"/>
            <a:ext cx="8424937" cy="2646878"/>
          </a:xfrm>
          <a:prstGeom prst="rect">
            <a:avLst/>
          </a:prstGeom>
        </p:spPr>
        <p:txBody>
          <a:bodyPr wrap="square">
            <a:spAutoFit/>
          </a:bodyPr>
          <a:lstStyle/>
          <a:p>
            <a:pPr marL="457200" indent="-457200" algn="l">
              <a:spcBef>
                <a:spcPts val="1200"/>
              </a:spcBef>
              <a:buAutoNum type="arabicPeriod"/>
              <a:defRPr/>
            </a:pPr>
            <a:r>
              <a:rPr lang="en-US" altLang="ja-JP" sz="2400" dirty="0">
                <a:solidFill>
                  <a:schemeClr val="tx1"/>
                </a:solidFill>
                <a:latin typeface="Arial" panose="020B0604020202020204" pitchFamily="34" charset="0"/>
                <a:cs typeface="Arial" panose="020B0604020202020204" pitchFamily="34" charset="0"/>
              </a:rPr>
              <a:t>JAXA’s EO Status  </a:t>
            </a:r>
          </a:p>
          <a:p>
            <a:pPr marL="914400" lvl="1" indent="-457200" algn="l">
              <a:spcBef>
                <a:spcPts val="0"/>
              </a:spcBef>
              <a:buFont typeface="Wingdings" panose="05000000000000000000" pitchFamily="2" charset="2"/>
              <a:buChar char="ü"/>
              <a:defRPr/>
            </a:pPr>
            <a:r>
              <a:rPr lang="en-US" altLang="ja-JP" sz="2000" b="0" dirty="0">
                <a:solidFill>
                  <a:prstClr val="black"/>
                </a:solidFill>
                <a:latin typeface="Arial" panose="020B0604020202020204" pitchFamily="34" charset="0"/>
                <a:cs typeface="Arial" panose="020B0604020202020204" pitchFamily="34" charset="0"/>
              </a:rPr>
              <a:t>History of L-band SARs: JERS-1, ALOS, ALOS-2, and future</a:t>
            </a:r>
          </a:p>
          <a:p>
            <a:pPr marL="457200" indent="-457200" algn="l">
              <a:spcBef>
                <a:spcPts val="1200"/>
              </a:spcBef>
              <a:buAutoNum type="arabicPeriod"/>
              <a:defRPr/>
            </a:pPr>
            <a:r>
              <a:rPr lang="en-US" altLang="ja-JP" sz="2400" dirty="0">
                <a:solidFill>
                  <a:schemeClr val="tx1"/>
                </a:solidFill>
                <a:latin typeface="Arial" panose="020B0604020202020204" pitchFamily="34" charset="0"/>
                <a:cs typeface="Arial" panose="020B0604020202020204" pitchFamily="34" charset="0"/>
              </a:rPr>
              <a:t>Analysis Ready Data (ARD) Production Status  </a:t>
            </a:r>
          </a:p>
          <a:p>
            <a:pPr marL="914400" lvl="1" indent="-457200" algn="l">
              <a:spcBef>
                <a:spcPts val="0"/>
              </a:spcBef>
              <a:buFont typeface="Wingdings" panose="05000000000000000000" pitchFamily="2" charset="2"/>
              <a:buChar char="ü"/>
              <a:defRPr/>
            </a:pPr>
            <a:r>
              <a:rPr lang="en-US" altLang="ja-JP" sz="2000" b="0" dirty="0">
                <a:solidFill>
                  <a:schemeClr val="tx1"/>
                </a:solidFill>
                <a:latin typeface="Arial" panose="020B0604020202020204" pitchFamily="34" charset="0"/>
                <a:cs typeface="Arial" panose="020B0604020202020204" pitchFamily="34" charset="0"/>
              </a:rPr>
              <a:t>Case study for forest observations “GFOI” </a:t>
            </a:r>
          </a:p>
          <a:p>
            <a:pPr marL="457200" indent="-457200" algn="l">
              <a:spcBef>
                <a:spcPts val="1200"/>
              </a:spcBef>
              <a:buAutoNum type="arabicPeriod"/>
              <a:defRPr/>
            </a:pPr>
            <a:r>
              <a:rPr lang="en-US" altLang="ja-JP" sz="2400" dirty="0">
                <a:solidFill>
                  <a:schemeClr val="tx1"/>
                </a:solidFill>
                <a:latin typeface="Arial" panose="020B0604020202020204" pitchFamily="34" charset="0"/>
                <a:cs typeface="Arial" panose="020B0604020202020204" pitchFamily="34" charset="0"/>
              </a:rPr>
              <a:t>Description of SAR ARD </a:t>
            </a:r>
          </a:p>
          <a:p>
            <a:pPr marL="457200" indent="-457200" algn="l">
              <a:spcBef>
                <a:spcPts val="1200"/>
              </a:spcBef>
              <a:buAutoNum type="arabicPeriod"/>
              <a:defRPr/>
            </a:pPr>
            <a:r>
              <a:rPr lang="en-US" altLang="ja-JP" sz="2400" dirty="0">
                <a:solidFill>
                  <a:schemeClr val="tx1"/>
                </a:solidFill>
                <a:latin typeface="Arial" panose="020B0604020202020204" pitchFamily="34" charset="0"/>
                <a:cs typeface="Arial" panose="020B0604020202020204" pitchFamily="34" charset="0"/>
              </a:rPr>
              <a:t>Summary  </a:t>
            </a:r>
          </a:p>
        </p:txBody>
      </p:sp>
    </p:spTree>
    <p:extLst>
      <p:ext uri="{BB962C8B-B14F-4D97-AF65-F5344CB8AC3E}">
        <p14:creationId xmlns:p14="http://schemas.microsoft.com/office/powerpoint/2010/main" val="3664277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latin typeface="+mn-lt"/>
              </a:rPr>
              <a:pPr>
                <a:defRPr/>
              </a:pPr>
              <a:t>19</a:t>
            </a:fld>
            <a:endParaRPr lang="ja-JP" altLang="en-US" dirty="0">
              <a:solidFill>
                <a:prstClr val="black"/>
              </a:solidFill>
              <a:latin typeface="+mn-lt"/>
            </a:endParaRPr>
          </a:p>
        </p:txBody>
      </p:sp>
      <p:sp>
        <p:nvSpPr>
          <p:cNvPr id="13" name="Rectangle 1026"/>
          <p:cNvSpPr txBox="1">
            <a:spLocks noChangeArrowheads="1"/>
          </p:cNvSpPr>
          <p:nvPr/>
        </p:nvSpPr>
        <p:spPr>
          <a:xfrm>
            <a:off x="179512" y="692696"/>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b="0" dirty="0">
                <a:solidFill>
                  <a:prstClr val="black"/>
                </a:solidFill>
                <a:ea typeface="ＭＳ Ｐゴシック" charset="-128"/>
              </a:rPr>
              <a:t>PALSAR, PALSAR-2, and JERS-1 25 m global mosaic dataset:  </a:t>
            </a:r>
          </a:p>
        </p:txBody>
      </p:sp>
      <p:sp>
        <p:nvSpPr>
          <p:cNvPr id="8" name="タイトル 2"/>
          <p:cNvSpPr>
            <a:spLocks noGrp="1"/>
          </p:cNvSpPr>
          <p:nvPr>
            <p:ph type="title"/>
          </p:nvPr>
        </p:nvSpPr>
        <p:spPr>
          <a:xfrm>
            <a:off x="395536" y="26988"/>
            <a:ext cx="8352928" cy="615950"/>
          </a:xfrm>
        </p:spPr>
        <p:txBody>
          <a:bodyPr/>
          <a:lstStyle/>
          <a:p>
            <a:r>
              <a:rPr lang="en-US" altLang="ja-JP" dirty="0">
                <a:latin typeface="Tahoma" pitchFamily="34" charset="0"/>
                <a:ea typeface="Tahoma" pitchFamily="34" charset="0"/>
                <a:cs typeface="Tahoma" pitchFamily="34" charset="0"/>
              </a:rPr>
              <a:t>Contents of SAR ARD </a:t>
            </a:r>
            <a:endParaRPr kumimoji="1" lang="ja-JP" altLang="en-US" dirty="0">
              <a:latin typeface="Tahoma" pitchFamily="34" charset="0"/>
              <a:cs typeface="Tahoma" pitchFamily="34" charset="0"/>
            </a:endParaRPr>
          </a:p>
        </p:txBody>
      </p:sp>
      <p:sp>
        <p:nvSpPr>
          <p:cNvPr id="11" name="Rectangle 1026"/>
          <p:cNvSpPr txBox="1">
            <a:spLocks noChangeArrowheads="1"/>
          </p:cNvSpPr>
          <p:nvPr/>
        </p:nvSpPr>
        <p:spPr bwMode="auto">
          <a:xfrm>
            <a:off x="5364088" y="1340768"/>
            <a:ext cx="3779913" cy="511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FAA26D3D-D897-4be2-8F04-BA451C77F1D7}">
              <ma14:placeholderFlag xmlns:ma14="http://schemas.microsoft.com/office/mac/drawingml/2011/main" xmlns="" val="1"/>
            </a:ext>
          </a:extLst>
        </p:spPr>
        <p:txBody>
          <a:bodyPr lIns="50800" tIns="50800" bIns="50800" anchor="t" anchorCtr="0"/>
          <a:lstStyle>
            <a:lvl1pPr marL="39688" indent="-39688"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algn="l"/>
            <a:r>
              <a:rPr lang="sv-SE" sz="2200" u="sng" dirty="0">
                <a:solidFill>
                  <a:srgbClr val="2D2D8A"/>
                </a:solidFill>
                <a:latin typeface="Arial" charset="0"/>
                <a:ea typeface="ヒラギノ角ゴ ProN W6" charset="0"/>
                <a:cs typeface="ヒラギノ角ゴ ProN W6" charset="0"/>
                <a:sym typeface="Arial" charset="0"/>
              </a:rPr>
              <a:t>Backscatter image (</a:t>
            </a:r>
            <a:r>
              <a:rPr lang="sv-SE" sz="2200" u="sng" dirty="0">
                <a:solidFill>
                  <a:srgbClr val="FF0000"/>
                </a:solidFill>
                <a:latin typeface="Arial" charset="0"/>
                <a:ea typeface="ヒラギノ角ゴ ProN W6" charset="0"/>
                <a:cs typeface="ヒラギノ角ゴ ProN W6" charset="0"/>
                <a:sym typeface="Arial" charset="0"/>
              </a:rPr>
              <a:t>HH</a:t>
            </a:r>
            <a:r>
              <a:rPr lang="sv-SE" sz="2200" u="sng" dirty="0">
                <a:solidFill>
                  <a:srgbClr val="2D2D8A"/>
                </a:solidFill>
                <a:latin typeface="Arial" charset="0"/>
                <a:ea typeface="ヒラギノ角ゴ ProN W6" charset="0"/>
                <a:cs typeface="ヒラギノ角ゴ ProN W6" charset="0"/>
                <a:sym typeface="Arial" charset="0"/>
              </a:rPr>
              <a:t>)</a:t>
            </a:r>
          </a:p>
          <a:p>
            <a:pPr marL="342900" indent="-342900" algn="l">
              <a:spcBef>
                <a:spcPts val="600"/>
              </a:spcBef>
              <a:buFont typeface="Wingdings" panose="05000000000000000000" pitchFamily="2" charset="2"/>
              <a:buChar char="n"/>
            </a:pPr>
            <a:r>
              <a:rPr lang="sv-SE" sz="2000" b="0" dirty="0">
                <a:solidFill>
                  <a:srgbClr val="008000"/>
                </a:solidFill>
                <a:latin typeface="Arial" charset="0"/>
                <a:ea typeface="ヒラギノ角ゴ ProN W6" charset="0"/>
                <a:cs typeface="ヒラギノ角ゴ ProN W6" charset="0"/>
                <a:sym typeface="Arial" charset="0"/>
              </a:rPr>
              <a:t>Radar backscatter, normalised for incidence angle ( </a:t>
            </a:r>
            <a:r>
              <a:rPr lang="sv-SE" sz="2000" b="0" dirty="0">
                <a:solidFill>
                  <a:srgbClr val="008000"/>
                </a:solidFill>
                <a:latin typeface="Symbol" charset="0"/>
                <a:ea typeface="ヒラギノ角ゴ ProN W6" charset="0"/>
                <a:cs typeface="ヒラギノ角ゴ ProN W6" charset="0"/>
                <a:sym typeface="Arial" charset="0"/>
              </a:rPr>
              <a:t>g</a:t>
            </a:r>
            <a:r>
              <a:rPr lang="sv-SE" sz="2000" b="0" baseline="30000" dirty="0">
                <a:solidFill>
                  <a:srgbClr val="008000"/>
                </a:solidFill>
                <a:latin typeface="Arial" charset="0"/>
                <a:ea typeface="ヒラギノ角ゴ ProN W6" charset="0"/>
                <a:cs typeface="ヒラギノ角ゴ ProN W6" charset="0"/>
                <a:sym typeface="Arial" charset="0"/>
              </a:rPr>
              <a:t>o </a:t>
            </a:r>
            <a:r>
              <a:rPr lang="sv-SE" sz="2000" b="0" dirty="0">
                <a:solidFill>
                  <a:srgbClr val="008000"/>
                </a:solidFill>
                <a:latin typeface="Symbol" charset="0"/>
                <a:ea typeface="ヒラギノ角ゴ ProN W6" charset="0"/>
                <a:cs typeface="ヒラギノ角ゴ ProN W6" charset="0"/>
                <a:sym typeface="Arial" charset="0"/>
              </a:rPr>
              <a:t>= s</a:t>
            </a:r>
            <a:r>
              <a:rPr lang="sv-SE" sz="2000" b="0" baseline="30000" dirty="0">
                <a:solidFill>
                  <a:srgbClr val="008000"/>
                </a:solidFill>
                <a:latin typeface="Arial" charset="0"/>
                <a:ea typeface="ヒラギノ角ゴ ProN W6" charset="0"/>
                <a:cs typeface="ヒラギノ角ゴ ProN W6" charset="0"/>
                <a:sym typeface="Arial" charset="0"/>
              </a:rPr>
              <a:t>o</a:t>
            </a:r>
            <a:r>
              <a:rPr lang="sv-SE" sz="2000" b="0" dirty="0">
                <a:solidFill>
                  <a:srgbClr val="008000"/>
                </a:solidFill>
                <a:latin typeface="Arial" charset="0"/>
                <a:ea typeface="ヒラギノ角ゴ ProN W6" charset="0"/>
                <a:cs typeface="ヒラギノ角ゴ ProN W6" charset="0"/>
                <a:sym typeface="Arial" charset="0"/>
              </a:rPr>
              <a:t>/cos</a:t>
            </a:r>
            <a:r>
              <a:rPr lang="en-US" sz="2000" b="0" dirty="0">
                <a:solidFill>
                  <a:srgbClr val="008000"/>
                </a:solidFill>
                <a:latin typeface="Symbol" charset="0"/>
                <a:ea typeface="ヒラギノ角ゴ ProN W6" charset="0"/>
                <a:cs typeface="ヒラギノ角ゴ ProN W6" charset="0"/>
                <a:sym typeface="Arial" charset="0"/>
              </a:rPr>
              <a:t>q</a:t>
            </a:r>
            <a:r>
              <a:rPr lang="en-US" sz="2000" b="0" baseline="-25000" dirty="0">
                <a:solidFill>
                  <a:srgbClr val="008000"/>
                </a:solidFill>
                <a:latin typeface="Comic Sans MS" charset="0"/>
                <a:ea typeface="ヒラギノ角ゴ ProN W6" charset="0"/>
                <a:cs typeface="ヒラギノ角ゴ ProN W6" charset="0"/>
                <a:sym typeface="Arial" charset="0"/>
              </a:rPr>
              <a:t>i </a:t>
            </a:r>
            <a:r>
              <a:rPr lang="sv-SE" sz="2000" b="0" dirty="0">
                <a:solidFill>
                  <a:srgbClr val="008000"/>
                </a:solidFill>
                <a:latin typeface="Arial" charset="0"/>
                <a:ea typeface="ヒラギノ角ゴ ProN W6" charset="0"/>
                <a:cs typeface="ヒラギノ角ゴ ProN W6" charset="0"/>
                <a:sym typeface="Arial" charset="0"/>
              </a:rPr>
              <a:t>)</a:t>
            </a:r>
          </a:p>
          <a:p>
            <a:pPr marL="342900" indent="-342900" algn="l">
              <a:spcBef>
                <a:spcPts val="600"/>
              </a:spcBef>
              <a:buFont typeface="Wingdings" panose="05000000000000000000" pitchFamily="2" charset="2"/>
              <a:buChar char="n"/>
            </a:pPr>
            <a:r>
              <a:rPr lang="sv-SE" sz="2000" b="0" dirty="0">
                <a:solidFill>
                  <a:srgbClr val="008000"/>
                </a:solidFill>
                <a:latin typeface="Arial" charset="0"/>
                <a:ea typeface="ヒラギノ角ゴ ProN W6" charset="0"/>
                <a:cs typeface="ヒラギノ角ゴ ProN W6" charset="0"/>
                <a:sym typeface="Arial" charset="0"/>
              </a:rPr>
              <a:t>Radiometric and geometric corrections for topography</a:t>
            </a:r>
          </a:p>
          <a:p>
            <a:pPr marL="342900" indent="-342900" algn="l">
              <a:spcBef>
                <a:spcPts val="600"/>
              </a:spcBef>
              <a:buFont typeface="Wingdings" panose="05000000000000000000" pitchFamily="2" charset="2"/>
              <a:buChar char="n"/>
            </a:pPr>
            <a:r>
              <a:rPr lang="sv-SE" sz="2000" b="0" dirty="0">
                <a:solidFill>
                  <a:srgbClr val="008000"/>
                </a:solidFill>
                <a:latin typeface="Arial" charset="0"/>
                <a:ea typeface="ヒラギノ角ゴ ProN W6" charset="0"/>
                <a:cs typeface="ヒラギノ角ゴ ProN W6" charset="0"/>
                <a:sym typeface="Arial" charset="0"/>
              </a:rPr>
              <a:t>16 bits (Unsigned INT)</a:t>
            </a:r>
          </a:p>
          <a:p>
            <a:pPr marL="342900" indent="-342900" algn="l">
              <a:spcBef>
                <a:spcPts val="600"/>
              </a:spcBef>
              <a:buFont typeface="Wingdings" panose="05000000000000000000" pitchFamily="2" charset="2"/>
              <a:buChar char="n"/>
            </a:pPr>
            <a:r>
              <a:rPr lang="sv-SE" altLang="ja-JP" sz="2000" b="0" dirty="0">
                <a:solidFill>
                  <a:srgbClr val="008000"/>
                </a:solidFill>
                <a:latin typeface="Arial" charset="0"/>
                <a:ea typeface="ヒラギノ角ゴ ProN W6" charset="0"/>
                <a:cs typeface="ヒラギノ角ゴ ProN W6" charset="0"/>
                <a:sym typeface="Arial" charset="0"/>
              </a:rPr>
              <a:t>ENVI header information</a:t>
            </a:r>
          </a:p>
          <a:p>
            <a:pPr marL="342900" indent="-342900" algn="l">
              <a:spcBef>
                <a:spcPts val="600"/>
              </a:spcBef>
              <a:buFont typeface="Wingdings" panose="05000000000000000000" pitchFamily="2" charset="2"/>
              <a:buChar char="n"/>
            </a:pPr>
            <a:endParaRPr lang="sv-SE" sz="2000" b="0" dirty="0">
              <a:solidFill>
                <a:srgbClr val="2D2D8A"/>
              </a:solidFill>
              <a:latin typeface="Arial" charset="0"/>
              <a:ea typeface="ヒラギノ角ゴ ProN W6" charset="0"/>
              <a:cs typeface="ヒラギノ角ゴ ProN W6" charset="0"/>
              <a:sym typeface="Arial" charset="0"/>
            </a:endParaRPr>
          </a:p>
          <a:p>
            <a:pPr marL="342900" indent="-342900" algn="l">
              <a:spcBef>
                <a:spcPts val="600"/>
              </a:spcBef>
              <a:buFont typeface="Wingdings" panose="05000000000000000000" pitchFamily="2" charset="2"/>
              <a:buChar char="n"/>
            </a:pPr>
            <a:endParaRPr lang="sv-SE" sz="2000" b="0" dirty="0">
              <a:solidFill>
                <a:srgbClr val="2D2D8A"/>
              </a:solidFill>
              <a:latin typeface="Arial" charset="0"/>
              <a:ea typeface="ヒラギノ角ゴ ProN W6" charset="0"/>
              <a:cs typeface="ヒラギノ角ゴ ProN W6" charset="0"/>
              <a:sym typeface="Arial" charset="0"/>
            </a:endParaRPr>
          </a:p>
        </p:txBody>
      </p:sp>
      <p:pic>
        <p:nvPicPr>
          <p:cNvPr id="14" name="Picture 7" descr="Screen Shot 2014-01-23 at 18.55.40.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968" y="1052736"/>
            <a:ext cx="5318120" cy="597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26241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Screen Shot 2014-01-23 at 18.56.03.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496" y="1052736"/>
            <a:ext cx="5318120" cy="597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latin typeface="+mn-lt"/>
              </a:rPr>
              <a:pPr>
                <a:defRPr/>
              </a:pPr>
              <a:t>20</a:t>
            </a:fld>
            <a:endParaRPr lang="ja-JP" altLang="en-US" dirty="0">
              <a:solidFill>
                <a:prstClr val="black"/>
              </a:solidFill>
              <a:latin typeface="+mn-lt"/>
            </a:endParaRPr>
          </a:p>
        </p:txBody>
      </p:sp>
      <p:sp>
        <p:nvSpPr>
          <p:cNvPr id="13" name="Rectangle 1026"/>
          <p:cNvSpPr txBox="1">
            <a:spLocks noChangeArrowheads="1"/>
          </p:cNvSpPr>
          <p:nvPr/>
        </p:nvSpPr>
        <p:spPr>
          <a:xfrm>
            <a:off x="179512" y="692696"/>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b="0" dirty="0">
                <a:solidFill>
                  <a:prstClr val="black"/>
                </a:solidFill>
                <a:ea typeface="ＭＳ Ｐゴシック" charset="-128"/>
              </a:rPr>
              <a:t>PALSAR and PALSAR-2 25 m global mosaic dataset:  </a:t>
            </a:r>
          </a:p>
        </p:txBody>
      </p:sp>
      <p:sp>
        <p:nvSpPr>
          <p:cNvPr id="8" name="タイトル 2"/>
          <p:cNvSpPr>
            <a:spLocks noGrp="1"/>
          </p:cNvSpPr>
          <p:nvPr>
            <p:ph type="title"/>
          </p:nvPr>
        </p:nvSpPr>
        <p:spPr>
          <a:xfrm>
            <a:off x="395536" y="26988"/>
            <a:ext cx="8352928" cy="615950"/>
          </a:xfrm>
        </p:spPr>
        <p:txBody>
          <a:bodyPr/>
          <a:lstStyle/>
          <a:p>
            <a:r>
              <a:rPr lang="en-US" altLang="ja-JP" dirty="0">
                <a:latin typeface="Tahoma" pitchFamily="34" charset="0"/>
                <a:ea typeface="Tahoma" pitchFamily="34" charset="0"/>
                <a:cs typeface="Tahoma" pitchFamily="34" charset="0"/>
              </a:rPr>
              <a:t>Contents of SAR ARD </a:t>
            </a:r>
            <a:endParaRPr kumimoji="1" lang="ja-JP" altLang="en-US" dirty="0">
              <a:latin typeface="Tahoma" pitchFamily="34" charset="0"/>
              <a:cs typeface="Tahoma" pitchFamily="34" charset="0"/>
            </a:endParaRPr>
          </a:p>
        </p:txBody>
      </p:sp>
      <p:sp>
        <p:nvSpPr>
          <p:cNvPr id="11" name="Rectangle 1026"/>
          <p:cNvSpPr txBox="1">
            <a:spLocks noChangeArrowheads="1"/>
          </p:cNvSpPr>
          <p:nvPr/>
        </p:nvSpPr>
        <p:spPr bwMode="auto">
          <a:xfrm>
            <a:off x="5364088" y="1340768"/>
            <a:ext cx="3779913" cy="511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FAA26D3D-D897-4be2-8F04-BA451C77F1D7}">
              <ma14:placeholderFlag xmlns:ma14="http://schemas.microsoft.com/office/mac/drawingml/2011/main" xmlns="" val="1"/>
            </a:ext>
          </a:extLst>
        </p:spPr>
        <p:txBody>
          <a:bodyPr lIns="50800" tIns="50800" bIns="50800" anchor="t" anchorCtr="0"/>
          <a:lstStyle>
            <a:lvl1pPr marL="39688" indent="-39688"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algn="l"/>
            <a:r>
              <a:rPr lang="sv-SE" sz="2200" u="sng" dirty="0">
                <a:solidFill>
                  <a:srgbClr val="2D2D8A"/>
                </a:solidFill>
                <a:latin typeface="Arial" charset="0"/>
                <a:ea typeface="ヒラギノ角ゴ ProN W6" charset="0"/>
                <a:cs typeface="ヒラギノ角ゴ ProN W6" charset="0"/>
                <a:sym typeface="Arial" charset="0"/>
              </a:rPr>
              <a:t>Backscatter image (</a:t>
            </a:r>
            <a:r>
              <a:rPr lang="sv-SE" sz="2200" u="sng" dirty="0">
                <a:solidFill>
                  <a:srgbClr val="FF0000"/>
                </a:solidFill>
                <a:latin typeface="Arial" charset="0"/>
                <a:ea typeface="ヒラギノ角ゴ ProN W6" charset="0"/>
                <a:cs typeface="ヒラギノ角ゴ ProN W6" charset="0"/>
                <a:sym typeface="Arial" charset="0"/>
              </a:rPr>
              <a:t>HV</a:t>
            </a:r>
            <a:r>
              <a:rPr lang="sv-SE" sz="2200" u="sng" dirty="0">
                <a:solidFill>
                  <a:srgbClr val="2D2D8A"/>
                </a:solidFill>
                <a:latin typeface="Arial" charset="0"/>
                <a:ea typeface="ヒラギノ角ゴ ProN W6" charset="0"/>
                <a:cs typeface="ヒラギノ角ゴ ProN W6" charset="0"/>
                <a:sym typeface="Arial" charset="0"/>
              </a:rPr>
              <a:t>)</a:t>
            </a:r>
          </a:p>
          <a:p>
            <a:pPr marL="342900" indent="-342900" algn="l">
              <a:spcBef>
                <a:spcPts val="600"/>
              </a:spcBef>
              <a:buFont typeface="Wingdings" panose="05000000000000000000" pitchFamily="2" charset="2"/>
              <a:buChar char="n"/>
            </a:pPr>
            <a:r>
              <a:rPr lang="sv-SE" sz="2000" b="0" dirty="0">
                <a:solidFill>
                  <a:srgbClr val="008000"/>
                </a:solidFill>
                <a:latin typeface="Arial" charset="0"/>
                <a:ea typeface="ヒラギノ角ゴ ProN W6" charset="0"/>
                <a:cs typeface="ヒラギノ角ゴ ProN W6" charset="0"/>
                <a:sym typeface="Arial" charset="0"/>
              </a:rPr>
              <a:t>Radar backscatter, normalised for incidence angle ( </a:t>
            </a:r>
            <a:r>
              <a:rPr lang="sv-SE" sz="2000" b="0" dirty="0">
                <a:solidFill>
                  <a:srgbClr val="008000"/>
                </a:solidFill>
                <a:latin typeface="Symbol" charset="0"/>
                <a:ea typeface="ヒラギノ角ゴ ProN W6" charset="0"/>
                <a:cs typeface="ヒラギノ角ゴ ProN W6" charset="0"/>
                <a:sym typeface="Arial" charset="0"/>
              </a:rPr>
              <a:t>g</a:t>
            </a:r>
            <a:r>
              <a:rPr lang="sv-SE" sz="2000" b="0" baseline="30000" dirty="0">
                <a:solidFill>
                  <a:srgbClr val="008000"/>
                </a:solidFill>
                <a:latin typeface="Arial" charset="0"/>
                <a:ea typeface="ヒラギノ角ゴ ProN W6" charset="0"/>
                <a:cs typeface="ヒラギノ角ゴ ProN W6" charset="0"/>
                <a:sym typeface="Arial" charset="0"/>
              </a:rPr>
              <a:t>o </a:t>
            </a:r>
            <a:r>
              <a:rPr lang="sv-SE" sz="2000" b="0" dirty="0">
                <a:solidFill>
                  <a:srgbClr val="008000"/>
                </a:solidFill>
                <a:latin typeface="Symbol" charset="0"/>
                <a:ea typeface="ヒラギノ角ゴ ProN W6" charset="0"/>
                <a:cs typeface="ヒラギノ角ゴ ProN W6" charset="0"/>
                <a:sym typeface="Arial" charset="0"/>
              </a:rPr>
              <a:t>= s</a:t>
            </a:r>
            <a:r>
              <a:rPr lang="sv-SE" sz="2000" b="0" baseline="30000" dirty="0">
                <a:solidFill>
                  <a:srgbClr val="008000"/>
                </a:solidFill>
                <a:latin typeface="Arial" charset="0"/>
                <a:ea typeface="ヒラギノ角ゴ ProN W6" charset="0"/>
                <a:cs typeface="ヒラギノ角ゴ ProN W6" charset="0"/>
                <a:sym typeface="Arial" charset="0"/>
              </a:rPr>
              <a:t>o</a:t>
            </a:r>
            <a:r>
              <a:rPr lang="sv-SE" sz="2000" b="0" dirty="0">
                <a:solidFill>
                  <a:srgbClr val="008000"/>
                </a:solidFill>
                <a:latin typeface="Arial" charset="0"/>
                <a:ea typeface="ヒラギノ角ゴ ProN W6" charset="0"/>
                <a:cs typeface="ヒラギノ角ゴ ProN W6" charset="0"/>
                <a:sym typeface="Arial" charset="0"/>
              </a:rPr>
              <a:t>/cos</a:t>
            </a:r>
            <a:r>
              <a:rPr lang="en-US" sz="2000" b="0" dirty="0">
                <a:solidFill>
                  <a:srgbClr val="008000"/>
                </a:solidFill>
                <a:latin typeface="Symbol" charset="0"/>
                <a:ea typeface="ヒラギノ角ゴ ProN W6" charset="0"/>
                <a:cs typeface="ヒラギノ角ゴ ProN W6" charset="0"/>
                <a:sym typeface="Arial" charset="0"/>
              </a:rPr>
              <a:t>q</a:t>
            </a:r>
            <a:r>
              <a:rPr lang="en-US" sz="2000" b="0" baseline="-25000" dirty="0">
                <a:solidFill>
                  <a:srgbClr val="008000"/>
                </a:solidFill>
                <a:latin typeface="Comic Sans MS" charset="0"/>
                <a:ea typeface="ヒラギノ角ゴ ProN W6" charset="0"/>
                <a:cs typeface="ヒラギノ角ゴ ProN W6" charset="0"/>
                <a:sym typeface="Arial" charset="0"/>
              </a:rPr>
              <a:t>i </a:t>
            </a:r>
            <a:r>
              <a:rPr lang="sv-SE" sz="2000" b="0" dirty="0">
                <a:solidFill>
                  <a:srgbClr val="008000"/>
                </a:solidFill>
                <a:latin typeface="Arial" charset="0"/>
                <a:ea typeface="ヒラギノ角ゴ ProN W6" charset="0"/>
                <a:cs typeface="ヒラギノ角ゴ ProN W6" charset="0"/>
                <a:sym typeface="Arial" charset="0"/>
              </a:rPr>
              <a:t>)</a:t>
            </a:r>
          </a:p>
          <a:p>
            <a:pPr marL="342900" indent="-342900" algn="l">
              <a:spcBef>
                <a:spcPts val="600"/>
              </a:spcBef>
              <a:buFont typeface="Wingdings" panose="05000000000000000000" pitchFamily="2" charset="2"/>
              <a:buChar char="n"/>
            </a:pPr>
            <a:r>
              <a:rPr lang="sv-SE" sz="2000" b="0" dirty="0">
                <a:solidFill>
                  <a:srgbClr val="008000"/>
                </a:solidFill>
                <a:latin typeface="Arial" charset="0"/>
                <a:ea typeface="ヒラギノ角ゴ ProN W6" charset="0"/>
                <a:cs typeface="ヒラギノ角ゴ ProN W6" charset="0"/>
                <a:sym typeface="Arial" charset="0"/>
              </a:rPr>
              <a:t>Radiometric and geometric corrections for topography</a:t>
            </a:r>
          </a:p>
          <a:p>
            <a:pPr marL="342900" indent="-342900" algn="l">
              <a:spcBef>
                <a:spcPts val="600"/>
              </a:spcBef>
              <a:buFont typeface="Wingdings" panose="05000000000000000000" pitchFamily="2" charset="2"/>
              <a:buChar char="n"/>
            </a:pPr>
            <a:r>
              <a:rPr lang="sv-SE" sz="2000" b="0" dirty="0">
                <a:solidFill>
                  <a:srgbClr val="008000"/>
                </a:solidFill>
                <a:latin typeface="Arial" charset="0"/>
                <a:ea typeface="ヒラギノ角ゴ ProN W6" charset="0"/>
                <a:cs typeface="ヒラギノ角ゴ ProN W6" charset="0"/>
                <a:sym typeface="Arial" charset="0"/>
              </a:rPr>
              <a:t>16 bits (Unsigned INT)</a:t>
            </a:r>
            <a:endParaRPr lang="sv-SE" sz="2000" b="0" dirty="0">
              <a:solidFill>
                <a:srgbClr val="2D2D8A"/>
              </a:solidFill>
              <a:latin typeface="Arial" charset="0"/>
              <a:ea typeface="ヒラギノ角ゴ ProN W6" charset="0"/>
              <a:cs typeface="ヒラギノ角ゴ ProN W6" charset="0"/>
              <a:sym typeface="Arial" charset="0"/>
            </a:endParaRPr>
          </a:p>
          <a:p>
            <a:pPr marL="342900" indent="-342900" algn="l">
              <a:spcBef>
                <a:spcPts val="600"/>
              </a:spcBef>
              <a:buFont typeface="Wingdings" panose="05000000000000000000" pitchFamily="2" charset="2"/>
              <a:buChar char="n"/>
            </a:pPr>
            <a:r>
              <a:rPr lang="sv-SE" altLang="ja-JP" sz="2000" b="0" dirty="0">
                <a:solidFill>
                  <a:srgbClr val="008000"/>
                </a:solidFill>
                <a:latin typeface="Arial" charset="0"/>
                <a:ea typeface="ヒラギノ角ゴ ProN W6" charset="0"/>
                <a:cs typeface="ヒラギノ角ゴ ProN W6" charset="0"/>
                <a:sym typeface="Arial" charset="0"/>
              </a:rPr>
              <a:t>ENVI header information</a:t>
            </a:r>
          </a:p>
          <a:p>
            <a:pPr marL="342900" indent="-342900" algn="l">
              <a:spcBef>
                <a:spcPts val="600"/>
              </a:spcBef>
              <a:buFont typeface="Wingdings" panose="05000000000000000000" pitchFamily="2" charset="2"/>
              <a:buChar char="n"/>
            </a:pPr>
            <a:endParaRPr lang="sv-SE" sz="2000" b="0" dirty="0">
              <a:solidFill>
                <a:srgbClr val="2D2D8A"/>
              </a:solidFill>
              <a:latin typeface="Arial" charset="0"/>
              <a:ea typeface="ヒラギノ角ゴ ProN W6" charset="0"/>
              <a:cs typeface="ヒラギノ角ゴ ProN W6" charset="0"/>
              <a:sym typeface="Arial" charset="0"/>
            </a:endParaRPr>
          </a:p>
        </p:txBody>
      </p:sp>
    </p:spTree>
    <p:extLst>
      <p:ext uri="{BB962C8B-B14F-4D97-AF65-F5344CB8AC3E}">
        <p14:creationId xmlns:p14="http://schemas.microsoft.com/office/powerpoint/2010/main" val="4237146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Screen Shot 2014-01-25 at 00.08.51.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496" y="1052736"/>
            <a:ext cx="5318120" cy="597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latin typeface="+mn-lt"/>
              </a:rPr>
              <a:pPr>
                <a:defRPr/>
              </a:pPr>
              <a:t>21</a:t>
            </a:fld>
            <a:endParaRPr lang="ja-JP" altLang="en-US" dirty="0">
              <a:solidFill>
                <a:prstClr val="black"/>
              </a:solidFill>
              <a:latin typeface="+mn-lt"/>
            </a:endParaRPr>
          </a:p>
        </p:txBody>
      </p:sp>
      <p:sp>
        <p:nvSpPr>
          <p:cNvPr id="13" name="Rectangle 1026"/>
          <p:cNvSpPr txBox="1">
            <a:spLocks noChangeArrowheads="1"/>
          </p:cNvSpPr>
          <p:nvPr/>
        </p:nvSpPr>
        <p:spPr>
          <a:xfrm>
            <a:off x="179512" y="692696"/>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b="0" dirty="0">
                <a:solidFill>
                  <a:prstClr val="black"/>
                </a:solidFill>
                <a:ea typeface="ＭＳ Ｐゴシック" charset="-128"/>
              </a:rPr>
              <a:t>PALSAR and PALSAR-2 25 m global mosaic dataset:  </a:t>
            </a:r>
          </a:p>
        </p:txBody>
      </p:sp>
      <p:sp>
        <p:nvSpPr>
          <p:cNvPr id="8" name="タイトル 2"/>
          <p:cNvSpPr>
            <a:spLocks noGrp="1"/>
          </p:cNvSpPr>
          <p:nvPr>
            <p:ph type="title"/>
          </p:nvPr>
        </p:nvSpPr>
        <p:spPr>
          <a:xfrm>
            <a:off x="395536" y="26988"/>
            <a:ext cx="8352928" cy="615950"/>
          </a:xfrm>
        </p:spPr>
        <p:txBody>
          <a:bodyPr/>
          <a:lstStyle/>
          <a:p>
            <a:r>
              <a:rPr lang="en-US" altLang="ja-JP" dirty="0">
                <a:latin typeface="Tahoma" pitchFamily="34" charset="0"/>
                <a:ea typeface="Tahoma" pitchFamily="34" charset="0"/>
                <a:cs typeface="Tahoma" pitchFamily="34" charset="0"/>
              </a:rPr>
              <a:t>Contents of SAR ARD </a:t>
            </a:r>
            <a:endParaRPr kumimoji="1" lang="ja-JP" altLang="en-US" dirty="0">
              <a:latin typeface="Tahoma" pitchFamily="34" charset="0"/>
              <a:cs typeface="Tahoma" pitchFamily="34" charset="0"/>
            </a:endParaRPr>
          </a:p>
        </p:txBody>
      </p:sp>
      <p:sp>
        <p:nvSpPr>
          <p:cNvPr id="11" name="Rectangle 1026"/>
          <p:cNvSpPr txBox="1">
            <a:spLocks noChangeArrowheads="1"/>
          </p:cNvSpPr>
          <p:nvPr/>
        </p:nvSpPr>
        <p:spPr bwMode="auto">
          <a:xfrm>
            <a:off x="5364088" y="1340768"/>
            <a:ext cx="3779913" cy="511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FAA26D3D-D897-4be2-8F04-BA451C77F1D7}">
              <ma14:placeholderFlag xmlns:ma14="http://schemas.microsoft.com/office/mac/drawingml/2011/main" xmlns="" val="1"/>
            </a:ext>
          </a:extLst>
        </p:spPr>
        <p:txBody>
          <a:bodyPr lIns="50800" tIns="50800" bIns="50800" anchor="t" anchorCtr="0"/>
          <a:lstStyle>
            <a:lvl1pPr marL="39688" indent="-39688"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algn="l"/>
            <a:r>
              <a:rPr lang="sv-SE" sz="2200" u="sng" dirty="0">
                <a:solidFill>
                  <a:srgbClr val="2D2D8A"/>
                </a:solidFill>
                <a:latin typeface="Arial" charset="0"/>
                <a:ea typeface="ヒラギノ角ゴ ProN W6" charset="0"/>
                <a:cs typeface="ヒラギノ角ゴ ProN W6" charset="0"/>
                <a:sym typeface="Arial" charset="0"/>
              </a:rPr>
              <a:t>Backscatter image </a:t>
            </a:r>
          </a:p>
          <a:p>
            <a:pPr marL="342900" indent="-342900" algn="l">
              <a:spcBef>
                <a:spcPts val="600"/>
              </a:spcBef>
              <a:buFont typeface="Wingdings" panose="05000000000000000000" pitchFamily="2" charset="2"/>
              <a:buChar char="n"/>
            </a:pPr>
            <a:r>
              <a:rPr lang="sv-SE" sz="2000" b="0" dirty="0">
                <a:solidFill>
                  <a:srgbClr val="008000"/>
                </a:solidFill>
                <a:latin typeface="Arial" charset="0"/>
                <a:ea typeface="ヒラギノ角ゴ ProN W6" charset="0"/>
                <a:cs typeface="ヒラギノ角ゴ ProN W6" charset="0"/>
                <a:sym typeface="Arial" charset="0"/>
              </a:rPr>
              <a:t>Faulse color composite </a:t>
            </a:r>
          </a:p>
          <a:p>
            <a:pPr marL="0" indent="0" algn="l">
              <a:spcBef>
                <a:spcPts val="600"/>
              </a:spcBef>
            </a:pPr>
            <a:r>
              <a:rPr lang="sv-SE" sz="2000" b="0" dirty="0">
                <a:solidFill>
                  <a:srgbClr val="008000"/>
                </a:solidFill>
                <a:latin typeface="Arial" charset="0"/>
                <a:ea typeface="ヒラギノ角ゴ ProN W6" charset="0"/>
                <a:cs typeface="ヒラギノ角ゴ ProN W6" charset="0"/>
                <a:sym typeface="Arial" charset="0"/>
              </a:rPr>
              <a:t>       </a:t>
            </a:r>
            <a:r>
              <a:rPr lang="sv-SE" sz="2000" b="0" dirty="0">
                <a:solidFill>
                  <a:srgbClr val="FF0000"/>
                </a:solidFill>
                <a:latin typeface="Arial" charset="0"/>
                <a:ea typeface="ヒラギノ角ゴ ProN W6" charset="0"/>
                <a:cs typeface="ヒラギノ角ゴ ProN W6" charset="0"/>
                <a:sym typeface="Arial" charset="0"/>
              </a:rPr>
              <a:t>R: HH</a:t>
            </a:r>
          </a:p>
          <a:p>
            <a:pPr marL="0" indent="0" algn="l">
              <a:spcBef>
                <a:spcPts val="0"/>
              </a:spcBef>
            </a:pPr>
            <a:r>
              <a:rPr lang="sv-SE" sz="2000" b="0" dirty="0">
                <a:solidFill>
                  <a:srgbClr val="008000"/>
                </a:solidFill>
                <a:latin typeface="Arial" charset="0"/>
                <a:ea typeface="ヒラギノ角ゴ ProN W6" charset="0"/>
                <a:cs typeface="ヒラギノ角ゴ ProN W6" charset="0"/>
                <a:sym typeface="Arial" charset="0"/>
              </a:rPr>
              <a:t>       G: HV</a:t>
            </a:r>
          </a:p>
          <a:p>
            <a:pPr marL="0" indent="0" algn="l">
              <a:spcBef>
                <a:spcPts val="0"/>
              </a:spcBef>
            </a:pPr>
            <a:r>
              <a:rPr lang="sv-SE" sz="2000" b="0" dirty="0">
                <a:solidFill>
                  <a:srgbClr val="008000"/>
                </a:solidFill>
                <a:latin typeface="Arial" charset="0"/>
                <a:ea typeface="ヒラギノ角ゴ ProN W6" charset="0"/>
                <a:cs typeface="ヒラギノ角ゴ ProN W6" charset="0"/>
                <a:sym typeface="Arial" charset="0"/>
              </a:rPr>
              <a:t>       B: HH/HV</a:t>
            </a:r>
          </a:p>
          <a:p>
            <a:pPr marL="342900" indent="-342900" algn="l">
              <a:spcBef>
                <a:spcPts val="600"/>
              </a:spcBef>
              <a:buFont typeface="Wingdings" panose="05000000000000000000" pitchFamily="2" charset="2"/>
              <a:buChar char="n"/>
            </a:pPr>
            <a:endParaRPr lang="sv-SE" sz="2000" b="0" dirty="0">
              <a:solidFill>
                <a:srgbClr val="2D2D8A"/>
              </a:solidFill>
              <a:latin typeface="Arial" charset="0"/>
              <a:ea typeface="ヒラギノ角ゴ ProN W6" charset="0"/>
              <a:cs typeface="ヒラギノ角ゴ ProN W6" charset="0"/>
              <a:sym typeface="Arial" charset="0"/>
            </a:endParaRPr>
          </a:p>
        </p:txBody>
      </p:sp>
    </p:spTree>
    <p:extLst>
      <p:ext uri="{BB962C8B-B14F-4D97-AF65-F5344CB8AC3E}">
        <p14:creationId xmlns:p14="http://schemas.microsoft.com/office/powerpoint/2010/main" val="1441449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4-01-23 at 18.56.24.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496" y="1052736"/>
            <a:ext cx="5318120" cy="597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3"/>
          <p:cNvSpPr>
            <a:spLocks noChangeArrowheads="1"/>
          </p:cNvSpPr>
          <p:nvPr/>
        </p:nvSpPr>
        <p:spPr bwMode="auto">
          <a:xfrm>
            <a:off x="633565" y="3495898"/>
            <a:ext cx="133995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sv-SE" sz="1800">
                <a:solidFill>
                  <a:schemeClr val="bg1"/>
                </a:solidFill>
                <a:latin typeface="Arial" charset="0"/>
                <a:cs typeface="Arial" charset="0"/>
              </a:rPr>
              <a:t>DN=917</a:t>
            </a:r>
          </a:p>
          <a:p>
            <a:r>
              <a:rPr lang="en-GB" sz="1800">
                <a:solidFill>
                  <a:schemeClr val="bg1"/>
                </a:solidFill>
                <a:latin typeface="Arial" charset="0"/>
                <a:cs typeface="Arial" charset="0"/>
              </a:rPr>
              <a:t>29/07/2008</a:t>
            </a:r>
          </a:p>
        </p:txBody>
      </p:sp>
      <p:sp>
        <p:nvSpPr>
          <p:cNvPr id="14" name="Rectangle 9"/>
          <p:cNvSpPr>
            <a:spLocks noChangeArrowheads="1"/>
          </p:cNvSpPr>
          <p:nvPr/>
        </p:nvSpPr>
        <p:spPr bwMode="auto">
          <a:xfrm>
            <a:off x="2654979" y="3495898"/>
            <a:ext cx="133995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sv-SE" sz="1800">
                <a:solidFill>
                  <a:schemeClr val="bg1"/>
                </a:solidFill>
                <a:latin typeface="Arial" charset="0"/>
                <a:cs typeface="Arial" charset="0"/>
              </a:rPr>
              <a:t>DN=854</a:t>
            </a:r>
          </a:p>
          <a:p>
            <a:r>
              <a:rPr lang="en-GB" sz="1800">
                <a:solidFill>
                  <a:schemeClr val="bg1"/>
                </a:solidFill>
                <a:latin typeface="Arial" charset="0"/>
                <a:cs typeface="Arial" charset="0"/>
              </a:rPr>
              <a:t>27/05/2008</a:t>
            </a:r>
          </a:p>
        </p:txBody>
      </p:sp>
      <p:sp>
        <p:nvSpPr>
          <p:cNvPr id="15" name="Rectangle 10"/>
          <p:cNvSpPr>
            <a:spLocks noChangeArrowheads="1"/>
          </p:cNvSpPr>
          <p:nvPr/>
        </p:nvSpPr>
        <p:spPr bwMode="auto">
          <a:xfrm>
            <a:off x="3614949" y="1624235"/>
            <a:ext cx="133995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r"/>
            <a:r>
              <a:rPr lang="sv-SE" sz="1800">
                <a:solidFill>
                  <a:schemeClr val="bg2"/>
                </a:solidFill>
                <a:latin typeface="Arial" charset="0"/>
                <a:cs typeface="Arial" charset="0"/>
              </a:rPr>
              <a:t>DN=975</a:t>
            </a:r>
          </a:p>
          <a:p>
            <a:pPr algn="r"/>
            <a:r>
              <a:rPr lang="en-GB" sz="1800">
                <a:solidFill>
                  <a:schemeClr val="bg2"/>
                </a:solidFill>
                <a:latin typeface="Arial" charset="0"/>
                <a:cs typeface="Arial" charset="0"/>
              </a:rPr>
              <a:t>25/09/2008</a:t>
            </a:r>
          </a:p>
        </p:txBody>
      </p:sp>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latin typeface="+mn-lt"/>
              </a:rPr>
              <a:pPr>
                <a:defRPr/>
              </a:pPr>
              <a:t>22</a:t>
            </a:fld>
            <a:endParaRPr lang="ja-JP" altLang="en-US" dirty="0">
              <a:solidFill>
                <a:prstClr val="black"/>
              </a:solidFill>
              <a:latin typeface="+mn-lt"/>
            </a:endParaRPr>
          </a:p>
        </p:txBody>
      </p:sp>
      <p:sp>
        <p:nvSpPr>
          <p:cNvPr id="13" name="Rectangle 1026"/>
          <p:cNvSpPr txBox="1">
            <a:spLocks noChangeArrowheads="1"/>
          </p:cNvSpPr>
          <p:nvPr/>
        </p:nvSpPr>
        <p:spPr>
          <a:xfrm>
            <a:off x="179512" y="692696"/>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b="0" dirty="0">
                <a:solidFill>
                  <a:prstClr val="black"/>
                </a:solidFill>
                <a:ea typeface="ＭＳ Ｐゴシック" charset="-128"/>
              </a:rPr>
              <a:t>PALSAR, PALSAR-2, and JERS-1 25 m global mosaic dataset:  </a:t>
            </a:r>
          </a:p>
        </p:txBody>
      </p:sp>
      <p:sp>
        <p:nvSpPr>
          <p:cNvPr id="8" name="タイトル 2"/>
          <p:cNvSpPr>
            <a:spLocks noGrp="1"/>
          </p:cNvSpPr>
          <p:nvPr>
            <p:ph type="title"/>
          </p:nvPr>
        </p:nvSpPr>
        <p:spPr>
          <a:xfrm>
            <a:off x="395536" y="26988"/>
            <a:ext cx="8352928" cy="615950"/>
          </a:xfrm>
        </p:spPr>
        <p:txBody>
          <a:bodyPr/>
          <a:lstStyle/>
          <a:p>
            <a:r>
              <a:rPr lang="en-US" altLang="ja-JP" dirty="0">
                <a:latin typeface="Tahoma" pitchFamily="34" charset="0"/>
                <a:ea typeface="Tahoma" pitchFamily="34" charset="0"/>
                <a:cs typeface="Tahoma" pitchFamily="34" charset="0"/>
              </a:rPr>
              <a:t>Contents of SAR ARD </a:t>
            </a:r>
            <a:endParaRPr kumimoji="1" lang="ja-JP" altLang="en-US" dirty="0">
              <a:latin typeface="Tahoma" pitchFamily="34" charset="0"/>
              <a:cs typeface="Tahoma" pitchFamily="34" charset="0"/>
            </a:endParaRPr>
          </a:p>
        </p:txBody>
      </p:sp>
      <p:sp>
        <p:nvSpPr>
          <p:cNvPr id="16" name="Rectangle 1026"/>
          <p:cNvSpPr txBox="1">
            <a:spLocks noChangeArrowheads="1"/>
          </p:cNvSpPr>
          <p:nvPr/>
        </p:nvSpPr>
        <p:spPr bwMode="auto">
          <a:xfrm>
            <a:off x="5364088" y="1340768"/>
            <a:ext cx="3779913" cy="511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FAA26D3D-D897-4be2-8F04-BA451C77F1D7}">
              <ma14:placeholderFlag xmlns:ma14="http://schemas.microsoft.com/office/mac/drawingml/2011/main" xmlns="" val="1"/>
            </a:ext>
          </a:extLst>
        </p:spPr>
        <p:txBody>
          <a:bodyPr lIns="50800" tIns="50800" bIns="50800" anchor="t" anchorCtr="0"/>
          <a:lstStyle>
            <a:lvl1pPr marL="39688" indent="-39688"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algn="l"/>
            <a:r>
              <a:rPr lang="sv-SE" sz="2200" u="sng" dirty="0">
                <a:solidFill>
                  <a:srgbClr val="2D2D8A"/>
                </a:solidFill>
                <a:latin typeface="Arial" charset="0"/>
                <a:ea typeface="ヒラギノ角ゴ ProN W6" charset="0"/>
                <a:cs typeface="ヒラギノ角ゴ ProN W6" charset="0"/>
                <a:sym typeface="Arial" charset="0"/>
              </a:rPr>
              <a:t>Observation date layer</a:t>
            </a:r>
          </a:p>
          <a:p>
            <a:pPr marL="342900" indent="-342900" algn="l">
              <a:spcBef>
                <a:spcPts val="600"/>
              </a:spcBef>
              <a:buFont typeface="Wingdings" panose="05000000000000000000" pitchFamily="2" charset="2"/>
              <a:buChar char="n"/>
            </a:pPr>
            <a:r>
              <a:rPr lang="en-US" sz="2000" b="0" dirty="0">
                <a:solidFill>
                  <a:srgbClr val="008000"/>
                </a:solidFill>
                <a:latin typeface="Arial" charset="0"/>
                <a:ea typeface="ヒラギノ角ゴ ProN W6" charset="0"/>
                <a:cs typeface="ヒラギノ角ゴ ProN W6" charset="0"/>
                <a:sym typeface="Arial" charset="0"/>
              </a:rPr>
              <a:t>Data layer showing the acquisition date for each pixel in the image</a:t>
            </a:r>
          </a:p>
          <a:p>
            <a:pPr marL="0" indent="0" algn="l">
              <a:spcBef>
                <a:spcPts val="600"/>
              </a:spcBef>
            </a:pPr>
            <a:r>
              <a:rPr lang="en-US" sz="2000" b="0" dirty="0">
                <a:solidFill>
                  <a:srgbClr val="008000"/>
                </a:solidFill>
                <a:latin typeface="Arial" charset="0"/>
                <a:ea typeface="ヒラギノ角ゴ ProN W6" charset="0"/>
                <a:cs typeface="ヒラギノ角ゴ ProN W6" charset="0"/>
                <a:sym typeface="Arial" charset="0"/>
              </a:rPr>
              <a:t>     </a:t>
            </a:r>
            <a:r>
              <a:rPr lang="en-US" sz="2000" b="0" dirty="0">
                <a:solidFill>
                  <a:srgbClr val="FF0000"/>
                </a:solidFill>
                <a:latin typeface="Arial" charset="0"/>
                <a:ea typeface="ヒラギノ角ゴ ProN W6" charset="0"/>
                <a:cs typeface="ヒラギノ角ゴ ProN W6" charset="0"/>
                <a:sym typeface="Arial" charset="0"/>
              </a:rPr>
              <a:t>Date = [Launch date] + DN </a:t>
            </a:r>
          </a:p>
          <a:p>
            <a:pPr marL="0" indent="0" algn="l">
              <a:spcBef>
                <a:spcPts val="0"/>
              </a:spcBef>
            </a:pPr>
            <a:r>
              <a:rPr lang="en-US" sz="1800" b="0" dirty="0">
                <a:solidFill>
                  <a:srgbClr val="FF0000"/>
                </a:solidFill>
                <a:latin typeface="Arial" charset="0"/>
                <a:ea typeface="ヒラギノ角ゴ ProN W6" charset="0"/>
                <a:cs typeface="ヒラギノ角ゴ ProN W6" charset="0"/>
                <a:sym typeface="Arial" charset="0"/>
              </a:rPr>
              <a:t>        11/2/1992 for JERS-1,</a:t>
            </a:r>
          </a:p>
          <a:p>
            <a:pPr marL="0" indent="0" algn="l">
              <a:spcBef>
                <a:spcPts val="0"/>
              </a:spcBef>
            </a:pPr>
            <a:r>
              <a:rPr lang="en-US" sz="1800" b="0" dirty="0">
                <a:solidFill>
                  <a:srgbClr val="FF0000"/>
                </a:solidFill>
                <a:latin typeface="Arial" charset="0"/>
                <a:ea typeface="ヒラギノ角ゴ ProN W6" charset="0"/>
                <a:cs typeface="ヒラギノ角ゴ ProN W6" charset="0"/>
                <a:sym typeface="Arial" charset="0"/>
              </a:rPr>
              <a:t>        24/1/2006 for ALOS, and</a:t>
            </a:r>
          </a:p>
          <a:p>
            <a:pPr marL="0" indent="0" algn="l">
              <a:spcBef>
                <a:spcPts val="0"/>
              </a:spcBef>
            </a:pPr>
            <a:r>
              <a:rPr lang="en-US" sz="1800" b="0" dirty="0">
                <a:solidFill>
                  <a:srgbClr val="FF0000"/>
                </a:solidFill>
                <a:latin typeface="Arial" charset="0"/>
                <a:ea typeface="ヒラギノ角ゴ ProN W6" charset="0"/>
                <a:cs typeface="ヒラギノ角ゴ ProN W6" charset="0"/>
                <a:sym typeface="Arial" charset="0"/>
              </a:rPr>
              <a:t>        24/5/2014 for ALOS-2</a:t>
            </a:r>
            <a:endParaRPr lang="en-US" sz="1800" b="0" dirty="0">
              <a:solidFill>
                <a:srgbClr val="008000"/>
              </a:solidFill>
              <a:latin typeface="Arial" charset="0"/>
              <a:ea typeface="ヒラギノ角ゴ ProN W6" charset="0"/>
              <a:cs typeface="ヒラギノ角ゴ ProN W6" charset="0"/>
              <a:sym typeface="Arial" charset="0"/>
            </a:endParaRPr>
          </a:p>
          <a:p>
            <a:pPr marL="342900" indent="-342900" algn="l">
              <a:spcBef>
                <a:spcPts val="600"/>
              </a:spcBef>
              <a:buFont typeface="Wingdings" panose="05000000000000000000" pitchFamily="2" charset="2"/>
              <a:buChar char="n"/>
            </a:pPr>
            <a:r>
              <a:rPr lang="sv-SE" altLang="ja-JP" sz="2000" b="0" dirty="0">
                <a:solidFill>
                  <a:srgbClr val="008000"/>
                </a:solidFill>
                <a:latin typeface="Arial" charset="0"/>
                <a:ea typeface="ヒラギノ角ゴ ProN W6" charset="0"/>
                <a:cs typeface="ヒラギノ角ゴ ProN W6" charset="0"/>
                <a:sym typeface="Arial" charset="0"/>
              </a:rPr>
              <a:t>16 bits (Unsigned INT)</a:t>
            </a:r>
            <a:endParaRPr lang="sv-SE" altLang="ja-JP" sz="2000" b="0" dirty="0">
              <a:solidFill>
                <a:srgbClr val="2D2D8A"/>
              </a:solidFill>
              <a:latin typeface="Arial" charset="0"/>
              <a:ea typeface="ヒラギノ角ゴ ProN W6" charset="0"/>
              <a:cs typeface="ヒラギノ角ゴ ProN W6" charset="0"/>
              <a:sym typeface="Arial" charset="0"/>
            </a:endParaRPr>
          </a:p>
          <a:p>
            <a:pPr marL="342900" indent="-342900" algn="l">
              <a:spcBef>
                <a:spcPts val="600"/>
              </a:spcBef>
              <a:buFont typeface="Wingdings" panose="05000000000000000000" pitchFamily="2" charset="2"/>
              <a:buChar char="n"/>
            </a:pPr>
            <a:endParaRPr lang="sv-SE" sz="2000" b="0" dirty="0">
              <a:solidFill>
                <a:srgbClr val="2D2D8A"/>
              </a:solidFill>
              <a:latin typeface="Arial" charset="0"/>
              <a:ea typeface="ヒラギノ角ゴ ProN W6" charset="0"/>
              <a:cs typeface="ヒラギノ角ゴ ProN W6" charset="0"/>
              <a:sym typeface="Arial" charset="0"/>
            </a:endParaRPr>
          </a:p>
        </p:txBody>
      </p:sp>
    </p:spTree>
    <p:extLst>
      <p:ext uri="{BB962C8B-B14F-4D97-AF65-F5344CB8AC3E}">
        <p14:creationId xmlns:p14="http://schemas.microsoft.com/office/powerpoint/2010/main" val="89973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Screen Shot 2014-01-23 at 18.56.19.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496" y="1052736"/>
            <a:ext cx="5318120" cy="597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latin typeface="+mn-lt"/>
              </a:rPr>
              <a:pPr>
                <a:defRPr/>
              </a:pPr>
              <a:t>23</a:t>
            </a:fld>
            <a:endParaRPr lang="ja-JP" altLang="en-US" dirty="0">
              <a:solidFill>
                <a:prstClr val="black"/>
              </a:solidFill>
              <a:latin typeface="+mn-lt"/>
            </a:endParaRPr>
          </a:p>
        </p:txBody>
      </p:sp>
      <p:sp>
        <p:nvSpPr>
          <p:cNvPr id="13" name="Rectangle 1026"/>
          <p:cNvSpPr txBox="1">
            <a:spLocks noChangeArrowheads="1"/>
          </p:cNvSpPr>
          <p:nvPr/>
        </p:nvSpPr>
        <p:spPr>
          <a:xfrm>
            <a:off x="179512" y="692696"/>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b="0" dirty="0">
                <a:solidFill>
                  <a:prstClr val="black"/>
                </a:solidFill>
                <a:ea typeface="ＭＳ Ｐゴシック" charset="-128"/>
              </a:rPr>
              <a:t>PALSAR, PALSAR-2, and JERS-1 25 m global mosaic dataset:  </a:t>
            </a:r>
          </a:p>
        </p:txBody>
      </p:sp>
      <p:sp>
        <p:nvSpPr>
          <p:cNvPr id="8" name="タイトル 2"/>
          <p:cNvSpPr>
            <a:spLocks noGrp="1"/>
          </p:cNvSpPr>
          <p:nvPr>
            <p:ph type="title"/>
          </p:nvPr>
        </p:nvSpPr>
        <p:spPr>
          <a:xfrm>
            <a:off x="395536" y="26988"/>
            <a:ext cx="8352928" cy="615950"/>
          </a:xfrm>
        </p:spPr>
        <p:txBody>
          <a:bodyPr/>
          <a:lstStyle/>
          <a:p>
            <a:r>
              <a:rPr lang="en-US" altLang="ja-JP" dirty="0">
                <a:latin typeface="Tahoma" pitchFamily="34" charset="0"/>
                <a:ea typeface="Tahoma" pitchFamily="34" charset="0"/>
                <a:cs typeface="Tahoma" pitchFamily="34" charset="0"/>
              </a:rPr>
              <a:t>Contents of SAR ARD </a:t>
            </a:r>
            <a:endParaRPr kumimoji="1" lang="ja-JP" altLang="en-US" dirty="0">
              <a:latin typeface="Tahoma" pitchFamily="34" charset="0"/>
              <a:cs typeface="Tahoma" pitchFamily="34" charset="0"/>
            </a:endParaRPr>
          </a:p>
        </p:txBody>
      </p:sp>
      <p:sp>
        <p:nvSpPr>
          <p:cNvPr id="16" name="Rectangle 1026"/>
          <p:cNvSpPr txBox="1">
            <a:spLocks noChangeArrowheads="1"/>
          </p:cNvSpPr>
          <p:nvPr/>
        </p:nvSpPr>
        <p:spPr bwMode="auto">
          <a:xfrm>
            <a:off x="5364088" y="1340768"/>
            <a:ext cx="3779913" cy="511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FAA26D3D-D897-4be2-8F04-BA451C77F1D7}">
              <ma14:placeholderFlag xmlns:ma14="http://schemas.microsoft.com/office/mac/drawingml/2011/main" xmlns="" val="1"/>
            </a:ext>
          </a:extLst>
        </p:spPr>
        <p:txBody>
          <a:bodyPr lIns="50800" tIns="50800" bIns="50800" anchor="t" anchorCtr="0"/>
          <a:lstStyle>
            <a:lvl1pPr marL="39688" indent="-39688"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algn="l"/>
            <a:r>
              <a:rPr lang="sv-SE" sz="2200" u="sng" dirty="0">
                <a:solidFill>
                  <a:srgbClr val="2D2D8A"/>
                </a:solidFill>
                <a:latin typeface="Arial" charset="0"/>
                <a:ea typeface="ヒラギノ角ゴ ProN W6" charset="0"/>
                <a:cs typeface="ヒラギノ角ゴ ProN W6" charset="0"/>
                <a:sym typeface="Arial" charset="0"/>
              </a:rPr>
              <a:t>Incidence angle layer</a:t>
            </a:r>
          </a:p>
          <a:p>
            <a:pPr marL="342900" indent="-342900" algn="l">
              <a:spcBef>
                <a:spcPts val="600"/>
              </a:spcBef>
              <a:buFont typeface="Wingdings" panose="05000000000000000000" pitchFamily="2" charset="2"/>
              <a:buChar char="n"/>
            </a:pPr>
            <a:r>
              <a:rPr lang="en-US" sz="2000" b="0" dirty="0">
                <a:solidFill>
                  <a:srgbClr val="008000"/>
                </a:solidFill>
                <a:latin typeface="Arial" charset="0"/>
                <a:ea typeface="ヒラギノ角ゴ ProN W6" charset="0"/>
                <a:cs typeface="ヒラギノ角ゴ ProN W6" charset="0"/>
                <a:sym typeface="Arial" charset="0"/>
              </a:rPr>
              <a:t>Layer with local incidence angle for each pixel</a:t>
            </a:r>
          </a:p>
          <a:p>
            <a:pPr marL="342900" indent="-342900" algn="l">
              <a:spcBef>
                <a:spcPts val="600"/>
              </a:spcBef>
              <a:buFont typeface="Wingdings" panose="05000000000000000000" pitchFamily="2" charset="2"/>
              <a:buChar char="n"/>
            </a:pPr>
            <a:r>
              <a:rPr lang="sv-SE" altLang="ja-JP" sz="2000" b="0" dirty="0">
                <a:solidFill>
                  <a:srgbClr val="008000"/>
                </a:solidFill>
                <a:latin typeface="Arial" charset="0"/>
                <a:ea typeface="ヒラギノ角ゴ ProN W6" charset="0"/>
                <a:cs typeface="ヒラギノ角ゴ ProN W6" charset="0"/>
                <a:sym typeface="Arial" charset="0"/>
              </a:rPr>
              <a:t>8 bits </a:t>
            </a:r>
            <a:endParaRPr lang="sv-SE" altLang="ja-JP" sz="2000" b="0" dirty="0">
              <a:solidFill>
                <a:srgbClr val="2D2D8A"/>
              </a:solidFill>
              <a:latin typeface="Arial" charset="0"/>
              <a:ea typeface="ヒラギノ角ゴ ProN W6" charset="0"/>
              <a:cs typeface="ヒラギノ角ゴ ProN W6" charset="0"/>
              <a:sym typeface="Arial" charset="0"/>
            </a:endParaRPr>
          </a:p>
          <a:p>
            <a:pPr marL="342900" indent="-342900" algn="l">
              <a:spcBef>
                <a:spcPts val="600"/>
              </a:spcBef>
              <a:buFont typeface="Wingdings" panose="05000000000000000000" pitchFamily="2" charset="2"/>
              <a:buChar char="n"/>
            </a:pPr>
            <a:endParaRPr lang="sv-SE" sz="2000" b="0" dirty="0">
              <a:solidFill>
                <a:srgbClr val="2D2D8A"/>
              </a:solidFill>
              <a:latin typeface="Arial" charset="0"/>
              <a:ea typeface="ヒラギノ角ゴ ProN W6" charset="0"/>
              <a:cs typeface="ヒラギノ角ゴ ProN W6" charset="0"/>
              <a:sym typeface="Arial" charset="0"/>
            </a:endParaRPr>
          </a:p>
        </p:txBody>
      </p:sp>
    </p:spTree>
    <p:extLst>
      <p:ext uri="{BB962C8B-B14F-4D97-AF65-F5344CB8AC3E}">
        <p14:creationId xmlns:p14="http://schemas.microsoft.com/office/powerpoint/2010/main" val="2369147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4-01-23 at 18.56.35.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496" y="1052736"/>
            <a:ext cx="5319586" cy="597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latin typeface="+mn-lt"/>
              </a:rPr>
              <a:pPr>
                <a:defRPr/>
              </a:pPr>
              <a:t>24</a:t>
            </a:fld>
            <a:endParaRPr lang="ja-JP" altLang="en-US" dirty="0">
              <a:solidFill>
                <a:prstClr val="black"/>
              </a:solidFill>
              <a:latin typeface="+mn-lt"/>
            </a:endParaRPr>
          </a:p>
        </p:txBody>
      </p:sp>
      <p:sp>
        <p:nvSpPr>
          <p:cNvPr id="13" name="Rectangle 1026"/>
          <p:cNvSpPr txBox="1">
            <a:spLocks noChangeArrowheads="1"/>
          </p:cNvSpPr>
          <p:nvPr/>
        </p:nvSpPr>
        <p:spPr>
          <a:xfrm>
            <a:off x="179512" y="692696"/>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b="0" dirty="0">
                <a:solidFill>
                  <a:prstClr val="black"/>
                </a:solidFill>
                <a:ea typeface="ＭＳ Ｐゴシック" charset="-128"/>
              </a:rPr>
              <a:t>PALSAR, PALSAR-2, and JERS-1 25 m global mosaic dataset:  </a:t>
            </a:r>
          </a:p>
        </p:txBody>
      </p:sp>
      <p:sp>
        <p:nvSpPr>
          <p:cNvPr id="8" name="タイトル 2"/>
          <p:cNvSpPr>
            <a:spLocks noGrp="1"/>
          </p:cNvSpPr>
          <p:nvPr>
            <p:ph type="title"/>
          </p:nvPr>
        </p:nvSpPr>
        <p:spPr>
          <a:xfrm>
            <a:off x="395536" y="26988"/>
            <a:ext cx="8352928" cy="615950"/>
          </a:xfrm>
        </p:spPr>
        <p:txBody>
          <a:bodyPr/>
          <a:lstStyle/>
          <a:p>
            <a:r>
              <a:rPr lang="en-US" altLang="ja-JP" dirty="0">
                <a:latin typeface="Tahoma" pitchFamily="34" charset="0"/>
                <a:ea typeface="Tahoma" pitchFamily="34" charset="0"/>
                <a:cs typeface="Tahoma" pitchFamily="34" charset="0"/>
              </a:rPr>
              <a:t>Contents of SAR ARD </a:t>
            </a:r>
            <a:endParaRPr kumimoji="1" lang="ja-JP" altLang="en-US" dirty="0">
              <a:latin typeface="Tahoma" pitchFamily="34" charset="0"/>
              <a:cs typeface="Tahoma" pitchFamily="34" charset="0"/>
            </a:endParaRPr>
          </a:p>
        </p:txBody>
      </p:sp>
      <p:sp>
        <p:nvSpPr>
          <p:cNvPr id="16" name="Rectangle 1026"/>
          <p:cNvSpPr txBox="1">
            <a:spLocks noChangeArrowheads="1"/>
          </p:cNvSpPr>
          <p:nvPr/>
        </p:nvSpPr>
        <p:spPr bwMode="auto">
          <a:xfrm>
            <a:off x="5364088" y="1340768"/>
            <a:ext cx="3779913" cy="511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FAA26D3D-D897-4be2-8F04-BA451C77F1D7}">
              <ma14:placeholderFlag xmlns:ma14="http://schemas.microsoft.com/office/mac/drawingml/2011/main" xmlns="" val="1"/>
            </a:ext>
          </a:extLst>
        </p:spPr>
        <p:txBody>
          <a:bodyPr lIns="50800" tIns="50800" bIns="50800" anchor="t" anchorCtr="0"/>
          <a:lstStyle>
            <a:lvl1pPr marL="39688" indent="-39688"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algn="l"/>
            <a:r>
              <a:rPr lang="sv-SE" sz="2200" u="sng" dirty="0">
                <a:solidFill>
                  <a:srgbClr val="2D2D8A"/>
                </a:solidFill>
                <a:latin typeface="Arial" charset="0"/>
                <a:ea typeface="ヒラギノ角ゴ ProN W6" charset="0"/>
                <a:cs typeface="ヒラギノ角ゴ ProN W6" charset="0"/>
                <a:sym typeface="Arial" charset="0"/>
              </a:rPr>
              <a:t>Mask information layer</a:t>
            </a:r>
          </a:p>
          <a:p>
            <a:pPr marL="342900" indent="-342900" algn="l">
              <a:spcBef>
                <a:spcPts val="600"/>
              </a:spcBef>
              <a:buFont typeface="Wingdings" panose="05000000000000000000" pitchFamily="2" charset="2"/>
              <a:buChar char="n"/>
            </a:pPr>
            <a:r>
              <a:rPr lang="en-US" sz="2000" b="0" dirty="0">
                <a:solidFill>
                  <a:srgbClr val="008000"/>
                </a:solidFill>
                <a:latin typeface="Arial" charset="0"/>
                <a:ea typeface="ヒラギノ角ゴ ProN W6" charset="0"/>
                <a:cs typeface="ヒラギノ角ゴ ProN W6" charset="0"/>
                <a:sym typeface="Arial" charset="0"/>
              </a:rPr>
              <a:t>Ocean and no-data areas: layover and shadow</a:t>
            </a:r>
          </a:p>
          <a:p>
            <a:pPr marL="342900" indent="-342900" algn="l">
              <a:spcBef>
                <a:spcPts val="600"/>
              </a:spcBef>
              <a:buFont typeface="Wingdings" panose="05000000000000000000" pitchFamily="2" charset="2"/>
              <a:buChar char="n"/>
            </a:pPr>
            <a:r>
              <a:rPr lang="sv-SE" altLang="ja-JP" sz="2000" b="0" dirty="0">
                <a:solidFill>
                  <a:srgbClr val="008000"/>
                </a:solidFill>
                <a:latin typeface="Arial" charset="0"/>
                <a:ea typeface="ヒラギノ角ゴ ProN W6" charset="0"/>
                <a:cs typeface="ヒラギノ角ゴ ProN W6" charset="0"/>
                <a:sym typeface="Arial" charset="0"/>
              </a:rPr>
              <a:t>8 bits </a:t>
            </a:r>
            <a:endParaRPr lang="sv-SE" altLang="ja-JP" sz="2000" b="0" dirty="0">
              <a:solidFill>
                <a:srgbClr val="2D2D8A"/>
              </a:solidFill>
              <a:latin typeface="Arial" charset="0"/>
              <a:ea typeface="ヒラギノ角ゴ ProN W6" charset="0"/>
              <a:cs typeface="ヒラギノ角ゴ ProN W6" charset="0"/>
              <a:sym typeface="Arial" charset="0"/>
            </a:endParaRPr>
          </a:p>
          <a:p>
            <a:pPr marL="342900" indent="-342900" algn="l">
              <a:spcBef>
                <a:spcPts val="600"/>
              </a:spcBef>
              <a:buFont typeface="Wingdings" panose="05000000000000000000" pitchFamily="2" charset="2"/>
              <a:buChar char="n"/>
            </a:pPr>
            <a:endParaRPr lang="sv-SE" sz="2000" b="0" dirty="0">
              <a:solidFill>
                <a:srgbClr val="2D2D8A"/>
              </a:solidFill>
              <a:latin typeface="Arial" charset="0"/>
              <a:ea typeface="ヒラギノ角ゴ ProN W6" charset="0"/>
              <a:cs typeface="ヒラギノ角ゴ ProN W6" charset="0"/>
              <a:sym typeface="Arial" charset="0"/>
            </a:endParaRPr>
          </a:p>
        </p:txBody>
      </p:sp>
    </p:spTree>
    <p:extLst>
      <p:ext uri="{BB962C8B-B14F-4D97-AF65-F5344CB8AC3E}">
        <p14:creationId xmlns:p14="http://schemas.microsoft.com/office/powerpoint/2010/main" val="1497021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Screen Shot 2014-01-23 at 18.56.30.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496" y="1058813"/>
            <a:ext cx="5318120" cy="5970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latin typeface="+mn-lt"/>
              </a:rPr>
              <a:pPr>
                <a:defRPr/>
              </a:pPr>
              <a:t>25</a:t>
            </a:fld>
            <a:endParaRPr lang="ja-JP" altLang="en-US" dirty="0">
              <a:solidFill>
                <a:prstClr val="black"/>
              </a:solidFill>
              <a:latin typeface="+mn-lt"/>
            </a:endParaRPr>
          </a:p>
        </p:txBody>
      </p:sp>
      <p:sp>
        <p:nvSpPr>
          <p:cNvPr id="13" name="Rectangle 1026"/>
          <p:cNvSpPr txBox="1">
            <a:spLocks noChangeArrowheads="1"/>
          </p:cNvSpPr>
          <p:nvPr/>
        </p:nvSpPr>
        <p:spPr>
          <a:xfrm>
            <a:off x="179512" y="692696"/>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b="0" dirty="0">
                <a:solidFill>
                  <a:prstClr val="black"/>
                </a:solidFill>
                <a:ea typeface="ＭＳ Ｐゴシック" charset="-128"/>
              </a:rPr>
              <a:t>PALSAR and PALSAR-2 25 m global mosaic dataset:  </a:t>
            </a:r>
          </a:p>
        </p:txBody>
      </p:sp>
      <p:sp>
        <p:nvSpPr>
          <p:cNvPr id="8" name="タイトル 2"/>
          <p:cNvSpPr>
            <a:spLocks noGrp="1"/>
          </p:cNvSpPr>
          <p:nvPr>
            <p:ph type="title"/>
          </p:nvPr>
        </p:nvSpPr>
        <p:spPr>
          <a:xfrm>
            <a:off x="395536" y="26988"/>
            <a:ext cx="8352928" cy="615950"/>
          </a:xfrm>
        </p:spPr>
        <p:txBody>
          <a:bodyPr/>
          <a:lstStyle/>
          <a:p>
            <a:r>
              <a:rPr lang="en-US" altLang="ja-JP" dirty="0">
                <a:latin typeface="Tahoma" pitchFamily="34" charset="0"/>
                <a:ea typeface="Tahoma" pitchFamily="34" charset="0"/>
                <a:cs typeface="Tahoma" pitchFamily="34" charset="0"/>
              </a:rPr>
              <a:t>Contents of SAR ARD </a:t>
            </a:r>
            <a:endParaRPr kumimoji="1" lang="ja-JP" altLang="en-US" dirty="0">
              <a:latin typeface="Tahoma" pitchFamily="34" charset="0"/>
              <a:cs typeface="Tahoma" pitchFamily="34" charset="0"/>
            </a:endParaRPr>
          </a:p>
        </p:txBody>
      </p:sp>
      <p:sp>
        <p:nvSpPr>
          <p:cNvPr id="16" name="Rectangle 1026"/>
          <p:cNvSpPr txBox="1">
            <a:spLocks noChangeArrowheads="1"/>
          </p:cNvSpPr>
          <p:nvPr/>
        </p:nvSpPr>
        <p:spPr bwMode="auto">
          <a:xfrm>
            <a:off x="5364088" y="1340768"/>
            <a:ext cx="3779913" cy="511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FAA26D3D-D897-4be2-8F04-BA451C77F1D7}">
              <ma14:placeholderFlag xmlns:ma14="http://schemas.microsoft.com/office/mac/drawingml/2011/main" xmlns="" val="1"/>
            </a:ext>
          </a:extLst>
        </p:spPr>
        <p:txBody>
          <a:bodyPr lIns="50800" tIns="50800" bIns="50800" anchor="t" anchorCtr="0"/>
          <a:lstStyle>
            <a:lvl1pPr marL="39688" indent="-39688"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algn="l"/>
            <a:r>
              <a:rPr lang="sv-SE" sz="2200" u="sng" dirty="0">
                <a:solidFill>
                  <a:srgbClr val="2D2D8A"/>
                </a:solidFill>
                <a:latin typeface="Arial" charset="0"/>
                <a:ea typeface="ヒラギノ角ゴ ProN W6" charset="0"/>
                <a:cs typeface="ヒラギノ角ゴ ProN W6" charset="0"/>
                <a:sym typeface="Arial" charset="0"/>
              </a:rPr>
              <a:t>Forest and Non-Forest Classification</a:t>
            </a:r>
          </a:p>
          <a:p>
            <a:pPr marL="342900" indent="-342900" algn="l">
              <a:spcBef>
                <a:spcPts val="600"/>
              </a:spcBef>
              <a:buFont typeface="Wingdings" panose="05000000000000000000" pitchFamily="2" charset="2"/>
              <a:buChar char="n"/>
            </a:pPr>
            <a:r>
              <a:rPr lang="sv-SE" altLang="ja-JP" sz="2000" b="0" dirty="0">
                <a:solidFill>
                  <a:srgbClr val="008000"/>
                </a:solidFill>
                <a:latin typeface="Arial" charset="0"/>
                <a:ea typeface="ヒラギノ角ゴ ProN W6" charset="0"/>
                <a:cs typeface="ヒラギノ角ゴ ProN W6" charset="0"/>
                <a:sym typeface="Arial" charset="0"/>
              </a:rPr>
              <a:t>8 bits </a:t>
            </a:r>
            <a:endParaRPr lang="sv-SE" altLang="ja-JP" sz="2000" b="0" dirty="0">
              <a:solidFill>
                <a:srgbClr val="2D2D8A"/>
              </a:solidFill>
              <a:latin typeface="Arial" charset="0"/>
              <a:ea typeface="ヒラギノ角ゴ ProN W6" charset="0"/>
              <a:cs typeface="ヒラギノ角ゴ ProN W6" charset="0"/>
              <a:sym typeface="Arial" charset="0"/>
            </a:endParaRPr>
          </a:p>
          <a:p>
            <a:pPr marL="342900" indent="-342900" algn="l">
              <a:spcBef>
                <a:spcPts val="600"/>
              </a:spcBef>
              <a:buFont typeface="Wingdings" panose="05000000000000000000" pitchFamily="2" charset="2"/>
              <a:buChar char="n"/>
            </a:pPr>
            <a:endParaRPr lang="sv-SE" sz="2000" b="0" dirty="0">
              <a:solidFill>
                <a:srgbClr val="2D2D8A"/>
              </a:solidFill>
              <a:latin typeface="Arial" charset="0"/>
              <a:ea typeface="ヒラギノ角ゴ ProN W6" charset="0"/>
              <a:cs typeface="ヒラギノ角ゴ ProN W6" charset="0"/>
              <a:sym typeface="Arial" charset="0"/>
            </a:endParaRPr>
          </a:p>
        </p:txBody>
      </p:sp>
    </p:spTree>
    <p:extLst>
      <p:ext uri="{BB962C8B-B14F-4D97-AF65-F5344CB8AC3E}">
        <p14:creationId xmlns:p14="http://schemas.microsoft.com/office/powerpoint/2010/main" val="1236798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latin typeface="+mn-lt"/>
              </a:rPr>
              <a:pPr>
                <a:defRPr/>
              </a:pPr>
              <a:t>26</a:t>
            </a:fld>
            <a:endParaRPr lang="ja-JP" altLang="en-US" dirty="0">
              <a:solidFill>
                <a:prstClr val="black"/>
              </a:solidFill>
              <a:latin typeface="+mn-lt"/>
            </a:endParaRPr>
          </a:p>
        </p:txBody>
      </p:sp>
      <p:sp>
        <p:nvSpPr>
          <p:cNvPr id="13" name="Rectangle 1026"/>
          <p:cNvSpPr txBox="1">
            <a:spLocks noChangeArrowheads="1"/>
          </p:cNvSpPr>
          <p:nvPr/>
        </p:nvSpPr>
        <p:spPr>
          <a:xfrm>
            <a:off x="179512" y="692696"/>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b="0" dirty="0">
                <a:solidFill>
                  <a:prstClr val="black"/>
                </a:solidFill>
                <a:ea typeface="ＭＳ Ｐゴシック" charset="-128"/>
              </a:rPr>
              <a:t>PALSAR, PALSAR-2, and JERS-1 25 m global mosaic dataset:  </a:t>
            </a:r>
          </a:p>
        </p:txBody>
      </p:sp>
      <p:sp>
        <p:nvSpPr>
          <p:cNvPr id="8" name="タイトル 2"/>
          <p:cNvSpPr>
            <a:spLocks noGrp="1"/>
          </p:cNvSpPr>
          <p:nvPr>
            <p:ph type="title"/>
          </p:nvPr>
        </p:nvSpPr>
        <p:spPr>
          <a:xfrm>
            <a:off x="395536" y="26988"/>
            <a:ext cx="8352928" cy="615950"/>
          </a:xfrm>
        </p:spPr>
        <p:txBody>
          <a:bodyPr/>
          <a:lstStyle/>
          <a:p>
            <a:r>
              <a:rPr lang="en-US" altLang="ja-JP" dirty="0">
                <a:latin typeface="Tahoma" pitchFamily="34" charset="0"/>
                <a:ea typeface="Tahoma" pitchFamily="34" charset="0"/>
                <a:cs typeface="Tahoma" pitchFamily="34" charset="0"/>
              </a:rPr>
              <a:t>Contents of SAR ARD </a:t>
            </a:r>
            <a:endParaRPr kumimoji="1" lang="ja-JP" altLang="en-US" dirty="0">
              <a:latin typeface="Tahoma" pitchFamily="34" charset="0"/>
              <a:cs typeface="Tahoma" pitchFamily="34" charset="0"/>
            </a:endParaRPr>
          </a:p>
        </p:txBody>
      </p:sp>
      <p:sp>
        <p:nvSpPr>
          <p:cNvPr id="16" name="Rectangle 1026"/>
          <p:cNvSpPr txBox="1">
            <a:spLocks noChangeArrowheads="1"/>
          </p:cNvSpPr>
          <p:nvPr/>
        </p:nvSpPr>
        <p:spPr bwMode="auto">
          <a:xfrm>
            <a:off x="467544" y="1064023"/>
            <a:ext cx="7560840" cy="564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FAA26D3D-D897-4be2-8F04-BA451C77F1D7}">
              <ma14:placeholderFlag xmlns:ma14="http://schemas.microsoft.com/office/mac/drawingml/2011/main" xmlns="" val="1"/>
            </a:ext>
          </a:extLst>
        </p:spPr>
        <p:txBody>
          <a:bodyPr lIns="50800" tIns="50800" bIns="50800" anchor="t" anchorCtr="0"/>
          <a:lstStyle>
            <a:lvl1pPr marL="39688" indent="-39688"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algn="l"/>
            <a:r>
              <a:rPr lang="sv-SE" sz="2200" u="sng" dirty="0">
                <a:solidFill>
                  <a:srgbClr val="2D2D8A"/>
                </a:solidFill>
                <a:latin typeface="Arial" charset="0"/>
                <a:ea typeface="ヒラギノ角ゴ ProN W6" charset="0"/>
                <a:cs typeface="ヒラギノ角ゴ ProN W6" charset="0"/>
                <a:sym typeface="Arial" charset="0"/>
              </a:rPr>
              <a:t>Specifications and ancillary information (for PALSAR) </a:t>
            </a:r>
          </a:p>
        </p:txBody>
      </p:sp>
      <p:pic>
        <p:nvPicPr>
          <p:cNvPr id="7" name="図 6" descr="スクリーンショット 2015-01-28 6.42.4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2788" y="1644352"/>
            <a:ext cx="8521700" cy="4953000"/>
          </a:xfrm>
          <a:prstGeom prst="rect">
            <a:avLst/>
          </a:prstGeom>
        </p:spPr>
      </p:pic>
    </p:spTree>
    <p:extLst>
      <p:ext uri="{BB962C8B-B14F-4D97-AF65-F5344CB8AC3E}">
        <p14:creationId xmlns:p14="http://schemas.microsoft.com/office/powerpoint/2010/main" val="1242219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latin typeface="+mn-lt"/>
              </a:rPr>
              <a:pPr>
                <a:defRPr/>
              </a:pPr>
              <a:t>27</a:t>
            </a:fld>
            <a:endParaRPr lang="ja-JP" altLang="en-US" dirty="0">
              <a:solidFill>
                <a:prstClr val="black"/>
              </a:solidFill>
              <a:latin typeface="+mn-lt"/>
            </a:endParaRPr>
          </a:p>
        </p:txBody>
      </p:sp>
      <p:sp>
        <p:nvSpPr>
          <p:cNvPr id="13" name="Rectangle 1026"/>
          <p:cNvSpPr txBox="1">
            <a:spLocks noChangeArrowheads="1"/>
          </p:cNvSpPr>
          <p:nvPr/>
        </p:nvSpPr>
        <p:spPr>
          <a:xfrm>
            <a:off x="179512" y="692696"/>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b="0" dirty="0">
                <a:solidFill>
                  <a:prstClr val="black"/>
                </a:solidFill>
                <a:ea typeface="ＭＳ Ｐゴシック" charset="-128"/>
              </a:rPr>
              <a:t>PALSAR, PALSAR-2, and JERS-1 25 m global mosaic dataset:  </a:t>
            </a:r>
          </a:p>
        </p:txBody>
      </p:sp>
      <p:sp>
        <p:nvSpPr>
          <p:cNvPr id="8" name="タイトル 2"/>
          <p:cNvSpPr>
            <a:spLocks noGrp="1"/>
          </p:cNvSpPr>
          <p:nvPr>
            <p:ph type="title"/>
          </p:nvPr>
        </p:nvSpPr>
        <p:spPr>
          <a:xfrm>
            <a:off x="395536" y="26988"/>
            <a:ext cx="8352928" cy="615950"/>
          </a:xfrm>
        </p:spPr>
        <p:txBody>
          <a:bodyPr/>
          <a:lstStyle/>
          <a:p>
            <a:r>
              <a:rPr lang="en-US" altLang="ja-JP" dirty="0">
                <a:latin typeface="Tahoma" pitchFamily="34" charset="0"/>
                <a:ea typeface="Tahoma" pitchFamily="34" charset="0"/>
                <a:cs typeface="Tahoma" pitchFamily="34" charset="0"/>
              </a:rPr>
              <a:t>Contents of SAR ARD </a:t>
            </a:r>
            <a:endParaRPr kumimoji="1" lang="ja-JP" altLang="en-US" dirty="0">
              <a:latin typeface="Tahoma" pitchFamily="34" charset="0"/>
              <a:cs typeface="Tahoma" pitchFamily="34" charset="0"/>
            </a:endParaRPr>
          </a:p>
        </p:txBody>
      </p:sp>
      <p:pic>
        <p:nvPicPr>
          <p:cNvPr id="9" name="図 8" descr="スクリーンショット 2015-01-28 6.42.5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5488" y="1484784"/>
            <a:ext cx="7428880" cy="5344358"/>
          </a:xfrm>
          <a:prstGeom prst="rect">
            <a:avLst/>
          </a:prstGeom>
        </p:spPr>
      </p:pic>
      <p:sp>
        <p:nvSpPr>
          <p:cNvPr id="11" name="Rectangle 1026"/>
          <p:cNvSpPr txBox="1">
            <a:spLocks noChangeArrowheads="1"/>
          </p:cNvSpPr>
          <p:nvPr/>
        </p:nvSpPr>
        <p:spPr bwMode="auto">
          <a:xfrm>
            <a:off x="467544" y="1064023"/>
            <a:ext cx="7560840" cy="564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FAA26D3D-D897-4be2-8F04-BA451C77F1D7}">
              <ma14:placeholderFlag xmlns:ma14="http://schemas.microsoft.com/office/mac/drawingml/2011/main" xmlns="" val="1"/>
            </a:ext>
          </a:extLst>
        </p:spPr>
        <p:txBody>
          <a:bodyPr lIns="50800" tIns="50800" bIns="50800" anchor="t" anchorCtr="0"/>
          <a:lstStyle>
            <a:lvl1pPr marL="39688" indent="-39688"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algn="l"/>
            <a:r>
              <a:rPr lang="sv-SE" sz="2200" u="sng" dirty="0">
                <a:solidFill>
                  <a:srgbClr val="2D2D8A"/>
                </a:solidFill>
                <a:latin typeface="Arial" charset="0"/>
                <a:ea typeface="ヒラギノ角ゴ ProN W6" charset="0"/>
                <a:cs typeface="ヒラギノ角ゴ ProN W6" charset="0"/>
                <a:sym typeface="Arial" charset="0"/>
              </a:rPr>
              <a:t>Specifications and ancillary information (for PALSAR) </a:t>
            </a:r>
          </a:p>
        </p:txBody>
      </p:sp>
    </p:spTree>
    <p:extLst>
      <p:ext uri="{BB962C8B-B14F-4D97-AF65-F5344CB8AC3E}">
        <p14:creationId xmlns:p14="http://schemas.microsoft.com/office/powerpoint/2010/main" val="38167730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500" y="0"/>
            <a:ext cx="9182012" cy="68346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latin typeface="+mn-lt"/>
              </a:rPr>
              <a:pPr>
                <a:defRPr/>
              </a:pPr>
              <a:t>28</a:t>
            </a:fld>
            <a:endParaRPr lang="ja-JP" altLang="en-US" dirty="0">
              <a:solidFill>
                <a:prstClr val="black"/>
              </a:solidFill>
              <a:latin typeface="+mn-lt"/>
            </a:endParaRPr>
          </a:p>
        </p:txBody>
      </p:sp>
      <p:sp>
        <p:nvSpPr>
          <p:cNvPr id="13" name="Rectangle 1026"/>
          <p:cNvSpPr txBox="1">
            <a:spLocks noChangeArrowheads="1"/>
          </p:cNvSpPr>
          <p:nvPr/>
        </p:nvSpPr>
        <p:spPr>
          <a:xfrm>
            <a:off x="179512" y="692696"/>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b="0" dirty="0">
                <a:solidFill>
                  <a:prstClr val="black"/>
                </a:solidFill>
                <a:ea typeface="ＭＳ Ｐゴシック" charset="-128"/>
              </a:rPr>
              <a:t>Comparison between PALSAR and PALSAR-2 (JERS-1 in future):  </a:t>
            </a:r>
          </a:p>
        </p:txBody>
      </p:sp>
      <p:sp>
        <p:nvSpPr>
          <p:cNvPr id="8" name="タイトル 2"/>
          <p:cNvSpPr>
            <a:spLocks noGrp="1"/>
          </p:cNvSpPr>
          <p:nvPr>
            <p:ph type="title"/>
          </p:nvPr>
        </p:nvSpPr>
        <p:spPr>
          <a:xfrm>
            <a:off x="395536" y="26988"/>
            <a:ext cx="8352928" cy="615950"/>
          </a:xfrm>
        </p:spPr>
        <p:txBody>
          <a:bodyPr/>
          <a:lstStyle/>
          <a:p>
            <a:r>
              <a:rPr lang="en-US" altLang="ja-JP" dirty="0">
                <a:latin typeface="Tahoma" pitchFamily="34" charset="0"/>
                <a:ea typeface="Tahoma" pitchFamily="34" charset="0"/>
                <a:cs typeface="Tahoma" pitchFamily="34" charset="0"/>
              </a:rPr>
              <a:t>FNF Spatial and Temporal Change </a:t>
            </a:r>
            <a:endParaRPr kumimoji="1" lang="ja-JP" altLang="en-US" dirty="0">
              <a:latin typeface="Tahoma" pitchFamily="34" charset="0"/>
              <a:cs typeface="Tahoma" pitchFamily="34" charset="0"/>
            </a:endParaRPr>
          </a:p>
        </p:txBody>
      </p:sp>
      <p:pic>
        <p:nvPicPr>
          <p:cNvPr id="37" name="図 3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1600" y="592214"/>
            <a:ext cx="2482918" cy="4246578"/>
          </a:xfrm>
          <a:prstGeom prst="rect">
            <a:avLst/>
          </a:prstGeom>
        </p:spPr>
      </p:pic>
      <p:pic>
        <p:nvPicPr>
          <p:cNvPr id="38" name="図 3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01" y="592214"/>
            <a:ext cx="2482917" cy="4246578"/>
          </a:xfrm>
          <a:prstGeom prst="rect">
            <a:avLst/>
          </a:prstGeom>
        </p:spPr>
      </p:pic>
      <p:pic>
        <p:nvPicPr>
          <p:cNvPr id="39" name="図 3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16874" y="601345"/>
            <a:ext cx="2482917" cy="4246578"/>
          </a:xfrm>
          <a:prstGeom prst="rect">
            <a:avLst/>
          </a:prstGeom>
        </p:spPr>
      </p:pic>
      <p:pic>
        <p:nvPicPr>
          <p:cNvPr id="40" name="図 3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00" y="4847923"/>
            <a:ext cx="1693180" cy="1986746"/>
          </a:xfrm>
          <a:prstGeom prst="rect">
            <a:avLst/>
          </a:prstGeom>
        </p:spPr>
      </p:pic>
      <p:sp>
        <p:nvSpPr>
          <p:cNvPr id="42" name="コンテンツ プレースホルダー 2"/>
          <p:cNvSpPr txBox="1">
            <a:spLocks/>
          </p:cNvSpPr>
          <p:nvPr/>
        </p:nvSpPr>
        <p:spPr>
          <a:xfrm>
            <a:off x="882274" y="4761148"/>
            <a:ext cx="1917987" cy="6480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en-US" altLang="ja-JP" sz="16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rPr>
              <a:t>PALSAR-2 2015</a:t>
            </a:r>
            <a:endParaRPr kumimoji="1" lang="ja-JP" altLang="en-US" sz="16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endParaRPr>
          </a:p>
        </p:txBody>
      </p:sp>
      <p:sp>
        <p:nvSpPr>
          <p:cNvPr id="43" name="コンテンツ プレースホルダー 2"/>
          <p:cNvSpPr txBox="1">
            <a:spLocks/>
          </p:cNvSpPr>
          <p:nvPr/>
        </p:nvSpPr>
        <p:spPr>
          <a:xfrm>
            <a:off x="3513859" y="4774013"/>
            <a:ext cx="1917987" cy="6480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en-US" altLang="ja-JP" sz="16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rPr>
              <a:t>PALSAR 2010</a:t>
            </a:r>
            <a:endParaRPr kumimoji="1" lang="ja-JP" altLang="en-US" sz="16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endParaRPr>
          </a:p>
        </p:txBody>
      </p:sp>
      <p:sp>
        <p:nvSpPr>
          <p:cNvPr id="44" name="正方形/長方形 43"/>
          <p:cNvSpPr/>
          <p:nvPr/>
        </p:nvSpPr>
        <p:spPr>
          <a:xfrm>
            <a:off x="998753" y="5399246"/>
            <a:ext cx="45719" cy="45978"/>
          </a:xfrm>
          <a:prstGeom prst="rect">
            <a:avLst/>
          </a:prstGeom>
          <a:noFill/>
          <a:ln w="25400" cap="flat" cmpd="sng" algn="ctr">
            <a:solidFill>
              <a:srgbClr val="FF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45" name="コンテンツ プレースホルダー 2"/>
          <p:cNvSpPr txBox="1">
            <a:spLocks/>
          </p:cNvSpPr>
          <p:nvPr/>
        </p:nvSpPr>
        <p:spPr>
          <a:xfrm>
            <a:off x="683569" y="4928531"/>
            <a:ext cx="4624851" cy="6480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en-US" altLang="ja-JP" sz="40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rPr>
              <a:t>South</a:t>
            </a:r>
            <a:r>
              <a:rPr kumimoji="1" lang="ja-JP" altLang="en-US" sz="40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rPr>
              <a:t> </a:t>
            </a:r>
            <a:r>
              <a:rPr kumimoji="1" lang="en-US" altLang="ja-JP" sz="40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rPr>
              <a:t>America</a:t>
            </a:r>
          </a:p>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ja-JP" sz="40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rPr>
              <a:t>(</a:t>
            </a:r>
            <a:r>
              <a:rPr kumimoji="1" lang="en-US" altLang="ja-JP" sz="40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rPr>
              <a:t>Brazil)</a:t>
            </a:r>
            <a:endParaRPr kumimoji="1" lang="ja-JP" altLang="en-US" sz="40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endParaRPr>
          </a:p>
        </p:txBody>
      </p:sp>
      <p:sp>
        <p:nvSpPr>
          <p:cNvPr id="46" name="テキスト ボックス 45"/>
          <p:cNvSpPr txBox="1"/>
          <p:nvPr/>
        </p:nvSpPr>
        <p:spPr>
          <a:xfrm>
            <a:off x="6216874" y="5085186"/>
            <a:ext cx="2474501" cy="1200329"/>
          </a:xfrm>
          <a:prstGeom prst="rect">
            <a:avLst/>
          </a:prstGeom>
          <a:noFill/>
        </p:spPr>
        <p:txBody>
          <a:bodyPr wrap="square" rtlCol="0">
            <a:spAutoFit/>
          </a:bodyPr>
          <a:lstStyle/>
          <a:p>
            <a:pPr algn="l"/>
            <a:r>
              <a:rPr lang="ja-JP" altLang="en-US" sz="1800" b="0" dirty="0">
                <a:solidFill>
                  <a:srgbClr val="006400"/>
                </a:solidFill>
                <a:latin typeface="Arial" charset="0"/>
                <a:ea typeface="ＭＳ Ｐゴシック" charset="-128"/>
              </a:rPr>
              <a:t>●</a:t>
            </a:r>
            <a:r>
              <a:rPr lang="en-US" altLang="ja-JP" sz="1800" b="0" dirty="0">
                <a:solidFill>
                  <a:srgbClr val="FFFFFF"/>
                </a:solidFill>
                <a:latin typeface="Arial" charset="0"/>
                <a:ea typeface="ＭＳ Ｐゴシック" charset="-128"/>
              </a:rPr>
              <a:t>: Forest</a:t>
            </a:r>
          </a:p>
          <a:p>
            <a:pPr algn="l"/>
            <a:r>
              <a:rPr lang="ja-JP" altLang="en-US" sz="1800" b="0" dirty="0">
                <a:solidFill>
                  <a:srgbClr val="FFFF99"/>
                </a:solidFill>
                <a:latin typeface="Arial" charset="0"/>
                <a:ea typeface="ＭＳ Ｐゴシック" charset="-128"/>
              </a:rPr>
              <a:t>●</a:t>
            </a:r>
            <a:r>
              <a:rPr lang="en-US" altLang="ja-JP" sz="1800" b="0" dirty="0">
                <a:solidFill>
                  <a:srgbClr val="FFFFFF"/>
                </a:solidFill>
                <a:latin typeface="Arial" charset="0"/>
                <a:ea typeface="ＭＳ Ｐゴシック" charset="-128"/>
              </a:rPr>
              <a:t>: Non-Forest</a:t>
            </a:r>
          </a:p>
          <a:p>
            <a:pPr algn="l"/>
            <a:r>
              <a:rPr lang="ja-JP" altLang="en-US" sz="1800" b="0" dirty="0">
                <a:solidFill>
                  <a:srgbClr val="FF0000"/>
                </a:solidFill>
                <a:latin typeface="Arial" charset="0"/>
                <a:ea typeface="ＭＳ Ｐゴシック" charset="-128"/>
              </a:rPr>
              <a:t>●</a:t>
            </a:r>
            <a:r>
              <a:rPr lang="en-US" altLang="ja-JP" sz="1800" b="0" dirty="0">
                <a:solidFill>
                  <a:srgbClr val="FFFFFF"/>
                </a:solidFill>
                <a:latin typeface="Arial" charset="0"/>
                <a:ea typeface="ＭＳ Ｐゴシック" charset="-128"/>
              </a:rPr>
              <a:t>: Deforestation</a:t>
            </a:r>
          </a:p>
          <a:p>
            <a:pPr algn="l"/>
            <a:r>
              <a:rPr lang="ja-JP" altLang="en-US" sz="1800" b="0" dirty="0">
                <a:solidFill>
                  <a:srgbClr val="00A000"/>
                </a:solidFill>
                <a:latin typeface="Arial" charset="0"/>
                <a:ea typeface="ＭＳ Ｐゴシック" charset="-128"/>
              </a:rPr>
              <a:t>●</a:t>
            </a:r>
            <a:r>
              <a:rPr lang="en-US" altLang="ja-JP" sz="1800" b="0" dirty="0">
                <a:solidFill>
                  <a:srgbClr val="FFFFFF"/>
                </a:solidFill>
                <a:latin typeface="Arial" charset="0"/>
                <a:ea typeface="ＭＳ Ｐゴシック" charset="-128"/>
              </a:rPr>
              <a:t>: Reforestation</a:t>
            </a:r>
            <a:endParaRPr lang="ja-JP" altLang="en-US" sz="1800" b="0" dirty="0">
              <a:solidFill>
                <a:srgbClr val="FFFFFF"/>
              </a:solidFill>
              <a:latin typeface="Arial" charset="0"/>
              <a:ea typeface="ＭＳ Ｐゴシック" charset="-128"/>
            </a:endParaRPr>
          </a:p>
        </p:txBody>
      </p:sp>
      <p:sp>
        <p:nvSpPr>
          <p:cNvPr id="47" name="コンテンツ プレースホルダー 2"/>
          <p:cNvSpPr txBox="1">
            <a:spLocks/>
          </p:cNvSpPr>
          <p:nvPr/>
        </p:nvSpPr>
        <p:spPr>
          <a:xfrm>
            <a:off x="6130956" y="4797152"/>
            <a:ext cx="2560418" cy="6480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FNF change 2015-2010</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48" name="図 4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2679" y="592214"/>
            <a:ext cx="2459350" cy="4246578"/>
          </a:xfrm>
          <a:prstGeom prst="rect">
            <a:avLst/>
          </a:prstGeom>
        </p:spPr>
      </p:pic>
      <p:sp>
        <p:nvSpPr>
          <p:cNvPr id="49" name="正方形/長方形 48"/>
          <p:cNvSpPr/>
          <p:nvPr/>
        </p:nvSpPr>
        <p:spPr>
          <a:xfrm>
            <a:off x="1115616" y="1412776"/>
            <a:ext cx="465282" cy="504056"/>
          </a:xfrm>
          <a:prstGeom prst="rect">
            <a:avLst/>
          </a:prstGeom>
          <a:noFill/>
          <a:ln w="3810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0" name="テキスト ボックス 49"/>
          <p:cNvSpPr txBox="1"/>
          <p:nvPr/>
        </p:nvSpPr>
        <p:spPr>
          <a:xfrm>
            <a:off x="2245588" y="4345360"/>
            <a:ext cx="1367682" cy="307777"/>
          </a:xfrm>
          <a:prstGeom prst="rect">
            <a:avLst/>
          </a:prstGeom>
          <a:noFill/>
        </p:spPr>
        <p:txBody>
          <a:bodyPr wrap="none" rtlCol="0">
            <a:spAutoFit/>
          </a:bodyPr>
          <a:lstStyle/>
          <a:p>
            <a:pPr algn="l"/>
            <a:r>
              <a:rPr lang="en-US" altLang="ja-JP" b="0" dirty="0">
                <a:solidFill>
                  <a:srgbClr val="FFFFFF"/>
                </a:solidFill>
                <a:latin typeface="Arial" charset="0"/>
                <a:ea typeface="ＭＳ Ｐゴシック" charset="-128"/>
              </a:rPr>
              <a:t>0             30km</a:t>
            </a:r>
            <a:endParaRPr lang="ja-JP" altLang="en-US" b="0" dirty="0">
              <a:solidFill>
                <a:srgbClr val="FFFFFF"/>
              </a:solidFill>
              <a:latin typeface="Arial" charset="0"/>
              <a:ea typeface="ＭＳ Ｐゴシック" charset="-128"/>
            </a:endParaRPr>
          </a:p>
        </p:txBody>
      </p:sp>
    </p:spTree>
    <p:extLst>
      <p:ext uri="{BB962C8B-B14F-4D97-AF65-F5344CB8AC3E}">
        <p14:creationId xmlns:p14="http://schemas.microsoft.com/office/powerpoint/2010/main" val="386707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rPr>
              <a:pPr>
                <a:defRPr/>
              </a:pPr>
              <a:t>2</a:t>
            </a:fld>
            <a:endParaRPr lang="ja-JP" altLang="en-US" dirty="0">
              <a:solidFill>
                <a:prstClr val="black"/>
              </a:solidFill>
            </a:endParaRPr>
          </a:p>
        </p:txBody>
      </p:sp>
      <p:sp>
        <p:nvSpPr>
          <p:cNvPr id="7" name="タイトル 2"/>
          <p:cNvSpPr>
            <a:spLocks noGrp="1"/>
          </p:cNvSpPr>
          <p:nvPr>
            <p:ph type="title"/>
          </p:nvPr>
        </p:nvSpPr>
        <p:spPr>
          <a:xfrm>
            <a:off x="395537" y="26988"/>
            <a:ext cx="8352928" cy="615950"/>
          </a:xfrm>
        </p:spPr>
        <p:txBody>
          <a:bodyPr/>
          <a:lstStyle/>
          <a:p>
            <a:r>
              <a:rPr lang="en-US" altLang="ja-JP" sz="3200" dirty="0">
                <a:latin typeface="Tahoma" pitchFamily="34" charset="0"/>
                <a:ea typeface="Tahoma" pitchFamily="34" charset="0"/>
                <a:cs typeface="Tahoma" pitchFamily="34" charset="0"/>
              </a:rPr>
              <a:t>JAXA’s EO Satellites</a:t>
            </a:r>
            <a:endParaRPr kumimoji="1" lang="ja-JP" altLang="en-US" sz="3200" dirty="0">
              <a:latin typeface="Tahoma" pitchFamily="34" charset="0"/>
              <a:cs typeface="Tahoma" pitchFamily="34" charset="0"/>
            </a:endParaRPr>
          </a:p>
        </p:txBody>
      </p:sp>
      <p:sp>
        <p:nvSpPr>
          <p:cNvPr id="6" name="Rectangle 4"/>
          <p:cNvSpPr>
            <a:spLocks noChangeArrowheads="1"/>
          </p:cNvSpPr>
          <p:nvPr/>
        </p:nvSpPr>
        <p:spPr bwMode="auto">
          <a:xfrm>
            <a:off x="1" y="-18690"/>
            <a:ext cx="9168668" cy="6876827"/>
          </a:xfrm>
          <a:prstGeom prst="rect">
            <a:avLst/>
          </a:prstGeom>
          <a:solidFill>
            <a:schemeClr val="tx1"/>
          </a:solidFill>
          <a:ln w="9525">
            <a:solidFill>
              <a:schemeClr val="tx1"/>
            </a:solidFill>
            <a:miter lim="800000"/>
            <a:headEnd/>
            <a:tailEnd/>
          </a:ln>
        </p:spPr>
        <p:txBody>
          <a:bodyPr wrap="none" anchor="ctr"/>
          <a:lstStyle/>
          <a:p>
            <a:endParaRPr lang="ja-JP" altLang="en-US" dirty="0">
              <a:solidFill>
                <a:srgbClr val="000000"/>
              </a:solidFill>
              <a:latin typeface="Calibri" pitchFamily="34" charset="0"/>
            </a:endParaRPr>
          </a:p>
        </p:txBody>
      </p:sp>
      <p:grpSp>
        <p:nvGrpSpPr>
          <p:cNvPr id="9" name="Group 6"/>
          <p:cNvGrpSpPr>
            <a:grpSpLocks/>
          </p:cNvGrpSpPr>
          <p:nvPr/>
        </p:nvGrpSpPr>
        <p:grpSpPr bwMode="auto">
          <a:xfrm>
            <a:off x="9596935" y="2354981"/>
            <a:ext cx="1601436" cy="3309186"/>
            <a:chOff x="5133" y="1570"/>
            <a:chExt cx="724" cy="2087"/>
          </a:xfrm>
        </p:grpSpPr>
        <p:sp>
          <p:nvSpPr>
            <p:cNvPr id="49" name="Rectangle 12"/>
            <p:cNvSpPr>
              <a:spLocks noChangeArrowheads="1"/>
            </p:cNvSpPr>
            <p:nvPr/>
          </p:nvSpPr>
          <p:spPr bwMode="auto">
            <a:xfrm rot="-336270">
              <a:off x="5133" y="3397"/>
              <a:ext cx="216"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wrap="none" anchor="ctr"/>
            <a:lstStyle/>
            <a:p>
              <a:endParaRPr lang="ja-JP" altLang="en-US" dirty="0">
                <a:solidFill>
                  <a:srgbClr val="FFFF66"/>
                </a:solidFill>
              </a:endParaRPr>
            </a:p>
          </p:txBody>
        </p:sp>
        <p:sp>
          <p:nvSpPr>
            <p:cNvPr id="50" name="Rectangle 13"/>
            <p:cNvSpPr>
              <a:spLocks noChangeArrowheads="1"/>
            </p:cNvSpPr>
            <p:nvPr/>
          </p:nvSpPr>
          <p:spPr bwMode="auto">
            <a:xfrm rot="-336270">
              <a:off x="5642" y="1570"/>
              <a:ext cx="215"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wrap="none" anchor="ctr"/>
            <a:lstStyle/>
            <a:p>
              <a:endParaRPr lang="ja-JP" altLang="en-US" dirty="0">
                <a:solidFill>
                  <a:srgbClr val="FFFF66"/>
                </a:solidFill>
              </a:endParaRPr>
            </a:p>
          </p:txBody>
        </p:sp>
      </p:grpSp>
      <p:grpSp>
        <p:nvGrpSpPr>
          <p:cNvPr id="11" name="Group 10"/>
          <p:cNvGrpSpPr>
            <a:grpSpLocks/>
          </p:cNvGrpSpPr>
          <p:nvPr/>
        </p:nvGrpSpPr>
        <p:grpSpPr bwMode="auto">
          <a:xfrm>
            <a:off x="8537460" y="124017"/>
            <a:ext cx="3738156" cy="6849871"/>
            <a:chOff x="5148" y="0"/>
            <a:chExt cx="2268" cy="4320"/>
          </a:xfrm>
        </p:grpSpPr>
        <p:grpSp>
          <p:nvGrpSpPr>
            <p:cNvPr id="45" name="Group 11"/>
            <p:cNvGrpSpPr>
              <a:grpSpLocks/>
            </p:cNvGrpSpPr>
            <p:nvPr/>
          </p:nvGrpSpPr>
          <p:grpSpPr bwMode="auto">
            <a:xfrm>
              <a:off x="5375" y="0"/>
              <a:ext cx="2041" cy="3800"/>
              <a:chOff x="5375" y="0"/>
              <a:chExt cx="2041" cy="3800"/>
            </a:xfrm>
          </p:grpSpPr>
          <p:cxnSp>
            <p:nvCxnSpPr>
              <p:cNvPr id="47" name="AutoShape 11"/>
              <p:cNvCxnSpPr>
                <a:cxnSpLocks noChangeShapeType="1"/>
              </p:cNvCxnSpPr>
              <p:nvPr/>
            </p:nvCxnSpPr>
            <p:spPr bwMode="auto">
              <a:xfrm rot="10316077" flipV="1">
                <a:off x="5375" y="391"/>
                <a:ext cx="1701" cy="3409"/>
              </a:xfrm>
              <a:prstGeom prst="curvedConnector3">
                <a:avLst>
                  <a:gd name="adj1" fmla="val 414602"/>
                </a:avLst>
              </a:prstGeom>
              <a:noFill/>
              <a:ln w="127000">
                <a:solidFill>
                  <a:srgbClr val="0099FF">
                    <a:alpha val="30196"/>
                  </a:srgbClr>
                </a:solidFill>
                <a:round/>
                <a:headEnd/>
                <a:tailEnd/>
              </a:ln>
              <a:extLst>
                <a:ext uri="{909E8E84-426E-40DD-AFC4-6F175D3DCCD1}">
                  <a14:hiddenFill xmlns:a14="http://schemas.microsoft.com/office/drawing/2010/main">
                    <a:noFill/>
                  </a14:hiddenFill>
                </a:ext>
              </a:extLst>
            </p:spPr>
          </p:cxnSp>
          <p:sp>
            <p:nvSpPr>
              <p:cNvPr id="48" name="Rectangle 13"/>
              <p:cNvSpPr>
                <a:spLocks noChangeArrowheads="1"/>
              </p:cNvSpPr>
              <p:nvPr/>
            </p:nvSpPr>
            <p:spPr bwMode="auto">
              <a:xfrm rot="-483923">
                <a:off x="6930" y="0"/>
                <a:ext cx="486"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dirty="0">
                  <a:solidFill>
                    <a:srgbClr val="000000"/>
                  </a:solidFill>
                </a:endParaRPr>
              </a:p>
            </p:txBody>
          </p:sp>
        </p:grpSp>
        <p:sp>
          <p:nvSpPr>
            <p:cNvPr id="46" name="Rectangle 20"/>
            <p:cNvSpPr>
              <a:spLocks noChangeArrowheads="1"/>
            </p:cNvSpPr>
            <p:nvPr/>
          </p:nvSpPr>
          <p:spPr bwMode="auto">
            <a:xfrm rot="-384048">
              <a:off x="5148" y="3956"/>
              <a:ext cx="325"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dirty="0">
                <a:solidFill>
                  <a:srgbClr val="000000"/>
                </a:solidFill>
              </a:endParaRPr>
            </a:p>
          </p:txBody>
        </p:sp>
      </p:grpSp>
      <p:grpSp>
        <p:nvGrpSpPr>
          <p:cNvPr id="12" name="Group 24"/>
          <p:cNvGrpSpPr>
            <a:grpSpLocks/>
          </p:cNvGrpSpPr>
          <p:nvPr/>
        </p:nvGrpSpPr>
        <p:grpSpPr bwMode="auto">
          <a:xfrm rot="21191899">
            <a:off x="9327829" y="1563759"/>
            <a:ext cx="3020969" cy="4354108"/>
            <a:chOff x="4232" y="639"/>
            <a:chExt cx="1240" cy="2942"/>
          </a:xfrm>
        </p:grpSpPr>
        <p:sp>
          <p:nvSpPr>
            <p:cNvPr id="43" name="Rectangle 12"/>
            <p:cNvSpPr>
              <a:spLocks noChangeArrowheads="1"/>
            </p:cNvSpPr>
            <p:nvPr/>
          </p:nvSpPr>
          <p:spPr bwMode="auto">
            <a:xfrm rot="21879">
              <a:off x="4232" y="3206"/>
              <a:ext cx="272"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wrap="none" anchor="ctr"/>
            <a:lstStyle/>
            <a:p>
              <a:endParaRPr lang="ja-JP" altLang="en-US" dirty="0">
                <a:solidFill>
                  <a:srgbClr val="000000"/>
                </a:solidFill>
              </a:endParaRPr>
            </a:p>
          </p:txBody>
        </p:sp>
        <p:sp>
          <p:nvSpPr>
            <p:cNvPr id="44" name="Rectangle 13"/>
            <p:cNvSpPr>
              <a:spLocks noChangeArrowheads="1"/>
            </p:cNvSpPr>
            <p:nvPr/>
          </p:nvSpPr>
          <p:spPr bwMode="auto">
            <a:xfrm rot="21879">
              <a:off x="5200" y="639"/>
              <a:ext cx="272"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wrap="none" anchor="ctr"/>
            <a:lstStyle/>
            <a:p>
              <a:endParaRPr lang="ja-JP" altLang="en-US" dirty="0">
                <a:solidFill>
                  <a:srgbClr val="000000"/>
                </a:solidFill>
              </a:endParaRPr>
            </a:p>
          </p:txBody>
        </p:sp>
      </p:grpSp>
      <p:sp>
        <p:nvSpPr>
          <p:cNvPr id="13" name="Rectangle 12"/>
          <p:cNvSpPr>
            <a:spLocks noChangeArrowheads="1"/>
          </p:cNvSpPr>
          <p:nvPr/>
        </p:nvSpPr>
        <p:spPr bwMode="auto">
          <a:xfrm rot="21116077">
            <a:off x="7537787" y="5711737"/>
            <a:ext cx="644005" cy="764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dirty="0">
              <a:solidFill>
                <a:srgbClr val="000000"/>
              </a:solidFill>
              <a:latin typeface="Calibri" pitchFamily="34" charset="0"/>
            </a:endParaRPr>
          </a:p>
        </p:txBody>
      </p:sp>
      <p:sp>
        <p:nvSpPr>
          <p:cNvPr id="14" name="Rectangle 3"/>
          <p:cNvSpPr>
            <a:spLocks noChangeArrowheads="1"/>
          </p:cNvSpPr>
          <p:nvPr/>
        </p:nvSpPr>
        <p:spPr bwMode="auto">
          <a:xfrm>
            <a:off x="107505" y="90429"/>
            <a:ext cx="3774748" cy="1106323"/>
          </a:xfrm>
          <a:prstGeom prst="rect">
            <a:avLst/>
          </a:prstGeom>
          <a:noFill/>
          <a:ln w="9525">
            <a:noFill/>
            <a:miter lim="800000"/>
            <a:headEnd/>
            <a:tailEnd/>
          </a:ln>
        </p:spPr>
        <p:txBody>
          <a:bodyPr anchor="ctr"/>
          <a:lstStyle/>
          <a:p>
            <a:pPr algn="l">
              <a:lnSpc>
                <a:spcPct val="95000"/>
              </a:lnSpc>
              <a:defRPr/>
            </a:pPr>
            <a:r>
              <a:rPr lang="en-US" altLang="ja-JP" sz="2800" b="1" dirty="0">
                <a:solidFill>
                  <a:prstClr val="white"/>
                </a:solidFill>
                <a:effectLst>
                  <a:outerShdw blurRad="38100" dist="38100" dir="2700000" algn="tl">
                    <a:srgbClr val="000000">
                      <a:alpha val="43137"/>
                    </a:srgbClr>
                  </a:outerShdw>
                </a:effectLst>
                <a:latin typeface="Calibri"/>
                <a:ea typeface="Arial Unicode MS" pitchFamily="50" charset="-128"/>
                <a:cs typeface="Arial Unicode MS" pitchFamily="50" charset="-128"/>
              </a:rPr>
              <a:t>JAXA’s </a:t>
            </a:r>
            <a:r>
              <a:rPr lang="en-US" altLang="ja-JP" sz="2800" b="1" dirty="0">
                <a:solidFill>
                  <a:schemeClr val="accent6">
                    <a:lumMod val="60000"/>
                    <a:lumOff val="40000"/>
                  </a:schemeClr>
                </a:solidFill>
                <a:effectLst>
                  <a:outerShdw blurRad="38100" dist="38100" dir="2700000" algn="tl">
                    <a:srgbClr val="000000">
                      <a:alpha val="43137"/>
                    </a:srgbClr>
                  </a:outerShdw>
                </a:effectLst>
                <a:latin typeface="Calibri"/>
                <a:ea typeface="Arial Unicode MS" pitchFamily="50" charset="-128"/>
                <a:cs typeface="Arial Unicode MS" pitchFamily="50" charset="-128"/>
              </a:rPr>
              <a:t>Past</a:t>
            </a:r>
            <a:r>
              <a:rPr lang="en-US" altLang="ja-JP" sz="2800" b="1" dirty="0">
                <a:solidFill>
                  <a:prstClr val="white"/>
                </a:solidFill>
                <a:effectLst>
                  <a:outerShdw blurRad="38100" dist="38100" dir="2700000" algn="tl">
                    <a:srgbClr val="000000">
                      <a:alpha val="43137"/>
                    </a:srgbClr>
                  </a:outerShdw>
                </a:effectLst>
                <a:latin typeface="Calibri"/>
                <a:ea typeface="Arial Unicode MS" pitchFamily="50" charset="-128"/>
                <a:cs typeface="Arial Unicode MS" pitchFamily="50" charset="-128"/>
              </a:rPr>
              <a:t>, </a:t>
            </a:r>
            <a:r>
              <a:rPr lang="en-US" altLang="ja-JP" sz="2800" b="1" dirty="0">
                <a:solidFill>
                  <a:srgbClr val="00FF00"/>
                </a:solidFill>
                <a:effectLst>
                  <a:outerShdw blurRad="38100" dist="38100" dir="2700000" algn="tl">
                    <a:srgbClr val="000000">
                      <a:alpha val="43137"/>
                    </a:srgbClr>
                  </a:outerShdw>
                </a:effectLst>
                <a:latin typeface="Calibri"/>
                <a:ea typeface="Arial Unicode MS" pitchFamily="50" charset="-128"/>
                <a:cs typeface="Arial Unicode MS" pitchFamily="50" charset="-128"/>
              </a:rPr>
              <a:t>Current</a:t>
            </a:r>
            <a:r>
              <a:rPr lang="en-US" altLang="ja-JP" sz="2800" b="1" dirty="0">
                <a:solidFill>
                  <a:prstClr val="white"/>
                </a:solidFill>
                <a:effectLst>
                  <a:outerShdw blurRad="38100" dist="38100" dir="2700000" algn="tl">
                    <a:srgbClr val="000000">
                      <a:alpha val="43137"/>
                    </a:srgbClr>
                  </a:outerShdw>
                </a:effectLst>
                <a:latin typeface="Calibri"/>
                <a:ea typeface="Arial Unicode MS" pitchFamily="50" charset="-128"/>
                <a:cs typeface="Arial Unicode MS" pitchFamily="50" charset="-128"/>
              </a:rPr>
              <a:t> and </a:t>
            </a:r>
            <a:r>
              <a:rPr lang="en-US" altLang="ja-JP" sz="2800" b="1" dirty="0">
                <a:solidFill>
                  <a:schemeClr val="tx2">
                    <a:lumMod val="60000"/>
                    <a:lumOff val="40000"/>
                  </a:schemeClr>
                </a:solidFill>
                <a:effectLst>
                  <a:outerShdw blurRad="38100" dist="38100" dir="2700000" algn="tl">
                    <a:srgbClr val="000000">
                      <a:alpha val="43137"/>
                    </a:srgbClr>
                  </a:outerShdw>
                </a:effectLst>
                <a:latin typeface="Calibri"/>
                <a:ea typeface="Arial Unicode MS" pitchFamily="50" charset="-128"/>
                <a:cs typeface="Arial Unicode MS" pitchFamily="50" charset="-128"/>
              </a:rPr>
              <a:t>Future</a:t>
            </a:r>
            <a:r>
              <a:rPr lang="en-US" altLang="ja-JP" sz="2800" b="1" dirty="0">
                <a:solidFill>
                  <a:prstClr val="white"/>
                </a:solidFill>
                <a:effectLst>
                  <a:outerShdw blurRad="38100" dist="38100" dir="2700000" algn="tl">
                    <a:srgbClr val="000000">
                      <a:alpha val="43137"/>
                    </a:srgbClr>
                  </a:outerShdw>
                </a:effectLst>
                <a:latin typeface="Calibri"/>
                <a:ea typeface="Arial Unicode MS" pitchFamily="50" charset="-128"/>
                <a:cs typeface="Arial Unicode MS" pitchFamily="50" charset="-128"/>
              </a:rPr>
              <a:t> Satellite/Sensor Activities</a:t>
            </a:r>
            <a:endParaRPr lang="ja-JP" altLang="en-US" sz="2800" b="1" dirty="0">
              <a:solidFill>
                <a:prstClr val="white"/>
              </a:solidFill>
              <a:effectLst>
                <a:outerShdw blurRad="38100" dist="38100" dir="2700000" algn="tl">
                  <a:srgbClr val="000000">
                    <a:alpha val="43137"/>
                  </a:srgbClr>
                </a:outerShdw>
              </a:effectLst>
              <a:latin typeface="Calibri"/>
              <a:ea typeface="Arial Unicode MS" pitchFamily="50" charset="-128"/>
              <a:cs typeface="Arial Unicode MS" pitchFamily="50" charset="-128"/>
            </a:endParaRPr>
          </a:p>
        </p:txBody>
      </p:sp>
      <p:sp>
        <p:nvSpPr>
          <p:cNvPr id="15" name="Rectangle 21"/>
          <p:cNvSpPr>
            <a:spLocks noChangeArrowheads="1"/>
          </p:cNvSpPr>
          <p:nvPr/>
        </p:nvSpPr>
        <p:spPr bwMode="auto">
          <a:xfrm rot="21215952">
            <a:off x="7340195" y="885114"/>
            <a:ext cx="431776" cy="559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dirty="0">
              <a:solidFill>
                <a:srgbClr val="000000"/>
              </a:solidFill>
              <a:latin typeface="Calibri" pitchFamily="34" charset="0"/>
            </a:endParaRPr>
          </a:p>
        </p:txBody>
      </p:sp>
      <p:graphicFrame>
        <p:nvGraphicFramePr>
          <p:cNvPr id="16" name="Object 35"/>
          <p:cNvGraphicFramePr>
            <a:graphicFrameLocks noChangeAspect="1"/>
          </p:cNvGraphicFramePr>
          <p:nvPr>
            <p:extLst>
              <p:ext uri="{D42A27DB-BD31-4B8C-83A1-F6EECF244321}">
                <p14:modId xmlns:p14="http://schemas.microsoft.com/office/powerpoint/2010/main" val="3559061554"/>
              </p:ext>
            </p:extLst>
          </p:nvPr>
        </p:nvGraphicFramePr>
        <p:xfrm>
          <a:off x="14638" y="4581128"/>
          <a:ext cx="1690514" cy="1249467"/>
        </p:xfrm>
        <a:graphic>
          <a:graphicData uri="http://schemas.openxmlformats.org/presentationml/2006/ole">
            <mc:AlternateContent xmlns:mc="http://schemas.openxmlformats.org/markup-compatibility/2006">
              <mc:Choice xmlns:v="urn:schemas-microsoft-com:vml" Requires="v">
                <p:oleObj spid="_x0000_s1054" name="Photo Editor 写真" r:id="rId3" imgW="17242657" imgH="12714286" progId="">
                  <p:embed/>
                </p:oleObj>
              </mc:Choice>
              <mc:Fallback>
                <p:oleObj name="Photo Editor 写真" r:id="rId3" imgW="17242657" imgH="12714286" progId="">
                  <p:embed/>
                  <p:pic>
                    <p:nvPicPr>
                      <p:cNvPr id="62474" name="Object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8" y="4581128"/>
                        <a:ext cx="1690514" cy="1249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7" name="Picture 39" descr="GPM_core2_RGB"/>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1012685">
            <a:off x="47570" y="3264853"/>
            <a:ext cx="1509021" cy="1067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51"/>
          <p:cNvSpPr txBox="1">
            <a:spLocks noChangeArrowheads="1"/>
          </p:cNvSpPr>
          <p:nvPr/>
        </p:nvSpPr>
        <p:spPr bwMode="auto">
          <a:xfrm>
            <a:off x="2399844" y="1108685"/>
            <a:ext cx="11498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b="1" i="1" dirty="0">
                <a:solidFill>
                  <a:srgbClr val="6699FF"/>
                </a:solidFill>
                <a:latin typeface="Calibri" pitchFamily="34" charset="0"/>
                <a:ea typeface="Arial Unicode MS" pitchFamily="50" charset="-128"/>
                <a:cs typeface="Arial Unicode MS" pitchFamily="50" charset="-128"/>
              </a:rPr>
              <a:t>GCOM-C</a:t>
            </a:r>
          </a:p>
        </p:txBody>
      </p:sp>
      <p:sp>
        <p:nvSpPr>
          <p:cNvPr id="19" name="Text Box 52"/>
          <p:cNvSpPr txBox="1">
            <a:spLocks noChangeArrowheads="1"/>
          </p:cNvSpPr>
          <p:nvPr/>
        </p:nvSpPr>
        <p:spPr bwMode="auto">
          <a:xfrm>
            <a:off x="84104" y="5589240"/>
            <a:ext cx="139155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i="1" dirty="0">
                <a:solidFill>
                  <a:srgbClr val="00FF00"/>
                </a:solidFill>
                <a:latin typeface="Calibri" pitchFamily="34" charset="0"/>
                <a:ea typeface="Arial Unicode MS" pitchFamily="50" charset="-128"/>
                <a:cs typeface="Arial Unicode MS" pitchFamily="50" charset="-128"/>
              </a:rPr>
              <a:t>SHIZUKU</a:t>
            </a:r>
          </a:p>
          <a:p>
            <a:pPr eaLnBrk="1" hangingPunct="1"/>
            <a:r>
              <a:rPr lang="en-US" altLang="ja-JP" i="1" dirty="0">
                <a:solidFill>
                  <a:srgbClr val="00FF00"/>
                </a:solidFill>
                <a:latin typeface="Calibri" pitchFamily="34" charset="0"/>
                <a:ea typeface="Arial Unicode MS" pitchFamily="50" charset="-128"/>
                <a:cs typeface="Arial Unicode MS" pitchFamily="50" charset="-128"/>
              </a:rPr>
              <a:t>(GCOM-W)</a:t>
            </a:r>
          </a:p>
        </p:txBody>
      </p:sp>
      <p:sp>
        <p:nvSpPr>
          <p:cNvPr id="20" name="Text Box 53"/>
          <p:cNvSpPr txBox="1">
            <a:spLocks noChangeArrowheads="1"/>
          </p:cNvSpPr>
          <p:nvPr/>
        </p:nvSpPr>
        <p:spPr bwMode="auto">
          <a:xfrm>
            <a:off x="99529" y="2859208"/>
            <a:ext cx="1367047" cy="399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b="1" i="1" dirty="0">
                <a:solidFill>
                  <a:srgbClr val="00FF00"/>
                </a:solidFill>
                <a:latin typeface="Calibri" pitchFamily="34" charset="0"/>
                <a:ea typeface="Arial Unicode MS" pitchFamily="50" charset="-128"/>
                <a:cs typeface="Arial Unicode MS" pitchFamily="50" charset="-128"/>
              </a:rPr>
              <a:t>GPM/DPR</a:t>
            </a:r>
          </a:p>
        </p:txBody>
      </p:sp>
      <p:sp>
        <p:nvSpPr>
          <p:cNvPr id="21" name="Text Box 54"/>
          <p:cNvSpPr txBox="1">
            <a:spLocks noChangeArrowheads="1"/>
          </p:cNvSpPr>
          <p:nvPr/>
        </p:nvSpPr>
        <p:spPr bwMode="auto">
          <a:xfrm>
            <a:off x="5285205" y="2449816"/>
            <a:ext cx="17290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i="1" dirty="0">
                <a:solidFill>
                  <a:srgbClr val="FFCC99"/>
                </a:solidFill>
                <a:latin typeface="Calibri" pitchFamily="34" charset="0"/>
                <a:ea typeface="Arial Unicode MS" pitchFamily="50" charset="-128"/>
                <a:cs typeface="Arial Unicode MS" pitchFamily="50" charset="-128"/>
              </a:rPr>
              <a:t>DAICHI (ALOS)</a:t>
            </a:r>
          </a:p>
        </p:txBody>
      </p:sp>
      <p:sp>
        <p:nvSpPr>
          <p:cNvPr id="22" name="Text Box 59"/>
          <p:cNvSpPr txBox="1">
            <a:spLocks noChangeArrowheads="1"/>
          </p:cNvSpPr>
          <p:nvPr/>
        </p:nvSpPr>
        <p:spPr bwMode="auto">
          <a:xfrm>
            <a:off x="2207182" y="6309513"/>
            <a:ext cx="17453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i="1" dirty="0">
                <a:solidFill>
                  <a:srgbClr val="00FF00"/>
                </a:solidFill>
                <a:latin typeface="Calibri" pitchFamily="34" charset="0"/>
                <a:ea typeface="Arial Unicode MS" pitchFamily="50" charset="-128"/>
                <a:cs typeface="Arial Unicode MS" pitchFamily="50" charset="-128"/>
              </a:rPr>
              <a:t>IBUKI (GOSAT)</a:t>
            </a:r>
          </a:p>
        </p:txBody>
      </p:sp>
      <p:sp>
        <p:nvSpPr>
          <p:cNvPr id="23" name="Rectangle 33"/>
          <p:cNvSpPr>
            <a:spLocks noChangeArrowheads="1"/>
          </p:cNvSpPr>
          <p:nvPr/>
        </p:nvSpPr>
        <p:spPr bwMode="auto">
          <a:xfrm>
            <a:off x="2737023" y="6598096"/>
            <a:ext cx="908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1400" i="1" dirty="0">
                <a:solidFill>
                  <a:srgbClr val="FFFFFF"/>
                </a:solidFill>
                <a:latin typeface="Calibri" pitchFamily="34" charset="0"/>
              </a:rPr>
              <a:t>(JFY2008)</a:t>
            </a:r>
          </a:p>
        </p:txBody>
      </p:sp>
      <p:sp>
        <p:nvSpPr>
          <p:cNvPr id="24" name="Rectangle 34"/>
          <p:cNvSpPr>
            <a:spLocks noChangeArrowheads="1"/>
          </p:cNvSpPr>
          <p:nvPr/>
        </p:nvSpPr>
        <p:spPr bwMode="auto">
          <a:xfrm>
            <a:off x="314685" y="3146206"/>
            <a:ext cx="92839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i="1" dirty="0">
                <a:solidFill>
                  <a:srgbClr val="FFFFFF"/>
                </a:solidFill>
                <a:latin typeface="Calibri" pitchFamily="34" charset="0"/>
              </a:rPr>
              <a:t>(JFY2013)</a:t>
            </a:r>
          </a:p>
        </p:txBody>
      </p:sp>
      <p:sp>
        <p:nvSpPr>
          <p:cNvPr id="25" name="Rectangle 35"/>
          <p:cNvSpPr>
            <a:spLocks noChangeArrowheads="1"/>
          </p:cNvSpPr>
          <p:nvPr/>
        </p:nvSpPr>
        <p:spPr bwMode="auto">
          <a:xfrm>
            <a:off x="262669" y="6144207"/>
            <a:ext cx="8867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i="1" dirty="0">
                <a:solidFill>
                  <a:srgbClr val="FFFFFF"/>
                </a:solidFill>
                <a:latin typeface="Calibri" pitchFamily="34" charset="0"/>
              </a:rPr>
              <a:t>(JFY2012)</a:t>
            </a:r>
          </a:p>
        </p:txBody>
      </p:sp>
      <p:sp>
        <p:nvSpPr>
          <p:cNvPr id="26" name="Rectangle 36"/>
          <p:cNvSpPr>
            <a:spLocks noChangeArrowheads="1"/>
          </p:cNvSpPr>
          <p:nvPr/>
        </p:nvSpPr>
        <p:spPr bwMode="auto">
          <a:xfrm>
            <a:off x="1265986" y="1998804"/>
            <a:ext cx="92839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i="1" dirty="0">
                <a:solidFill>
                  <a:srgbClr val="FFFFFF"/>
                </a:solidFill>
                <a:latin typeface="Calibri" pitchFamily="34" charset="0"/>
              </a:rPr>
              <a:t>(JFY2014)</a:t>
            </a:r>
          </a:p>
        </p:txBody>
      </p:sp>
      <p:sp>
        <p:nvSpPr>
          <p:cNvPr id="29" name="Text Box 49"/>
          <p:cNvSpPr txBox="1">
            <a:spLocks noChangeArrowheads="1"/>
          </p:cNvSpPr>
          <p:nvPr/>
        </p:nvSpPr>
        <p:spPr bwMode="auto">
          <a:xfrm>
            <a:off x="1098166" y="1700707"/>
            <a:ext cx="10893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sz="2400" b="1" i="1" dirty="0">
                <a:solidFill>
                  <a:srgbClr val="00FF00"/>
                </a:solidFill>
                <a:latin typeface="Calibri" pitchFamily="34" charset="0"/>
                <a:ea typeface="Arial Unicode MS" pitchFamily="50" charset="-128"/>
                <a:cs typeface="Arial Unicode MS" pitchFamily="50" charset="-128"/>
              </a:rPr>
              <a:t>ALOS-2</a:t>
            </a:r>
            <a:endParaRPr lang="en-US" altLang="ja-JP" sz="1800" b="1" i="1" dirty="0">
              <a:solidFill>
                <a:srgbClr val="00FF00"/>
              </a:solidFill>
              <a:latin typeface="Calibri" pitchFamily="34" charset="0"/>
              <a:ea typeface="Arial Unicode MS" pitchFamily="50" charset="-128"/>
              <a:cs typeface="Arial Unicode MS" pitchFamily="50" charset="-128"/>
            </a:endParaRPr>
          </a:p>
        </p:txBody>
      </p:sp>
      <p:sp>
        <p:nvSpPr>
          <p:cNvPr id="30" name="Rectangle 42"/>
          <p:cNvSpPr>
            <a:spLocks noChangeArrowheads="1"/>
          </p:cNvSpPr>
          <p:nvPr/>
        </p:nvSpPr>
        <p:spPr bwMode="auto">
          <a:xfrm>
            <a:off x="5973280" y="749363"/>
            <a:ext cx="8867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i="1" dirty="0">
                <a:solidFill>
                  <a:srgbClr val="FFFFFF"/>
                </a:solidFill>
                <a:latin typeface="Calibri" pitchFamily="34" charset="0"/>
              </a:rPr>
              <a:t>(JFY2018)</a:t>
            </a:r>
          </a:p>
        </p:txBody>
      </p:sp>
      <p:sp>
        <p:nvSpPr>
          <p:cNvPr id="31" name="Text Box 66"/>
          <p:cNvSpPr txBox="1">
            <a:spLocks noChangeArrowheads="1"/>
          </p:cNvSpPr>
          <p:nvPr/>
        </p:nvSpPr>
        <p:spPr bwMode="auto">
          <a:xfrm>
            <a:off x="4932040" y="436602"/>
            <a:ext cx="196237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b="1" i="1" dirty="0">
                <a:solidFill>
                  <a:srgbClr val="6699FF"/>
                </a:solidFill>
                <a:latin typeface="Calibri" pitchFamily="34" charset="0"/>
                <a:ea typeface="Arial Unicode MS" pitchFamily="50" charset="-128"/>
                <a:cs typeface="Arial Unicode MS" pitchFamily="50" charset="-128"/>
              </a:rPr>
              <a:t>Earth CARE/CPR</a:t>
            </a:r>
          </a:p>
        </p:txBody>
      </p:sp>
      <p:pic>
        <p:nvPicPr>
          <p:cNvPr id="32" name="図 36" descr="EC4_RGB.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rot="1078553">
            <a:off x="5214904" y="900016"/>
            <a:ext cx="1930551" cy="111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49"/>
          <p:cNvSpPr>
            <a:spLocks noChangeArrowheads="1"/>
          </p:cNvSpPr>
          <p:nvPr/>
        </p:nvSpPr>
        <p:spPr bwMode="auto">
          <a:xfrm>
            <a:off x="2631652" y="1424205"/>
            <a:ext cx="8963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i="1" dirty="0">
                <a:solidFill>
                  <a:srgbClr val="FFFFFF"/>
                </a:solidFill>
                <a:latin typeface="Calibri" pitchFamily="34" charset="0"/>
              </a:rPr>
              <a:t>(JFY2017)</a:t>
            </a:r>
          </a:p>
        </p:txBody>
      </p:sp>
      <p:pic>
        <p:nvPicPr>
          <p:cNvPr id="35" name="Picture 34" descr="sgli"/>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638959" y="1468622"/>
            <a:ext cx="1608549" cy="1893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65"/>
          <p:cNvSpPr>
            <a:spLocks noChangeArrowheads="1"/>
          </p:cNvSpPr>
          <p:nvPr/>
        </p:nvSpPr>
        <p:spPr bwMode="auto">
          <a:xfrm>
            <a:off x="7635852" y="5967020"/>
            <a:ext cx="1510485" cy="819765"/>
          </a:xfrm>
          <a:prstGeom prst="rect">
            <a:avLst/>
          </a:prstGeom>
          <a:solidFill>
            <a:schemeClr val="tx1"/>
          </a:solidFill>
          <a:ln w="9525">
            <a:solidFill>
              <a:schemeClr val="tx1"/>
            </a:solidFill>
            <a:miter lim="800000"/>
            <a:headEnd/>
            <a:tailEnd/>
          </a:ln>
        </p:spPr>
        <p:txBody>
          <a:bodyPr wrap="none" anchor="ctr"/>
          <a:lstStyle/>
          <a:p>
            <a:endParaRPr lang="ja-JP" altLang="en-US" dirty="0">
              <a:solidFill>
                <a:srgbClr val="000000"/>
              </a:solidFill>
              <a:latin typeface="Calibri" pitchFamily="34" charset="0"/>
            </a:endParaRPr>
          </a:p>
        </p:txBody>
      </p:sp>
      <p:pic>
        <p:nvPicPr>
          <p:cNvPr id="37" name="Picture 4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0978541">
            <a:off x="1696369" y="5464379"/>
            <a:ext cx="1819314" cy="12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図 19" descr="2Akarui.gif"/>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1436571" y="2381910"/>
            <a:ext cx="1687585" cy="90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rot="2504474">
            <a:off x="3958180" y="1227337"/>
            <a:ext cx="1751987" cy="13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 Box 59"/>
          <p:cNvSpPr txBox="1">
            <a:spLocks noChangeArrowheads="1"/>
          </p:cNvSpPr>
          <p:nvPr/>
        </p:nvSpPr>
        <p:spPr bwMode="auto">
          <a:xfrm>
            <a:off x="3740613" y="580618"/>
            <a:ext cx="11914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b="1" i="1" dirty="0">
                <a:solidFill>
                  <a:schemeClr val="tx2">
                    <a:lumMod val="60000"/>
                    <a:lumOff val="40000"/>
                  </a:schemeClr>
                </a:solidFill>
                <a:latin typeface="Calibri" pitchFamily="34" charset="0"/>
                <a:ea typeface="Arial Unicode MS" pitchFamily="50" charset="-128"/>
                <a:cs typeface="Arial Unicode MS" pitchFamily="50" charset="-128"/>
              </a:rPr>
              <a:t>GOSAT-2</a:t>
            </a:r>
          </a:p>
        </p:txBody>
      </p:sp>
      <p:sp>
        <p:nvSpPr>
          <p:cNvPr id="41" name="Rectangle 49"/>
          <p:cNvSpPr>
            <a:spLocks noChangeArrowheads="1"/>
          </p:cNvSpPr>
          <p:nvPr/>
        </p:nvSpPr>
        <p:spPr bwMode="auto">
          <a:xfrm>
            <a:off x="4083943" y="857199"/>
            <a:ext cx="8963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i="1" dirty="0">
                <a:solidFill>
                  <a:srgbClr val="FFFFFF"/>
                </a:solidFill>
                <a:latin typeface="Calibri" pitchFamily="34" charset="0"/>
              </a:rPr>
              <a:t>(JFY2018)</a:t>
            </a:r>
          </a:p>
        </p:txBody>
      </p:sp>
      <p:pic>
        <p:nvPicPr>
          <p:cNvPr id="42" name="Picture 25" descr="MTSAT"/>
          <p:cNvPicPr>
            <a:picLocks noChangeAspect="1" noChangeArrowheads="1"/>
          </p:cNvPicPr>
          <p:nvPr/>
        </p:nvPicPr>
        <p:blipFill>
          <a:blip r:embed="rId11" cstate="print">
            <a:extLst>
              <a:ext uri="{28A0092B-C50C-407E-A947-70E740481C1C}">
                <a14:useLocalDpi xmlns:a14="http://schemas.microsoft.com/office/drawing/2010/main"/>
              </a:ext>
            </a:extLst>
          </a:blip>
          <a:srcRect l="-763" t="-1047"/>
          <a:stretch>
            <a:fillRect/>
          </a:stretch>
        </p:blipFill>
        <p:spPr bwMode="auto">
          <a:xfrm>
            <a:off x="7091688" y="2831643"/>
            <a:ext cx="2830538" cy="289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 name="Group 6"/>
          <p:cNvGrpSpPr>
            <a:grpSpLocks/>
          </p:cNvGrpSpPr>
          <p:nvPr/>
        </p:nvGrpSpPr>
        <p:grpSpPr bwMode="auto">
          <a:xfrm>
            <a:off x="8381487" y="2295401"/>
            <a:ext cx="1983801" cy="3313113"/>
            <a:chOff x="5012" y="1570"/>
            <a:chExt cx="845" cy="2087"/>
          </a:xfrm>
        </p:grpSpPr>
        <p:cxnSp>
          <p:nvCxnSpPr>
            <p:cNvPr id="52" name="AutoShape 11"/>
            <p:cNvCxnSpPr>
              <a:cxnSpLocks noChangeShapeType="1"/>
            </p:cNvCxnSpPr>
            <p:nvPr/>
          </p:nvCxnSpPr>
          <p:spPr bwMode="auto">
            <a:xfrm rot="10463730" flipV="1">
              <a:off x="5012" y="1750"/>
              <a:ext cx="754" cy="1783"/>
            </a:xfrm>
            <a:prstGeom prst="curvedConnector3">
              <a:avLst>
                <a:gd name="adj1" fmla="val 414602"/>
              </a:avLst>
            </a:prstGeom>
            <a:noFill/>
            <a:ln w="127000">
              <a:solidFill>
                <a:srgbClr val="FF99CC">
                  <a:alpha val="30196"/>
                </a:srgbClr>
              </a:solidFill>
              <a:round/>
              <a:headEnd/>
              <a:tailEnd/>
            </a:ln>
            <a:extLst>
              <a:ext uri="{909E8E84-426E-40DD-AFC4-6F175D3DCCD1}">
                <a14:hiddenFill xmlns:a14="http://schemas.microsoft.com/office/drawing/2010/main">
                  <a:noFill/>
                </a14:hiddenFill>
              </a:ext>
            </a:extLst>
          </p:spPr>
        </p:cxnSp>
        <p:sp>
          <p:nvSpPr>
            <p:cNvPr id="53" name="Rectangle 12"/>
            <p:cNvSpPr>
              <a:spLocks noChangeArrowheads="1"/>
            </p:cNvSpPr>
            <p:nvPr/>
          </p:nvSpPr>
          <p:spPr bwMode="auto">
            <a:xfrm rot="-336270">
              <a:off x="5133" y="3397"/>
              <a:ext cx="216"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wrap="none" anchor="ctr"/>
            <a:lstStyle/>
            <a:p>
              <a:pPr fontAlgn="base">
                <a:spcBef>
                  <a:spcPct val="0"/>
                </a:spcBef>
                <a:spcAft>
                  <a:spcPct val="0"/>
                </a:spcAft>
              </a:pPr>
              <a:endParaRPr lang="ja-JP" altLang="ja-JP" dirty="0">
                <a:solidFill>
                  <a:srgbClr val="FFFF66"/>
                </a:solidFill>
                <a:latin typeface="Calibri" pitchFamily="34" charset="0"/>
              </a:endParaRPr>
            </a:p>
          </p:txBody>
        </p:sp>
        <p:sp>
          <p:nvSpPr>
            <p:cNvPr id="54" name="Rectangle 13"/>
            <p:cNvSpPr>
              <a:spLocks noChangeArrowheads="1"/>
            </p:cNvSpPr>
            <p:nvPr/>
          </p:nvSpPr>
          <p:spPr bwMode="auto">
            <a:xfrm rot="-336270">
              <a:off x="5642" y="1570"/>
              <a:ext cx="215"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wrap="none" anchor="ctr"/>
            <a:lstStyle/>
            <a:p>
              <a:pPr fontAlgn="base">
                <a:spcBef>
                  <a:spcPct val="0"/>
                </a:spcBef>
                <a:spcAft>
                  <a:spcPct val="0"/>
                </a:spcAft>
              </a:pPr>
              <a:endParaRPr lang="ja-JP" altLang="ja-JP" dirty="0">
                <a:solidFill>
                  <a:srgbClr val="FFFF66"/>
                </a:solidFill>
                <a:latin typeface="Calibri" pitchFamily="34" charset="0"/>
              </a:endParaRPr>
            </a:p>
          </p:txBody>
        </p:sp>
      </p:grpSp>
      <p:pic>
        <p:nvPicPr>
          <p:cNvPr id="55" name="Picture 40" descr="trmm"/>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358600" y="4681177"/>
            <a:ext cx="114181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67" descr="aqua"/>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rot="338020">
            <a:off x="3722686" y="3106977"/>
            <a:ext cx="1603196"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 Box 56"/>
          <p:cNvSpPr txBox="1">
            <a:spLocks noChangeArrowheads="1"/>
          </p:cNvSpPr>
          <p:nvPr/>
        </p:nvSpPr>
        <p:spPr bwMode="auto">
          <a:xfrm>
            <a:off x="4291911" y="5733256"/>
            <a:ext cx="15967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sz="2000" i="1" dirty="0">
                <a:solidFill>
                  <a:srgbClr val="FAC090"/>
                </a:solidFill>
                <a:latin typeface="+mn-lt"/>
              </a:rPr>
              <a:t>TRMM/PR</a:t>
            </a:r>
          </a:p>
        </p:txBody>
      </p:sp>
      <p:pic>
        <p:nvPicPr>
          <p:cNvPr id="59" name="Picture 26" descr="alos"/>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rot="340086">
            <a:off x="5040422" y="2919506"/>
            <a:ext cx="2822681"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 Box 19"/>
          <p:cNvSpPr txBox="1">
            <a:spLocks noChangeArrowheads="1"/>
          </p:cNvSpPr>
          <p:nvPr/>
        </p:nvSpPr>
        <p:spPr bwMode="auto">
          <a:xfrm>
            <a:off x="5724128" y="5703639"/>
            <a:ext cx="1665728" cy="461665"/>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spcBef>
                <a:spcPct val="50000"/>
              </a:spcBef>
              <a:defRPr/>
            </a:pPr>
            <a:r>
              <a:rPr lang="en-US" altLang="ja-JP" sz="2400" i="1" dirty="0">
                <a:solidFill>
                  <a:schemeClr val="accent6">
                    <a:lumMod val="60000"/>
                    <a:lumOff val="40000"/>
                  </a:schemeClr>
                </a:solidFill>
                <a:latin typeface="+mn-lt"/>
                <a:ea typeface="ＭＳ Ｐゴシック" pitchFamily="50" charset="-128"/>
                <a:cs typeface="Arial" charset="0"/>
              </a:rPr>
              <a:t>JERS-1</a:t>
            </a:r>
          </a:p>
        </p:txBody>
      </p:sp>
      <p:sp>
        <p:nvSpPr>
          <p:cNvPr id="61" name="Text Box 19"/>
          <p:cNvSpPr txBox="1">
            <a:spLocks noChangeArrowheads="1"/>
          </p:cNvSpPr>
          <p:nvPr/>
        </p:nvSpPr>
        <p:spPr bwMode="auto">
          <a:xfrm>
            <a:off x="7380312" y="5870468"/>
            <a:ext cx="1268991" cy="400110"/>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n-US" altLang="ja-JP" sz="2000" i="1" dirty="0">
                <a:solidFill>
                  <a:schemeClr val="accent6">
                    <a:lumMod val="60000"/>
                    <a:lumOff val="40000"/>
                  </a:schemeClr>
                </a:solidFill>
                <a:latin typeface="+mn-lt"/>
                <a:ea typeface="ＭＳ Ｐゴシック" pitchFamily="50" charset="-128"/>
                <a:cs typeface="Arial" charset="0"/>
              </a:rPr>
              <a:t>MOS-1</a:t>
            </a:r>
          </a:p>
        </p:txBody>
      </p:sp>
      <p:sp>
        <p:nvSpPr>
          <p:cNvPr id="62" name="Text Box 16"/>
          <p:cNvSpPr txBox="1">
            <a:spLocks noChangeArrowheads="1"/>
          </p:cNvSpPr>
          <p:nvPr/>
        </p:nvSpPr>
        <p:spPr bwMode="auto">
          <a:xfrm>
            <a:off x="2559431" y="5194549"/>
            <a:ext cx="1868553" cy="400110"/>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spcBef>
                <a:spcPct val="50000"/>
              </a:spcBef>
              <a:defRPr/>
            </a:pPr>
            <a:r>
              <a:rPr lang="en-US" altLang="ja-JP" sz="2000" i="1" dirty="0">
                <a:solidFill>
                  <a:schemeClr val="accent6">
                    <a:lumMod val="60000"/>
                    <a:lumOff val="40000"/>
                  </a:schemeClr>
                </a:solidFill>
                <a:latin typeface="+mn-lt"/>
                <a:ea typeface="ＭＳ Ｐゴシック" pitchFamily="50" charset="-128"/>
                <a:cs typeface="Arial" charset="0"/>
              </a:rPr>
              <a:t>ADEOS-II</a:t>
            </a:r>
          </a:p>
        </p:txBody>
      </p:sp>
      <p:sp>
        <p:nvSpPr>
          <p:cNvPr id="63" name="正方形/長方形 62"/>
          <p:cNvSpPr/>
          <p:nvPr/>
        </p:nvSpPr>
        <p:spPr>
          <a:xfrm flipH="1">
            <a:off x="6084168" y="6044428"/>
            <a:ext cx="1161049" cy="307777"/>
          </a:xfrm>
          <a:prstGeom prst="rect">
            <a:avLst/>
          </a:prstGeom>
        </p:spPr>
        <p:txBody>
          <a:bodyPr wrap="square">
            <a:spAutoFit/>
          </a:bodyPr>
          <a:lstStyle/>
          <a:p>
            <a:r>
              <a:rPr lang="en-US" altLang="ja-JP" sz="1400" i="1" dirty="0">
                <a:solidFill>
                  <a:schemeClr val="bg1"/>
                </a:solidFill>
                <a:latin typeface="+mn-lt"/>
              </a:rPr>
              <a:t>(JFY1991)</a:t>
            </a:r>
            <a:endParaRPr lang="ja-JP" altLang="en-US" sz="1400" i="1" dirty="0">
              <a:solidFill>
                <a:schemeClr val="bg1"/>
              </a:solidFill>
              <a:latin typeface="+mn-lt"/>
            </a:endParaRPr>
          </a:p>
        </p:txBody>
      </p:sp>
      <p:sp>
        <p:nvSpPr>
          <p:cNvPr id="64" name="正方形/長方形 63"/>
          <p:cNvSpPr/>
          <p:nvPr/>
        </p:nvSpPr>
        <p:spPr>
          <a:xfrm>
            <a:off x="2965855" y="5467057"/>
            <a:ext cx="896400" cy="307777"/>
          </a:xfrm>
          <a:prstGeom prst="rect">
            <a:avLst/>
          </a:prstGeom>
        </p:spPr>
        <p:txBody>
          <a:bodyPr wrap="none">
            <a:spAutoFit/>
          </a:bodyPr>
          <a:lstStyle/>
          <a:p>
            <a:r>
              <a:rPr lang="en-US" altLang="ja-JP" sz="1400" i="1" dirty="0">
                <a:solidFill>
                  <a:srgbClr val="FFFFFF"/>
                </a:solidFill>
                <a:latin typeface="+mn-lt"/>
              </a:rPr>
              <a:t>(JFY2002)</a:t>
            </a:r>
            <a:endParaRPr lang="ja-JP" altLang="en-US" sz="1400" i="1" dirty="0">
              <a:solidFill>
                <a:srgbClr val="FFFFFF"/>
              </a:solidFill>
              <a:latin typeface="+mn-lt"/>
            </a:endParaRPr>
          </a:p>
        </p:txBody>
      </p:sp>
      <p:sp>
        <p:nvSpPr>
          <p:cNvPr id="65" name="正方形/長方形 64"/>
          <p:cNvSpPr/>
          <p:nvPr/>
        </p:nvSpPr>
        <p:spPr>
          <a:xfrm>
            <a:off x="7636040" y="6165304"/>
            <a:ext cx="896400" cy="307777"/>
          </a:xfrm>
          <a:prstGeom prst="rect">
            <a:avLst/>
          </a:prstGeom>
        </p:spPr>
        <p:txBody>
          <a:bodyPr wrap="none">
            <a:spAutoFit/>
          </a:bodyPr>
          <a:lstStyle/>
          <a:p>
            <a:r>
              <a:rPr lang="en-US" altLang="ja-JP" sz="1400" i="1" dirty="0">
                <a:solidFill>
                  <a:srgbClr val="FFFFFF"/>
                </a:solidFill>
                <a:latin typeface="+mn-lt"/>
              </a:rPr>
              <a:t>(JFY1986)</a:t>
            </a:r>
            <a:endParaRPr lang="ja-JP" altLang="en-US" sz="1400" i="1" dirty="0">
              <a:solidFill>
                <a:srgbClr val="FFFFFF"/>
              </a:solidFill>
              <a:latin typeface="+mn-lt"/>
            </a:endParaRPr>
          </a:p>
        </p:txBody>
      </p:sp>
      <p:sp>
        <p:nvSpPr>
          <p:cNvPr id="66" name="正方形/長方形 65"/>
          <p:cNvSpPr/>
          <p:nvPr/>
        </p:nvSpPr>
        <p:spPr>
          <a:xfrm>
            <a:off x="4542461" y="6073551"/>
            <a:ext cx="896400" cy="307777"/>
          </a:xfrm>
          <a:prstGeom prst="rect">
            <a:avLst/>
          </a:prstGeom>
        </p:spPr>
        <p:txBody>
          <a:bodyPr wrap="none">
            <a:spAutoFit/>
          </a:bodyPr>
          <a:lstStyle/>
          <a:p>
            <a:r>
              <a:rPr lang="en-US" altLang="ja-JP" sz="1400" i="1" dirty="0">
                <a:solidFill>
                  <a:schemeClr val="bg1"/>
                </a:solidFill>
                <a:latin typeface="+mn-lt"/>
              </a:rPr>
              <a:t>(JFY1997)</a:t>
            </a:r>
            <a:endParaRPr lang="ja-JP" altLang="en-US" sz="1400" i="1" dirty="0">
              <a:solidFill>
                <a:schemeClr val="bg1"/>
              </a:solidFill>
              <a:latin typeface="+mn-lt"/>
            </a:endParaRPr>
          </a:p>
        </p:txBody>
      </p:sp>
      <p:pic>
        <p:nvPicPr>
          <p:cNvPr id="68" name="図 67"/>
          <p:cNvPicPr>
            <a:picLocks noChangeAspect="1"/>
          </p:cNvPicPr>
          <p:nvPr/>
        </p:nvPicPr>
        <p:blipFill>
          <a:blip r:embed="rId15"/>
          <a:stretch>
            <a:fillRect/>
          </a:stretch>
        </p:blipFill>
        <p:spPr>
          <a:xfrm>
            <a:off x="7574252" y="4797152"/>
            <a:ext cx="839439" cy="1089798"/>
          </a:xfrm>
          <a:prstGeom prst="rect">
            <a:avLst/>
          </a:prstGeom>
        </p:spPr>
      </p:pic>
      <p:pic>
        <p:nvPicPr>
          <p:cNvPr id="69" name="図 68"/>
          <p:cNvPicPr>
            <a:picLocks noChangeAspect="1"/>
          </p:cNvPicPr>
          <p:nvPr/>
        </p:nvPicPr>
        <p:blipFill>
          <a:blip r:embed="rId16"/>
          <a:stretch>
            <a:fillRect/>
          </a:stretch>
        </p:blipFill>
        <p:spPr>
          <a:xfrm rot="2358690">
            <a:off x="6136529" y="4799630"/>
            <a:ext cx="908985" cy="1154267"/>
          </a:xfrm>
          <a:prstGeom prst="rect">
            <a:avLst/>
          </a:prstGeom>
        </p:spPr>
      </p:pic>
      <p:pic>
        <p:nvPicPr>
          <p:cNvPr id="70" name="図 69"/>
          <p:cNvPicPr>
            <a:picLocks noChangeAspect="1"/>
          </p:cNvPicPr>
          <p:nvPr/>
        </p:nvPicPr>
        <p:blipFill>
          <a:blip r:embed="rId17"/>
          <a:stretch>
            <a:fillRect/>
          </a:stretch>
        </p:blipFill>
        <p:spPr>
          <a:xfrm>
            <a:off x="2464691" y="4379402"/>
            <a:ext cx="1379699" cy="931297"/>
          </a:xfrm>
          <a:prstGeom prst="rect">
            <a:avLst/>
          </a:prstGeom>
        </p:spPr>
      </p:pic>
      <p:pic>
        <p:nvPicPr>
          <p:cNvPr id="71" name="Picture 3"/>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876256" y="476672"/>
            <a:ext cx="2020005" cy="1480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Rectangle 52"/>
          <p:cNvSpPr>
            <a:spLocks noChangeArrowheads="1"/>
          </p:cNvSpPr>
          <p:nvPr/>
        </p:nvSpPr>
        <p:spPr bwMode="auto">
          <a:xfrm>
            <a:off x="6098633" y="2782256"/>
            <a:ext cx="92839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i="1" dirty="0">
                <a:solidFill>
                  <a:srgbClr val="FFFFFF"/>
                </a:solidFill>
                <a:latin typeface="Calibri" pitchFamily="34" charset="0"/>
              </a:rPr>
              <a:t>(JFY2005)</a:t>
            </a:r>
          </a:p>
        </p:txBody>
      </p:sp>
      <p:sp>
        <p:nvSpPr>
          <p:cNvPr id="56" name="Text Box 55"/>
          <p:cNvSpPr txBox="1">
            <a:spLocks noChangeArrowheads="1"/>
          </p:cNvSpPr>
          <p:nvPr/>
        </p:nvSpPr>
        <p:spPr bwMode="auto">
          <a:xfrm>
            <a:off x="2919472" y="3795787"/>
            <a:ext cx="18685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sz="2000" i="1" dirty="0">
                <a:solidFill>
                  <a:schemeClr val="accent6">
                    <a:lumMod val="60000"/>
                    <a:lumOff val="40000"/>
                  </a:schemeClr>
                </a:solidFill>
                <a:latin typeface="+mn-lt"/>
                <a:ea typeface="Arial Unicode MS" pitchFamily="50" charset="-128"/>
                <a:cs typeface="Arial Unicode MS" pitchFamily="50" charset="-128"/>
              </a:rPr>
              <a:t>Aqua/AMSR-E</a:t>
            </a:r>
          </a:p>
        </p:txBody>
      </p:sp>
      <p:sp>
        <p:nvSpPr>
          <p:cNvPr id="67" name="正方形/長方形 66"/>
          <p:cNvSpPr/>
          <p:nvPr/>
        </p:nvSpPr>
        <p:spPr>
          <a:xfrm>
            <a:off x="3104857" y="4129335"/>
            <a:ext cx="896400" cy="307777"/>
          </a:xfrm>
          <a:prstGeom prst="rect">
            <a:avLst/>
          </a:prstGeom>
        </p:spPr>
        <p:txBody>
          <a:bodyPr wrap="none">
            <a:spAutoFit/>
          </a:bodyPr>
          <a:lstStyle/>
          <a:p>
            <a:r>
              <a:rPr lang="en-US" altLang="ja-JP" sz="1400" i="1" dirty="0">
                <a:solidFill>
                  <a:srgbClr val="FFFFFF"/>
                </a:solidFill>
                <a:latin typeface="+mn-lt"/>
              </a:rPr>
              <a:t>(JFY2002)</a:t>
            </a:r>
            <a:endParaRPr lang="ja-JP" altLang="en-US" sz="1400" i="1" dirty="0">
              <a:solidFill>
                <a:srgbClr val="FFFFFF"/>
              </a:solidFill>
              <a:latin typeface="+mn-lt"/>
            </a:endParaRPr>
          </a:p>
        </p:txBody>
      </p:sp>
      <p:pic>
        <p:nvPicPr>
          <p:cNvPr id="72" name="コンテンツ プレースホルダ 16" descr="エグザマ用C.png"/>
          <p:cNvPicPr>
            <a:picLocks noChangeAspect="1"/>
          </p:cNvPicPr>
          <p:nvPr/>
        </p:nvPicPr>
        <p:blipFill>
          <a:blip r:embed="rId19" cstate="screen"/>
          <a:stretch>
            <a:fillRect/>
          </a:stretch>
        </p:blipFill>
        <p:spPr>
          <a:xfrm>
            <a:off x="7200970" y="2034362"/>
            <a:ext cx="1547494" cy="1037884"/>
          </a:xfrm>
          <a:prstGeom prst="rect">
            <a:avLst/>
          </a:prstGeom>
        </p:spPr>
      </p:pic>
      <p:sp>
        <p:nvSpPr>
          <p:cNvPr id="27" name="Text Box 50"/>
          <p:cNvSpPr txBox="1">
            <a:spLocks noChangeArrowheads="1"/>
          </p:cNvSpPr>
          <p:nvPr/>
        </p:nvSpPr>
        <p:spPr bwMode="auto">
          <a:xfrm>
            <a:off x="7051856" y="97061"/>
            <a:ext cx="20212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eaLnBrk="1" hangingPunct="1"/>
            <a:r>
              <a:rPr lang="en-US" altLang="ja-JP" sz="1600" b="1" i="1" dirty="0">
                <a:solidFill>
                  <a:srgbClr val="6699FF"/>
                </a:solidFill>
                <a:latin typeface="Calibri" pitchFamily="34" charset="0"/>
                <a:ea typeface="Arial Unicode MS" pitchFamily="50" charset="-128"/>
                <a:cs typeface="Arial Unicode MS" pitchFamily="50" charset="-128"/>
              </a:rPr>
              <a:t>Advanced Optical Satellite</a:t>
            </a:r>
          </a:p>
        </p:txBody>
      </p:sp>
      <p:sp>
        <p:nvSpPr>
          <p:cNvPr id="28" name="Rectangle 39"/>
          <p:cNvSpPr>
            <a:spLocks noChangeArrowheads="1"/>
          </p:cNvSpPr>
          <p:nvPr/>
        </p:nvSpPr>
        <p:spPr bwMode="auto">
          <a:xfrm>
            <a:off x="7953635" y="554601"/>
            <a:ext cx="8963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i="1" dirty="0">
                <a:solidFill>
                  <a:srgbClr val="FFFFFF"/>
                </a:solidFill>
                <a:latin typeface="Calibri" pitchFamily="34" charset="0"/>
              </a:rPr>
              <a:t>(JFY2020)</a:t>
            </a:r>
          </a:p>
        </p:txBody>
      </p:sp>
      <p:sp>
        <p:nvSpPr>
          <p:cNvPr id="73" name="Text Box 50"/>
          <p:cNvSpPr txBox="1">
            <a:spLocks noChangeArrowheads="1"/>
          </p:cNvSpPr>
          <p:nvPr/>
        </p:nvSpPr>
        <p:spPr bwMode="auto">
          <a:xfrm>
            <a:off x="7513587" y="1700808"/>
            <a:ext cx="1666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eaLnBrk="1" hangingPunct="1"/>
            <a:r>
              <a:rPr lang="en-US" altLang="ja-JP" sz="1600" b="1" i="1" dirty="0">
                <a:solidFill>
                  <a:srgbClr val="6699FF"/>
                </a:solidFill>
                <a:latin typeface="Calibri" pitchFamily="34" charset="0"/>
                <a:ea typeface="Arial Unicode MS" pitchFamily="50" charset="-128"/>
                <a:cs typeface="Arial Unicode MS" pitchFamily="50" charset="-128"/>
              </a:rPr>
              <a:t>Advanced SAR Satellite</a:t>
            </a:r>
          </a:p>
        </p:txBody>
      </p:sp>
      <p:sp>
        <p:nvSpPr>
          <p:cNvPr id="74" name="Rectangle 39"/>
          <p:cNvSpPr>
            <a:spLocks noChangeArrowheads="1"/>
          </p:cNvSpPr>
          <p:nvPr/>
        </p:nvSpPr>
        <p:spPr bwMode="auto">
          <a:xfrm>
            <a:off x="8106035" y="2185119"/>
            <a:ext cx="8963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i="1" dirty="0">
                <a:solidFill>
                  <a:srgbClr val="FFFFFF"/>
                </a:solidFill>
                <a:latin typeface="Calibri" pitchFamily="34" charset="0"/>
              </a:rPr>
              <a:t>(JFY2020)</a:t>
            </a:r>
          </a:p>
        </p:txBody>
      </p:sp>
    </p:spTree>
    <p:extLst>
      <p:ext uri="{BB962C8B-B14F-4D97-AF65-F5344CB8AC3E}">
        <p14:creationId xmlns:p14="http://schemas.microsoft.com/office/powerpoint/2010/main" val="25037008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500" y="0"/>
            <a:ext cx="9182012" cy="68346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latin typeface="+mn-lt"/>
              </a:rPr>
              <a:pPr>
                <a:defRPr/>
              </a:pPr>
              <a:t>29</a:t>
            </a:fld>
            <a:endParaRPr lang="ja-JP" altLang="en-US" dirty="0">
              <a:solidFill>
                <a:prstClr val="black"/>
              </a:solidFill>
              <a:latin typeface="+mn-lt"/>
            </a:endParaRPr>
          </a:p>
        </p:txBody>
      </p:sp>
      <p:sp>
        <p:nvSpPr>
          <p:cNvPr id="8" name="タイトル 2"/>
          <p:cNvSpPr>
            <a:spLocks noGrp="1"/>
          </p:cNvSpPr>
          <p:nvPr>
            <p:ph type="title"/>
          </p:nvPr>
        </p:nvSpPr>
        <p:spPr>
          <a:xfrm>
            <a:off x="395536" y="26988"/>
            <a:ext cx="8352928" cy="615950"/>
          </a:xfrm>
        </p:spPr>
        <p:txBody>
          <a:bodyPr/>
          <a:lstStyle/>
          <a:p>
            <a:r>
              <a:rPr lang="en-US" altLang="ja-JP" dirty="0">
                <a:latin typeface="Tahoma" pitchFamily="34" charset="0"/>
                <a:ea typeface="Tahoma" pitchFamily="34" charset="0"/>
                <a:cs typeface="Tahoma" pitchFamily="34" charset="0"/>
              </a:rPr>
              <a:t>FNF Spatial and Temporal Change </a:t>
            </a:r>
            <a:endParaRPr kumimoji="1" lang="ja-JP" altLang="en-US" dirty="0">
              <a:latin typeface="Tahoma" pitchFamily="34" charset="0"/>
              <a:cs typeface="Tahoma" pitchFamily="34" charset="0"/>
            </a:endParaRPr>
          </a:p>
        </p:txBody>
      </p:sp>
      <p:pic>
        <p:nvPicPr>
          <p:cNvPr id="31" name="図 3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1601" y="1109930"/>
            <a:ext cx="2482917" cy="3211146"/>
          </a:xfrm>
          <a:prstGeom prst="rect">
            <a:avLst/>
          </a:prstGeom>
        </p:spPr>
      </p:pic>
      <p:pic>
        <p:nvPicPr>
          <p:cNvPr id="32" name="図 3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01" y="1109930"/>
            <a:ext cx="2482917" cy="3211146"/>
          </a:xfrm>
          <a:prstGeom prst="rect">
            <a:avLst/>
          </a:prstGeom>
        </p:spPr>
      </p:pic>
      <p:pic>
        <p:nvPicPr>
          <p:cNvPr id="33" name="図 3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16874" y="1119061"/>
            <a:ext cx="2482917" cy="3211146"/>
          </a:xfrm>
          <a:prstGeom prst="rect">
            <a:avLst/>
          </a:prstGeom>
        </p:spPr>
      </p:pic>
      <p:pic>
        <p:nvPicPr>
          <p:cNvPr id="34" name="図 3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00" y="4847923"/>
            <a:ext cx="1693180" cy="1986746"/>
          </a:xfrm>
          <a:prstGeom prst="rect">
            <a:avLst/>
          </a:prstGeom>
        </p:spPr>
      </p:pic>
      <p:sp>
        <p:nvSpPr>
          <p:cNvPr id="35" name="コンテンツ プレースホルダー 2"/>
          <p:cNvSpPr txBox="1">
            <a:spLocks/>
          </p:cNvSpPr>
          <p:nvPr/>
        </p:nvSpPr>
        <p:spPr>
          <a:xfrm>
            <a:off x="882274" y="4761148"/>
            <a:ext cx="1917987" cy="6480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en-US" altLang="ja-JP" sz="16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rPr>
              <a:t>PALSAR-2 2015</a:t>
            </a:r>
            <a:endParaRPr kumimoji="1" lang="ja-JP" altLang="en-US" sz="16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endParaRPr>
          </a:p>
        </p:txBody>
      </p:sp>
      <p:sp>
        <p:nvSpPr>
          <p:cNvPr id="36" name="コンテンツ プレースホルダー 2"/>
          <p:cNvSpPr txBox="1">
            <a:spLocks/>
          </p:cNvSpPr>
          <p:nvPr/>
        </p:nvSpPr>
        <p:spPr>
          <a:xfrm>
            <a:off x="3513859" y="4774013"/>
            <a:ext cx="1917987" cy="6480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en-US" altLang="ja-JP" sz="16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rPr>
              <a:t>PALSAR 2010</a:t>
            </a:r>
            <a:endParaRPr kumimoji="1" lang="ja-JP" altLang="en-US" sz="16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endParaRPr>
          </a:p>
        </p:txBody>
      </p:sp>
      <p:sp>
        <p:nvSpPr>
          <p:cNvPr id="41" name="正方形/長方形 40"/>
          <p:cNvSpPr/>
          <p:nvPr/>
        </p:nvSpPr>
        <p:spPr>
          <a:xfrm>
            <a:off x="998753" y="5399246"/>
            <a:ext cx="45719" cy="45978"/>
          </a:xfrm>
          <a:prstGeom prst="rect">
            <a:avLst/>
          </a:prstGeom>
          <a:noFill/>
          <a:ln w="25400" cap="flat" cmpd="sng" algn="ctr">
            <a:solidFill>
              <a:srgbClr val="FF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51" name="コンテンツ プレースホルダー 2"/>
          <p:cNvSpPr txBox="1">
            <a:spLocks/>
          </p:cNvSpPr>
          <p:nvPr/>
        </p:nvSpPr>
        <p:spPr>
          <a:xfrm>
            <a:off x="683569" y="4928531"/>
            <a:ext cx="4624851" cy="6480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en-US" altLang="ja-JP" sz="40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rPr>
              <a:t>South</a:t>
            </a:r>
            <a:r>
              <a:rPr kumimoji="1" lang="ja-JP" altLang="en-US" sz="40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rPr>
              <a:t> </a:t>
            </a:r>
            <a:r>
              <a:rPr kumimoji="1" lang="en-US" altLang="ja-JP" sz="40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rPr>
              <a:t>America</a:t>
            </a:r>
          </a:p>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ja-JP" sz="40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rPr>
              <a:t>(</a:t>
            </a:r>
            <a:r>
              <a:rPr kumimoji="1" lang="en-US" altLang="ja-JP" sz="40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rPr>
              <a:t>Brazil)</a:t>
            </a:r>
            <a:endParaRPr kumimoji="1" lang="ja-JP" altLang="en-US" sz="40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endParaRPr>
          </a:p>
        </p:txBody>
      </p:sp>
      <p:sp>
        <p:nvSpPr>
          <p:cNvPr id="52" name="テキスト ボックス 51"/>
          <p:cNvSpPr txBox="1"/>
          <p:nvPr/>
        </p:nvSpPr>
        <p:spPr>
          <a:xfrm>
            <a:off x="6216874" y="5085186"/>
            <a:ext cx="2474501" cy="1200329"/>
          </a:xfrm>
          <a:prstGeom prst="rect">
            <a:avLst/>
          </a:prstGeom>
          <a:noFill/>
        </p:spPr>
        <p:txBody>
          <a:bodyPr wrap="square" rtlCol="0">
            <a:spAutoFit/>
          </a:bodyPr>
          <a:lstStyle/>
          <a:p>
            <a:pPr algn="l"/>
            <a:r>
              <a:rPr lang="ja-JP" altLang="en-US" sz="1800" b="0" dirty="0">
                <a:solidFill>
                  <a:srgbClr val="006400"/>
                </a:solidFill>
                <a:latin typeface="Arial" charset="0"/>
                <a:ea typeface="ＭＳ Ｐゴシック" charset="-128"/>
              </a:rPr>
              <a:t>●</a:t>
            </a:r>
            <a:r>
              <a:rPr lang="en-US" altLang="ja-JP" sz="1800" b="0" dirty="0">
                <a:solidFill>
                  <a:srgbClr val="FFFFFF"/>
                </a:solidFill>
                <a:latin typeface="Arial" charset="0"/>
                <a:ea typeface="ＭＳ Ｐゴシック" charset="-128"/>
              </a:rPr>
              <a:t>: Forest</a:t>
            </a:r>
          </a:p>
          <a:p>
            <a:pPr algn="l"/>
            <a:r>
              <a:rPr lang="ja-JP" altLang="en-US" sz="1800" b="0" dirty="0">
                <a:solidFill>
                  <a:srgbClr val="FFFF99"/>
                </a:solidFill>
                <a:latin typeface="Arial" charset="0"/>
                <a:ea typeface="ＭＳ Ｐゴシック" charset="-128"/>
              </a:rPr>
              <a:t>●</a:t>
            </a:r>
            <a:r>
              <a:rPr lang="en-US" altLang="ja-JP" sz="1800" b="0" dirty="0">
                <a:solidFill>
                  <a:srgbClr val="FFFFFF"/>
                </a:solidFill>
                <a:latin typeface="Arial" charset="0"/>
                <a:ea typeface="ＭＳ Ｐゴシック" charset="-128"/>
              </a:rPr>
              <a:t>: Non-Forest</a:t>
            </a:r>
          </a:p>
          <a:p>
            <a:pPr algn="l"/>
            <a:r>
              <a:rPr lang="ja-JP" altLang="en-US" sz="1800" b="0" dirty="0">
                <a:solidFill>
                  <a:srgbClr val="FF0000"/>
                </a:solidFill>
                <a:latin typeface="Arial" charset="0"/>
                <a:ea typeface="ＭＳ Ｐゴシック" charset="-128"/>
              </a:rPr>
              <a:t>●</a:t>
            </a:r>
            <a:r>
              <a:rPr lang="en-US" altLang="ja-JP" sz="1800" b="0" dirty="0">
                <a:solidFill>
                  <a:srgbClr val="FFFFFF"/>
                </a:solidFill>
                <a:latin typeface="Arial" charset="0"/>
                <a:ea typeface="ＭＳ Ｐゴシック" charset="-128"/>
              </a:rPr>
              <a:t>: Deforestation</a:t>
            </a:r>
          </a:p>
          <a:p>
            <a:pPr algn="l"/>
            <a:r>
              <a:rPr lang="ja-JP" altLang="en-US" sz="1800" b="0" dirty="0">
                <a:solidFill>
                  <a:srgbClr val="00A000"/>
                </a:solidFill>
                <a:latin typeface="Arial" charset="0"/>
                <a:ea typeface="ＭＳ Ｐゴシック" charset="-128"/>
              </a:rPr>
              <a:t>●</a:t>
            </a:r>
            <a:r>
              <a:rPr lang="en-US" altLang="ja-JP" sz="1800" b="0" dirty="0">
                <a:solidFill>
                  <a:srgbClr val="FFFFFF"/>
                </a:solidFill>
                <a:latin typeface="Arial" charset="0"/>
                <a:ea typeface="ＭＳ Ｐゴシック" charset="-128"/>
              </a:rPr>
              <a:t>: Reforestation</a:t>
            </a:r>
            <a:endParaRPr lang="ja-JP" altLang="en-US" sz="1800" b="0" dirty="0">
              <a:solidFill>
                <a:srgbClr val="FFFFFF"/>
              </a:solidFill>
              <a:latin typeface="Arial" charset="0"/>
              <a:ea typeface="ＭＳ Ｐゴシック" charset="-128"/>
            </a:endParaRPr>
          </a:p>
        </p:txBody>
      </p:sp>
      <p:sp>
        <p:nvSpPr>
          <p:cNvPr id="53" name="コンテンツ プレースホルダー 2"/>
          <p:cNvSpPr txBox="1">
            <a:spLocks/>
          </p:cNvSpPr>
          <p:nvPr/>
        </p:nvSpPr>
        <p:spPr>
          <a:xfrm>
            <a:off x="6130956" y="4797152"/>
            <a:ext cx="2560418" cy="6480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FNF change 2015-2010</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4" name="コンテンツ プレースホルダー 2"/>
          <p:cNvSpPr txBox="1">
            <a:spLocks/>
          </p:cNvSpPr>
          <p:nvPr/>
        </p:nvSpPr>
        <p:spPr>
          <a:xfrm>
            <a:off x="2582007" y="1268760"/>
            <a:ext cx="1125898" cy="28803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en-US" altLang="ja-JP" sz="1100" i="0" u="none" strike="noStrike" kern="1200" cap="none" spc="0" normalizeH="0" baseline="0" noProof="0" dirty="0">
                <a:ln>
                  <a:noFill/>
                </a:ln>
                <a:solidFill>
                  <a:schemeClr val="bg1"/>
                </a:solidFill>
                <a:effectLst/>
                <a:uLnTx/>
                <a:uFillTx/>
                <a:latin typeface="Calibri"/>
                <a:ea typeface="ＭＳ Ｐゴシック" panose="020B0600070205080204" pitchFamily="50" charset="-128"/>
                <a:cs typeface="+mn-cs"/>
              </a:rPr>
              <a:t>0            10km</a:t>
            </a:r>
            <a:endParaRPr kumimoji="1" lang="ja-JP" altLang="en-US" sz="1100" i="0" u="none" strike="noStrike" kern="1200" cap="none" spc="0" normalizeH="0" baseline="0" noProof="0" dirty="0">
              <a:ln>
                <a:noFill/>
              </a:ln>
              <a:solidFill>
                <a:schemeClr val="bg1"/>
              </a:solidFill>
              <a:effectLst/>
              <a:uLnTx/>
              <a:uFillTx/>
              <a:latin typeface="Calibri"/>
              <a:ea typeface="ＭＳ Ｐゴシック" panose="020B0600070205080204" pitchFamily="50" charset="-128"/>
              <a:cs typeface="+mn-cs"/>
            </a:endParaRPr>
          </a:p>
        </p:txBody>
      </p:sp>
      <p:sp>
        <p:nvSpPr>
          <p:cNvPr id="55" name="正方形/長方形 54"/>
          <p:cNvSpPr/>
          <p:nvPr/>
        </p:nvSpPr>
        <p:spPr>
          <a:xfrm>
            <a:off x="1049147" y="1988840"/>
            <a:ext cx="731158" cy="792088"/>
          </a:xfrm>
          <a:prstGeom prst="rect">
            <a:avLst/>
          </a:prstGeom>
          <a:noFill/>
          <a:ln w="5715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35945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500" y="0"/>
            <a:ext cx="9182012" cy="68346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latin typeface="+mn-lt"/>
              </a:rPr>
              <a:pPr>
                <a:defRPr/>
              </a:pPr>
              <a:t>30</a:t>
            </a:fld>
            <a:endParaRPr lang="ja-JP" altLang="en-US" dirty="0">
              <a:solidFill>
                <a:prstClr val="black"/>
              </a:solidFill>
              <a:latin typeface="+mn-lt"/>
            </a:endParaRPr>
          </a:p>
        </p:txBody>
      </p:sp>
      <p:sp>
        <p:nvSpPr>
          <p:cNvPr id="8" name="タイトル 2"/>
          <p:cNvSpPr>
            <a:spLocks noGrp="1"/>
          </p:cNvSpPr>
          <p:nvPr>
            <p:ph type="title"/>
          </p:nvPr>
        </p:nvSpPr>
        <p:spPr>
          <a:xfrm>
            <a:off x="395536" y="26988"/>
            <a:ext cx="8352928" cy="615950"/>
          </a:xfrm>
        </p:spPr>
        <p:txBody>
          <a:bodyPr/>
          <a:lstStyle/>
          <a:p>
            <a:r>
              <a:rPr lang="en-US" altLang="ja-JP" dirty="0">
                <a:latin typeface="Tahoma" pitchFamily="34" charset="0"/>
                <a:ea typeface="Tahoma" pitchFamily="34" charset="0"/>
                <a:cs typeface="Tahoma" pitchFamily="34" charset="0"/>
              </a:rPr>
              <a:t>FNF Spatial and Temporal Change </a:t>
            </a:r>
            <a:endParaRPr kumimoji="1" lang="ja-JP" altLang="en-US" dirty="0">
              <a:latin typeface="Tahoma" pitchFamily="34" charset="0"/>
              <a:cs typeface="Tahoma" pitchFamily="34" charset="0"/>
            </a:endParaRPr>
          </a:p>
        </p:txBody>
      </p:sp>
      <p:pic>
        <p:nvPicPr>
          <p:cNvPr id="27" name="図 2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497" y="625278"/>
            <a:ext cx="3456045" cy="3235770"/>
          </a:xfrm>
          <a:prstGeom prst="rect">
            <a:avLst/>
          </a:prstGeom>
        </p:spPr>
      </p:pic>
      <p:pic>
        <p:nvPicPr>
          <p:cNvPr id="29" name="図 2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00" y="4847923"/>
            <a:ext cx="1693180" cy="1986746"/>
          </a:xfrm>
          <a:prstGeom prst="rect">
            <a:avLst/>
          </a:prstGeom>
        </p:spPr>
      </p:pic>
      <p:sp>
        <p:nvSpPr>
          <p:cNvPr id="30" name="コンテンツ プレースホルダー 2"/>
          <p:cNvSpPr txBox="1">
            <a:spLocks/>
          </p:cNvSpPr>
          <p:nvPr/>
        </p:nvSpPr>
        <p:spPr>
          <a:xfrm>
            <a:off x="-36511" y="3789040"/>
            <a:ext cx="1917987" cy="6480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en-US" altLang="ja-JP" sz="16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rPr>
              <a:t>PALSAR-2 2015</a:t>
            </a:r>
            <a:endParaRPr kumimoji="1" lang="ja-JP" altLang="en-US" sz="16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endParaRPr>
          </a:p>
        </p:txBody>
      </p:sp>
      <p:sp>
        <p:nvSpPr>
          <p:cNvPr id="37" name="コンテンツ プレースホルダー 2"/>
          <p:cNvSpPr txBox="1">
            <a:spLocks/>
          </p:cNvSpPr>
          <p:nvPr/>
        </p:nvSpPr>
        <p:spPr>
          <a:xfrm>
            <a:off x="3793916" y="3789040"/>
            <a:ext cx="1917987" cy="6480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en-US" altLang="ja-JP" sz="16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rPr>
              <a:t>PALSAR 2010</a:t>
            </a:r>
            <a:endParaRPr kumimoji="1" lang="ja-JP" altLang="en-US" sz="16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endParaRPr>
          </a:p>
        </p:txBody>
      </p:sp>
      <p:sp>
        <p:nvSpPr>
          <p:cNvPr id="38" name="正方形/長方形 37"/>
          <p:cNvSpPr/>
          <p:nvPr/>
        </p:nvSpPr>
        <p:spPr>
          <a:xfrm>
            <a:off x="998753" y="5399246"/>
            <a:ext cx="45719" cy="45978"/>
          </a:xfrm>
          <a:prstGeom prst="rect">
            <a:avLst/>
          </a:prstGeom>
          <a:noFill/>
          <a:ln w="25400" cap="flat" cmpd="sng" algn="ctr">
            <a:solidFill>
              <a:srgbClr val="FF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39" name="テキスト ボックス 38"/>
          <p:cNvSpPr txBox="1"/>
          <p:nvPr/>
        </p:nvSpPr>
        <p:spPr>
          <a:xfrm>
            <a:off x="7158500" y="2455151"/>
            <a:ext cx="2474501" cy="1200329"/>
          </a:xfrm>
          <a:prstGeom prst="rect">
            <a:avLst/>
          </a:prstGeom>
          <a:noFill/>
        </p:spPr>
        <p:txBody>
          <a:bodyPr wrap="square" rtlCol="0">
            <a:spAutoFit/>
          </a:bodyPr>
          <a:lstStyle/>
          <a:p>
            <a:pPr algn="l"/>
            <a:r>
              <a:rPr lang="ja-JP" altLang="en-US" sz="1800" b="0" dirty="0">
                <a:solidFill>
                  <a:srgbClr val="006400"/>
                </a:solidFill>
                <a:latin typeface="Arial" charset="0"/>
                <a:ea typeface="ＭＳ Ｐゴシック" charset="-128"/>
              </a:rPr>
              <a:t>●</a:t>
            </a:r>
            <a:r>
              <a:rPr lang="en-US" altLang="ja-JP" sz="1800" b="0" dirty="0">
                <a:solidFill>
                  <a:srgbClr val="FFFFFF"/>
                </a:solidFill>
                <a:latin typeface="Arial" charset="0"/>
                <a:ea typeface="ＭＳ Ｐゴシック" charset="-128"/>
              </a:rPr>
              <a:t>: Forest</a:t>
            </a:r>
          </a:p>
          <a:p>
            <a:pPr algn="l"/>
            <a:r>
              <a:rPr lang="ja-JP" altLang="en-US" sz="1800" b="0" dirty="0">
                <a:solidFill>
                  <a:srgbClr val="FFFF99"/>
                </a:solidFill>
                <a:latin typeface="Arial" charset="0"/>
                <a:ea typeface="ＭＳ Ｐゴシック" charset="-128"/>
              </a:rPr>
              <a:t>●</a:t>
            </a:r>
            <a:r>
              <a:rPr lang="en-US" altLang="ja-JP" sz="1800" b="0" dirty="0">
                <a:solidFill>
                  <a:srgbClr val="FFFFFF"/>
                </a:solidFill>
                <a:latin typeface="Arial" charset="0"/>
                <a:ea typeface="ＭＳ Ｐゴシック" charset="-128"/>
              </a:rPr>
              <a:t>: Non-Forest</a:t>
            </a:r>
          </a:p>
          <a:p>
            <a:pPr algn="l"/>
            <a:r>
              <a:rPr lang="ja-JP" altLang="en-US" sz="1800" b="0" dirty="0">
                <a:solidFill>
                  <a:srgbClr val="FF0000"/>
                </a:solidFill>
                <a:latin typeface="Arial" charset="0"/>
                <a:ea typeface="ＭＳ Ｐゴシック" charset="-128"/>
              </a:rPr>
              <a:t>●</a:t>
            </a:r>
            <a:r>
              <a:rPr lang="en-US" altLang="ja-JP" sz="1800" b="0" dirty="0">
                <a:solidFill>
                  <a:srgbClr val="FFFFFF"/>
                </a:solidFill>
                <a:latin typeface="Arial" charset="0"/>
                <a:ea typeface="ＭＳ Ｐゴシック" charset="-128"/>
              </a:rPr>
              <a:t>: Deforestation</a:t>
            </a:r>
          </a:p>
          <a:p>
            <a:pPr algn="l"/>
            <a:r>
              <a:rPr lang="ja-JP" altLang="en-US" sz="1800" b="0" dirty="0">
                <a:solidFill>
                  <a:srgbClr val="00A000"/>
                </a:solidFill>
                <a:latin typeface="Arial" charset="0"/>
                <a:ea typeface="ＭＳ Ｐゴシック" charset="-128"/>
              </a:rPr>
              <a:t>●</a:t>
            </a:r>
            <a:r>
              <a:rPr lang="en-US" altLang="ja-JP" sz="1800" b="0" dirty="0">
                <a:solidFill>
                  <a:srgbClr val="FFFFFF"/>
                </a:solidFill>
                <a:latin typeface="Arial" charset="0"/>
                <a:ea typeface="ＭＳ Ｐゴシック" charset="-128"/>
              </a:rPr>
              <a:t>: Reforestation</a:t>
            </a:r>
            <a:endParaRPr lang="ja-JP" altLang="en-US" sz="1800" b="0" dirty="0">
              <a:solidFill>
                <a:srgbClr val="FFFFFF"/>
              </a:solidFill>
              <a:latin typeface="Arial" charset="0"/>
              <a:ea typeface="ＭＳ Ｐゴシック" charset="-128"/>
            </a:endParaRPr>
          </a:p>
        </p:txBody>
      </p:sp>
      <p:sp>
        <p:nvSpPr>
          <p:cNvPr id="42" name="コンテンツ プレースホルダー 2"/>
          <p:cNvSpPr txBox="1">
            <a:spLocks/>
          </p:cNvSpPr>
          <p:nvPr/>
        </p:nvSpPr>
        <p:spPr>
          <a:xfrm>
            <a:off x="120932" y="1201342"/>
            <a:ext cx="1917987" cy="6480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en-US" altLang="ja-JP" sz="1500" i="0" u="none" strike="noStrike" kern="1200" cap="none" spc="0" normalizeH="0" baseline="0" noProof="0" dirty="0">
                <a:ln>
                  <a:noFill/>
                </a:ln>
                <a:solidFill>
                  <a:schemeClr val="bg1"/>
                </a:solidFill>
                <a:effectLst/>
                <a:uLnTx/>
                <a:uFillTx/>
                <a:latin typeface="Calibri"/>
                <a:ea typeface="ＭＳ Ｐゴシック" panose="020B0600070205080204" pitchFamily="50" charset="-128"/>
                <a:cs typeface="+mn-cs"/>
              </a:rPr>
              <a:t>0           </a:t>
            </a:r>
            <a:r>
              <a:rPr kumimoji="1" lang="ja-JP" altLang="en-US" sz="1500" i="0" u="none" strike="noStrike" kern="1200" cap="none" spc="0" normalizeH="0" baseline="0" noProof="0" dirty="0">
                <a:ln>
                  <a:noFill/>
                </a:ln>
                <a:solidFill>
                  <a:schemeClr val="bg1"/>
                </a:solidFill>
                <a:effectLst/>
                <a:uLnTx/>
                <a:uFillTx/>
                <a:latin typeface="Calibri"/>
                <a:ea typeface="ＭＳ Ｐゴシック" panose="020B0600070205080204" pitchFamily="50" charset="-128"/>
                <a:cs typeface="+mn-cs"/>
              </a:rPr>
              <a:t>　　　　　　</a:t>
            </a:r>
            <a:r>
              <a:rPr kumimoji="1" lang="en-US" altLang="ja-JP" sz="1500" i="0" u="none" strike="noStrike" kern="1200" cap="none" spc="0" normalizeH="0" baseline="0" noProof="0" dirty="0">
                <a:ln>
                  <a:noFill/>
                </a:ln>
                <a:solidFill>
                  <a:schemeClr val="bg1"/>
                </a:solidFill>
                <a:effectLst/>
                <a:uLnTx/>
                <a:uFillTx/>
                <a:latin typeface="Calibri"/>
                <a:ea typeface="ＭＳ Ｐゴシック" panose="020B0600070205080204" pitchFamily="50" charset="-128"/>
                <a:cs typeface="+mn-cs"/>
              </a:rPr>
              <a:t> 5km</a:t>
            </a:r>
            <a:endParaRPr kumimoji="1" lang="ja-JP" altLang="en-US" sz="1500" i="0" u="none" strike="noStrike" kern="1200" cap="none" spc="0" normalizeH="0" baseline="0" noProof="0" dirty="0">
              <a:ln>
                <a:noFill/>
              </a:ln>
              <a:solidFill>
                <a:schemeClr val="bg1"/>
              </a:solidFill>
              <a:effectLst/>
              <a:uLnTx/>
              <a:uFillTx/>
              <a:latin typeface="Calibri"/>
              <a:ea typeface="ＭＳ Ｐゴシック" panose="020B0600070205080204" pitchFamily="50" charset="-128"/>
              <a:cs typeface="+mn-cs"/>
            </a:endParaRPr>
          </a:p>
        </p:txBody>
      </p:sp>
      <p:pic>
        <p:nvPicPr>
          <p:cNvPr id="43" name="図 4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63889" y="625279"/>
            <a:ext cx="3456045" cy="3235769"/>
          </a:xfrm>
          <a:prstGeom prst="rect">
            <a:avLst/>
          </a:prstGeom>
        </p:spPr>
      </p:pic>
      <p:pic>
        <p:nvPicPr>
          <p:cNvPr id="28" name="図 2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08104" y="3655480"/>
            <a:ext cx="3456044" cy="3235769"/>
          </a:xfrm>
          <a:prstGeom prst="rect">
            <a:avLst/>
          </a:prstGeom>
        </p:spPr>
      </p:pic>
      <p:sp>
        <p:nvSpPr>
          <p:cNvPr id="40" name="コンテンツ プレースホルダー 2"/>
          <p:cNvSpPr txBox="1">
            <a:spLocks/>
          </p:cNvSpPr>
          <p:nvPr/>
        </p:nvSpPr>
        <p:spPr>
          <a:xfrm>
            <a:off x="5436096" y="6525344"/>
            <a:ext cx="2560418" cy="6480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en-US" altLang="ja-JP" sz="16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rPr>
              <a:t>FNF change 2015-2010</a:t>
            </a:r>
            <a:endParaRPr kumimoji="1" lang="ja-JP" altLang="en-US" sz="16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endParaRPr>
          </a:p>
        </p:txBody>
      </p:sp>
      <p:sp>
        <p:nvSpPr>
          <p:cNvPr id="15" name="コンテンツ プレースホルダー 2"/>
          <p:cNvSpPr txBox="1">
            <a:spLocks/>
          </p:cNvSpPr>
          <p:nvPr/>
        </p:nvSpPr>
        <p:spPr>
          <a:xfrm>
            <a:off x="683569" y="4928531"/>
            <a:ext cx="4624851" cy="6480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en-US" altLang="ja-JP" sz="40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rPr>
              <a:t>South</a:t>
            </a:r>
            <a:r>
              <a:rPr kumimoji="1" lang="ja-JP" altLang="en-US" sz="40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rPr>
              <a:t> </a:t>
            </a:r>
            <a:r>
              <a:rPr kumimoji="1" lang="en-US" altLang="ja-JP" sz="40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rPr>
              <a:t>America</a:t>
            </a:r>
          </a:p>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ja-JP" sz="40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rPr>
              <a:t>(</a:t>
            </a:r>
            <a:r>
              <a:rPr kumimoji="1" lang="en-US" altLang="ja-JP" sz="40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rPr>
              <a:t>Brazil)</a:t>
            </a:r>
            <a:endParaRPr kumimoji="1" lang="ja-JP" altLang="en-US" sz="40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757651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latin typeface="+mn-lt"/>
              </a:rPr>
              <a:pPr>
                <a:defRPr/>
              </a:pPr>
              <a:t>31</a:t>
            </a:fld>
            <a:endParaRPr lang="ja-JP" altLang="en-US" dirty="0">
              <a:solidFill>
                <a:prstClr val="black"/>
              </a:solidFill>
              <a:latin typeface="+mn-lt"/>
            </a:endParaRPr>
          </a:p>
        </p:txBody>
      </p:sp>
      <p:sp>
        <p:nvSpPr>
          <p:cNvPr id="8" name="タイトル 2"/>
          <p:cNvSpPr>
            <a:spLocks noGrp="1"/>
          </p:cNvSpPr>
          <p:nvPr>
            <p:ph type="title"/>
          </p:nvPr>
        </p:nvSpPr>
        <p:spPr>
          <a:xfrm>
            <a:off x="395536" y="26988"/>
            <a:ext cx="8352928" cy="615950"/>
          </a:xfrm>
        </p:spPr>
        <p:txBody>
          <a:bodyPr/>
          <a:lstStyle/>
          <a:p>
            <a:r>
              <a:rPr lang="en-US" altLang="ja-JP" dirty="0">
                <a:latin typeface="Tahoma" pitchFamily="34" charset="0"/>
                <a:ea typeface="Tahoma" pitchFamily="34" charset="0"/>
                <a:cs typeface="Tahoma" pitchFamily="34" charset="0"/>
              </a:rPr>
              <a:t>Future Missions</a:t>
            </a:r>
            <a:endParaRPr kumimoji="1" lang="ja-JP" altLang="en-US" dirty="0">
              <a:latin typeface="Tahoma" pitchFamily="34" charset="0"/>
              <a:cs typeface="Tahoma" pitchFamily="34" charset="0"/>
            </a:endParaRPr>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3528" y="1340768"/>
            <a:ext cx="4089425"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3528" y="3429001"/>
            <a:ext cx="1831403"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13"/>
          <p:cNvSpPr txBox="1"/>
          <p:nvPr/>
        </p:nvSpPr>
        <p:spPr>
          <a:xfrm>
            <a:off x="611560" y="5013176"/>
            <a:ext cx="1192278" cy="307777"/>
          </a:xfrm>
          <a:prstGeom prst="rect">
            <a:avLst/>
          </a:prstGeom>
          <a:noFill/>
        </p:spPr>
        <p:txBody>
          <a:bodyPr wrap="none" rtlCol="0">
            <a:spAutoFit/>
          </a:bodyPr>
          <a:lstStyle/>
          <a:p>
            <a:r>
              <a:rPr kumimoji="1" lang="en-US" altLang="ja-JP" sz="1400" b="1" dirty="0">
                <a:solidFill>
                  <a:schemeClr val="tx1"/>
                </a:solidFill>
                <a:latin typeface="Arial"/>
                <a:cs typeface="Arial"/>
              </a:rPr>
              <a:t>Hazard Map</a:t>
            </a:r>
            <a:endParaRPr kumimoji="1" lang="ja-JP" altLang="en-US" sz="1400" b="1" dirty="0">
              <a:solidFill>
                <a:schemeClr val="tx1"/>
              </a:solidFill>
              <a:latin typeface="Arial"/>
              <a:cs typeface="Arial"/>
            </a:endParaRPr>
          </a:p>
        </p:txBody>
      </p:sp>
      <p:sp>
        <p:nvSpPr>
          <p:cNvPr id="15" name="テキスト ボックス 14"/>
          <p:cNvSpPr txBox="1"/>
          <p:nvPr/>
        </p:nvSpPr>
        <p:spPr>
          <a:xfrm>
            <a:off x="2069982" y="6093296"/>
            <a:ext cx="2430010" cy="307777"/>
          </a:xfrm>
          <a:prstGeom prst="rect">
            <a:avLst/>
          </a:prstGeom>
          <a:noFill/>
        </p:spPr>
        <p:txBody>
          <a:bodyPr wrap="none" rtlCol="0">
            <a:spAutoFit/>
          </a:bodyPr>
          <a:lstStyle/>
          <a:p>
            <a:pPr algn="ctr"/>
            <a:r>
              <a:rPr lang="en-US" altLang="ja-JP" sz="1400" b="1" dirty="0">
                <a:solidFill>
                  <a:schemeClr val="tx1"/>
                </a:solidFill>
                <a:latin typeface="Arial"/>
                <a:ea typeface="+mj-ea"/>
                <a:cs typeface="Arial"/>
              </a:rPr>
              <a:t>High Precise 1/25,000 Map</a:t>
            </a:r>
            <a:endParaRPr kumimoji="1" lang="ja-JP" altLang="en-US" sz="1400" b="1" dirty="0">
              <a:solidFill>
                <a:schemeClr val="tx1"/>
              </a:solidFill>
              <a:latin typeface="Arial"/>
              <a:ea typeface="+mj-ea"/>
              <a:cs typeface="Arial"/>
            </a:endParaRPr>
          </a:p>
        </p:txBody>
      </p:sp>
      <p:pic>
        <p:nvPicPr>
          <p:cNvPr id="16" name="Picture 7" descr="硫黄島新"/>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9752" y="4941168"/>
            <a:ext cx="1990395" cy="1008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Text Box 17"/>
          <p:cNvSpPr txBox="1">
            <a:spLocks noChangeArrowheads="1"/>
          </p:cNvSpPr>
          <p:nvPr/>
        </p:nvSpPr>
        <p:spPr bwMode="auto">
          <a:xfrm>
            <a:off x="3876230" y="5911388"/>
            <a:ext cx="55175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050" dirty="0"/>
              <a:t>© GSI</a:t>
            </a:r>
            <a:endParaRPr lang="ja-JP" altLang="en-US" sz="1050" dirty="0"/>
          </a:p>
        </p:txBody>
      </p:sp>
      <p:sp>
        <p:nvSpPr>
          <p:cNvPr id="18" name="正方形/長方形 17"/>
          <p:cNvSpPr/>
          <p:nvPr/>
        </p:nvSpPr>
        <p:spPr>
          <a:xfrm>
            <a:off x="669781" y="836712"/>
            <a:ext cx="3529812" cy="461665"/>
          </a:xfrm>
          <a:prstGeom prst="rect">
            <a:avLst/>
          </a:prstGeom>
        </p:spPr>
        <p:txBody>
          <a:bodyPr wrap="none">
            <a:spAutoFit/>
          </a:bodyPr>
          <a:lstStyle/>
          <a:p>
            <a:pPr>
              <a:spcBef>
                <a:spcPct val="20000"/>
              </a:spcBef>
            </a:pPr>
            <a:r>
              <a:rPr lang="is-IS" altLang="ja-JP" sz="2400" dirty="0">
                <a:solidFill>
                  <a:schemeClr val="tx1"/>
                </a:solidFill>
                <a:latin typeface="+mn-lt"/>
              </a:rPr>
              <a:t>Advanced Optical Satellite</a:t>
            </a:r>
            <a:endParaRPr lang="en-US" altLang="ja-JP" sz="2400" dirty="0">
              <a:solidFill>
                <a:schemeClr val="tx1"/>
              </a:solidFill>
              <a:latin typeface="+mn-lt"/>
            </a:endParaRPr>
          </a:p>
        </p:txBody>
      </p:sp>
      <p:sp>
        <p:nvSpPr>
          <p:cNvPr id="19" name="正方形/長方形 18"/>
          <p:cNvSpPr/>
          <p:nvPr/>
        </p:nvSpPr>
        <p:spPr>
          <a:xfrm>
            <a:off x="5278430" y="836712"/>
            <a:ext cx="3121880" cy="461665"/>
          </a:xfrm>
          <a:prstGeom prst="rect">
            <a:avLst/>
          </a:prstGeom>
        </p:spPr>
        <p:txBody>
          <a:bodyPr wrap="none">
            <a:spAutoFit/>
          </a:bodyPr>
          <a:lstStyle/>
          <a:p>
            <a:pPr algn="ctr">
              <a:spcBef>
                <a:spcPct val="20000"/>
              </a:spcBef>
            </a:pPr>
            <a:r>
              <a:rPr lang="is-IS" altLang="ja-JP" sz="2400" dirty="0">
                <a:solidFill>
                  <a:schemeClr val="tx1"/>
                </a:solidFill>
                <a:latin typeface="+mn-lt"/>
              </a:rPr>
              <a:t>Advanced SAR Satellite</a:t>
            </a:r>
          </a:p>
        </p:txBody>
      </p:sp>
      <p:sp>
        <p:nvSpPr>
          <p:cNvPr id="20" name="正方形/長方形 19"/>
          <p:cNvSpPr/>
          <p:nvPr/>
        </p:nvSpPr>
        <p:spPr>
          <a:xfrm>
            <a:off x="35496" y="764704"/>
            <a:ext cx="4536504" cy="568863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21" name="正方形/長方形 20"/>
          <p:cNvSpPr/>
          <p:nvPr/>
        </p:nvSpPr>
        <p:spPr>
          <a:xfrm>
            <a:off x="4535488" y="764704"/>
            <a:ext cx="4536504" cy="568863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22" name="テキスト ボックス 21"/>
          <p:cNvSpPr txBox="1"/>
          <p:nvPr/>
        </p:nvSpPr>
        <p:spPr>
          <a:xfrm>
            <a:off x="4716016" y="5013176"/>
            <a:ext cx="2088232" cy="1384995"/>
          </a:xfrm>
          <a:prstGeom prst="rect">
            <a:avLst/>
          </a:prstGeom>
          <a:noFill/>
        </p:spPr>
        <p:txBody>
          <a:bodyPr wrap="square" rtlCol="0">
            <a:spAutoFit/>
          </a:bodyPr>
          <a:lstStyle/>
          <a:p>
            <a:pPr algn="ctr"/>
            <a:r>
              <a:rPr lang="en-US" altLang="ja-JP" sz="1200" b="1" dirty="0">
                <a:solidFill>
                  <a:schemeClr val="tx1"/>
                </a:solidFill>
              </a:rPr>
              <a:t>Estimate situation of magma chamber under the ground and faulting</a:t>
            </a:r>
          </a:p>
          <a:p>
            <a:pPr algn="ctr"/>
            <a:endParaRPr lang="en-US" altLang="ja-JP" sz="1200" b="1" dirty="0">
              <a:solidFill>
                <a:schemeClr val="tx1"/>
              </a:solidFill>
            </a:endParaRPr>
          </a:p>
          <a:p>
            <a:pPr algn="ctr"/>
            <a:endParaRPr lang="en-US" altLang="ja-JP" sz="1200" b="1" dirty="0">
              <a:solidFill>
                <a:schemeClr val="tx1"/>
              </a:solidFill>
            </a:endParaRPr>
          </a:p>
          <a:p>
            <a:pPr algn="ctr"/>
            <a:r>
              <a:rPr lang="en-US" altLang="ja-JP" sz="1200" b="1" dirty="0">
                <a:solidFill>
                  <a:schemeClr val="tx1"/>
                </a:solidFill>
              </a:rPr>
              <a:t>Take a decision for evacuation</a:t>
            </a:r>
            <a:endParaRPr kumimoji="1" lang="ja-JP" altLang="en-US" sz="1200" b="1" dirty="0">
              <a:solidFill>
                <a:schemeClr val="tx1"/>
              </a:solidFill>
            </a:endParaRPr>
          </a:p>
        </p:txBody>
      </p:sp>
      <p:pic>
        <p:nvPicPr>
          <p:cNvPr id="23" name="Picture 3" descr="D:\tadono\ALOS01\cal-val02\121022PRISM-GlobalDSM\参考資料\alpsmlr01_12588n3100f3045b3155_ur_img-iou-cu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9752" y="3429000"/>
            <a:ext cx="2010442" cy="1224136"/>
          </a:xfrm>
          <a:prstGeom prst="rect">
            <a:avLst/>
          </a:prstGeom>
          <a:noFill/>
          <a:extLst>
            <a:ext uri="{909E8E84-426E-40DD-AFC4-6F175D3DCCD1}">
              <a14:hiddenFill xmlns:a14="http://schemas.microsoft.com/office/drawing/2010/main">
                <a:solidFill>
                  <a:srgbClr val="FFFFFF"/>
                </a:solidFill>
              </a14:hiddenFill>
            </a:ext>
          </a:extLst>
        </p:spPr>
      </p:pic>
      <p:sp>
        <p:nvSpPr>
          <p:cNvPr id="24" name="二等辺三角形 23"/>
          <p:cNvSpPr/>
          <p:nvPr/>
        </p:nvSpPr>
        <p:spPr>
          <a:xfrm rot="10800000">
            <a:off x="2339752" y="4653136"/>
            <a:ext cx="2016224" cy="288032"/>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chemeClr val="tx1"/>
              </a:solidFill>
            </a:endParaRPr>
          </a:p>
        </p:txBody>
      </p:sp>
      <p:pic>
        <p:nvPicPr>
          <p:cNvPr id="25" name="Picture 3"/>
          <p:cNvPicPr>
            <a:picLocks noChangeAspect="1" noChangeArrowheads="1"/>
          </p:cNvPicPr>
          <p:nvPr/>
        </p:nvPicPr>
        <p:blipFill>
          <a:blip r:embed="rId6" cstate="print"/>
          <a:srcRect/>
          <a:stretch>
            <a:fillRect/>
          </a:stretch>
        </p:blipFill>
        <p:spPr bwMode="auto">
          <a:xfrm>
            <a:off x="4716015" y="3429000"/>
            <a:ext cx="2028469" cy="1512168"/>
          </a:xfrm>
          <a:prstGeom prst="rect">
            <a:avLst/>
          </a:prstGeom>
          <a:noFill/>
          <a:ln w="9525">
            <a:noFill/>
            <a:miter lim="800000"/>
            <a:headEnd/>
            <a:tailEnd/>
          </a:ln>
          <a:effectLst/>
        </p:spPr>
      </p:pic>
      <p:pic>
        <p:nvPicPr>
          <p:cNvPr id="26" name="Picture 4" descr="図1-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948264" y="4509120"/>
            <a:ext cx="2016224" cy="170975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図1-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931512" y="2924944"/>
            <a:ext cx="2037962" cy="1728192"/>
          </a:xfrm>
          <a:prstGeom prst="rect">
            <a:avLst/>
          </a:prstGeom>
          <a:noFill/>
          <a:extLst>
            <a:ext uri="{909E8E84-426E-40DD-AFC4-6F175D3DCCD1}">
              <a14:hiddenFill xmlns:a14="http://schemas.microsoft.com/office/drawing/2010/main">
                <a:solidFill>
                  <a:srgbClr val="FFFFFF"/>
                </a:solidFill>
              </a14:hiddenFill>
            </a:ext>
          </a:extLst>
        </p:spPr>
      </p:pic>
      <p:sp>
        <p:nvSpPr>
          <p:cNvPr id="28" name="テキスト ボックス 27"/>
          <p:cNvSpPr txBox="1"/>
          <p:nvPr/>
        </p:nvSpPr>
        <p:spPr>
          <a:xfrm>
            <a:off x="7092280" y="5929535"/>
            <a:ext cx="1872208" cy="307777"/>
          </a:xfrm>
          <a:prstGeom prst="rect">
            <a:avLst/>
          </a:prstGeom>
          <a:solidFill>
            <a:srgbClr val="F79646"/>
          </a:solidFill>
        </p:spPr>
        <p:txBody>
          <a:bodyPr wrap="square" rtlCol="0">
            <a:spAutoFit/>
          </a:bodyPr>
          <a:lstStyle/>
          <a:p>
            <a:pPr algn="ctr"/>
            <a:r>
              <a:rPr lang="en-US" altLang="ja-JP" sz="1400" dirty="0">
                <a:solidFill>
                  <a:schemeClr val="tx1"/>
                </a:solidFill>
                <a:latin typeface="+mn-ea"/>
                <a:ea typeface="+mn-ea"/>
              </a:rPr>
              <a:t>Observation</a:t>
            </a:r>
            <a:endParaRPr kumimoji="1" lang="ja-JP" altLang="en-US" sz="1400" dirty="0">
              <a:solidFill>
                <a:schemeClr val="tx1"/>
              </a:solidFill>
              <a:latin typeface="+mn-ea"/>
              <a:ea typeface="+mn-ea"/>
            </a:endParaRPr>
          </a:p>
        </p:txBody>
      </p:sp>
      <p:sp>
        <p:nvSpPr>
          <p:cNvPr id="29" name="テキスト ボックス 28"/>
          <p:cNvSpPr txBox="1"/>
          <p:nvPr/>
        </p:nvSpPr>
        <p:spPr>
          <a:xfrm>
            <a:off x="7092280" y="4293097"/>
            <a:ext cx="1872208" cy="307777"/>
          </a:xfrm>
          <a:prstGeom prst="rect">
            <a:avLst/>
          </a:prstGeom>
          <a:solidFill>
            <a:srgbClr val="F79646"/>
          </a:solidFill>
        </p:spPr>
        <p:txBody>
          <a:bodyPr wrap="square" rtlCol="0">
            <a:spAutoFit/>
          </a:bodyPr>
          <a:lstStyle/>
          <a:p>
            <a:pPr algn="ctr"/>
            <a:r>
              <a:rPr kumimoji="1" lang="en-US" altLang="ja-JP" sz="1400" dirty="0">
                <a:solidFill>
                  <a:schemeClr val="tx1"/>
                </a:solidFill>
                <a:latin typeface="+mn-ea"/>
                <a:ea typeface="+mn-ea"/>
              </a:rPr>
              <a:t>Modeling</a:t>
            </a:r>
            <a:endParaRPr kumimoji="1" lang="ja-JP" altLang="en-US" sz="1400" dirty="0">
              <a:solidFill>
                <a:schemeClr val="tx1"/>
              </a:solidFill>
              <a:latin typeface="+mn-ea"/>
              <a:ea typeface="+mn-ea"/>
            </a:endParaRPr>
          </a:p>
        </p:txBody>
      </p:sp>
      <p:sp>
        <p:nvSpPr>
          <p:cNvPr id="30" name="二等辺三角形 29"/>
          <p:cNvSpPr/>
          <p:nvPr/>
        </p:nvSpPr>
        <p:spPr>
          <a:xfrm rot="10800000">
            <a:off x="5004048" y="5661248"/>
            <a:ext cx="1584175" cy="216024"/>
          </a:xfrm>
          <a:prstGeom prst="triangle">
            <a:avLst/>
          </a:prstGeom>
          <a:solidFill>
            <a:srgbClr val="F796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31" name="テキスト ボックス 30"/>
          <p:cNvSpPr txBox="1"/>
          <p:nvPr/>
        </p:nvSpPr>
        <p:spPr>
          <a:xfrm>
            <a:off x="5292080" y="4725144"/>
            <a:ext cx="1008111" cy="215444"/>
          </a:xfrm>
          <a:prstGeom prst="rect">
            <a:avLst/>
          </a:prstGeom>
          <a:solidFill>
            <a:schemeClr val="accent6">
              <a:lumMod val="75000"/>
            </a:schemeClr>
          </a:solidFill>
        </p:spPr>
        <p:txBody>
          <a:bodyPr wrap="square" rtlCol="0">
            <a:spAutoFit/>
          </a:bodyPr>
          <a:lstStyle/>
          <a:p>
            <a:r>
              <a:rPr kumimoji="1" lang="en-US" altLang="ja-JP" sz="800" dirty="0">
                <a:solidFill>
                  <a:schemeClr val="tx1"/>
                </a:solidFill>
              </a:rPr>
              <a:t>Magma Chamber</a:t>
            </a:r>
            <a:endParaRPr kumimoji="1" lang="ja-JP" altLang="en-US" sz="800" dirty="0">
              <a:solidFill>
                <a:schemeClr val="tx1"/>
              </a:solidFill>
            </a:endParaRPr>
          </a:p>
        </p:txBody>
      </p:sp>
      <p:sp>
        <p:nvSpPr>
          <p:cNvPr id="32" name="テキスト ボックス 31"/>
          <p:cNvSpPr txBox="1"/>
          <p:nvPr/>
        </p:nvSpPr>
        <p:spPr>
          <a:xfrm>
            <a:off x="4572000" y="3573016"/>
            <a:ext cx="792088" cy="297517"/>
          </a:xfrm>
          <a:prstGeom prst="rect">
            <a:avLst/>
          </a:prstGeom>
          <a:solidFill>
            <a:srgbClr val="00FF00"/>
          </a:solidFill>
        </p:spPr>
        <p:txBody>
          <a:bodyPr wrap="square" rtlCol="0">
            <a:spAutoFit/>
          </a:bodyPr>
          <a:lstStyle/>
          <a:p>
            <a:pPr algn="ctr">
              <a:lnSpc>
                <a:spcPts val="760"/>
              </a:lnSpc>
            </a:pPr>
            <a:r>
              <a:rPr kumimoji="1" lang="en-US" altLang="ja-JP" sz="800" dirty="0">
                <a:solidFill>
                  <a:schemeClr val="tx1"/>
                </a:solidFill>
              </a:rPr>
              <a:t>Crucial Deformation</a:t>
            </a:r>
            <a:endParaRPr kumimoji="1" lang="ja-JP" altLang="en-US" sz="800" dirty="0">
              <a:solidFill>
                <a:schemeClr val="tx1"/>
              </a:solidFill>
            </a:endParaRPr>
          </a:p>
        </p:txBody>
      </p:sp>
      <p:sp>
        <p:nvSpPr>
          <p:cNvPr id="33" name="テキスト ボックス 32"/>
          <p:cNvSpPr txBox="1"/>
          <p:nvPr/>
        </p:nvSpPr>
        <p:spPr>
          <a:xfrm>
            <a:off x="5940152" y="4437112"/>
            <a:ext cx="864096" cy="216024"/>
          </a:xfrm>
          <a:prstGeom prst="rect">
            <a:avLst/>
          </a:prstGeom>
          <a:solidFill>
            <a:schemeClr val="bg1"/>
          </a:solidFill>
        </p:spPr>
        <p:txBody>
          <a:bodyPr wrap="square" rtlCol="0">
            <a:spAutoFit/>
          </a:bodyPr>
          <a:lstStyle/>
          <a:p>
            <a:pPr algn="ctr"/>
            <a:r>
              <a:rPr kumimoji="1" lang="en-US" altLang="ja-JP" sz="800" dirty="0">
                <a:solidFill>
                  <a:schemeClr val="tx1"/>
                </a:solidFill>
              </a:rPr>
              <a:t>Rising Magma</a:t>
            </a:r>
            <a:endParaRPr kumimoji="1" lang="ja-JP" altLang="en-US" sz="800" dirty="0">
              <a:solidFill>
                <a:schemeClr val="tx1"/>
              </a:solidFill>
            </a:endParaRPr>
          </a:p>
        </p:txBody>
      </p:sp>
      <p:pic>
        <p:nvPicPr>
          <p:cNvPr id="34" name="Picture 2" descr="C:\Users\15055\AppData\Local\Temp\SAR_Type02_150610.jp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788024" y="1340767"/>
            <a:ext cx="2592288" cy="1900147"/>
          </a:xfrm>
          <a:prstGeom prst="rect">
            <a:avLst/>
          </a:prstGeom>
          <a:noFill/>
          <a:extLst>
            <a:ext uri="{909E8E84-426E-40DD-AFC4-6F175D3DCCD1}">
              <a14:hiddenFill xmlns:a14="http://schemas.microsoft.com/office/drawing/2010/main">
                <a:solidFill>
                  <a:srgbClr val="FFFFFF"/>
                </a:solidFill>
              </a14:hiddenFill>
            </a:ext>
          </a:extLst>
        </p:spPr>
      </p:pic>
      <p:sp>
        <p:nvSpPr>
          <p:cNvPr id="36" name="Text Box 17"/>
          <p:cNvSpPr txBox="1">
            <a:spLocks noChangeArrowheads="1"/>
          </p:cNvSpPr>
          <p:nvPr/>
        </p:nvSpPr>
        <p:spPr bwMode="auto">
          <a:xfrm>
            <a:off x="8460432" y="6199420"/>
            <a:ext cx="55175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050" dirty="0"/>
              <a:t>© GSI</a:t>
            </a:r>
            <a:endParaRPr lang="ja-JP" altLang="en-US" sz="1050" dirty="0"/>
          </a:p>
        </p:txBody>
      </p:sp>
    </p:spTree>
    <p:extLst>
      <p:ext uri="{BB962C8B-B14F-4D97-AF65-F5344CB8AC3E}">
        <p14:creationId xmlns:p14="http://schemas.microsoft.com/office/powerpoint/2010/main" val="2631998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rPr>
              <a:pPr>
                <a:defRPr/>
              </a:pPr>
              <a:t>32</a:t>
            </a:fld>
            <a:endParaRPr lang="ja-JP" altLang="en-US" dirty="0">
              <a:solidFill>
                <a:prstClr val="black"/>
              </a:solidFill>
            </a:endParaRPr>
          </a:p>
        </p:txBody>
      </p:sp>
      <p:sp>
        <p:nvSpPr>
          <p:cNvPr id="7" name="タイトル 2"/>
          <p:cNvSpPr>
            <a:spLocks noGrp="1"/>
          </p:cNvSpPr>
          <p:nvPr>
            <p:ph type="title"/>
          </p:nvPr>
        </p:nvSpPr>
        <p:spPr>
          <a:xfrm>
            <a:off x="395537" y="26988"/>
            <a:ext cx="8352928" cy="615950"/>
          </a:xfrm>
        </p:spPr>
        <p:txBody>
          <a:bodyPr/>
          <a:lstStyle/>
          <a:p>
            <a:r>
              <a:rPr lang="en-US" altLang="ja-JP" sz="3200" dirty="0">
                <a:latin typeface="Tahoma" pitchFamily="34" charset="0"/>
                <a:ea typeface="Tahoma" pitchFamily="34" charset="0"/>
                <a:cs typeface="Tahoma" pitchFamily="34" charset="0"/>
              </a:rPr>
              <a:t>Summary</a:t>
            </a:r>
            <a:endParaRPr kumimoji="1" lang="ja-JP" altLang="en-US" sz="3200" dirty="0">
              <a:latin typeface="Tahoma" pitchFamily="34" charset="0"/>
              <a:cs typeface="Tahoma" pitchFamily="34" charset="0"/>
            </a:endParaRPr>
          </a:p>
        </p:txBody>
      </p:sp>
      <p:sp>
        <p:nvSpPr>
          <p:cNvPr id="8" name="正方形/長方形 7"/>
          <p:cNvSpPr/>
          <p:nvPr/>
        </p:nvSpPr>
        <p:spPr>
          <a:xfrm>
            <a:off x="323529" y="1124744"/>
            <a:ext cx="8640960" cy="3247043"/>
          </a:xfrm>
          <a:prstGeom prst="rect">
            <a:avLst/>
          </a:prstGeom>
        </p:spPr>
        <p:txBody>
          <a:bodyPr wrap="square">
            <a:spAutoFit/>
          </a:bodyPr>
          <a:lstStyle/>
          <a:p>
            <a:pPr marL="342900" indent="-342900" algn="l">
              <a:spcBef>
                <a:spcPts val="1200"/>
              </a:spcBef>
              <a:buFont typeface="Wingdings" panose="05000000000000000000" pitchFamily="2" charset="2"/>
              <a:buChar char="n"/>
              <a:defRPr/>
            </a:pPr>
            <a:r>
              <a:rPr lang="en-US" altLang="ja-JP" sz="2000" b="0" dirty="0">
                <a:solidFill>
                  <a:schemeClr val="tx1"/>
                </a:solidFill>
                <a:latin typeface="Arial" panose="020B0604020202020204" pitchFamily="34" charset="0"/>
                <a:cs typeface="Arial" panose="020B0604020202020204" pitchFamily="34" charset="0"/>
              </a:rPr>
              <a:t>JAXA’s ARD production and release status reported: </a:t>
            </a:r>
          </a:p>
          <a:p>
            <a:pPr marL="800100" lvl="1" indent="-342900" algn="l">
              <a:spcBef>
                <a:spcPts val="600"/>
              </a:spcBef>
              <a:buFont typeface="Wingdings" panose="05000000000000000000" pitchFamily="2" charset="2"/>
              <a:buChar char="ü"/>
              <a:defRPr/>
            </a:pPr>
            <a:r>
              <a:rPr lang="en-US" altLang="ja-JP" sz="2000" b="0" dirty="0">
                <a:solidFill>
                  <a:schemeClr val="tx1"/>
                </a:solidFill>
                <a:latin typeface="Arial" panose="020B0604020202020204" pitchFamily="34" charset="0"/>
                <a:cs typeface="Arial" panose="020B0604020202020204" pitchFamily="34" charset="0"/>
              </a:rPr>
              <a:t>L-band SARs: JERS-1, ALOS, ALOS-2. Hope in the future</a:t>
            </a:r>
          </a:p>
          <a:p>
            <a:pPr marL="342900" indent="-342900" algn="l">
              <a:spcBef>
                <a:spcPts val="1200"/>
              </a:spcBef>
              <a:buFont typeface="Wingdings" panose="05000000000000000000" pitchFamily="2" charset="2"/>
              <a:buChar char="n"/>
              <a:defRPr/>
            </a:pPr>
            <a:r>
              <a:rPr lang="en-US" altLang="ja-JP" sz="2000" b="0" dirty="0">
                <a:solidFill>
                  <a:schemeClr val="tx1"/>
                </a:solidFill>
                <a:latin typeface="Arial" panose="020B0604020202020204" pitchFamily="34" charset="0"/>
                <a:cs typeface="Arial" panose="020B0604020202020204" pitchFamily="34" charset="0"/>
              </a:rPr>
              <a:t>ALOS-2/PALSAR-2 operation very well and global data acquisitions ongoing with the excellent performance (high resolution, low noise level, polarimetry) to monitor the earth environment. </a:t>
            </a:r>
          </a:p>
          <a:p>
            <a:pPr marL="342900" indent="-342900" algn="l">
              <a:spcBef>
                <a:spcPts val="1200"/>
              </a:spcBef>
              <a:buFont typeface="Wingdings" panose="05000000000000000000" pitchFamily="2" charset="2"/>
              <a:buChar char="n"/>
              <a:defRPr/>
            </a:pPr>
            <a:r>
              <a:rPr lang="en-US" altLang="ja-JP" sz="2000" b="0" dirty="0">
                <a:solidFill>
                  <a:schemeClr val="tx1"/>
                </a:solidFill>
                <a:latin typeface="Arial" panose="020B0604020202020204" pitchFamily="34" charset="0"/>
                <a:cs typeface="Arial" panose="020B0604020202020204" pitchFamily="34" charset="0"/>
              </a:rPr>
              <a:t>Optical image ARD: Global ortho-rectified ALOS AVNIR-2 </a:t>
            </a:r>
          </a:p>
          <a:p>
            <a:pPr marL="342900" indent="-342900" algn="l">
              <a:spcBef>
                <a:spcPts val="1200"/>
              </a:spcBef>
              <a:buFont typeface="Wingdings" panose="05000000000000000000" pitchFamily="2" charset="2"/>
              <a:buChar char="n"/>
              <a:defRPr/>
            </a:pPr>
            <a:r>
              <a:rPr lang="en-US" altLang="ja-JP" sz="2000" b="0" dirty="0">
                <a:solidFill>
                  <a:schemeClr val="tx1"/>
                </a:solidFill>
                <a:latin typeface="Arial" panose="020B0604020202020204" pitchFamily="34" charset="0"/>
                <a:cs typeface="Arial" panose="020B0604020202020204" pitchFamily="34" charset="0"/>
              </a:rPr>
              <a:t>JAXA will continue to produce the high level products.</a:t>
            </a:r>
          </a:p>
          <a:p>
            <a:pPr algn="l">
              <a:spcBef>
                <a:spcPts val="1200"/>
              </a:spcBef>
              <a:defRPr/>
            </a:pPr>
            <a:endParaRPr lang="en-US" altLang="ja-JP" sz="20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8507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rPr>
              <a:pPr>
                <a:defRPr/>
              </a:pPr>
              <a:t>3</a:t>
            </a:fld>
            <a:endParaRPr lang="ja-JP" altLang="en-US" dirty="0">
              <a:solidFill>
                <a:prstClr val="black"/>
              </a:solidFill>
            </a:endParaRPr>
          </a:p>
        </p:txBody>
      </p:sp>
      <p:pic>
        <p:nvPicPr>
          <p:cNvPr id="5" name="Picture 11" descr="C:\tadono\ChibaU01\www\jers1-018r.jpg"/>
          <p:cNvPicPr>
            <a:picLocks noChangeAspect="1" noChangeArrowheads="1"/>
          </p:cNvPicPr>
          <p:nvPr/>
        </p:nvPicPr>
        <p:blipFill>
          <a:blip r:embed="rId2" cstate="print"/>
          <a:srcRect/>
          <a:stretch>
            <a:fillRect/>
          </a:stretch>
        </p:blipFill>
        <p:spPr bwMode="auto">
          <a:xfrm>
            <a:off x="323528" y="971550"/>
            <a:ext cx="6491288" cy="5719763"/>
          </a:xfrm>
          <a:prstGeom prst="rect">
            <a:avLst/>
          </a:prstGeom>
          <a:noFill/>
        </p:spPr>
      </p:pic>
      <p:sp>
        <p:nvSpPr>
          <p:cNvPr id="11" name="Text Box 7"/>
          <p:cNvSpPr txBox="1">
            <a:spLocks noChangeArrowheads="1"/>
          </p:cNvSpPr>
          <p:nvPr/>
        </p:nvSpPr>
        <p:spPr bwMode="auto">
          <a:xfrm>
            <a:off x="107505" y="836712"/>
            <a:ext cx="2520280" cy="2585323"/>
          </a:xfrm>
          <a:prstGeom prst="rect">
            <a:avLst/>
          </a:prstGeom>
          <a:solidFill>
            <a:schemeClr val="bg1"/>
          </a:solidFill>
          <a:ln w="9525">
            <a:solidFill>
              <a:schemeClr val="accent1"/>
            </a:solidFill>
            <a:miter lim="800000"/>
            <a:headEnd/>
            <a:tailEnd/>
          </a:ln>
          <a:effectLst/>
        </p:spPr>
        <p:txBody>
          <a:bodyPr wrap="square">
            <a:spAutoFit/>
          </a:bodyPr>
          <a:lstStyle/>
          <a:p>
            <a:pPr marL="0" marR="0" lvl="0" indent="0" algn="l" defTabSz="914400" rtl="0" eaLnBrk="1" fontAlgn="base" latinLnBrk="0" hangingPunct="1">
              <a:lnSpc>
                <a:spcPts val="1800"/>
              </a:lnSpc>
              <a:spcBef>
                <a:spcPct val="0"/>
              </a:spcBef>
              <a:spcAft>
                <a:spcPct val="25000"/>
              </a:spcAft>
              <a:buClrTx/>
              <a:buSzTx/>
              <a:buFontTx/>
              <a:buNone/>
              <a:tabLst/>
              <a:defRPr/>
            </a:pPr>
            <a:r>
              <a:rPr kumimoji="1" lang="en-US" altLang="ja-JP" sz="2000" b="1" i="0" u="none" strike="noStrike" kern="1200" cap="none" spc="0" normalizeH="0" baseline="0" noProof="0" dirty="0">
                <a:ln>
                  <a:noFill/>
                </a:ln>
                <a:solidFill>
                  <a:srgbClr val="000000"/>
                </a:solidFill>
                <a:effectLst/>
                <a:uLnTx/>
                <a:uFillTx/>
                <a:latin typeface="+mn-lt"/>
                <a:ea typeface="ＭＳ ゴシック" pitchFamily="49" charset="-128"/>
                <a:cs typeface="+mn-cs"/>
              </a:rPr>
              <a:t>Japanese Earth Resources Satellite-1 (JERS-1)</a:t>
            </a:r>
          </a:p>
          <a:p>
            <a:pPr marL="0" marR="0" lvl="0" indent="0" algn="l" defTabSz="914400" rtl="0" eaLnBrk="1" fontAlgn="base" latinLnBrk="0" hangingPunct="1">
              <a:lnSpc>
                <a:spcPct val="100000"/>
              </a:lnSpc>
              <a:spcBef>
                <a:spcPct val="0"/>
              </a:spcBef>
              <a:spcAft>
                <a:spcPct val="0"/>
              </a:spcAft>
              <a:buSzPct val="75000"/>
              <a:buFont typeface="Wingdings" pitchFamily="2" charset="2"/>
              <a:buChar char="u"/>
              <a:tabLst/>
              <a:defRPr/>
            </a:pPr>
            <a:r>
              <a:rPr kumimoji="1" lang="en-US" altLang="ja-JP" sz="1600" b="0" i="0" u="none" strike="noStrike" kern="1200" cap="none" spc="0" normalizeH="0" baseline="0" noProof="0" dirty="0">
                <a:ln>
                  <a:noFill/>
                </a:ln>
                <a:solidFill>
                  <a:srgbClr val="000000"/>
                </a:solidFill>
                <a:effectLst/>
                <a:uLnTx/>
                <a:uFillTx/>
                <a:latin typeface="Times New Roman" pitchFamily="18" charset="0"/>
                <a:ea typeface="ＭＳ ゴシック" pitchFamily="49" charset="-128"/>
                <a:cs typeface="+mn-cs"/>
              </a:rPr>
              <a:t> Feb. 1992 - Oct. 1998</a:t>
            </a:r>
          </a:p>
          <a:p>
            <a:pPr marL="0" marR="0" lvl="0" indent="0" algn="l" defTabSz="914400" rtl="0" eaLnBrk="1" fontAlgn="base" latinLnBrk="0" hangingPunct="1">
              <a:lnSpc>
                <a:spcPct val="100000"/>
              </a:lnSpc>
              <a:spcBef>
                <a:spcPct val="0"/>
              </a:spcBef>
              <a:spcAft>
                <a:spcPct val="0"/>
              </a:spcAft>
              <a:buSzPct val="75000"/>
              <a:buFont typeface="Wingdings" pitchFamily="2" charset="2"/>
              <a:buChar char="u"/>
              <a:tabLst/>
              <a:defRPr/>
            </a:pPr>
            <a:r>
              <a:rPr kumimoji="1" lang="en-US" altLang="ja-JP" sz="1600" b="0" i="0" u="none" strike="noStrike" kern="1200" cap="none" spc="0" normalizeH="0" baseline="0" noProof="0" dirty="0">
                <a:ln>
                  <a:noFill/>
                </a:ln>
                <a:solidFill>
                  <a:srgbClr val="000000"/>
                </a:solidFill>
                <a:effectLst/>
                <a:uLnTx/>
                <a:uFillTx/>
                <a:latin typeface="Times New Roman" pitchFamily="18" charset="0"/>
                <a:ea typeface="ＭＳ ゴシック" pitchFamily="49" charset="-128"/>
                <a:cs typeface="+mn-cs"/>
              </a:rPr>
              <a:t> Launcher: H-I</a:t>
            </a:r>
          </a:p>
          <a:p>
            <a:pPr marL="0" marR="0" lvl="0" indent="0" algn="l" defTabSz="914400" rtl="0" eaLnBrk="1" fontAlgn="base" latinLnBrk="0" hangingPunct="1">
              <a:lnSpc>
                <a:spcPct val="100000"/>
              </a:lnSpc>
              <a:spcBef>
                <a:spcPct val="0"/>
              </a:spcBef>
              <a:spcAft>
                <a:spcPct val="0"/>
              </a:spcAft>
              <a:buSzPct val="75000"/>
              <a:buFont typeface="Wingdings" pitchFamily="2" charset="2"/>
              <a:buChar char="u"/>
              <a:tabLst/>
              <a:defRPr/>
            </a:pPr>
            <a:r>
              <a:rPr lang="en-US" altLang="ja-JP" sz="1600" b="0" dirty="0">
                <a:solidFill>
                  <a:srgbClr val="000000"/>
                </a:solidFill>
                <a:ea typeface="ＭＳ ゴシック" pitchFamily="49" charset="-128"/>
              </a:rPr>
              <a:t> Orbit: Sun-</a:t>
            </a:r>
            <a:r>
              <a:rPr lang="en-US" altLang="ja-JP" sz="1600" b="0" dirty="0" err="1">
                <a:solidFill>
                  <a:srgbClr val="000000"/>
                </a:solidFill>
                <a:ea typeface="ＭＳ ゴシック" pitchFamily="49" charset="-128"/>
              </a:rPr>
              <a:t>Shyncronous</a:t>
            </a:r>
            <a:r>
              <a:rPr lang="en-US" altLang="ja-JP" sz="1600" b="0" dirty="0">
                <a:solidFill>
                  <a:srgbClr val="000000"/>
                </a:solidFill>
                <a:ea typeface="ＭＳ ゴシック" pitchFamily="49" charset="-128"/>
              </a:rPr>
              <a:t> </a:t>
            </a:r>
            <a:endParaRPr kumimoji="1" lang="ja-JP" altLang="en-US" sz="1600" b="0" i="0" u="none" strike="noStrike" kern="1200" cap="none" spc="0" normalizeH="0" baseline="0" noProof="0" dirty="0">
              <a:ln>
                <a:noFill/>
              </a:ln>
              <a:solidFill>
                <a:srgbClr val="000000"/>
              </a:solidFill>
              <a:effectLst/>
              <a:uLnTx/>
              <a:uFillTx/>
              <a:latin typeface="Times New Roman" pitchFamily="18" charset="0"/>
              <a:ea typeface="ＭＳ ゴシック" pitchFamily="49" charset="-128"/>
              <a:cs typeface="+mn-cs"/>
            </a:endParaRPr>
          </a:p>
          <a:p>
            <a:pPr marL="0" marR="0" lvl="0" indent="0" algn="l" defTabSz="914400" rtl="0" eaLnBrk="1" fontAlgn="base" latinLnBrk="0" hangingPunct="1">
              <a:lnSpc>
                <a:spcPct val="100000"/>
              </a:lnSpc>
              <a:spcBef>
                <a:spcPct val="0"/>
              </a:spcBef>
              <a:spcAft>
                <a:spcPct val="0"/>
              </a:spcAft>
              <a:buSzPct val="75000"/>
              <a:buFont typeface="Wingdings" pitchFamily="2" charset="2"/>
              <a:buChar char="u"/>
              <a:tabLst/>
              <a:defRPr/>
            </a:pPr>
            <a:r>
              <a:rPr kumimoji="1" lang="en-US" altLang="ja-JP" sz="1600" b="0" i="0" u="none" strike="noStrike" kern="1200" cap="none" spc="0" normalizeH="0" baseline="0" noProof="0" dirty="0">
                <a:ln>
                  <a:noFill/>
                </a:ln>
                <a:solidFill>
                  <a:srgbClr val="000000"/>
                </a:solidFill>
                <a:effectLst/>
                <a:uLnTx/>
                <a:uFillTx/>
                <a:latin typeface="Times New Roman" pitchFamily="18" charset="0"/>
                <a:ea typeface="ＭＳ ゴシック" pitchFamily="49" charset="-128"/>
                <a:cs typeface="+mn-cs"/>
              </a:rPr>
              <a:t> Altitude: </a:t>
            </a:r>
            <a:r>
              <a:rPr kumimoji="1" lang="ja-JP" altLang="en-US" sz="1600" b="0" i="0" u="none" strike="noStrike" kern="1200" cap="none" spc="0" normalizeH="0" baseline="0" noProof="0" dirty="0">
                <a:ln>
                  <a:noFill/>
                </a:ln>
                <a:solidFill>
                  <a:srgbClr val="000000"/>
                </a:solidFill>
                <a:effectLst/>
                <a:uLnTx/>
                <a:uFillTx/>
                <a:latin typeface="Times New Roman" pitchFamily="18" charset="0"/>
                <a:ea typeface="ＭＳ ゴシック" pitchFamily="49" charset="-128"/>
                <a:cs typeface="+mn-cs"/>
              </a:rPr>
              <a:t>568 </a:t>
            </a:r>
            <a:r>
              <a:rPr kumimoji="1" lang="en-US" altLang="ja-JP" sz="1600" b="0" i="0" u="none" strike="noStrike" kern="1200" cap="none" spc="0" normalizeH="0" baseline="0" noProof="0" dirty="0">
                <a:ln>
                  <a:noFill/>
                </a:ln>
                <a:solidFill>
                  <a:srgbClr val="000000"/>
                </a:solidFill>
                <a:effectLst/>
                <a:uLnTx/>
                <a:uFillTx/>
                <a:latin typeface="Times New Roman" pitchFamily="18" charset="0"/>
                <a:ea typeface="ＭＳ ゴシック" pitchFamily="49" charset="-128"/>
                <a:cs typeface="+mn-cs"/>
              </a:rPr>
              <a:t>km</a:t>
            </a:r>
          </a:p>
          <a:p>
            <a:pPr marL="0" marR="0" lvl="0" indent="0" algn="l" defTabSz="914400" rtl="0" eaLnBrk="1" fontAlgn="base" latinLnBrk="0" hangingPunct="1">
              <a:lnSpc>
                <a:spcPct val="100000"/>
              </a:lnSpc>
              <a:spcBef>
                <a:spcPct val="0"/>
              </a:spcBef>
              <a:spcAft>
                <a:spcPct val="0"/>
              </a:spcAft>
              <a:buSzPct val="75000"/>
              <a:buFont typeface="Wingdings" pitchFamily="2" charset="2"/>
              <a:buChar char="u"/>
              <a:tabLst/>
              <a:defRPr/>
            </a:pPr>
            <a:r>
              <a:rPr kumimoji="1" lang="en-US" altLang="ja-JP" sz="1600" b="0" i="0" u="none" strike="noStrike" kern="1200" cap="none" spc="0" normalizeH="0" baseline="0" noProof="0" dirty="0">
                <a:ln>
                  <a:noFill/>
                </a:ln>
                <a:solidFill>
                  <a:srgbClr val="000000"/>
                </a:solidFill>
                <a:effectLst/>
                <a:uLnTx/>
                <a:uFillTx/>
                <a:latin typeface="Times New Roman" pitchFamily="18" charset="0"/>
                <a:ea typeface="ＭＳ ゴシック" pitchFamily="49" charset="-128"/>
                <a:cs typeface="+mn-cs"/>
              </a:rPr>
              <a:t> Inclination: </a:t>
            </a:r>
            <a:r>
              <a:rPr kumimoji="1" lang="ja-JP" altLang="en-US" sz="1600" b="0" i="0" u="none" strike="noStrike" kern="1200" cap="none" spc="0" normalizeH="0" baseline="0" noProof="0" dirty="0">
                <a:ln>
                  <a:noFill/>
                </a:ln>
                <a:solidFill>
                  <a:srgbClr val="000000"/>
                </a:solidFill>
                <a:effectLst/>
                <a:uLnTx/>
                <a:uFillTx/>
                <a:latin typeface="Times New Roman" pitchFamily="18" charset="0"/>
                <a:ea typeface="ＭＳ ゴシック" pitchFamily="49" charset="-128"/>
                <a:cs typeface="+mn-cs"/>
              </a:rPr>
              <a:t>98°</a:t>
            </a:r>
          </a:p>
          <a:p>
            <a:pPr marL="0" marR="0" lvl="0" indent="0" algn="l" defTabSz="914400" rtl="0" eaLnBrk="1" fontAlgn="base" latinLnBrk="0" hangingPunct="1">
              <a:lnSpc>
                <a:spcPct val="100000"/>
              </a:lnSpc>
              <a:spcBef>
                <a:spcPct val="0"/>
              </a:spcBef>
              <a:spcAft>
                <a:spcPct val="0"/>
              </a:spcAft>
              <a:buSzPct val="75000"/>
              <a:buFont typeface="Wingdings" pitchFamily="2" charset="2"/>
              <a:buChar char="u"/>
              <a:tabLst/>
              <a:defRPr/>
            </a:pPr>
            <a:r>
              <a:rPr kumimoji="1" lang="en-US" altLang="ja-JP" sz="1600" b="0" i="0" u="none" strike="noStrike" kern="1200" cap="none" spc="0" normalizeH="0" baseline="0" noProof="0" dirty="0">
                <a:ln>
                  <a:noFill/>
                </a:ln>
                <a:solidFill>
                  <a:srgbClr val="000000"/>
                </a:solidFill>
                <a:effectLst/>
                <a:uLnTx/>
                <a:uFillTx/>
                <a:latin typeface="Times New Roman" pitchFamily="18" charset="0"/>
                <a:ea typeface="ＭＳ ゴシック" pitchFamily="49" charset="-128"/>
                <a:cs typeface="+mn-cs"/>
              </a:rPr>
              <a:t> Revisit: </a:t>
            </a:r>
            <a:r>
              <a:rPr kumimoji="1" lang="ja-JP" altLang="en-US" sz="1600" b="0" i="0" u="none" strike="noStrike" kern="1200" cap="none" spc="0" normalizeH="0" baseline="0" noProof="0" dirty="0">
                <a:ln>
                  <a:noFill/>
                </a:ln>
                <a:solidFill>
                  <a:srgbClr val="000000"/>
                </a:solidFill>
                <a:effectLst/>
                <a:uLnTx/>
                <a:uFillTx/>
                <a:latin typeface="Times New Roman" pitchFamily="18" charset="0"/>
                <a:ea typeface="ＭＳ ゴシック" pitchFamily="49" charset="-128"/>
                <a:cs typeface="+mn-cs"/>
              </a:rPr>
              <a:t>44 </a:t>
            </a:r>
            <a:r>
              <a:rPr kumimoji="1" lang="en-US" altLang="ja-JP" sz="1600" b="0" i="0" u="none" strike="noStrike" kern="1200" cap="none" spc="0" normalizeH="0" baseline="0" noProof="0" dirty="0">
                <a:ln>
                  <a:noFill/>
                </a:ln>
                <a:solidFill>
                  <a:srgbClr val="000000"/>
                </a:solidFill>
                <a:effectLst/>
                <a:uLnTx/>
                <a:uFillTx/>
                <a:latin typeface="Times New Roman" pitchFamily="18" charset="0"/>
                <a:ea typeface="ＭＳ ゴシック" pitchFamily="49" charset="-128"/>
                <a:cs typeface="+mn-cs"/>
              </a:rPr>
              <a:t>days</a:t>
            </a:r>
            <a:endParaRPr kumimoji="1" lang="ja-JP" altLang="en-US" sz="1600" b="0" i="0" u="none" strike="noStrike" kern="1200" cap="none" spc="0" normalizeH="0" baseline="0" noProof="0" dirty="0">
              <a:ln>
                <a:noFill/>
              </a:ln>
              <a:solidFill>
                <a:srgbClr val="000000"/>
              </a:solidFill>
              <a:effectLst/>
              <a:uLnTx/>
              <a:uFillTx/>
              <a:latin typeface="Times New Roman" pitchFamily="18" charset="0"/>
              <a:ea typeface="ＭＳ ゴシック" pitchFamily="49" charset="-128"/>
              <a:cs typeface="+mn-cs"/>
            </a:endParaRPr>
          </a:p>
          <a:p>
            <a:pPr marL="0" marR="0" lvl="0" indent="0" algn="l" defTabSz="914400" rtl="0" eaLnBrk="1" fontAlgn="base" latinLnBrk="0" hangingPunct="1">
              <a:lnSpc>
                <a:spcPct val="100000"/>
              </a:lnSpc>
              <a:spcBef>
                <a:spcPct val="0"/>
              </a:spcBef>
              <a:spcAft>
                <a:spcPct val="0"/>
              </a:spcAft>
              <a:buSzPct val="75000"/>
              <a:buFont typeface="Wingdings" pitchFamily="2" charset="2"/>
              <a:buChar char="u"/>
              <a:tabLst/>
              <a:defRPr/>
            </a:pPr>
            <a:r>
              <a:rPr kumimoji="1" lang="en-US" altLang="ja-JP" sz="1600" b="0" i="0" u="none" strike="noStrike" kern="1200" cap="none" spc="0" normalizeH="0" baseline="0" noProof="0" dirty="0">
                <a:ln>
                  <a:noFill/>
                </a:ln>
                <a:solidFill>
                  <a:srgbClr val="000000"/>
                </a:solidFill>
                <a:effectLst/>
                <a:uLnTx/>
                <a:uFillTx/>
                <a:latin typeface="Times New Roman" pitchFamily="18" charset="0"/>
                <a:ea typeface="ＭＳ ゴシック" pitchFamily="49" charset="-128"/>
                <a:cs typeface="+mn-cs"/>
              </a:rPr>
              <a:t> Weight: </a:t>
            </a:r>
            <a:r>
              <a:rPr kumimoji="1" lang="ja-JP" altLang="en-US" sz="1600" b="0" i="0" u="none" strike="noStrike" kern="1200" cap="none" spc="0" normalizeH="0" baseline="0" noProof="0" dirty="0">
                <a:ln>
                  <a:noFill/>
                </a:ln>
                <a:solidFill>
                  <a:srgbClr val="000000"/>
                </a:solidFill>
                <a:effectLst/>
                <a:uLnTx/>
                <a:uFillTx/>
                <a:latin typeface="Times New Roman" pitchFamily="18" charset="0"/>
                <a:ea typeface="ＭＳ ゴシック" pitchFamily="49" charset="-128"/>
                <a:cs typeface="+mn-cs"/>
              </a:rPr>
              <a:t>1</a:t>
            </a:r>
            <a:r>
              <a:rPr kumimoji="1" lang="en-US" altLang="ja-JP" sz="1600" b="0" i="0" u="none" strike="noStrike" kern="1200" cap="none" spc="0" normalizeH="0" baseline="0" noProof="0" dirty="0">
                <a:ln>
                  <a:noFill/>
                </a:ln>
                <a:solidFill>
                  <a:srgbClr val="000000"/>
                </a:solidFill>
                <a:effectLst/>
                <a:uLnTx/>
                <a:uFillTx/>
                <a:latin typeface="Times New Roman" pitchFamily="18" charset="0"/>
                <a:ea typeface="ＭＳ ゴシック" pitchFamily="49" charset="-128"/>
                <a:cs typeface="+mn-cs"/>
              </a:rPr>
              <a:t>,</a:t>
            </a:r>
            <a:r>
              <a:rPr kumimoji="1" lang="ja-JP" altLang="en-US" sz="1600" b="0" i="0" u="none" strike="noStrike" kern="1200" cap="none" spc="0" normalizeH="0" baseline="0" noProof="0" dirty="0">
                <a:ln>
                  <a:noFill/>
                </a:ln>
                <a:solidFill>
                  <a:srgbClr val="000000"/>
                </a:solidFill>
                <a:effectLst/>
                <a:uLnTx/>
                <a:uFillTx/>
                <a:latin typeface="Times New Roman" pitchFamily="18" charset="0"/>
                <a:ea typeface="ＭＳ ゴシック" pitchFamily="49" charset="-128"/>
                <a:cs typeface="+mn-cs"/>
              </a:rPr>
              <a:t>340 </a:t>
            </a:r>
            <a:r>
              <a:rPr kumimoji="1" lang="en-US" altLang="ja-JP" sz="1600" b="0" i="0" u="none" strike="noStrike" kern="1200" cap="none" spc="0" normalizeH="0" baseline="0" noProof="0" dirty="0">
                <a:ln>
                  <a:noFill/>
                </a:ln>
                <a:solidFill>
                  <a:srgbClr val="000000"/>
                </a:solidFill>
                <a:effectLst/>
                <a:uLnTx/>
                <a:uFillTx/>
                <a:latin typeface="Times New Roman" pitchFamily="18" charset="0"/>
                <a:ea typeface="ＭＳ ゴシック" pitchFamily="49" charset="-128"/>
                <a:cs typeface="+mn-cs"/>
              </a:rPr>
              <a:t>kg</a:t>
            </a:r>
          </a:p>
        </p:txBody>
      </p:sp>
      <p:sp>
        <p:nvSpPr>
          <p:cNvPr id="12" name="Text Box 8"/>
          <p:cNvSpPr txBox="1">
            <a:spLocks noChangeArrowheads="1"/>
          </p:cNvSpPr>
          <p:nvPr/>
        </p:nvSpPr>
        <p:spPr bwMode="auto">
          <a:xfrm>
            <a:off x="2987824" y="1124744"/>
            <a:ext cx="1980346" cy="1323439"/>
          </a:xfrm>
          <a:prstGeom prst="rect">
            <a:avLst/>
          </a:prstGeom>
          <a:noFill/>
          <a:ln w="9525">
            <a:noFill/>
            <a:miter lim="800000"/>
            <a:headEnd/>
            <a:tailEnd/>
          </a:ln>
          <a:effectLst/>
        </p:spPr>
        <p:txBody>
          <a:bodyPr wrap="square">
            <a:spAutoFit/>
          </a:bodyPr>
          <a:lstStyle/>
          <a:p>
            <a:pPr algn="l" rtl="0" fontAlgn="base">
              <a:spcBef>
                <a:spcPct val="0"/>
              </a:spcBef>
              <a:spcAft>
                <a:spcPct val="0"/>
              </a:spcAft>
            </a:pPr>
            <a:r>
              <a:rPr kumimoji="1" lang="en-US" altLang="ja-JP" sz="1600" b="1" kern="1200" dirty="0">
                <a:solidFill>
                  <a:schemeClr val="bg1"/>
                </a:solidFill>
                <a:latin typeface="Times New Roman" pitchFamily="18" charset="0"/>
                <a:ea typeface="ＭＳ ゴシック" pitchFamily="49" charset="-128"/>
                <a:cs typeface="+mn-cs"/>
              </a:rPr>
              <a:t>SAR</a:t>
            </a:r>
            <a:endParaRPr kumimoji="1" lang="en-US" altLang="ja-JP" sz="1600" kern="1200" dirty="0">
              <a:solidFill>
                <a:schemeClr val="bg1"/>
              </a:solidFill>
              <a:latin typeface="Times New Roman" pitchFamily="18" charset="0"/>
              <a:ea typeface="ＭＳ ゴシック" pitchFamily="49" charset="-128"/>
              <a:cs typeface="+mn-cs"/>
            </a:endParaRPr>
          </a:p>
          <a:p>
            <a:pPr algn="l" rtl="0" fontAlgn="base">
              <a:spcBef>
                <a:spcPct val="0"/>
              </a:spcBef>
              <a:spcAft>
                <a:spcPct val="0"/>
              </a:spcAft>
            </a:pPr>
            <a:r>
              <a:rPr kumimoji="1" lang="en-US" altLang="ja-JP" sz="1600" kern="1200" dirty="0">
                <a:solidFill>
                  <a:schemeClr val="bg1"/>
                </a:solidFill>
                <a:latin typeface="Times New Roman" pitchFamily="18" charset="0"/>
                <a:ea typeface="ＭＳ ゴシック" pitchFamily="49" charset="-128"/>
                <a:cs typeface="+mn-cs"/>
              </a:rPr>
              <a:t>L-band (1.275 GHz)</a:t>
            </a:r>
          </a:p>
          <a:p>
            <a:pPr algn="l" rtl="0" fontAlgn="base">
              <a:spcBef>
                <a:spcPct val="0"/>
              </a:spcBef>
              <a:spcAft>
                <a:spcPct val="0"/>
              </a:spcAft>
            </a:pPr>
            <a:r>
              <a:rPr kumimoji="1" lang="en-US" altLang="ja-JP" sz="1600" kern="1200" dirty="0">
                <a:solidFill>
                  <a:schemeClr val="bg1"/>
                </a:solidFill>
                <a:latin typeface="Times New Roman" pitchFamily="18" charset="0"/>
                <a:ea typeface="ＭＳ ゴシック" pitchFamily="49" charset="-128"/>
                <a:cs typeface="+mn-cs"/>
              </a:rPr>
              <a:t>HH </a:t>
            </a:r>
          </a:p>
          <a:p>
            <a:pPr algn="l" rtl="0" fontAlgn="base">
              <a:spcBef>
                <a:spcPct val="0"/>
              </a:spcBef>
              <a:spcAft>
                <a:spcPct val="0"/>
              </a:spcAft>
            </a:pPr>
            <a:r>
              <a:rPr kumimoji="1" lang="en-US" altLang="ja-JP" sz="1600" kern="1200" dirty="0">
                <a:solidFill>
                  <a:schemeClr val="bg1"/>
                </a:solidFill>
                <a:latin typeface="Times New Roman" pitchFamily="18" charset="0"/>
                <a:ea typeface="ＭＳ ゴシック" pitchFamily="49" charset="-128"/>
                <a:cs typeface="+mn-cs"/>
              </a:rPr>
              <a:t>Resolution: 18 m </a:t>
            </a:r>
          </a:p>
          <a:p>
            <a:pPr algn="l" rtl="0" fontAlgn="base">
              <a:spcBef>
                <a:spcPct val="0"/>
              </a:spcBef>
              <a:spcAft>
                <a:spcPct val="0"/>
              </a:spcAft>
            </a:pPr>
            <a:r>
              <a:rPr lang="en-US" altLang="ja-JP" sz="1600" dirty="0">
                <a:solidFill>
                  <a:schemeClr val="bg1"/>
                </a:solidFill>
                <a:ea typeface="ＭＳ ゴシック" pitchFamily="49" charset="-128"/>
              </a:rPr>
              <a:t>Swath: </a:t>
            </a:r>
            <a:r>
              <a:rPr kumimoji="1" lang="en-US" altLang="ja-JP" sz="1600" kern="1200" dirty="0">
                <a:solidFill>
                  <a:schemeClr val="bg1"/>
                </a:solidFill>
                <a:latin typeface="Times New Roman" pitchFamily="18" charset="0"/>
                <a:ea typeface="ＭＳ ゴシック" pitchFamily="49" charset="-128"/>
                <a:cs typeface="+mn-cs"/>
              </a:rPr>
              <a:t>75 km</a:t>
            </a:r>
          </a:p>
        </p:txBody>
      </p:sp>
      <p:sp>
        <p:nvSpPr>
          <p:cNvPr id="13" name="Text Box 9"/>
          <p:cNvSpPr txBox="1">
            <a:spLocks noChangeArrowheads="1"/>
          </p:cNvSpPr>
          <p:nvPr/>
        </p:nvSpPr>
        <p:spPr bwMode="auto">
          <a:xfrm>
            <a:off x="2123728" y="5527377"/>
            <a:ext cx="4849854" cy="1077218"/>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kumimoji="1" lang="en-US" altLang="ja-JP" sz="1600" b="1" kern="1200" dirty="0">
                <a:solidFill>
                  <a:srgbClr val="FFFFFF"/>
                </a:solidFill>
                <a:latin typeface="Times New Roman" pitchFamily="18" charset="0"/>
                <a:ea typeface="ＭＳ ゴシック" pitchFamily="49" charset="-128"/>
                <a:cs typeface="+mn-cs"/>
              </a:rPr>
              <a:t>OPS</a:t>
            </a:r>
            <a:r>
              <a:rPr kumimoji="1" lang="en-US" altLang="ja-JP" sz="1600" kern="1200" dirty="0">
                <a:solidFill>
                  <a:srgbClr val="FFFFFF"/>
                </a:solidFill>
                <a:latin typeface="Times New Roman" pitchFamily="18" charset="0"/>
                <a:ea typeface="ＭＳ ゴシック" pitchFamily="49" charset="-128"/>
                <a:cs typeface="+mn-cs"/>
              </a:rPr>
              <a:t> (Optical Sensor)</a:t>
            </a:r>
          </a:p>
          <a:p>
            <a:pPr algn="l" rtl="0" fontAlgn="base">
              <a:spcBef>
                <a:spcPct val="0"/>
              </a:spcBef>
              <a:spcAft>
                <a:spcPct val="0"/>
              </a:spcAft>
            </a:pPr>
            <a:r>
              <a:rPr kumimoji="1" lang="en-US" altLang="ja-JP" sz="1600" b="1" kern="1200" dirty="0">
                <a:solidFill>
                  <a:srgbClr val="FFFFFF"/>
                </a:solidFill>
                <a:latin typeface="Times New Roman" pitchFamily="18" charset="0"/>
                <a:ea typeface="ＭＳ ゴシック" pitchFamily="49" charset="-128"/>
                <a:cs typeface="+mn-cs"/>
              </a:rPr>
              <a:t>VNIR</a:t>
            </a:r>
            <a:r>
              <a:rPr kumimoji="1" lang="en-US" altLang="ja-JP" sz="1600" kern="1200" dirty="0">
                <a:solidFill>
                  <a:srgbClr val="FFFFFF"/>
                </a:solidFill>
                <a:latin typeface="Times New Roman" pitchFamily="18" charset="0"/>
                <a:ea typeface="ＭＳ ゴシック" pitchFamily="49" charset="-128"/>
                <a:cs typeface="+mn-cs"/>
              </a:rPr>
              <a:t> (Visible and Near Infrared Radiometer) 3ch,</a:t>
            </a:r>
          </a:p>
          <a:p>
            <a:pPr algn="l" rtl="0" fontAlgn="base">
              <a:spcBef>
                <a:spcPct val="0"/>
              </a:spcBef>
              <a:spcAft>
                <a:spcPct val="0"/>
              </a:spcAft>
            </a:pPr>
            <a:r>
              <a:rPr kumimoji="1" lang="en-US" altLang="ja-JP" sz="1600" b="1" kern="1200" dirty="0">
                <a:solidFill>
                  <a:srgbClr val="FFFFFF"/>
                </a:solidFill>
                <a:latin typeface="Times New Roman" pitchFamily="18" charset="0"/>
                <a:ea typeface="ＭＳ ゴシック" pitchFamily="49" charset="-128"/>
                <a:cs typeface="+mn-cs"/>
              </a:rPr>
              <a:t>SWIR</a:t>
            </a:r>
            <a:r>
              <a:rPr kumimoji="1" lang="en-US" altLang="ja-JP" sz="1600" kern="1200" dirty="0">
                <a:solidFill>
                  <a:srgbClr val="FFFFFF"/>
                </a:solidFill>
                <a:latin typeface="Times New Roman" pitchFamily="18" charset="0"/>
                <a:ea typeface="ＭＳ ゴシック" pitchFamily="49" charset="-128"/>
                <a:cs typeface="+mn-cs"/>
              </a:rPr>
              <a:t> (Short Wavelength Infrared Radiometer) 4ch, </a:t>
            </a:r>
          </a:p>
          <a:p>
            <a:pPr algn="l" rtl="0" fontAlgn="base">
              <a:spcBef>
                <a:spcPct val="0"/>
              </a:spcBef>
              <a:spcAft>
                <a:spcPct val="0"/>
              </a:spcAft>
            </a:pPr>
            <a:r>
              <a:rPr kumimoji="1" lang="en-US" altLang="ja-JP" sz="1600" kern="1200" dirty="0">
                <a:solidFill>
                  <a:srgbClr val="FFFFFF"/>
                </a:solidFill>
                <a:latin typeface="Times New Roman" pitchFamily="18" charset="0"/>
                <a:ea typeface="ＭＳ ゴシック" pitchFamily="49" charset="-128"/>
                <a:cs typeface="+mn-cs"/>
              </a:rPr>
              <a:t>18</a:t>
            </a:r>
            <a:r>
              <a:rPr kumimoji="1" lang="ja-JP" altLang="en-US" sz="1600" kern="1200" dirty="0">
                <a:solidFill>
                  <a:srgbClr val="FFFFFF"/>
                </a:solidFill>
                <a:latin typeface="Times New Roman" pitchFamily="18" charset="0"/>
                <a:ea typeface="ＭＳ ゴシック" pitchFamily="49" charset="-128"/>
                <a:cs typeface="+mn-cs"/>
              </a:rPr>
              <a:t>×24 </a:t>
            </a:r>
            <a:r>
              <a:rPr kumimoji="1" lang="en-US" altLang="ja-JP" sz="1600" kern="1200" dirty="0">
                <a:solidFill>
                  <a:srgbClr val="FFFFFF"/>
                </a:solidFill>
                <a:latin typeface="Times New Roman" pitchFamily="18" charset="0"/>
                <a:ea typeface="ＭＳ ゴシック" pitchFamily="49" charset="-128"/>
                <a:cs typeface="+mn-cs"/>
              </a:rPr>
              <a:t>m, 75 km</a:t>
            </a:r>
          </a:p>
        </p:txBody>
      </p:sp>
      <p:pic>
        <p:nvPicPr>
          <p:cNvPr id="14" name="Picture 12" descr="C:\tadono\ChibaU01\www\jers1-034r.jpg"/>
          <p:cNvPicPr>
            <a:picLocks noChangeAspect="1" noChangeArrowheads="1"/>
          </p:cNvPicPr>
          <p:nvPr/>
        </p:nvPicPr>
        <p:blipFill>
          <a:blip r:embed="rId3" cstate="print"/>
          <a:srcRect/>
          <a:stretch>
            <a:fillRect/>
          </a:stretch>
        </p:blipFill>
        <p:spPr bwMode="auto">
          <a:xfrm>
            <a:off x="6897117" y="980728"/>
            <a:ext cx="2211387" cy="3965575"/>
          </a:xfrm>
          <a:prstGeom prst="rect">
            <a:avLst/>
          </a:prstGeom>
          <a:noFill/>
        </p:spPr>
      </p:pic>
      <p:sp>
        <p:nvSpPr>
          <p:cNvPr id="15" name="タイトル 2"/>
          <p:cNvSpPr>
            <a:spLocks noGrp="1"/>
          </p:cNvSpPr>
          <p:nvPr>
            <p:ph type="title"/>
          </p:nvPr>
        </p:nvSpPr>
        <p:spPr>
          <a:xfrm>
            <a:off x="395537" y="26988"/>
            <a:ext cx="8352928" cy="615950"/>
          </a:xfrm>
        </p:spPr>
        <p:txBody>
          <a:bodyPr/>
          <a:lstStyle/>
          <a:p>
            <a:r>
              <a:rPr kumimoji="1" lang="en-US" altLang="ja-JP" sz="2400" dirty="0">
                <a:latin typeface="Tahoma" pitchFamily="34" charset="0"/>
                <a:ea typeface="Tahoma" pitchFamily="34" charset="0"/>
                <a:cs typeface="Tahoma" pitchFamily="34" charset="0"/>
              </a:rPr>
              <a:t>Japanese Earth Resources Satellite-1 </a:t>
            </a:r>
            <a:br>
              <a:rPr kumimoji="1" lang="en-US" altLang="ja-JP" sz="2400" dirty="0">
                <a:latin typeface="Tahoma" pitchFamily="34" charset="0"/>
                <a:ea typeface="Tahoma" pitchFamily="34" charset="0"/>
                <a:cs typeface="Tahoma" pitchFamily="34" charset="0"/>
              </a:rPr>
            </a:br>
            <a:r>
              <a:rPr lang="en-US" altLang="ja-JP" sz="2400" dirty="0">
                <a:latin typeface="Tahoma" pitchFamily="34" charset="0"/>
                <a:ea typeface="Tahoma" pitchFamily="34" charset="0"/>
                <a:cs typeface="Tahoma" pitchFamily="34" charset="0"/>
              </a:rPr>
              <a:t>(JERS-1, “FUYO”)</a:t>
            </a:r>
            <a:endParaRPr kumimoji="1" lang="ja-JP" altLang="en-US" sz="2400" dirty="0">
              <a:latin typeface="Tahoma" pitchFamily="34" charset="0"/>
              <a:cs typeface="Tahoma" pitchFamily="34" charset="0"/>
            </a:endParaRPr>
          </a:p>
        </p:txBody>
      </p:sp>
    </p:spTree>
    <p:extLst>
      <p:ext uri="{BB962C8B-B14F-4D97-AF65-F5344CB8AC3E}">
        <p14:creationId xmlns:p14="http://schemas.microsoft.com/office/powerpoint/2010/main" val="1206303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rPr>
              <a:pPr>
                <a:defRPr/>
              </a:pPr>
              <a:t>4</a:t>
            </a:fld>
            <a:endParaRPr lang="ja-JP" altLang="en-US" dirty="0">
              <a:solidFill>
                <a:prstClr val="black"/>
              </a:solidFill>
            </a:endParaRPr>
          </a:p>
        </p:txBody>
      </p:sp>
      <p:sp>
        <p:nvSpPr>
          <p:cNvPr id="9" name="Text Box 7"/>
          <p:cNvSpPr txBox="1">
            <a:spLocks noChangeArrowheads="1"/>
          </p:cNvSpPr>
          <p:nvPr/>
        </p:nvSpPr>
        <p:spPr bwMode="auto">
          <a:xfrm>
            <a:off x="161249" y="5502986"/>
            <a:ext cx="3069631" cy="954107"/>
          </a:xfrm>
          <a:prstGeom prst="rect">
            <a:avLst/>
          </a:prstGeom>
          <a:solidFill>
            <a:srgbClr val="FFFFFF"/>
          </a:solidFill>
          <a:ln w="9525">
            <a:noFill/>
            <a:miter lim="800000"/>
            <a:headEnd/>
            <a:tailEnd/>
          </a:ln>
        </p:spPr>
        <p:txBody>
          <a:bodyPr wrap="square">
            <a:spAutoFit/>
          </a:bodyPr>
          <a:lstStyle/>
          <a:p>
            <a:pPr algn="l" fontAlgn="auto">
              <a:spcBef>
                <a:spcPct val="50000"/>
              </a:spcBef>
              <a:spcAft>
                <a:spcPts val="0"/>
              </a:spcAft>
              <a:defRPr/>
            </a:pPr>
            <a:r>
              <a:rPr kumimoji="0" lang="en-US" altLang="ja-JP" b="0" kern="0" dirty="0">
                <a:solidFill>
                  <a:srgbClr val="000000"/>
                </a:solidFill>
                <a:latin typeface="Arial"/>
                <a:ea typeface="ＭＳ Ｐゴシック" charset="-128"/>
                <a:cs typeface="Times New Roman" pitchFamily="18" charset="0"/>
              </a:rPr>
              <a:t>PRISM can acquire </a:t>
            </a:r>
            <a:r>
              <a:rPr kumimoji="0" lang="en-US" altLang="ja-JP" kern="0" dirty="0">
                <a:solidFill>
                  <a:srgbClr val="000000"/>
                </a:solidFill>
                <a:latin typeface="Arial"/>
                <a:ea typeface="ＭＳ Ｐゴシック" charset="-128"/>
                <a:cs typeface="Times New Roman" pitchFamily="18" charset="0"/>
              </a:rPr>
              <a:t>triplet stereo</a:t>
            </a:r>
            <a:r>
              <a:rPr kumimoji="0" lang="en-US" altLang="ja-JP" b="0" kern="0" dirty="0">
                <a:solidFill>
                  <a:srgbClr val="000000"/>
                </a:solidFill>
                <a:latin typeface="Arial"/>
                <a:ea typeface="ＭＳ Ｐゴシック" charset="-128"/>
                <a:cs typeface="Times New Roman" pitchFamily="18" charset="0"/>
              </a:rPr>
              <a:t> imageries by nadir-, forward-, and backward-radiometers with </a:t>
            </a:r>
            <a:r>
              <a:rPr kumimoji="0" lang="en-US" altLang="ja-JP" kern="0" dirty="0">
                <a:solidFill>
                  <a:srgbClr val="000000"/>
                </a:solidFill>
                <a:latin typeface="Arial"/>
                <a:ea typeface="ＭＳ Ｐゴシック" charset="-128"/>
                <a:cs typeface="Times New Roman" pitchFamily="18" charset="0"/>
              </a:rPr>
              <a:t>2.5 m spatial resolution in 35 km swath</a:t>
            </a:r>
            <a:r>
              <a:rPr kumimoji="0" lang="en-US" altLang="ja-JP" b="0" kern="0" dirty="0">
                <a:solidFill>
                  <a:srgbClr val="000000"/>
                </a:solidFill>
                <a:latin typeface="Arial"/>
                <a:ea typeface="ＭＳ Ｐゴシック" charset="-128"/>
                <a:cs typeface="Times New Roman" pitchFamily="18" charset="0"/>
              </a:rPr>
              <a:t>. </a:t>
            </a:r>
          </a:p>
        </p:txBody>
      </p:sp>
      <p:pic>
        <p:nvPicPr>
          <p:cNvPr id="15" name="Picture 2" descr="PRISM-ALOS"/>
          <p:cNvPicPr>
            <a:picLocks noChangeAspect="1" noChangeArrowheads="1"/>
          </p:cNvPicPr>
          <p:nvPr/>
        </p:nvPicPr>
        <p:blipFill>
          <a:blip r:embed="rId2" cstate="email"/>
          <a:srcRect/>
          <a:stretch>
            <a:fillRect/>
          </a:stretch>
        </p:blipFill>
        <p:spPr bwMode="auto">
          <a:xfrm>
            <a:off x="468314" y="3856749"/>
            <a:ext cx="2143125" cy="1609725"/>
          </a:xfrm>
          <a:prstGeom prst="rect">
            <a:avLst/>
          </a:prstGeom>
          <a:noFill/>
          <a:ln w="9525">
            <a:noFill/>
            <a:miter lim="800000"/>
            <a:headEnd/>
            <a:tailEnd/>
          </a:ln>
        </p:spPr>
      </p:pic>
      <p:pic>
        <p:nvPicPr>
          <p:cNvPr id="16" name="Picture 3" descr="AVNIR2-ALOS"/>
          <p:cNvPicPr>
            <a:picLocks noChangeAspect="1" noChangeArrowheads="1"/>
          </p:cNvPicPr>
          <p:nvPr/>
        </p:nvPicPr>
        <p:blipFill>
          <a:blip r:embed="rId3" cstate="email"/>
          <a:srcRect/>
          <a:stretch>
            <a:fillRect/>
          </a:stretch>
        </p:blipFill>
        <p:spPr bwMode="auto">
          <a:xfrm>
            <a:off x="3492501" y="3856749"/>
            <a:ext cx="2143125" cy="1609725"/>
          </a:xfrm>
          <a:prstGeom prst="rect">
            <a:avLst/>
          </a:prstGeom>
          <a:noFill/>
          <a:ln w="9525">
            <a:noFill/>
            <a:miter lim="800000"/>
            <a:headEnd/>
            <a:tailEnd/>
          </a:ln>
        </p:spPr>
      </p:pic>
      <p:pic>
        <p:nvPicPr>
          <p:cNvPr id="17" name="Picture 4" descr="PALSAR-ALOS"/>
          <p:cNvPicPr>
            <a:picLocks noChangeAspect="1" noChangeArrowheads="1"/>
          </p:cNvPicPr>
          <p:nvPr/>
        </p:nvPicPr>
        <p:blipFill>
          <a:blip r:embed="rId4" cstate="email"/>
          <a:srcRect/>
          <a:stretch>
            <a:fillRect/>
          </a:stretch>
        </p:blipFill>
        <p:spPr bwMode="auto">
          <a:xfrm>
            <a:off x="6516689" y="3856749"/>
            <a:ext cx="2143125" cy="1609725"/>
          </a:xfrm>
          <a:prstGeom prst="rect">
            <a:avLst/>
          </a:prstGeom>
          <a:noFill/>
          <a:ln w="9525">
            <a:noFill/>
            <a:miter lim="800000"/>
            <a:headEnd/>
            <a:tailEnd/>
          </a:ln>
        </p:spPr>
      </p:pic>
      <p:grpSp>
        <p:nvGrpSpPr>
          <p:cNvPr id="18" name="Group 35"/>
          <p:cNvGrpSpPr>
            <a:grpSpLocks/>
          </p:cNvGrpSpPr>
          <p:nvPr/>
        </p:nvGrpSpPr>
        <p:grpSpPr bwMode="auto">
          <a:xfrm>
            <a:off x="4140388" y="859733"/>
            <a:ext cx="5168900" cy="2281237"/>
            <a:chOff x="2482" y="426"/>
            <a:chExt cx="3256" cy="1437"/>
          </a:xfrm>
        </p:grpSpPr>
        <p:pic>
          <p:nvPicPr>
            <p:cNvPr id="19" name="Picture 10" descr="ALOS本体"/>
            <p:cNvPicPr>
              <a:picLocks noChangeAspect="1" noChangeArrowheads="1"/>
            </p:cNvPicPr>
            <p:nvPr/>
          </p:nvPicPr>
          <p:blipFill>
            <a:blip r:embed="rId5" cstate="email">
              <a:clrChange>
                <a:clrFrom>
                  <a:srgbClr val="FFFFFF"/>
                </a:clrFrom>
                <a:clrTo>
                  <a:srgbClr val="FFFFFF">
                    <a:alpha val="0"/>
                  </a:srgbClr>
                </a:clrTo>
              </a:clrChange>
            </a:blip>
            <a:srcRect/>
            <a:stretch>
              <a:fillRect/>
            </a:stretch>
          </p:blipFill>
          <p:spPr bwMode="auto">
            <a:xfrm>
              <a:off x="2517" y="426"/>
              <a:ext cx="3221" cy="1017"/>
            </a:xfrm>
            <a:prstGeom prst="rect">
              <a:avLst/>
            </a:prstGeom>
            <a:noFill/>
            <a:ln w="9525">
              <a:noFill/>
              <a:miter lim="800000"/>
              <a:headEnd/>
              <a:tailEnd/>
            </a:ln>
          </p:spPr>
        </p:pic>
        <p:sp>
          <p:nvSpPr>
            <p:cNvPr id="20" name="Text Box 11"/>
            <p:cNvSpPr txBox="1">
              <a:spLocks noChangeArrowheads="1"/>
            </p:cNvSpPr>
            <p:nvPr/>
          </p:nvSpPr>
          <p:spPr bwMode="auto">
            <a:xfrm>
              <a:off x="2485" y="486"/>
              <a:ext cx="590" cy="231"/>
            </a:xfrm>
            <a:prstGeom prst="rect">
              <a:avLst/>
            </a:prstGeom>
            <a:noFill/>
            <a:ln w="9525">
              <a:noFill/>
              <a:miter lim="800000"/>
              <a:headEnd/>
              <a:tailEnd/>
            </a:ln>
          </p:spPr>
          <p:txBody>
            <a:bodyPr>
              <a:spAutoFit/>
            </a:bodyPr>
            <a:lstStyle/>
            <a:p>
              <a:pPr algn="l" fontAlgn="auto">
                <a:spcBef>
                  <a:spcPct val="50000"/>
                </a:spcBef>
                <a:spcAft>
                  <a:spcPts val="0"/>
                </a:spcAft>
                <a:defRPr/>
              </a:pPr>
              <a:r>
                <a:rPr kumimoji="0" lang="en-US" altLang="ja-JP" sz="1800" kern="0" dirty="0">
                  <a:solidFill>
                    <a:srgbClr val="CC0000"/>
                  </a:solidFill>
                  <a:latin typeface="Arial" charset="0"/>
                  <a:ea typeface="ＭＳ Ｐゴシック" charset="-128"/>
                </a:rPr>
                <a:t>PRISM</a:t>
              </a:r>
              <a:endParaRPr kumimoji="0" lang="ja-JP" altLang="en-US" sz="1800" kern="0" dirty="0">
                <a:solidFill>
                  <a:srgbClr val="000000"/>
                </a:solidFill>
                <a:latin typeface="Arial" charset="0"/>
                <a:ea typeface="ＭＳ Ｐゴシック" charset="-128"/>
              </a:endParaRPr>
            </a:p>
          </p:txBody>
        </p:sp>
        <p:sp>
          <p:nvSpPr>
            <p:cNvPr id="21" name="Text Box 12"/>
            <p:cNvSpPr txBox="1">
              <a:spLocks noChangeArrowheads="1"/>
            </p:cNvSpPr>
            <p:nvPr/>
          </p:nvSpPr>
          <p:spPr bwMode="auto">
            <a:xfrm>
              <a:off x="2482" y="1632"/>
              <a:ext cx="780" cy="231"/>
            </a:xfrm>
            <a:prstGeom prst="rect">
              <a:avLst/>
            </a:prstGeom>
            <a:noFill/>
            <a:ln w="9525">
              <a:noFill/>
              <a:miter lim="800000"/>
              <a:headEnd/>
              <a:tailEnd/>
            </a:ln>
          </p:spPr>
          <p:txBody>
            <a:bodyPr>
              <a:spAutoFit/>
            </a:bodyPr>
            <a:lstStyle/>
            <a:p>
              <a:pPr algn="l" fontAlgn="auto">
                <a:spcBef>
                  <a:spcPct val="50000"/>
                </a:spcBef>
                <a:spcAft>
                  <a:spcPts val="0"/>
                </a:spcAft>
                <a:defRPr/>
              </a:pPr>
              <a:r>
                <a:rPr kumimoji="0" lang="en-US" altLang="ja-JP" sz="1800" kern="0" dirty="0">
                  <a:solidFill>
                    <a:srgbClr val="CC0000"/>
                  </a:solidFill>
                  <a:latin typeface="Arial" charset="0"/>
                  <a:ea typeface="ＭＳ Ｐゴシック" charset="-128"/>
                </a:rPr>
                <a:t>PALSAR</a:t>
              </a:r>
              <a:endParaRPr kumimoji="0" lang="ja-JP" altLang="en-US" sz="1800" kern="0" dirty="0">
                <a:solidFill>
                  <a:srgbClr val="000000"/>
                </a:solidFill>
                <a:latin typeface="Arial" charset="0"/>
                <a:ea typeface="ＭＳ Ｐゴシック" charset="-128"/>
              </a:endParaRPr>
            </a:p>
          </p:txBody>
        </p:sp>
        <p:sp>
          <p:nvSpPr>
            <p:cNvPr id="22" name="Text Box 13"/>
            <p:cNvSpPr txBox="1">
              <a:spLocks noChangeArrowheads="1"/>
            </p:cNvSpPr>
            <p:nvPr/>
          </p:nvSpPr>
          <p:spPr bwMode="auto">
            <a:xfrm>
              <a:off x="3652" y="1354"/>
              <a:ext cx="705" cy="231"/>
            </a:xfrm>
            <a:prstGeom prst="rect">
              <a:avLst/>
            </a:prstGeom>
            <a:noFill/>
            <a:ln w="9525">
              <a:noFill/>
              <a:miter lim="800000"/>
              <a:headEnd/>
              <a:tailEnd/>
            </a:ln>
          </p:spPr>
          <p:txBody>
            <a:bodyPr>
              <a:spAutoFit/>
            </a:bodyPr>
            <a:lstStyle/>
            <a:p>
              <a:pPr algn="l" fontAlgn="auto">
                <a:spcBef>
                  <a:spcPct val="50000"/>
                </a:spcBef>
                <a:spcAft>
                  <a:spcPts val="0"/>
                </a:spcAft>
                <a:defRPr/>
              </a:pPr>
              <a:r>
                <a:rPr kumimoji="0" lang="en-US" altLang="ja-JP" sz="1800" kern="0">
                  <a:solidFill>
                    <a:srgbClr val="CC0000"/>
                  </a:solidFill>
                  <a:latin typeface="Arial" charset="0"/>
                  <a:ea typeface="ＭＳ Ｐゴシック" charset="-128"/>
                </a:rPr>
                <a:t>AVNIR-2</a:t>
              </a:r>
              <a:endParaRPr kumimoji="0" lang="en-US" altLang="ja-JP" sz="1800" kern="0">
                <a:solidFill>
                  <a:srgbClr val="000000"/>
                </a:solidFill>
                <a:latin typeface="Arial" charset="0"/>
                <a:ea typeface="ＭＳ Ｐゴシック" charset="-128"/>
              </a:endParaRPr>
            </a:p>
          </p:txBody>
        </p:sp>
        <p:sp>
          <p:nvSpPr>
            <p:cNvPr id="23" name="Line 14"/>
            <p:cNvSpPr>
              <a:spLocks noChangeShapeType="1"/>
            </p:cNvSpPr>
            <p:nvPr/>
          </p:nvSpPr>
          <p:spPr bwMode="auto">
            <a:xfrm flipV="1">
              <a:off x="2801" y="1267"/>
              <a:ext cx="106" cy="356"/>
            </a:xfrm>
            <a:prstGeom prst="line">
              <a:avLst/>
            </a:prstGeom>
            <a:noFill/>
            <a:ln w="57150">
              <a:solidFill>
                <a:srgbClr val="CC0000"/>
              </a:solidFill>
              <a:round/>
              <a:headEnd/>
              <a:tailEnd type="triangle" w="med" len="med"/>
            </a:ln>
          </p:spPr>
          <p:txBody>
            <a:bodyPr/>
            <a:lstStyle/>
            <a:p>
              <a:pPr algn="l" fontAlgn="auto">
                <a:spcBef>
                  <a:spcPts val="0"/>
                </a:spcBef>
                <a:spcAft>
                  <a:spcPts val="0"/>
                </a:spcAft>
                <a:defRPr/>
              </a:pPr>
              <a:endParaRPr kumimoji="0" lang="ja-JP" altLang="en-US" sz="1800" b="0" kern="0">
                <a:solidFill>
                  <a:sysClr val="windowText" lastClr="000000"/>
                </a:solidFill>
                <a:latin typeface="Arial" charset="0"/>
                <a:ea typeface="ＭＳ Ｐゴシック" charset="-128"/>
              </a:endParaRPr>
            </a:p>
          </p:txBody>
        </p:sp>
        <p:sp>
          <p:nvSpPr>
            <p:cNvPr id="24" name="Line 15"/>
            <p:cNvSpPr>
              <a:spLocks noChangeShapeType="1"/>
            </p:cNvSpPr>
            <p:nvPr/>
          </p:nvSpPr>
          <p:spPr bwMode="auto">
            <a:xfrm>
              <a:off x="2790" y="708"/>
              <a:ext cx="227" cy="368"/>
            </a:xfrm>
            <a:prstGeom prst="line">
              <a:avLst/>
            </a:prstGeom>
            <a:noFill/>
            <a:ln w="57150">
              <a:solidFill>
                <a:srgbClr val="CC0000"/>
              </a:solidFill>
              <a:round/>
              <a:headEnd/>
              <a:tailEnd type="triangle" w="med" len="med"/>
            </a:ln>
          </p:spPr>
          <p:txBody>
            <a:bodyPr/>
            <a:lstStyle/>
            <a:p>
              <a:pPr algn="l" fontAlgn="auto">
                <a:spcBef>
                  <a:spcPts val="0"/>
                </a:spcBef>
                <a:spcAft>
                  <a:spcPts val="0"/>
                </a:spcAft>
                <a:defRPr/>
              </a:pPr>
              <a:endParaRPr kumimoji="0" lang="ja-JP" altLang="en-US" sz="1800" b="0" kern="0">
                <a:solidFill>
                  <a:sysClr val="windowText" lastClr="000000"/>
                </a:solidFill>
                <a:latin typeface="Arial" charset="0"/>
                <a:ea typeface="ＭＳ Ｐゴシック" charset="-128"/>
              </a:endParaRPr>
            </a:p>
          </p:txBody>
        </p:sp>
        <p:sp>
          <p:nvSpPr>
            <p:cNvPr id="25" name="Line 16"/>
            <p:cNvSpPr>
              <a:spLocks noChangeShapeType="1"/>
            </p:cNvSpPr>
            <p:nvPr/>
          </p:nvSpPr>
          <p:spPr bwMode="auto">
            <a:xfrm flipH="1" flipV="1">
              <a:off x="3334" y="1393"/>
              <a:ext cx="318" cy="91"/>
            </a:xfrm>
            <a:prstGeom prst="line">
              <a:avLst/>
            </a:prstGeom>
            <a:noFill/>
            <a:ln w="57150">
              <a:solidFill>
                <a:srgbClr val="CC0000"/>
              </a:solidFill>
              <a:round/>
              <a:headEnd/>
              <a:tailEnd type="triangle" w="med" len="med"/>
            </a:ln>
          </p:spPr>
          <p:txBody>
            <a:bodyPr/>
            <a:lstStyle/>
            <a:p>
              <a:pPr algn="l" fontAlgn="auto">
                <a:spcBef>
                  <a:spcPts val="0"/>
                </a:spcBef>
                <a:spcAft>
                  <a:spcPts val="0"/>
                </a:spcAft>
                <a:defRPr/>
              </a:pPr>
              <a:endParaRPr kumimoji="0" lang="ja-JP" altLang="en-US" sz="1800" b="0" kern="0">
                <a:solidFill>
                  <a:sysClr val="windowText" lastClr="000000"/>
                </a:solidFill>
                <a:latin typeface="Arial" charset="0"/>
                <a:ea typeface="ＭＳ Ｐゴシック" charset="-128"/>
              </a:endParaRPr>
            </a:p>
          </p:txBody>
        </p:sp>
      </p:grpSp>
      <p:sp>
        <p:nvSpPr>
          <p:cNvPr id="26" name="Text Box 33"/>
          <p:cNvSpPr txBox="1">
            <a:spLocks noChangeArrowheads="1"/>
          </p:cNvSpPr>
          <p:nvPr/>
        </p:nvSpPr>
        <p:spPr bwMode="auto">
          <a:xfrm>
            <a:off x="153989" y="764704"/>
            <a:ext cx="4039567" cy="2265236"/>
          </a:xfrm>
          <a:prstGeom prst="rect">
            <a:avLst/>
          </a:prstGeom>
          <a:noFill/>
          <a:ln w="12700">
            <a:noFill/>
            <a:miter lim="800000"/>
            <a:headEnd/>
            <a:tailEnd/>
          </a:ln>
          <a:effectLst>
            <a:prstShdw prst="shdw13" dist="53882" dir="13500000">
              <a:srgbClr val="969696">
                <a:alpha val="50000"/>
              </a:srgbClr>
            </a:prstShdw>
          </a:effectLst>
        </p:spPr>
        <p:txBody>
          <a:bodyPr wrap="none" lIns="0" tIns="0" rIns="0" bIns="0">
            <a:spAutoFit/>
          </a:bodyPr>
          <a:lstStyle/>
          <a:p>
            <a:pPr algn="l" fontAlgn="auto">
              <a:spcBef>
                <a:spcPts val="0"/>
              </a:spcBef>
              <a:spcAft>
                <a:spcPts val="0"/>
              </a:spcAft>
              <a:buClr>
                <a:srgbClr val="FF9900"/>
              </a:buClr>
              <a:buFont typeface="Wingdings" pitchFamily="2" charset="2"/>
              <a:buChar char="ü"/>
              <a:defRPr/>
            </a:pPr>
            <a:r>
              <a:rPr kumimoji="0" lang="en-US" altLang="ja-JP" sz="1600" b="0" kern="0" dirty="0">
                <a:solidFill>
                  <a:srgbClr val="000000"/>
                </a:solidFill>
                <a:latin typeface="Arial" charset="0"/>
                <a:ea typeface="ＭＳ ゴシック" pitchFamily="49" charset="-128"/>
              </a:rPr>
              <a:t> </a:t>
            </a:r>
            <a:r>
              <a:rPr kumimoji="0" lang="en-US" altLang="ja-JP" sz="1600" u="sng" kern="0" dirty="0">
                <a:solidFill>
                  <a:srgbClr val="000000"/>
                </a:solidFill>
                <a:latin typeface="Arial" charset="0"/>
                <a:ea typeface="ＭＳ ゴシック" pitchFamily="49" charset="-128"/>
              </a:rPr>
              <a:t>Operation</a:t>
            </a:r>
          </a:p>
          <a:p>
            <a:pPr algn="l" fontAlgn="auto">
              <a:spcBef>
                <a:spcPts val="0"/>
              </a:spcBef>
              <a:spcAft>
                <a:spcPts val="0"/>
              </a:spcAft>
              <a:buClr>
                <a:srgbClr val="FF9900"/>
              </a:buClr>
              <a:buFont typeface="Wingdings" pitchFamily="2" charset="2"/>
              <a:buNone/>
              <a:defRPr/>
            </a:pPr>
            <a:r>
              <a:rPr kumimoji="0" lang="en-US" altLang="ja-JP" sz="1600" b="0" kern="0" dirty="0">
                <a:solidFill>
                  <a:srgbClr val="000000"/>
                </a:solidFill>
                <a:latin typeface="Arial" charset="0"/>
                <a:ea typeface="ＭＳ ゴシック" pitchFamily="49" charset="-128"/>
              </a:rPr>
              <a:t>     24 Jan. 2006 by H-2A Rocket #8</a:t>
            </a:r>
          </a:p>
          <a:p>
            <a:pPr algn="l" fontAlgn="auto">
              <a:spcBef>
                <a:spcPts val="0"/>
              </a:spcBef>
              <a:spcAft>
                <a:spcPts val="0"/>
              </a:spcAft>
              <a:defRPr/>
            </a:pPr>
            <a:r>
              <a:rPr kumimoji="0" lang="en-US" altLang="ja-JP" sz="1600" b="0" kern="0" dirty="0">
                <a:solidFill>
                  <a:srgbClr val="000000"/>
                </a:solidFill>
                <a:latin typeface="Arial" pitchFamily="34" charset="0"/>
                <a:ea typeface="ＭＳ Ｐゴシック" charset="-128"/>
              </a:rPr>
              <a:t>     </a:t>
            </a:r>
            <a:r>
              <a:rPr kumimoji="0" lang="en-US" altLang="ja-JP" sz="1600" kern="0" dirty="0">
                <a:solidFill>
                  <a:srgbClr val="000000"/>
                </a:solidFill>
                <a:latin typeface="Arial" pitchFamily="34" charset="0"/>
                <a:ea typeface="ＭＳ Ｐゴシック" charset="-128"/>
              </a:rPr>
              <a:t>12 May 2011</a:t>
            </a:r>
            <a:r>
              <a:rPr kumimoji="0" lang="ja-JP" altLang="en-US" sz="1600" kern="0" dirty="0">
                <a:solidFill>
                  <a:srgbClr val="000000"/>
                </a:solidFill>
                <a:latin typeface="Arial" pitchFamily="34" charset="0"/>
                <a:ea typeface="ＭＳ Ｐゴシック" charset="-128"/>
              </a:rPr>
              <a:t> </a:t>
            </a:r>
            <a:r>
              <a:rPr kumimoji="0" lang="en-US" altLang="ja-JP" sz="1600" kern="0" dirty="0">
                <a:solidFill>
                  <a:srgbClr val="000000"/>
                </a:solidFill>
                <a:latin typeface="Arial" pitchFamily="34" charset="0"/>
                <a:ea typeface="ＭＳ Ｐゴシック" charset="-128"/>
              </a:rPr>
              <a:t>Mission ended </a:t>
            </a:r>
          </a:p>
          <a:p>
            <a:pPr algn="l" fontAlgn="auto">
              <a:spcBef>
                <a:spcPts val="0"/>
              </a:spcBef>
              <a:spcAft>
                <a:spcPts val="0"/>
              </a:spcAft>
              <a:defRPr/>
            </a:pPr>
            <a:r>
              <a:rPr kumimoji="0" lang="en-US" altLang="ja-JP" sz="1600" b="0" kern="0" dirty="0">
                <a:solidFill>
                  <a:srgbClr val="000000"/>
                </a:solidFill>
                <a:latin typeface="Arial" pitchFamily="34" charset="0"/>
                <a:ea typeface="ＭＳ Ｐゴシック" charset="-128"/>
              </a:rPr>
              <a:t>       ~22 Apr. 2011: Low Load Mode (LLM)</a:t>
            </a:r>
          </a:p>
          <a:p>
            <a:pPr algn="l" fontAlgn="auto">
              <a:spcBef>
                <a:spcPts val="0"/>
              </a:spcBef>
              <a:spcAft>
                <a:spcPts val="0"/>
              </a:spcAft>
              <a:defRPr/>
            </a:pPr>
            <a:r>
              <a:rPr kumimoji="0" lang="en-US" altLang="ja-JP" sz="1600" b="0" kern="0" dirty="0">
                <a:solidFill>
                  <a:srgbClr val="CC0000"/>
                </a:solidFill>
                <a:latin typeface="Arial" charset="0"/>
                <a:ea typeface="ＭＳ ゴシック" pitchFamily="49" charset="-128"/>
              </a:rPr>
              <a:t>   </a:t>
            </a:r>
            <a:r>
              <a:rPr kumimoji="0" lang="en-US" altLang="ja-JP" sz="1600" b="0" kern="0" dirty="0">
                <a:solidFill>
                  <a:srgbClr val="FF0000"/>
                </a:solidFill>
                <a:latin typeface="Arial" charset="0"/>
                <a:ea typeface="ＭＳ ゴシック" pitchFamily="49" charset="-128"/>
              </a:rPr>
              <a:t> &gt; </a:t>
            </a:r>
            <a:r>
              <a:rPr kumimoji="0" lang="en-US" altLang="ja-JP" sz="1600" b="0" kern="0" dirty="0">
                <a:solidFill>
                  <a:srgbClr val="FF0000"/>
                </a:solidFill>
                <a:latin typeface="Arial" pitchFamily="34" charset="0"/>
                <a:ea typeface="ＭＳ Ｐゴシック" charset="-128"/>
              </a:rPr>
              <a:t>1,934 days=</a:t>
            </a:r>
            <a:r>
              <a:rPr kumimoji="0" lang="en-US" altLang="ja-JP" sz="1600" kern="0" dirty="0">
                <a:solidFill>
                  <a:srgbClr val="FF0000"/>
                </a:solidFill>
                <a:latin typeface="Arial" pitchFamily="34" charset="0"/>
                <a:ea typeface="ＭＳ Ｐゴシック" charset="-128"/>
              </a:rPr>
              <a:t>5.3 </a:t>
            </a:r>
            <a:r>
              <a:rPr kumimoji="0" lang="en-US" altLang="ja-JP" sz="1600" kern="0" dirty="0">
                <a:solidFill>
                  <a:srgbClr val="FF0000"/>
                </a:solidFill>
                <a:latin typeface="Arial" charset="0"/>
                <a:ea typeface="ＭＳ ゴシック" pitchFamily="49" charset="-128"/>
              </a:rPr>
              <a:t>years &gt; 12 mil. scenes</a:t>
            </a:r>
          </a:p>
          <a:p>
            <a:pPr algn="l" fontAlgn="auto">
              <a:spcBef>
                <a:spcPct val="20000"/>
              </a:spcBef>
              <a:spcAft>
                <a:spcPts val="0"/>
              </a:spcAft>
              <a:buClr>
                <a:srgbClr val="FF9900"/>
              </a:buClr>
              <a:buFont typeface="Wingdings" pitchFamily="2" charset="2"/>
              <a:buChar char="ü"/>
              <a:defRPr/>
            </a:pPr>
            <a:r>
              <a:rPr kumimoji="0" lang="en-US" altLang="ja-JP" sz="1600" b="0" kern="0" dirty="0">
                <a:solidFill>
                  <a:srgbClr val="000000"/>
                </a:solidFill>
                <a:latin typeface="Arial" charset="0"/>
                <a:ea typeface="ＭＳ ゴシック" pitchFamily="49" charset="-128"/>
              </a:rPr>
              <a:t> </a:t>
            </a:r>
            <a:r>
              <a:rPr kumimoji="0" lang="en-US" altLang="ja-JP" sz="1600" u="sng" kern="0" dirty="0">
                <a:solidFill>
                  <a:srgbClr val="000000"/>
                </a:solidFill>
                <a:latin typeface="Arial" charset="0"/>
                <a:ea typeface="ＭＳ ゴシック" pitchFamily="49" charset="-128"/>
              </a:rPr>
              <a:t>Objectives</a:t>
            </a:r>
          </a:p>
          <a:p>
            <a:pPr marL="0" lvl="1" algn="l" fontAlgn="auto">
              <a:spcBef>
                <a:spcPts val="0"/>
              </a:spcBef>
              <a:spcAft>
                <a:spcPts val="0"/>
              </a:spcAft>
              <a:buClr>
                <a:srgbClr val="FF9900"/>
              </a:buClr>
              <a:buFont typeface="Wingdings" pitchFamily="2" charset="2"/>
              <a:buChar char="n"/>
              <a:defRPr/>
            </a:pPr>
            <a:r>
              <a:rPr kumimoji="0" lang="en-US" altLang="ja-JP" sz="1600" b="0" kern="0" dirty="0">
                <a:solidFill>
                  <a:srgbClr val="000000"/>
                </a:solidFill>
                <a:latin typeface="Arial" charset="0"/>
                <a:ea typeface="ＭＳ ゴシック" pitchFamily="49" charset="-128"/>
              </a:rPr>
              <a:t> Cartography (1/25,000 scale)</a:t>
            </a:r>
          </a:p>
          <a:p>
            <a:pPr marL="0" lvl="1" algn="l" fontAlgn="auto">
              <a:spcBef>
                <a:spcPts val="0"/>
              </a:spcBef>
              <a:spcAft>
                <a:spcPts val="0"/>
              </a:spcAft>
              <a:buClr>
                <a:srgbClr val="FF9900"/>
              </a:buClr>
              <a:buFont typeface="Wingdings" pitchFamily="2" charset="2"/>
              <a:buChar char="n"/>
              <a:defRPr/>
            </a:pPr>
            <a:r>
              <a:rPr kumimoji="0" lang="en-US" altLang="ja-JP" sz="1600" b="0" kern="0" dirty="0">
                <a:solidFill>
                  <a:srgbClr val="000000"/>
                </a:solidFill>
                <a:latin typeface="Arial" charset="0"/>
                <a:ea typeface="ＭＳ ゴシック" pitchFamily="49" charset="-128"/>
              </a:rPr>
              <a:t> Regional environmental monitoring</a:t>
            </a:r>
          </a:p>
          <a:p>
            <a:pPr marL="0" lvl="1" algn="l" fontAlgn="auto">
              <a:spcBef>
                <a:spcPts val="0"/>
              </a:spcBef>
              <a:spcAft>
                <a:spcPts val="0"/>
              </a:spcAft>
              <a:buClr>
                <a:srgbClr val="FF9900"/>
              </a:buClr>
              <a:buFont typeface="Wingdings" pitchFamily="2" charset="2"/>
              <a:buChar char="n"/>
              <a:defRPr/>
            </a:pPr>
            <a:r>
              <a:rPr kumimoji="0" lang="en-US" altLang="ja-JP" sz="1600" b="0" kern="0" dirty="0">
                <a:solidFill>
                  <a:srgbClr val="000000"/>
                </a:solidFill>
                <a:latin typeface="Arial" charset="0"/>
                <a:ea typeface="ＭＳ ゴシック" pitchFamily="49" charset="-128"/>
              </a:rPr>
              <a:t> Disaster monitoring, </a:t>
            </a:r>
            <a:r>
              <a:rPr kumimoji="0" lang="en-US" altLang="ja-JP" sz="1600" b="0" i="1" kern="0" dirty="0">
                <a:solidFill>
                  <a:srgbClr val="000000"/>
                </a:solidFill>
                <a:latin typeface="Arial" charset="0"/>
                <a:ea typeface="ＭＳ ゴシック" pitchFamily="49" charset="-128"/>
              </a:rPr>
              <a:t>etc.</a:t>
            </a:r>
          </a:p>
        </p:txBody>
      </p:sp>
      <p:sp>
        <p:nvSpPr>
          <p:cNvPr id="27" name="Text Box 34"/>
          <p:cNvSpPr txBox="1">
            <a:spLocks noChangeArrowheads="1"/>
          </p:cNvSpPr>
          <p:nvPr/>
        </p:nvSpPr>
        <p:spPr bwMode="auto">
          <a:xfrm>
            <a:off x="282920" y="3231273"/>
            <a:ext cx="2555187" cy="590931"/>
          </a:xfrm>
          <a:prstGeom prst="rect">
            <a:avLst/>
          </a:prstGeom>
          <a:noFill/>
          <a:ln w="12700">
            <a:noFill/>
            <a:miter lim="800000"/>
            <a:headEnd/>
            <a:tailEnd/>
          </a:ln>
          <a:effectLst>
            <a:prstShdw prst="shdw13" dist="53882" dir="13500000">
              <a:srgbClr val="969696">
                <a:alpha val="50000"/>
              </a:srgbClr>
            </a:prstShdw>
          </a:effectLst>
        </p:spPr>
        <p:txBody>
          <a:bodyPr wrap="none" lIns="0" tIns="0" rIns="0" bIns="0">
            <a:spAutoFit/>
          </a:bodyPr>
          <a:lstStyle/>
          <a:p>
            <a:pPr fontAlgn="auto">
              <a:lnSpc>
                <a:spcPct val="80000"/>
              </a:lnSpc>
              <a:spcBef>
                <a:spcPts val="0"/>
              </a:spcBef>
              <a:spcAft>
                <a:spcPts val="0"/>
              </a:spcAft>
              <a:defRPr/>
            </a:pPr>
            <a:r>
              <a:rPr kumimoji="0" lang="en-US" altLang="ja-JP" sz="1600" i="1" kern="0" dirty="0">
                <a:solidFill>
                  <a:srgbClr val="000000"/>
                </a:solidFill>
                <a:latin typeface="Arial" charset="0"/>
                <a:ea typeface="ＭＳ ゴシック" pitchFamily="49" charset="-128"/>
              </a:rPr>
              <a:t>PRISM</a:t>
            </a:r>
          </a:p>
          <a:p>
            <a:pPr fontAlgn="auto">
              <a:lnSpc>
                <a:spcPct val="80000"/>
              </a:lnSpc>
              <a:spcBef>
                <a:spcPts val="0"/>
              </a:spcBef>
              <a:spcAft>
                <a:spcPts val="0"/>
              </a:spcAft>
              <a:defRPr/>
            </a:pPr>
            <a:r>
              <a:rPr kumimoji="0" lang="en-US" altLang="ja-JP" sz="1600" b="0" kern="0" dirty="0">
                <a:solidFill>
                  <a:srgbClr val="000000"/>
                </a:solidFill>
                <a:ea typeface="ＭＳ ゴシック" pitchFamily="49" charset="-128"/>
                <a:cs typeface="Times New Roman" pitchFamily="18" charset="0"/>
              </a:rPr>
              <a:t>Panchromatic Remote sensing </a:t>
            </a:r>
          </a:p>
          <a:p>
            <a:pPr fontAlgn="auto">
              <a:lnSpc>
                <a:spcPct val="80000"/>
              </a:lnSpc>
              <a:spcBef>
                <a:spcPts val="0"/>
              </a:spcBef>
              <a:spcAft>
                <a:spcPts val="0"/>
              </a:spcAft>
              <a:defRPr/>
            </a:pPr>
            <a:r>
              <a:rPr kumimoji="0" lang="en-US" altLang="ja-JP" sz="1600" b="0" kern="0" dirty="0">
                <a:solidFill>
                  <a:srgbClr val="000000"/>
                </a:solidFill>
                <a:ea typeface="ＭＳ ゴシック" pitchFamily="49" charset="-128"/>
                <a:cs typeface="Times New Roman" pitchFamily="18" charset="0"/>
              </a:rPr>
              <a:t>Instrument for Stereo Mapping</a:t>
            </a:r>
          </a:p>
        </p:txBody>
      </p:sp>
      <p:sp>
        <p:nvSpPr>
          <p:cNvPr id="28" name="Text Box 36"/>
          <p:cNvSpPr txBox="1">
            <a:spLocks noChangeArrowheads="1"/>
          </p:cNvSpPr>
          <p:nvPr/>
        </p:nvSpPr>
        <p:spPr bwMode="auto">
          <a:xfrm>
            <a:off x="3048000" y="3258261"/>
            <a:ext cx="2979136" cy="590931"/>
          </a:xfrm>
          <a:prstGeom prst="rect">
            <a:avLst/>
          </a:prstGeom>
          <a:noFill/>
          <a:ln w="12700">
            <a:noFill/>
            <a:miter lim="800000"/>
            <a:headEnd/>
            <a:tailEnd/>
          </a:ln>
          <a:effectLst>
            <a:prstShdw prst="shdw13" dist="53882" dir="13500000">
              <a:srgbClr val="969696">
                <a:alpha val="50000"/>
              </a:srgbClr>
            </a:prstShdw>
          </a:effectLst>
        </p:spPr>
        <p:txBody>
          <a:bodyPr wrap="square" lIns="0" tIns="0" rIns="0" bIns="0">
            <a:spAutoFit/>
          </a:bodyPr>
          <a:lstStyle/>
          <a:p>
            <a:pPr fontAlgn="auto">
              <a:lnSpc>
                <a:spcPct val="80000"/>
              </a:lnSpc>
              <a:spcBef>
                <a:spcPts val="0"/>
              </a:spcBef>
              <a:spcAft>
                <a:spcPts val="0"/>
              </a:spcAft>
              <a:defRPr/>
            </a:pPr>
            <a:r>
              <a:rPr kumimoji="0" lang="en-US" altLang="ja-JP" sz="1600" i="1" kern="0" dirty="0">
                <a:solidFill>
                  <a:srgbClr val="000000"/>
                </a:solidFill>
                <a:latin typeface="Arial" charset="0"/>
                <a:ea typeface="ＭＳ ゴシック" pitchFamily="49" charset="-128"/>
              </a:rPr>
              <a:t>AVNIR-2</a:t>
            </a:r>
            <a:endParaRPr kumimoji="0" lang="en-US" altLang="ja-JP" i="1" kern="0" dirty="0">
              <a:solidFill>
                <a:srgbClr val="000000"/>
              </a:solidFill>
              <a:latin typeface="Arial" charset="0"/>
              <a:ea typeface="ＭＳ ゴシック" pitchFamily="49" charset="-128"/>
            </a:endParaRPr>
          </a:p>
          <a:p>
            <a:pPr fontAlgn="auto">
              <a:lnSpc>
                <a:spcPct val="80000"/>
              </a:lnSpc>
              <a:spcBef>
                <a:spcPts val="0"/>
              </a:spcBef>
              <a:spcAft>
                <a:spcPts val="0"/>
              </a:spcAft>
              <a:defRPr/>
            </a:pPr>
            <a:r>
              <a:rPr kumimoji="0" lang="en-US" altLang="ja-JP" sz="1600" b="0" kern="0" dirty="0">
                <a:solidFill>
                  <a:srgbClr val="000000"/>
                </a:solidFill>
                <a:ea typeface="ＭＳ ゴシック" pitchFamily="49" charset="-128"/>
                <a:cs typeface="Times New Roman" pitchFamily="18" charset="0"/>
              </a:rPr>
              <a:t>Advanced Visible and Near-Infrared Radiometer type 2</a:t>
            </a:r>
          </a:p>
        </p:txBody>
      </p:sp>
      <p:sp>
        <p:nvSpPr>
          <p:cNvPr id="29" name="Text Box 37"/>
          <p:cNvSpPr txBox="1">
            <a:spLocks noChangeArrowheads="1"/>
          </p:cNvSpPr>
          <p:nvPr/>
        </p:nvSpPr>
        <p:spPr bwMode="auto">
          <a:xfrm>
            <a:off x="6498045" y="3247149"/>
            <a:ext cx="2213748" cy="590931"/>
          </a:xfrm>
          <a:prstGeom prst="rect">
            <a:avLst/>
          </a:prstGeom>
          <a:noFill/>
          <a:ln w="12700">
            <a:noFill/>
            <a:miter lim="800000"/>
            <a:headEnd/>
            <a:tailEnd/>
          </a:ln>
          <a:effectLst>
            <a:prstShdw prst="shdw13" dist="53882" dir="13500000">
              <a:srgbClr val="969696">
                <a:alpha val="50000"/>
              </a:srgbClr>
            </a:prstShdw>
          </a:effectLst>
        </p:spPr>
        <p:txBody>
          <a:bodyPr wrap="none" lIns="0" tIns="0" rIns="0" bIns="0">
            <a:spAutoFit/>
          </a:bodyPr>
          <a:lstStyle/>
          <a:p>
            <a:pPr fontAlgn="auto">
              <a:lnSpc>
                <a:spcPct val="80000"/>
              </a:lnSpc>
              <a:spcBef>
                <a:spcPts val="0"/>
              </a:spcBef>
              <a:spcAft>
                <a:spcPts val="0"/>
              </a:spcAft>
              <a:defRPr/>
            </a:pPr>
            <a:r>
              <a:rPr kumimoji="0" lang="en-US" altLang="ja-JP" sz="1600" i="1" kern="0" dirty="0">
                <a:solidFill>
                  <a:srgbClr val="000000"/>
                </a:solidFill>
                <a:latin typeface="Arial" charset="0"/>
                <a:ea typeface="ＭＳ ゴシック" pitchFamily="49" charset="-128"/>
              </a:rPr>
              <a:t>PALSAR</a:t>
            </a:r>
          </a:p>
          <a:p>
            <a:pPr fontAlgn="auto">
              <a:lnSpc>
                <a:spcPct val="80000"/>
              </a:lnSpc>
              <a:spcBef>
                <a:spcPts val="0"/>
              </a:spcBef>
              <a:spcAft>
                <a:spcPts val="0"/>
              </a:spcAft>
              <a:defRPr/>
            </a:pPr>
            <a:r>
              <a:rPr kumimoji="0" lang="en-US" altLang="ja-JP" sz="1600" b="0" kern="0" dirty="0">
                <a:solidFill>
                  <a:srgbClr val="000000"/>
                </a:solidFill>
                <a:ea typeface="ＭＳ ゴシック" pitchFamily="49" charset="-128"/>
                <a:cs typeface="Times New Roman" pitchFamily="18" charset="0"/>
              </a:rPr>
              <a:t>Phased Array type L-band </a:t>
            </a:r>
          </a:p>
          <a:p>
            <a:pPr fontAlgn="auto">
              <a:lnSpc>
                <a:spcPct val="80000"/>
              </a:lnSpc>
              <a:spcBef>
                <a:spcPts val="0"/>
              </a:spcBef>
              <a:spcAft>
                <a:spcPts val="0"/>
              </a:spcAft>
              <a:defRPr/>
            </a:pPr>
            <a:r>
              <a:rPr kumimoji="0" lang="en-US" altLang="ja-JP" sz="1600" b="0" kern="0" dirty="0">
                <a:solidFill>
                  <a:srgbClr val="000000"/>
                </a:solidFill>
                <a:ea typeface="ＭＳ ゴシック" pitchFamily="49" charset="-128"/>
                <a:cs typeface="Times New Roman" pitchFamily="18" charset="0"/>
              </a:rPr>
              <a:t>Synthetic Aperture Radar</a:t>
            </a:r>
          </a:p>
        </p:txBody>
      </p:sp>
      <p:sp>
        <p:nvSpPr>
          <p:cNvPr id="30" name="Text Box 7"/>
          <p:cNvSpPr txBox="1">
            <a:spLocks noChangeArrowheads="1"/>
          </p:cNvSpPr>
          <p:nvPr/>
        </p:nvSpPr>
        <p:spPr bwMode="auto">
          <a:xfrm>
            <a:off x="3254376" y="5499811"/>
            <a:ext cx="2954696" cy="1169551"/>
          </a:xfrm>
          <a:prstGeom prst="rect">
            <a:avLst/>
          </a:prstGeom>
          <a:solidFill>
            <a:srgbClr val="FFFFFF"/>
          </a:solidFill>
          <a:ln w="9525">
            <a:noFill/>
            <a:miter lim="800000"/>
            <a:headEnd/>
            <a:tailEnd/>
          </a:ln>
        </p:spPr>
        <p:txBody>
          <a:bodyPr wrap="square">
            <a:spAutoFit/>
          </a:bodyPr>
          <a:lstStyle/>
          <a:p>
            <a:pPr algn="l" fontAlgn="auto">
              <a:spcBef>
                <a:spcPct val="50000"/>
              </a:spcBef>
              <a:spcAft>
                <a:spcPts val="0"/>
              </a:spcAft>
              <a:defRPr/>
            </a:pPr>
            <a:r>
              <a:rPr kumimoji="0" lang="en-US" altLang="ja-JP" b="0" kern="0" dirty="0">
                <a:solidFill>
                  <a:srgbClr val="000000"/>
                </a:solidFill>
                <a:latin typeface="Arial"/>
                <a:ea typeface="ＭＳ Ｐゴシック" charset="-128"/>
                <a:cs typeface="Times New Roman" pitchFamily="18" charset="0"/>
              </a:rPr>
              <a:t>AVNIR-2 can observe with </a:t>
            </a:r>
            <a:r>
              <a:rPr kumimoji="0" lang="en-US" altLang="ja-JP" kern="0" dirty="0">
                <a:solidFill>
                  <a:srgbClr val="000000"/>
                </a:solidFill>
                <a:latin typeface="Arial"/>
                <a:ea typeface="ＭＳ Ｐゴシック" charset="-128"/>
                <a:cs typeface="Times New Roman" pitchFamily="18" charset="0"/>
              </a:rPr>
              <a:t>10 m resolution in 70 km swath</a:t>
            </a:r>
            <a:r>
              <a:rPr kumimoji="0" lang="en-US" altLang="ja-JP" b="0" kern="0" dirty="0">
                <a:solidFill>
                  <a:srgbClr val="000000"/>
                </a:solidFill>
                <a:latin typeface="Arial"/>
                <a:ea typeface="ＭＳ Ｐゴシック" charset="-128"/>
                <a:cs typeface="Times New Roman" pitchFamily="18" charset="0"/>
              </a:rPr>
              <a:t>, and it can be changed the observation area by pointing capability within +/-44 deg. in across track. </a:t>
            </a:r>
          </a:p>
        </p:txBody>
      </p:sp>
      <p:sp>
        <p:nvSpPr>
          <p:cNvPr id="31" name="Text Box 7"/>
          <p:cNvSpPr txBox="1">
            <a:spLocks noChangeArrowheads="1"/>
          </p:cNvSpPr>
          <p:nvPr/>
        </p:nvSpPr>
        <p:spPr bwMode="auto">
          <a:xfrm>
            <a:off x="6319838" y="5510924"/>
            <a:ext cx="2570162" cy="954107"/>
          </a:xfrm>
          <a:prstGeom prst="rect">
            <a:avLst/>
          </a:prstGeom>
          <a:solidFill>
            <a:srgbClr val="FFFFFF"/>
          </a:solidFill>
          <a:ln w="9525">
            <a:noFill/>
            <a:miter lim="800000"/>
            <a:headEnd/>
            <a:tailEnd/>
          </a:ln>
        </p:spPr>
        <p:txBody>
          <a:bodyPr>
            <a:spAutoFit/>
          </a:bodyPr>
          <a:lstStyle/>
          <a:p>
            <a:pPr algn="l" fontAlgn="auto">
              <a:spcBef>
                <a:spcPct val="50000"/>
              </a:spcBef>
              <a:spcAft>
                <a:spcPts val="0"/>
              </a:spcAft>
              <a:defRPr/>
            </a:pPr>
            <a:r>
              <a:rPr kumimoji="0" lang="en-US" altLang="ja-JP" b="0" kern="0" dirty="0">
                <a:solidFill>
                  <a:srgbClr val="000000"/>
                </a:solidFill>
                <a:latin typeface="Arial"/>
                <a:ea typeface="ＭＳ Ｐゴシック" charset="-128"/>
                <a:cs typeface="Times New Roman" pitchFamily="18" charset="0"/>
              </a:rPr>
              <a:t>PALSAR can acquire the data in not only daytime but also nighttime as well as cloudy and rainy whether conditions. </a:t>
            </a:r>
          </a:p>
        </p:txBody>
      </p:sp>
      <p:sp>
        <p:nvSpPr>
          <p:cNvPr id="32" name="タイトル 2"/>
          <p:cNvSpPr>
            <a:spLocks noGrp="1"/>
          </p:cNvSpPr>
          <p:nvPr>
            <p:ph type="title"/>
          </p:nvPr>
        </p:nvSpPr>
        <p:spPr>
          <a:xfrm>
            <a:off x="395537" y="26988"/>
            <a:ext cx="8352928" cy="615950"/>
          </a:xfrm>
        </p:spPr>
        <p:txBody>
          <a:bodyPr/>
          <a:lstStyle/>
          <a:p>
            <a:r>
              <a:rPr kumimoji="1" lang="en-US" altLang="ja-JP" sz="2400" dirty="0">
                <a:latin typeface="Tahoma" pitchFamily="34" charset="0"/>
                <a:ea typeface="Tahoma" pitchFamily="34" charset="0"/>
                <a:cs typeface="Tahoma" pitchFamily="34" charset="0"/>
              </a:rPr>
              <a:t>Advanced Land Observing Satellite </a:t>
            </a:r>
            <a:br>
              <a:rPr kumimoji="1" lang="en-US" altLang="ja-JP" sz="2400" dirty="0">
                <a:latin typeface="Tahoma" pitchFamily="34" charset="0"/>
                <a:ea typeface="Tahoma" pitchFamily="34" charset="0"/>
                <a:cs typeface="Tahoma" pitchFamily="34" charset="0"/>
              </a:rPr>
            </a:br>
            <a:r>
              <a:rPr lang="en-US" altLang="ja-JP" sz="2400" dirty="0">
                <a:latin typeface="Tahoma" pitchFamily="34" charset="0"/>
                <a:ea typeface="Tahoma" pitchFamily="34" charset="0"/>
                <a:cs typeface="Tahoma" pitchFamily="34" charset="0"/>
              </a:rPr>
              <a:t>(ALOS, “DAICHI”)</a:t>
            </a:r>
            <a:endParaRPr kumimoji="1" lang="ja-JP" altLang="en-US" sz="2400" dirty="0">
              <a:latin typeface="Tahoma" pitchFamily="34" charset="0"/>
              <a:cs typeface="Tahoma" pitchFamily="34" charset="0"/>
            </a:endParaRPr>
          </a:p>
        </p:txBody>
      </p:sp>
    </p:spTree>
    <p:extLst>
      <p:ext uri="{BB962C8B-B14F-4D97-AF65-F5344CB8AC3E}">
        <p14:creationId xmlns:p14="http://schemas.microsoft.com/office/powerpoint/2010/main" val="2929467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rPr>
              <a:pPr>
                <a:defRPr/>
              </a:pPr>
              <a:t>5</a:t>
            </a:fld>
            <a:endParaRPr lang="ja-JP" altLang="en-US" dirty="0">
              <a:solidFill>
                <a:prstClr val="black"/>
              </a:solidFill>
            </a:endParaRPr>
          </a:p>
        </p:txBody>
      </p:sp>
      <p:sp>
        <p:nvSpPr>
          <p:cNvPr id="32" name="タイトル 2"/>
          <p:cNvSpPr>
            <a:spLocks noGrp="1"/>
          </p:cNvSpPr>
          <p:nvPr>
            <p:ph type="title"/>
          </p:nvPr>
        </p:nvSpPr>
        <p:spPr>
          <a:xfrm>
            <a:off x="395536" y="26988"/>
            <a:ext cx="8352928" cy="615950"/>
          </a:xfrm>
        </p:spPr>
        <p:txBody>
          <a:bodyPr/>
          <a:lstStyle/>
          <a:p>
            <a:r>
              <a:rPr kumimoji="1" lang="en-US" altLang="ja-JP" sz="3200" dirty="0">
                <a:latin typeface="Tahoma" pitchFamily="34" charset="0"/>
                <a:ea typeface="Tahoma" pitchFamily="34" charset="0"/>
                <a:cs typeface="Tahoma" pitchFamily="34" charset="0"/>
              </a:rPr>
              <a:t>ALOS PALSAR</a:t>
            </a:r>
            <a:endParaRPr kumimoji="1" lang="ja-JP" altLang="en-US" sz="3200" dirty="0">
              <a:latin typeface="Tahoma" pitchFamily="34" charset="0"/>
              <a:cs typeface="Tahoma" pitchFamily="34" charset="0"/>
            </a:endParaRPr>
          </a:p>
        </p:txBody>
      </p:sp>
      <p:pic>
        <p:nvPicPr>
          <p:cNvPr id="33" name="Picture 18" descr="pals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944" y="1062038"/>
            <a:ext cx="229552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19"/>
          <p:cNvSpPr txBox="1">
            <a:spLocks noChangeArrowheads="1"/>
          </p:cNvSpPr>
          <p:nvPr/>
        </p:nvSpPr>
        <p:spPr bwMode="auto">
          <a:xfrm>
            <a:off x="3580631" y="765175"/>
            <a:ext cx="502285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ctr" eaLnBrk="1" hangingPunct="1"/>
            <a:r>
              <a:rPr kumimoji="1" lang="en-US" altLang="ja-JP" sz="1600">
                <a:solidFill>
                  <a:srgbClr val="000066"/>
                </a:solidFill>
                <a:latin typeface="Arial" panose="020B0604020202020204" pitchFamily="34" charset="0"/>
                <a:ea typeface="ＭＳ ゴシック" panose="020B0609070205080204" pitchFamily="49" charset="-128"/>
              </a:rPr>
              <a:t>Phased Array type L-band Synthetic Aperture Radar</a:t>
            </a:r>
          </a:p>
        </p:txBody>
      </p:sp>
      <p:grpSp>
        <p:nvGrpSpPr>
          <p:cNvPr id="35" name="Group 20"/>
          <p:cNvGrpSpPr>
            <a:grpSpLocks/>
          </p:cNvGrpSpPr>
          <p:nvPr/>
        </p:nvGrpSpPr>
        <p:grpSpPr bwMode="auto">
          <a:xfrm>
            <a:off x="467544" y="3500438"/>
            <a:ext cx="2743200" cy="2676525"/>
            <a:chOff x="192" y="2160"/>
            <a:chExt cx="1728" cy="1686"/>
          </a:xfrm>
        </p:grpSpPr>
        <p:sp>
          <p:nvSpPr>
            <p:cNvPr id="36" name="Line 21"/>
            <p:cNvSpPr>
              <a:spLocks noChangeShapeType="1"/>
            </p:cNvSpPr>
            <p:nvPr/>
          </p:nvSpPr>
          <p:spPr bwMode="auto">
            <a:xfrm>
              <a:off x="192" y="2160"/>
              <a:ext cx="17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37" name="Text Box 22"/>
            <p:cNvSpPr txBox="1">
              <a:spLocks noChangeArrowheads="1"/>
            </p:cNvSpPr>
            <p:nvPr/>
          </p:nvSpPr>
          <p:spPr bwMode="auto">
            <a:xfrm>
              <a:off x="587" y="2186"/>
              <a:ext cx="746" cy="1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ctr" eaLnBrk="1" hangingPunct="1"/>
              <a:r>
                <a:rPr kumimoji="1" lang="en-US" altLang="ja-JP" sz="1200" b="0" dirty="0">
                  <a:solidFill>
                    <a:srgbClr val="000000"/>
                  </a:solidFill>
                  <a:ea typeface="ＭＳ ゴシック" panose="020B0609070205080204" pitchFamily="49" charset="-128"/>
                </a:rPr>
                <a:t>L-band (1.27 GHz)</a:t>
              </a:r>
            </a:p>
          </p:txBody>
        </p:sp>
        <p:sp>
          <p:nvSpPr>
            <p:cNvPr id="38" name="Text Box 23"/>
            <p:cNvSpPr txBox="1">
              <a:spLocks noChangeArrowheads="1"/>
            </p:cNvSpPr>
            <p:nvPr/>
          </p:nvSpPr>
          <p:spPr bwMode="auto">
            <a:xfrm>
              <a:off x="192" y="2353"/>
              <a:ext cx="1563" cy="5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l" eaLnBrk="1" hangingPunct="1"/>
              <a:r>
                <a:rPr kumimoji="1" lang="en-US" altLang="ja-JP" sz="1200" dirty="0">
                  <a:solidFill>
                    <a:srgbClr val="000000"/>
                  </a:solidFill>
                  <a:latin typeface="Bookman Old Style" panose="02050604050505020204" pitchFamily="18" charset="0"/>
                  <a:ea typeface="ＭＳ ゴシック" panose="020B0609070205080204" pitchFamily="49" charset="-128"/>
                </a:rPr>
                <a:t>Fine Resolution Mode</a:t>
              </a:r>
            </a:p>
            <a:p>
              <a:pPr algn="l" eaLnBrk="1" hangingPunct="1"/>
              <a:r>
                <a:rPr kumimoji="1" lang="en-US" altLang="ja-JP" sz="1200" dirty="0">
                  <a:solidFill>
                    <a:srgbClr val="000000"/>
                  </a:solidFill>
                  <a:latin typeface="Bookman Old Style" panose="02050604050505020204" pitchFamily="18" charset="0"/>
                  <a:ea typeface="ＭＳ ゴシック" panose="020B0609070205080204" pitchFamily="49" charset="-128"/>
                </a:rPr>
                <a:t>         </a:t>
              </a:r>
              <a:r>
                <a:rPr kumimoji="1" lang="en-US" altLang="ja-JP" sz="1200" b="0" dirty="0">
                  <a:solidFill>
                    <a:srgbClr val="000000"/>
                  </a:solidFill>
                  <a:ea typeface="ＭＳ ゴシック" panose="020B0609070205080204" pitchFamily="49" charset="-128"/>
                </a:rPr>
                <a:t>8.0-60.0 deg.</a:t>
              </a:r>
            </a:p>
            <a:p>
              <a:pPr algn="l" eaLnBrk="1" hangingPunct="1"/>
              <a:r>
                <a:rPr kumimoji="1" lang="en-US" altLang="ja-JP" sz="1200" b="0" dirty="0">
                  <a:solidFill>
                    <a:srgbClr val="000000"/>
                  </a:solidFill>
                  <a:ea typeface="ＭＳ ゴシック" panose="020B0609070205080204" pitchFamily="49" charset="-128"/>
                </a:rPr>
                <a:t>            HH or VV / HH+HV or VV+VH</a:t>
              </a:r>
            </a:p>
            <a:p>
              <a:pPr algn="l" eaLnBrk="1" hangingPunct="1"/>
              <a:r>
                <a:rPr kumimoji="1" lang="en-US" altLang="ja-JP" sz="1200" b="0" dirty="0">
                  <a:solidFill>
                    <a:srgbClr val="000000"/>
                  </a:solidFill>
                  <a:ea typeface="ＭＳ ゴシック" panose="020B0609070205080204" pitchFamily="49" charset="-128"/>
                </a:rPr>
                <a:t>            7.0-44.3m / 14.0-88.6m</a:t>
              </a:r>
            </a:p>
            <a:p>
              <a:pPr algn="l" eaLnBrk="1" hangingPunct="1"/>
              <a:r>
                <a:rPr kumimoji="1" lang="en-US" altLang="ja-JP" sz="1200" b="0" dirty="0">
                  <a:solidFill>
                    <a:srgbClr val="000000"/>
                  </a:solidFill>
                  <a:ea typeface="ＭＳ ゴシック" panose="020B0609070205080204" pitchFamily="49" charset="-128"/>
                </a:rPr>
                <a:t>            40-70km   / 40-70km</a:t>
              </a:r>
              <a:endParaRPr kumimoji="1" lang="en-US" altLang="ja-JP" sz="1200" b="0" dirty="0">
                <a:solidFill>
                  <a:srgbClr val="000000"/>
                </a:solidFill>
                <a:latin typeface="Bookman Old Style" panose="02050604050505020204" pitchFamily="18" charset="0"/>
                <a:ea typeface="ＭＳ ゴシック" panose="020B0609070205080204" pitchFamily="49" charset="-128"/>
              </a:endParaRPr>
            </a:p>
          </p:txBody>
        </p:sp>
        <p:sp>
          <p:nvSpPr>
            <p:cNvPr id="39" name="Text Box 24"/>
            <p:cNvSpPr txBox="1">
              <a:spLocks noChangeArrowheads="1"/>
            </p:cNvSpPr>
            <p:nvPr/>
          </p:nvSpPr>
          <p:spPr bwMode="auto">
            <a:xfrm>
              <a:off x="192" y="2983"/>
              <a:ext cx="1515" cy="3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l" eaLnBrk="1" hangingPunct="1"/>
              <a:r>
                <a:rPr kumimoji="1" lang="en-US" altLang="ja-JP" sz="1200" dirty="0" err="1">
                  <a:solidFill>
                    <a:srgbClr val="000000"/>
                  </a:solidFill>
                  <a:latin typeface="Bookman Old Style" panose="02050604050505020204" pitchFamily="18" charset="0"/>
                  <a:ea typeface="ＭＳ ゴシック" panose="020B0609070205080204" pitchFamily="49" charset="-128"/>
                </a:rPr>
                <a:t>ScanSAR</a:t>
              </a:r>
              <a:r>
                <a:rPr kumimoji="1" lang="en-US" altLang="ja-JP" sz="1200" dirty="0">
                  <a:solidFill>
                    <a:srgbClr val="000000"/>
                  </a:solidFill>
                  <a:latin typeface="Bookman Old Style" panose="02050604050505020204" pitchFamily="18" charset="0"/>
                  <a:ea typeface="ＭＳ ゴシック" panose="020B0609070205080204" pitchFamily="49" charset="-128"/>
                </a:rPr>
                <a:t> Mode</a:t>
              </a:r>
            </a:p>
            <a:p>
              <a:pPr algn="l" eaLnBrk="1" hangingPunct="1"/>
              <a:r>
                <a:rPr kumimoji="1" lang="en-US" altLang="ja-JP" sz="1200" dirty="0">
                  <a:solidFill>
                    <a:srgbClr val="000000"/>
                  </a:solidFill>
                  <a:latin typeface="Bookman Old Style" panose="02050604050505020204" pitchFamily="18" charset="0"/>
                  <a:ea typeface="ＭＳ ゴシック" panose="020B0609070205080204" pitchFamily="49" charset="-128"/>
                </a:rPr>
                <a:t>         </a:t>
              </a:r>
              <a:r>
                <a:rPr kumimoji="1" lang="en-US" altLang="ja-JP" sz="1200" b="0" dirty="0">
                  <a:solidFill>
                    <a:srgbClr val="000000"/>
                  </a:solidFill>
                  <a:ea typeface="ＭＳ ゴシック" panose="020B0609070205080204" pitchFamily="49" charset="-128"/>
                </a:rPr>
                <a:t>18.0-43.0 deg.</a:t>
              </a:r>
            </a:p>
            <a:p>
              <a:pPr algn="l" eaLnBrk="1" hangingPunct="1"/>
              <a:r>
                <a:rPr kumimoji="1" lang="en-US" altLang="ja-JP" sz="1200" b="0" dirty="0">
                  <a:solidFill>
                    <a:srgbClr val="000000"/>
                  </a:solidFill>
                  <a:ea typeface="ＭＳ ゴシック" panose="020B0609070205080204" pitchFamily="49" charset="-128"/>
                </a:rPr>
                <a:t>            HH or VV / 100m / 250-350km</a:t>
              </a:r>
            </a:p>
          </p:txBody>
        </p:sp>
        <p:sp>
          <p:nvSpPr>
            <p:cNvPr id="40" name="Text Box 25"/>
            <p:cNvSpPr txBox="1">
              <a:spLocks noChangeArrowheads="1"/>
            </p:cNvSpPr>
            <p:nvPr/>
          </p:nvSpPr>
          <p:spPr bwMode="auto">
            <a:xfrm>
              <a:off x="192" y="3381"/>
              <a:ext cx="1164" cy="4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l" eaLnBrk="1" hangingPunct="1"/>
              <a:r>
                <a:rPr kumimoji="1" lang="en-US" altLang="ja-JP" sz="1200" dirty="0">
                  <a:solidFill>
                    <a:srgbClr val="000000"/>
                  </a:solidFill>
                  <a:latin typeface="Bookman Old Style" panose="02050604050505020204" pitchFamily="18" charset="0"/>
                  <a:ea typeface="ＭＳ ゴシック" panose="020B0609070205080204" pitchFamily="49" charset="-128"/>
                </a:rPr>
                <a:t>Polarimetric Mode</a:t>
              </a:r>
            </a:p>
            <a:p>
              <a:pPr algn="l" eaLnBrk="1" hangingPunct="1"/>
              <a:r>
                <a:rPr kumimoji="1" lang="en-US" altLang="ja-JP" sz="1200" dirty="0">
                  <a:solidFill>
                    <a:srgbClr val="000000"/>
                  </a:solidFill>
                  <a:latin typeface="Bookman Old Style" panose="02050604050505020204" pitchFamily="18" charset="0"/>
                  <a:ea typeface="ＭＳ ゴシック" panose="020B0609070205080204" pitchFamily="49" charset="-128"/>
                </a:rPr>
                <a:t>         </a:t>
              </a:r>
              <a:r>
                <a:rPr kumimoji="1" lang="en-US" altLang="ja-JP" sz="1200" b="0" dirty="0">
                  <a:solidFill>
                    <a:srgbClr val="000000"/>
                  </a:solidFill>
                  <a:ea typeface="ＭＳ ゴシック" panose="020B0609070205080204" pitchFamily="49" charset="-128"/>
                </a:rPr>
                <a:t>8.0-30.0 deg.</a:t>
              </a:r>
            </a:p>
            <a:p>
              <a:pPr algn="l" eaLnBrk="1" hangingPunct="1"/>
              <a:r>
                <a:rPr kumimoji="1" lang="en-US" altLang="ja-JP" sz="1200" b="0" dirty="0">
                  <a:solidFill>
                    <a:srgbClr val="000000"/>
                  </a:solidFill>
                  <a:ea typeface="ＭＳ ゴシック" panose="020B0609070205080204" pitchFamily="49" charset="-128"/>
                </a:rPr>
                <a:t>            HH + HV + VH + VV</a:t>
              </a:r>
            </a:p>
            <a:p>
              <a:pPr algn="l" eaLnBrk="1" hangingPunct="1"/>
              <a:r>
                <a:rPr kumimoji="1" lang="en-US" altLang="ja-JP" sz="1200" b="0" dirty="0">
                  <a:solidFill>
                    <a:srgbClr val="000000"/>
                  </a:solidFill>
                  <a:ea typeface="ＭＳ ゴシック" panose="020B0609070205080204" pitchFamily="49" charset="-128"/>
                </a:rPr>
                <a:t>            24.1-88.6m / 20-60km</a:t>
              </a:r>
            </a:p>
          </p:txBody>
        </p:sp>
        <p:sp>
          <p:nvSpPr>
            <p:cNvPr id="41" name="Line 26"/>
            <p:cNvSpPr>
              <a:spLocks noChangeShapeType="1"/>
            </p:cNvSpPr>
            <p:nvPr/>
          </p:nvSpPr>
          <p:spPr bwMode="auto">
            <a:xfrm>
              <a:off x="192" y="2352"/>
              <a:ext cx="17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42" name="Line 27"/>
            <p:cNvSpPr>
              <a:spLocks noChangeShapeType="1"/>
            </p:cNvSpPr>
            <p:nvPr/>
          </p:nvSpPr>
          <p:spPr bwMode="auto">
            <a:xfrm>
              <a:off x="192" y="2976"/>
              <a:ext cx="17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43" name="Line 28"/>
            <p:cNvSpPr>
              <a:spLocks noChangeShapeType="1"/>
            </p:cNvSpPr>
            <p:nvPr/>
          </p:nvSpPr>
          <p:spPr bwMode="auto">
            <a:xfrm>
              <a:off x="192" y="3360"/>
              <a:ext cx="17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44" name="Line 29"/>
            <p:cNvSpPr>
              <a:spLocks noChangeShapeType="1"/>
            </p:cNvSpPr>
            <p:nvPr/>
          </p:nvSpPr>
          <p:spPr bwMode="auto">
            <a:xfrm>
              <a:off x="192" y="3840"/>
              <a:ext cx="17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grpSp>
      <p:pic>
        <p:nvPicPr>
          <p:cNvPr id="45" name="Picture 30" descr="palsar_po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7072" y="3356992"/>
            <a:ext cx="4343400" cy="343535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1" descr="alos_00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0184" y="1052513"/>
            <a:ext cx="3240088" cy="242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093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rPr>
              <a:pPr>
                <a:defRPr/>
              </a:pPr>
              <a:t>6</a:t>
            </a:fld>
            <a:endParaRPr lang="ja-JP" altLang="en-US" dirty="0">
              <a:solidFill>
                <a:prstClr val="black"/>
              </a:solidFill>
            </a:endParaRPr>
          </a:p>
        </p:txBody>
      </p:sp>
      <p:sp>
        <p:nvSpPr>
          <p:cNvPr id="32" name="タイトル 2"/>
          <p:cNvSpPr>
            <a:spLocks noGrp="1"/>
          </p:cNvSpPr>
          <p:nvPr>
            <p:ph type="title"/>
          </p:nvPr>
        </p:nvSpPr>
        <p:spPr>
          <a:xfrm>
            <a:off x="395537" y="26988"/>
            <a:ext cx="8352928" cy="615950"/>
          </a:xfrm>
        </p:spPr>
        <p:txBody>
          <a:bodyPr/>
          <a:lstStyle/>
          <a:p>
            <a:r>
              <a:rPr kumimoji="1" lang="en-US" altLang="ja-JP" sz="2400" dirty="0">
                <a:latin typeface="Tahoma" pitchFamily="34" charset="0"/>
                <a:ea typeface="Tahoma" pitchFamily="34" charset="0"/>
                <a:cs typeface="Tahoma" pitchFamily="34" charset="0"/>
              </a:rPr>
              <a:t>Advanced Land Observing Satellite-2 </a:t>
            </a:r>
            <a:br>
              <a:rPr kumimoji="1" lang="en-US" altLang="ja-JP" sz="2400" dirty="0">
                <a:latin typeface="Tahoma" pitchFamily="34" charset="0"/>
                <a:ea typeface="Tahoma" pitchFamily="34" charset="0"/>
                <a:cs typeface="Tahoma" pitchFamily="34" charset="0"/>
              </a:rPr>
            </a:br>
            <a:r>
              <a:rPr lang="en-US" altLang="ja-JP" sz="2400" dirty="0">
                <a:latin typeface="Tahoma" pitchFamily="34" charset="0"/>
                <a:ea typeface="Tahoma" pitchFamily="34" charset="0"/>
                <a:cs typeface="Tahoma" pitchFamily="34" charset="0"/>
              </a:rPr>
              <a:t>(ALOS-2, “DAICHI-2”)</a:t>
            </a:r>
            <a:endParaRPr kumimoji="1" lang="ja-JP" altLang="en-US" sz="2400" dirty="0">
              <a:latin typeface="Tahoma" pitchFamily="34" charset="0"/>
              <a:cs typeface="Tahoma" pitchFamily="34" charset="0"/>
            </a:endParaRPr>
          </a:p>
        </p:txBody>
      </p:sp>
      <p:graphicFrame>
        <p:nvGraphicFramePr>
          <p:cNvPr id="35" name="Group 61"/>
          <p:cNvGraphicFramePr>
            <a:graphicFrameLocks noGrp="1"/>
          </p:cNvGraphicFramePr>
          <p:nvPr>
            <p:extLst>
              <p:ext uri="{D42A27DB-BD31-4B8C-83A1-F6EECF244321}">
                <p14:modId xmlns:p14="http://schemas.microsoft.com/office/powerpoint/2010/main" val="650963073"/>
              </p:ext>
            </p:extLst>
          </p:nvPr>
        </p:nvGraphicFramePr>
        <p:xfrm>
          <a:off x="4266147" y="836712"/>
          <a:ext cx="4770350" cy="5409396"/>
        </p:xfrm>
        <a:graphic>
          <a:graphicData uri="http://schemas.openxmlformats.org/drawingml/2006/table">
            <a:tbl>
              <a:tblPr/>
              <a:tblGrid>
                <a:gridCol w="737901">
                  <a:extLst>
                    <a:ext uri="{9D8B030D-6E8A-4147-A177-3AD203B41FA5}">
                      <a16:colId xmlns:a16="http://schemas.microsoft.com/office/drawing/2014/main" val="20000"/>
                    </a:ext>
                  </a:extLst>
                </a:gridCol>
                <a:gridCol w="180516">
                  <a:extLst>
                    <a:ext uri="{9D8B030D-6E8A-4147-A177-3AD203B41FA5}">
                      <a16:colId xmlns:a16="http://schemas.microsoft.com/office/drawing/2014/main" val="1907708403"/>
                    </a:ext>
                  </a:extLst>
                </a:gridCol>
                <a:gridCol w="822868">
                  <a:extLst>
                    <a:ext uri="{9D8B030D-6E8A-4147-A177-3AD203B41FA5}">
                      <a16:colId xmlns:a16="http://schemas.microsoft.com/office/drawing/2014/main" val="20001"/>
                    </a:ext>
                  </a:extLst>
                </a:gridCol>
                <a:gridCol w="3029065">
                  <a:extLst>
                    <a:ext uri="{9D8B030D-6E8A-4147-A177-3AD203B41FA5}">
                      <a16:colId xmlns:a16="http://schemas.microsoft.com/office/drawing/2014/main" val="20002"/>
                    </a:ext>
                  </a:extLst>
                </a:gridCol>
              </a:tblGrid>
              <a:tr h="309408">
                <a:tc rowSpan="3">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ja-JP" sz="1400" b="0" i="0" u="none" strike="noStrike" cap="none" normalizeH="0" baseline="0" dirty="0">
                          <a:ln>
                            <a:noFill/>
                          </a:ln>
                          <a:solidFill>
                            <a:schemeClr val="tx1"/>
                          </a:solidFill>
                          <a:effectLst/>
                          <a:latin typeface="Arial" charset="0"/>
                          <a:ea typeface="ＭＳ Ｐゴシック" pitchFamily="50" charset="-128"/>
                        </a:rPr>
                        <a:t>Orbit</a:t>
                      </a:r>
                      <a:endParaRPr kumimoji="1" lang="ja-JP" altLang="en-US" sz="1400" b="0" i="0" u="none" strike="noStrike" cap="none" normalizeH="0" baseline="0" dirty="0">
                        <a:ln>
                          <a:noFill/>
                        </a:ln>
                        <a:solidFill>
                          <a:schemeClr val="tx1"/>
                        </a:solidFill>
                        <a:effectLst/>
                        <a:latin typeface="Arial" charset="0"/>
                        <a:ea typeface="ＭＳ Ｐゴシック" pitchFamily="50" charset="-128"/>
                      </a:endParaRPr>
                    </a:p>
                  </a:txBody>
                  <a:tcPr marL="84415" marR="84415" marT="45727" marB="4572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charset="0"/>
                          <a:ea typeface="ＭＳ Ｐゴシック" pitchFamily="50" charset="-128"/>
                        </a:rPr>
                        <a:t>Orbit</a:t>
                      </a:r>
                      <a:endParaRPr kumimoji="1" lang="ja-JP" altLang="en-US" sz="1200" b="0" i="0" u="none" strike="noStrike" cap="none" normalizeH="0" baseline="0" dirty="0">
                        <a:ln>
                          <a:noFill/>
                        </a:ln>
                        <a:solidFill>
                          <a:schemeClr val="tx1"/>
                        </a:solidFill>
                        <a:effectLst/>
                        <a:latin typeface="Arial" charset="0"/>
                        <a:ea typeface="ＭＳ Ｐゴシック" pitchFamily="50" charset="-128"/>
                      </a:endParaRPr>
                    </a:p>
                  </a:txBody>
                  <a:tcPr marL="84415" marR="84415"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ja-JP" altLang="en-US" sz="1200" b="0" i="0" u="none" strike="noStrike" cap="none" normalizeH="0" baseline="0" dirty="0">
                        <a:ln>
                          <a:noFill/>
                        </a:ln>
                        <a:solidFill>
                          <a:schemeClr val="tx1"/>
                        </a:solidFill>
                        <a:effectLst/>
                        <a:latin typeface="Arial" charset="0"/>
                        <a:ea typeface="ＭＳ Ｐゴシック" pitchFamily="50" charset="-128"/>
                      </a:endParaRPr>
                    </a:p>
                  </a:txBody>
                  <a:tcPr marL="84415" marR="84415"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ja-JP" sz="1400" b="0" i="0" u="none" strike="noStrike" cap="none" normalizeH="0" baseline="0" dirty="0">
                          <a:ln>
                            <a:noFill/>
                          </a:ln>
                          <a:solidFill>
                            <a:schemeClr val="tx1"/>
                          </a:solidFill>
                          <a:effectLst/>
                          <a:latin typeface="Arial" panose="020B0604020202020204" pitchFamily="34" charset="0"/>
                          <a:ea typeface="+mn-ea"/>
                          <a:cs typeface="Arial" panose="020B0604020202020204" pitchFamily="34" charset="0"/>
                        </a:rPr>
                        <a:t>Sun-Synchronous Sub-Recurrent</a:t>
                      </a:r>
                    </a:p>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ja-JP" sz="1400" b="0" i="0" u="none" strike="noStrike" cap="none" normalizeH="0" baseline="0" dirty="0">
                          <a:ln>
                            <a:noFill/>
                          </a:ln>
                          <a:solidFill>
                            <a:schemeClr val="tx1"/>
                          </a:solidFill>
                          <a:effectLst/>
                          <a:latin typeface="Arial" panose="020B0604020202020204" pitchFamily="34" charset="0"/>
                          <a:ea typeface="+mn-ea"/>
                          <a:cs typeface="Arial" panose="020B0604020202020204" pitchFamily="34" charset="0"/>
                        </a:rPr>
                        <a:t>(Repeat cycle: 14 days)</a:t>
                      </a:r>
                      <a:endParaRPr kumimoji="1" lang="ja-JP" altLang="en-US" sz="1400" b="0" i="0" u="none" strike="noStrike"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84415" marR="84415" marT="45727" marB="4572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9408">
                <a:tc vMerge="1">
                  <a:txBody>
                    <a:bodyPr/>
                    <a:lstStyle/>
                    <a:p>
                      <a:endParaRPr kumimoji="1" lang="ja-JP" altLang="en-US"/>
                    </a:p>
                  </a:txBody>
                  <a:tcPr/>
                </a:tc>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charset="0"/>
                          <a:ea typeface="ＭＳ Ｐゴシック" pitchFamily="50" charset="-128"/>
                        </a:rPr>
                        <a:t>Altitude</a:t>
                      </a:r>
                      <a:endParaRPr kumimoji="1" lang="ja-JP" altLang="en-US" sz="1200" b="0" i="0" u="none" strike="noStrike" cap="none" normalizeH="0" baseline="0" dirty="0">
                        <a:ln>
                          <a:noFill/>
                        </a:ln>
                        <a:solidFill>
                          <a:schemeClr val="tx1"/>
                        </a:solidFill>
                        <a:effectLst/>
                        <a:latin typeface="Arial" charset="0"/>
                        <a:ea typeface="ＭＳ Ｐゴシック" pitchFamily="50" charset="-128"/>
                      </a:endParaRPr>
                    </a:p>
                  </a:txBody>
                  <a:tcPr marL="84415" marR="84415"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ja-JP" altLang="en-US" sz="1200" b="0" i="0" u="none" strike="noStrike" cap="none" normalizeH="0" baseline="0" dirty="0">
                        <a:ln>
                          <a:noFill/>
                        </a:ln>
                        <a:solidFill>
                          <a:schemeClr val="tx1"/>
                        </a:solidFill>
                        <a:effectLst/>
                        <a:latin typeface="Arial" charset="0"/>
                        <a:ea typeface="ＭＳ Ｐゴシック" pitchFamily="50" charset="-128"/>
                      </a:endParaRPr>
                    </a:p>
                  </a:txBody>
                  <a:tcPr marL="84415" marR="84415"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ja-JP" sz="1400" b="0" i="0" u="none" strike="noStrike" cap="none" normalizeH="0" baseline="0" dirty="0">
                          <a:ln>
                            <a:noFill/>
                          </a:ln>
                          <a:solidFill>
                            <a:schemeClr val="tx1"/>
                          </a:solidFill>
                          <a:effectLst/>
                          <a:latin typeface="Arial" panose="020B0604020202020204" pitchFamily="34" charset="0"/>
                          <a:ea typeface="+mn-ea"/>
                          <a:cs typeface="Arial" panose="020B0604020202020204" pitchFamily="34" charset="0"/>
                        </a:rPr>
                        <a:t>628 km (at Equator)</a:t>
                      </a:r>
                    </a:p>
                  </a:txBody>
                  <a:tcPr marL="84415" marR="84415"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9408">
                <a:tc vMerge="1">
                  <a:txBody>
                    <a:bodyPr/>
                    <a:lstStyle/>
                    <a:p>
                      <a:endParaRPr kumimoji="1" lang="ja-JP" altLang="en-US"/>
                    </a:p>
                  </a:txBody>
                  <a:tcPr/>
                </a:tc>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charset="0"/>
                          <a:ea typeface="ＭＳ Ｐゴシック" pitchFamily="50" charset="-128"/>
                        </a:rPr>
                        <a:t>Local sun time</a:t>
                      </a:r>
                    </a:p>
                  </a:txBody>
                  <a:tcPr marL="84415" marR="84415"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altLang="ja-JP" sz="1200" b="0" i="0" u="none" strike="noStrike" cap="none" normalizeH="0" baseline="0" dirty="0">
                        <a:ln>
                          <a:noFill/>
                        </a:ln>
                        <a:solidFill>
                          <a:schemeClr val="tx1"/>
                        </a:solidFill>
                        <a:effectLst/>
                        <a:latin typeface="Arial" charset="0"/>
                        <a:ea typeface="ＭＳ Ｐゴシック" pitchFamily="50" charset="-128"/>
                      </a:endParaRPr>
                    </a:p>
                  </a:txBody>
                  <a:tcPr marL="84415" marR="84415"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ja-JP" sz="1400" b="0" i="0" u="none" strike="noStrike" cap="none" normalizeH="0" baseline="0" dirty="0">
                          <a:ln>
                            <a:noFill/>
                          </a:ln>
                          <a:solidFill>
                            <a:schemeClr val="tx1"/>
                          </a:solidFill>
                          <a:effectLst/>
                          <a:latin typeface="Arial" panose="020B0604020202020204" pitchFamily="34" charset="0"/>
                          <a:ea typeface="+mn-ea"/>
                          <a:cs typeface="Arial" panose="020B0604020202020204" pitchFamily="34" charset="0"/>
                        </a:rPr>
                        <a:t>12:00 (noon) at Equator (Descending)</a:t>
                      </a:r>
                      <a:endParaRPr kumimoji="1" lang="ja-JP" altLang="en-US" sz="1400" b="0" i="0" u="none" strike="noStrike"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84415" marR="84415"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9408">
                <a:tc gridSpan="3">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ja-JP" sz="1400" b="0" i="0" u="none" strike="noStrike" cap="none" normalizeH="0" baseline="0" dirty="0">
                          <a:ln>
                            <a:noFill/>
                          </a:ln>
                          <a:solidFill>
                            <a:schemeClr val="tx1"/>
                          </a:solidFill>
                          <a:effectLst/>
                          <a:latin typeface="Arial" charset="0"/>
                          <a:ea typeface="ＭＳ Ｐゴシック" pitchFamily="50" charset="-128"/>
                        </a:rPr>
                        <a:t>Design Life</a:t>
                      </a:r>
                      <a:endParaRPr kumimoji="1" lang="ja-JP" altLang="en-US" sz="1400" b="0" i="0" u="none" strike="noStrike" cap="none" normalizeH="0" baseline="0" dirty="0">
                        <a:ln>
                          <a:noFill/>
                        </a:ln>
                        <a:solidFill>
                          <a:schemeClr val="tx1"/>
                        </a:solidFill>
                        <a:effectLst/>
                        <a:latin typeface="Arial" charset="0"/>
                        <a:ea typeface="ＭＳ Ｐゴシック" pitchFamily="50" charset="-128"/>
                      </a:endParaRPr>
                    </a:p>
                  </a:txBody>
                  <a:tcPr marL="84415" marR="84415" marT="45727" marB="4572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ja-JP" sz="1400" b="0" i="0" u="none" strike="noStrike" cap="none" normalizeH="0" baseline="0" dirty="0">
                          <a:ln>
                            <a:noFill/>
                          </a:ln>
                          <a:solidFill>
                            <a:schemeClr val="tx1"/>
                          </a:solidFill>
                          <a:effectLst/>
                          <a:latin typeface="Arial" panose="020B0604020202020204" pitchFamily="34" charset="0"/>
                          <a:ea typeface="+mn-ea"/>
                          <a:cs typeface="Arial" panose="020B0604020202020204" pitchFamily="34" charset="0"/>
                        </a:rPr>
                        <a:t>5 years (target: 7 years)</a:t>
                      </a:r>
                      <a:endParaRPr kumimoji="1" lang="ja-JP" altLang="en-US" sz="1400" b="0" i="0" u="none" strike="noStrike"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84415" marR="84415"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9408">
                <a:tc rowSpan="2"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ja-JP" sz="1400" b="0" i="0" u="none" strike="noStrike" cap="none" normalizeH="0" baseline="0" dirty="0">
                          <a:ln>
                            <a:noFill/>
                          </a:ln>
                          <a:solidFill>
                            <a:schemeClr val="tx1"/>
                          </a:solidFill>
                          <a:effectLst/>
                          <a:latin typeface="Arial" charset="0"/>
                          <a:ea typeface="ＭＳ Ｐゴシック" pitchFamily="50" charset="-128"/>
                        </a:rPr>
                        <a:t>Launch</a:t>
                      </a:r>
                      <a:endParaRPr kumimoji="1" lang="ja-JP" altLang="en-US" sz="1400" b="0" i="0" u="none" strike="noStrike" cap="none" normalizeH="0" baseline="0" dirty="0">
                        <a:ln>
                          <a:noFill/>
                        </a:ln>
                        <a:solidFill>
                          <a:schemeClr val="tx1"/>
                        </a:solidFill>
                        <a:effectLst/>
                        <a:latin typeface="Arial" charset="0"/>
                        <a:ea typeface="ＭＳ Ｐゴシック" pitchFamily="50" charset="-128"/>
                      </a:endParaRPr>
                    </a:p>
                  </a:txBody>
                  <a:tcPr marL="84415" marR="84415" marT="45727" marB="4572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hMerge="1">
                  <a:txBody>
                    <a:bodyPr/>
                    <a:lstStyle/>
                    <a:p>
                      <a:endParaRPr kumimoji="1" lang="ja-JP" alt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charset="0"/>
                          <a:ea typeface="ＭＳ Ｐゴシック" pitchFamily="50" charset="-128"/>
                        </a:rPr>
                        <a:t>Date</a:t>
                      </a:r>
                      <a:endParaRPr kumimoji="1" lang="ja-JP" altLang="en-US" sz="1200" b="0" i="0" u="none" strike="noStrike" cap="none" normalizeH="0" baseline="0" dirty="0">
                        <a:ln>
                          <a:noFill/>
                        </a:ln>
                        <a:solidFill>
                          <a:schemeClr val="tx1"/>
                        </a:solidFill>
                        <a:effectLst/>
                        <a:latin typeface="Arial" charset="0"/>
                        <a:ea typeface="ＭＳ Ｐゴシック" pitchFamily="50" charset="-128"/>
                      </a:endParaRPr>
                    </a:p>
                  </a:txBody>
                  <a:tcPr marL="84415" marR="84415"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ja-JP" sz="1400" b="0" i="0" u="none" strike="noStrike" cap="none" normalizeH="0" baseline="0" dirty="0">
                          <a:ln>
                            <a:noFill/>
                          </a:ln>
                          <a:solidFill>
                            <a:schemeClr val="tx1"/>
                          </a:solidFill>
                          <a:effectLst/>
                          <a:latin typeface="Arial" panose="020B0604020202020204" pitchFamily="34" charset="0"/>
                          <a:ea typeface="+mn-ea"/>
                          <a:cs typeface="Arial" panose="020B0604020202020204" pitchFamily="34" charset="0"/>
                        </a:rPr>
                        <a:t>May 24, 2014 </a:t>
                      </a:r>
                      <a:endParaRPr kumimoji="1" lang="ja-JP" altLang="en-US" sz="1400" b="0" i="0" u="none" strike="noStrike"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84415" marR="84415"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9408">
                <a:tc gridSpan="2" vMerge="1">
                  <a:txBody>
                    <a:bodyPr/>
                    <a:lstStyle/>
                    <a:p>
                      <a:endParaRPr kumimoji="1" lang="ja-JP" altLang="en-US"/>
                    </a:p>
                  </a:txBody>
                  <a:tcPr/>
                </a:tc>
                <a:tc hMerge="1" vMerge="1">
                  <a:txBody>
                    <a:bodyPr/>
                    <a:lstStyle/>
                    <a:p>
                      <a:endParaRPr kumimoji="1" lang="ja-JP" alt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charset="0"/>
                          <a:ea typeface="ＭＳ Ｐゴシック" pitchFamily="50" charset="-128"/>
                        </a:rPr>
                        <a:t>Rocket</a:t>
                      </a:r>
                      <a:endParaRPr kumimoji="1" lang="ja-JP" altLang="en-US" sz="1200" b="0" i="0" u="none" strike="noStrike" cap="none" normalizeH="0" baseline="0" dirty="0">
                        <a:ln>
                          <a:noFill/>
                        </a:ln>
                        <a:solidFill>
                          <a:schemeClr val="tx1"/>
                        </a:solidFill>
                        <a:effectLst/>
                        <a:latin typeface="Arial" charset="0"/>
                        <a:ea typeface="ＭＳ Ｐゴシック" pitchFamily="50" charset="-128"/>
                      </a:endParaRPr>
                    </a:p>
                  </a:txBody>
                  <a:tcPr marL="84415" marR="84415"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ja-JP" sz="1400" b="0" i="0" u="none" strike="noStrike" cap="none" normalizeH="0" baseline="0" dirty="0">
                          <a:ln>
                            <a:noFill/>
                          </a:ln>
                          <a:solidFill>
                            <a:schemeClr val="tx1"/>
                          </a:solidFill>
                          <a:effectLst/>
                          <a:latin typeface="Arial" panose="020B0604020202020204" pitchFamily="34" charset="0"/>
                          <a:ea typeface="+mn-ea"/>
                          <a:cs typeface="Arial" panose="020B0604020202020204" pitchFamily="34" charset="0"/>
                        </a:rPr>
                        <a:t>H-IIA FY24</a:t>
                      </a:r>
                      <a:endParaRPr kumimoji="1" lang="ja-JP" altLang="en-US" sz="1400" b="0" i="0" u="none" strike="noStrike"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84415" marR="84415"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09408">
                <a:tc rowSpan="2"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ja-JP" sz="1400" b="0" i="0" u="none" strike="noStrike" cap="none" normalizeH="0" baseline="0" dirty="0">
                          <a:ln>
                            <a:noFill/>
                          </a:ln>
                          <a:solidFill>
                            <a:schemeClr val="tx1"/>
                          </a:solidFill>
                          <a:effectLst/>
                          <a:latin typeface="Arial" charset="0"/>
                          <a:ea typeface="ＭＳ Ｐゴシック" pitchFamily="50" charset="-128"/>
                        </a:rPr>
                        <a:t>Satellite</a:t>
                      </a:r>
                      <a:endParaRPr kumimoji="1" lang="ja-JP" altLang="en-US" sz="1400" b="0" i="0" u="none" strike="noStrike" cap="none" normalizeH="0" baseline="0" dirty="0">
                        <a:ln>
                          <a:noFill/>
                        </a:ln>
                        <a:solidFill>
                          <a:schemeClr val="tx1"/>
                        </a:solidFill>
                        <a:effectLst/>
                        <a:latin typeface="Arial" charset="0"/>
                        <a:ea typeface="ＭＳ Ｐゴシック" pitchFamily="50" charset="-128"/>
                      </a:endParaRPr>
                    </a:p>
                  </a:txBody>
                  <a:tcPr marL="84415" marR="84415" marT="45727" marB="4572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hMerge="1">
                  <a:txBody>
                    <a:bodyPr/>
                    <a:lstStyle/>
                    <a:p>
                      <a:endParaRPr kumimoji="1" lang="ja-JP" alt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charset="0"/>
                          <a:ea typeface="ＭＳ Ｐゴシック" pitchFamily="50" charset="-128"/>
                        </a:rPr>
                        <a:t>Mass</a:t>
                      </a:r>
                      <a:endParaRPr kumimoji="1" lang="ja-JP" altLang="en-US" sz="1200" b="0" i="0" u="none" strike="noStrike" cap="none" normalizeH="0" baseline="0" dirty="0">
                        <a:ln>
                          <a:noFill/>
                        </a:ln>
                        <a:solidFill>
                          <a:schemeClr val="tx1"/>
                        </a:solidFill>
                        <a:effectLst/>
                        <a:latin typeface="Arial" charset="0"/>
                        <a:ea typeface="ＭＳ Ｐゴシック" pitchFamily="50" charset="-128"/>
                      </a:endParaRPr>
                    </a:p>
                  </a:txBody>
                  <a:tcPr marL="84415" marR="84415"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ja-JP" sz="1400" b="0" i="0" u="none" strike="noStrike" cap="none" normalizeH="0" baseline="0" dirty="0">
                          <a:ln>
                            <a:noFill/>
                          </a:ln>
                          <a:solidFill>
                            <a:schemeClr val="tx1"/>
                          </a:solidFill>
                          <a:effectLst/>
                          <a:latin typeface="Arial" panose="020B0604020202020204" pitchFamily="34" charset="0"/>
                          <a:ea typeface="+mn-ea"/>
                          <a:cs typeface="Arial" panose="020B0604020202020204" pitchFamily="34" charset="0"/>
                        </a:rPr>
                        <a:t>Approx. 2 ton</a:t>
                      </a:r>
                      <a:endParaRPr kumimoji="1" lang="ja-JP" altLang="en-US" sz="1400" b="0" i="0" u="none" strike="noStrike"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84415" marR="84415"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09408">
                <a:tc gridSpan="2" vMerge="1">
                  <a:txBody>
                    <a:bodyPr/>
                    <a:lstStyle/>
                    <a:p>
                      <a:endParaRPr kumimoji="1" lang="ja-JP" altLang="en-US"/>
                    </a:p>
                  </a:txBody>
                  <a:tcPr/>
                </a:tc>
                <a:tc hMerge="1" vMerge="1">
                  <a:txBody>
                    <a:bodyPr/>
                    <a:lstStyle/>
                    <a:p>
                      <a:endParaRPr kumimoji="1" lang="ja-JP" alt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charset="0"/>
                          <a:ea typeface="ＭＳ Ｐゴシック" pitchFamily="50" charset="-128"/>
                        </a:rPr>
                        <a:t>Paddle </a:t>
                      </a:r>
                      <a:endParaRPr kumimoji="1" lang="ja-JP" altLang="en-US" sz="1200" b="0" i="0" u="none" strike="noStrike" cap="none" normalizeH="0" baseline="0" dirty="0">
                        <a:ln>
                          <a:noFill/>
                        </a:ln>
                        <a:solidFill>
                          <a:schemeClr val="tx1"/>
                        </a:solidFill>
                        <a:effectLst/>
                        <a:latin typeface="Arial" charset="0"/>
                        <a:ea typeface="ＭＳ Ｐゴシック" pitchFamily="50" charset="-128"/>
                      </a:endParaRPr>
                    </a:p>
                  </a:txBody>
                  <a:tcPr marL="84415" marR="84415"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ja-JP" sz="1400" b="0" i="0" u="none" strike="noStrike" cap="none" normalizeH="0" baseline="0" dirty="0">
                          <a:ln>
                            <a:noFill/>
                          </a:ln>
                          <a:solidFill>
                            <a:schemeClr val="tx1"/>
                          </a:solidFill>
                          <a:effectLst/>
                          <a:latin typeface="Arial" panose="020B0604020202020204" pitchFamily="34" charset="0"/>
                          <a:ea typeface="+mn-ea"/>
                          <a:cs typeface="Arial" panose="020B0604020202020204" pitchFamily="34" charset="0"/>
                        </a:rPr>
                        <a:t>Dual wing solar paddle</a:t>
                      </a:r>
                      <a:endParaRPr kumimoji="1" lang="ja-JP" altLang="en-US" sz="1400" b="0" i="0" u="none" strike="noStrike"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84415" marR="84415"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39144">
                <a:tc gridSpan="3">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ja-JP" sz="1400" b="0" i="0" u="none" strike="noStrike" cap="none" normalizeH="0" baseline="0" dirty="0">
                          <a:ln>
                            <a:noFill/>
                          </a:ln>
                          <a:solidFill>
                            <a:schemeClr val="tx1"/>
                          </a:solidFill>
                          <a:effectLst/>
                          <a:latin typeface="Arial" charset="0"/>
                          <a:ea typeface="ＭＳ Ｐゴシック" pitchFamily="50" charset="-128"/>
                        </a:rPr>
                        <a:t>Mission data transmit</a:t>
                      </a:r>
                      <a:endParaRPr kumimoji="1" lang="ja-JP" altLang="en-US" sz="1400" b="0" i="0" u="none" strike="noStrike" cap="none" normalizeH="0" baseline="0" dirty="0">
                        <a:ln>
                          <a:noFill/>
                        </a:ln>
                        <a:solidFill>
                          <a:schemeClr val="tx1"/>
                        </a:solidFill>
                        <a:effectLst/>
                        <a:latin typeface="Arial" charset="0"/>
                        <a:ea typeface="ＭＳ Ｐゴシック" pitchFamily="50" charset="-128"/>
                      </a:endParaRPr>
                    </a:p>
                  </a:txBody>
                  <a:tcPr marL="84415" marR="84415" marT="45727" marB="4572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a:txBody>
                    <a:bodyPr/>
                    <a:lstStyle/>
                    <a:p>
                      <a:pPr marL="0" marR="0" lvl="0" indent="0" algn="l" defTabSz="914400" rtl="0" eaLnBrk="0" fontAlgn="ctr" latinLnBrk="0" hangingPunct="0">
                        <a:lnSpc>
                          <a:spcPct val="100000"/>
                        </a:lnSpc>
                        <a:spcBef>
                          <a:spcPct val="20000"/>
                        </a:spcBef>
                        <a:spcAft>
                          <a:spcPct val="0"/>
                        </a:spcAft>
                        <a:buClrTx/>
                        <a:buSzTx/>
                        <a:buFontTx/>
                        <a:buNone/>
                        <a:tabLst/>
                      </a:pPr>
                      <a:r>
                        <a:rPr kumimoji="1" lang="en-US" altLang="ja-JP" sz="1400" b="0" i="0" u="none" strike="noStrike" cap="none" normalizeH="0" baseline="0" dirty="0">
                          <a:ln>
                            <a:noFill/>
                          </a:ln>
                          <a:solidFill>
                            <a:schemeClr val="tx1"/>
                          </a:solidFill>
                          <a:effectLst/>
                          <a:latin typeface="Arial" panose="020B0604020202020204" pitchFamily="34" charset="0"/>
                          <a:ea typeface="+mn-ea"/>
                          <a:cs typeface="Arial" panose="020B0604020202020204" pitchFamily="34" charset="0"/>
                        </a:rPr>
                        <a:t>Direct and </a:t>
                      </a:r>
                      <a:r>
                        <a:rPr kumimoji="1" lang="en-US" altLang="ja-JP" sz="1400" b="0" i="1" u="none" strike="noStrike" cap="none" normalizeH="0" baseline="0" dirty="0">
                          <a:ln>
                            <a:noFill/>
                          </a:ln>
                          <a:solidFill>
                            <a:schemeClr val="tx1"/>
                          </a:solidFill>
                          <a:effectLst/>
                          <a:latin typeface="Arial" panose="020B0604020202020204" pitchFamily="34" charset="0"/>
                          <a:ea typeface="+mn-ea"/>
                          <a:cs typeface="Arial" panose="020B0604020202020204" pitchFamily="34" charset="0"/>
                        </a:rPr>
                        <a:t>via.</a:t>
                      </a:r>
                      <a:r>
                        <a:rPr kumimoji="1" lang="en-US" altLang="ja-JP" sz="1400" b="0" i="0" u="none" strike="noStrike" cap="none" normalizeH="0" baseline="0" dirty="0">
                          <a:ln>
                            <a:noFill/>
                          </a:ln>
                          <a:solidFill>
                            <a:schemeClr val="tx1"/>
                          </a:solidFill>
                          <a:effectLst/>
                          <a:latin typeface="Arial" panose="020B0604020202020204" pitchFamily="34" charset="0"/>
                          <a:ea typeface="+mn-ea"/>
                          <a:cs typeface="Arial" panose="020B0604020202020204" pitchFamily="34" charset="0"/>
                        </a:rPr>
                        <a:t> DRTS</a:t>
                      </a:r>
                      <a:endParaRPr kumimoji="1" lang="ja-JP" altLang="en-US" sz="1400" b="0" i="0" u="none" strike="noStrike"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83085" marR="83085" marT="46807" marB="468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18174">
                <a:tc gridSpan="3">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ja-JP" sz="1400" b="0" i="0" u="none" strike="noStrike" cap="none" normalizeH="0" baseline="0" dirty="0">
                          <a:ln>
                            <a:noFill/>
                          </a:ln>
                          <a:solidFill>
                            <a:schemeClr val="tx1"/>
                          </a:solidFill>
                          <a:effectLst/>
                          <a:latin typeface="Arial" charset="0"/>
                          <a:ea typeface="ＭＳ Ｐゴシック" pitchFamily="50" charset="-128"/>
                        </a:rPr>
                        <a:t>SAR</a:t>
                      </a:r>
                      <a:endParaRPr kumimoji="1" lang="ja-JP" altLang="en-US" sz="1400" b="0" i="0" u="none" strike="noStrike" cap="none" normalizeH="0" baseline="0" dirty="0">
                        <a:ln>
                          <a:noFill/>
                        </a:ln>
                        <a:solidFill>
                          <a:schemeClr val="tx1"/>
                        </a:solidFill>
                        <a:effectLst/>
                        <a:latin typeface="Arial" charset="0"/>
                        <a:ea typeface="ＭＳ Ｐゴシック" pitchFamily="50" charset="-128"/>
                      </a:endParaRPr>
                    </a:p>
                  </a:txBody>
                  <a:tcPr marL="84415" marR="84415" marT="45727" marB="4572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a:txBody>
                    <a:bodyPr/>
                    <a:lstStyle/>
                    <a:p>
                      <a:pPr marL="0" marR="0" lvl="0" indent="0" algn="l" defTabSz="914400" rtl="0" eaLnBrk="0" fontAlgn="ctr" latinLnBrk="0" hangingPunct="0">
                        <a:lnSpc>
                          <a:spcPct val="100000"/>
                        </a:lnSpc>
                        <a:spcBef>
                          <a:spcPct val="20000"/>
                        </a:spcBef>
                        <a:spcAft>
                          <a:spcPct val="0"/>
                        </a:spcAft>
                        <a:buClrTx/>
                        <a:buSzTx/>
                        <a:buFontTx/>
                        <a:buNone/>
                        <a:tabLst/>
                      </a:pPr>
                      <a:r>
                        <a:rPr kumimoji="1" lang="en-US" altLang="ja-JP" sz="1400" b="0" i="0" u="none" strike="noStrike" cap="none" normalizeH="0" baseline="0" dirty="0">
                          <a:ln>
                            <a:noFill/>
                          </a:ln>
                          <a:solidFill>
                            <a:schemeClr val="tx1"/>
                          </a:solidFill>
                          <a:effectLst/>
                          <a:latin typeface="Arial" panose="020B0604020202020204" pitchFamily="34" charset="0"/>
                          <a:ea typeface="+mn-ea"/>
                          <a:cs typeface="Arial" panose="020B0604020202020204" pitchFamily="34" charset="0"/>
                        </a:rPr>
                        <a:t>L-band (1.2 GHz range)</a:t>
                      </a:r>
                      <a:endParaRPr kumimoji="1" lang="ja-JP" altLang="en-US" sz="1400" b="0" i="0" u="none" strike="noStrike"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83085" marR="83085" marT="46807" marB="468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1568">
                <a:tc rowSpan="3">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ja-JP" sz="1400" b="0" i="0" u="none" strike="noStrike" cap="none" normalizeH="0" baseline="0" dirty="0">
                          <a:ln>
                            <a:noFill/>
                          </a:ln>
                          <a:solidFill>
                            <a:schemeClr val="tx1"/>
                          </a:solidFill>
                          <a:effectLst/>
                          <a:latin typeface="Arial" charset="0"/>
                          <a:ea typeface="ＭＳ Ｐゴシック" pitchFamily="50" charset="-128"/>
                        </a:rPr>
                        <a:t>Mode</a:t>
                      </a:r>
                      <a:endParaRPr kumimoji="1" lang="ja-JP" altLang="en-US" sz="1400" b="0" i="0" u="none" strike="noStrike" cap="none" normalizeH="0" baseline="0" dirty="0">
                        <a:ln>
                          <a:noFill/>
                        </a:ln>
                        <a:solidFill>
                          <a:schemeClr val="tx1"/>
                        </a:solidFill>
                        <a:effectLst/>
                        <a:latin typeface="Arial" charset="0"/>
                        <a:ea typeface="ＭＳ Ｐゴシック" pitchFamily="50" charset="-128"/>
                      </a:endParaRPr>
                    </a:p>
                  </a:txBody>
                  <a:tcPr marL="84415" marR="84415" marT="45727" marB="4572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charset="0"/>
                          <a:ea typeface="ＭＳ Ｐゴシック" pitchFamily="50" charset="-128"/>
                        </a:rPr>
                        <a:t>Spotlight</a:t>
                      </a:r>
                      <a:endParaRPr kumimoji="1" lang="ja-JP" altLang="en-US" sz="1200" b="0" i="0" u="none" strike="noStrike" cap="none" normalizeH="0" baseline="0" dirty="0">
                        <a:ln>
                          <a:noFill/>
                        </a:ln>
                        <a:solidFill>
                          <a:schemeClr val="tx1"/>
                        </a:solidFill>
                        <a:effectLst/>
                        <a:latin typeface="Arial" charset="0"/>
                        <a:ea typeface="ＭＳ Ｐゴシック" pitchFamily="50" charset="-128"/>
                      </a:endParaRPr>
                    </a:p>
                  </a:txBody>
                  <a:tcPr marL="84415" marR="84415"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ja-JP" altLang="en-US" sz="1200" b="0" i="0" u="none" strike="noStrike" cap="none" normalizeH="0" baseline="0" dirty="0">
                        <a:ln>
                          <a:noFill/>
                        </a:ln>
                        <a:solidFill>
                          <a:schemeClr val="tx1"/>
                        </a:solidFill>
                        <a:effectLst/>
                        <a:latin typeface="Arial" charset="0"/>
                        <a:ea typeface="ＭＳ Ｐゴシック" pitchFamily="50" charset="-128"/>
                      </a:endParaRPr>
                    </a:p>
                  </a:txBody>
                  <a:tcPr marL="84415" marR="84415"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ctr" latinLnBrk="0" hangingPunct="0">
                        <a:lnSpc>
                          <a:spcPct val="100000"/>
                        </a:lnSpc>
                        <a:spcBef>
                          <a:spcPct val="20000"/>
                        </a:spcBef>
                        <a:spcAft>
                          <a:spcPct val="0"/>
                        </a:spcAft>
                        <a:buClrTx/>
                        <a:buSzTx/>
                        <a:buFontTx/>
                        <a:buNone/>
                        <a:tabLst/>
                        <a:defRPr/>
                      </a:pPr>
                      <a:r>
                        <a:rPr kumimoji="1" lang="en-US" altLang="ja-JP" sz="1400" b="0" i="0" u="none" strike="noStrike" cap="none" normalizeH="0" baseline="0" dirty="0">
                          <a:ln>
                            <a:noFill/>
                          </a:ln>
                          <a:solidFill>
                            <a:schemeClr val="tx1"/>
                          </a:solidFill>
                          <a:effectLst/>
                          <a:latin typeface="Arial" panose="020B0604020202020204" pitchFamily="34" charset="0"/>
                          <a:ea typeface="+mn-ea"/>
                          <a:cs typeface="Arial" panose="020B0604020202020204" pitchFamily="34" charset="0"/>
                        </a:rPr>
                        <a:t>Resolution: 1-3 m, Swath: 25 km</a:t>
                      </a:r>
                    </a:p>
                  </a:txBody>
                  <a:tcPr marL="83085" marR="83085" marT="46807" marB="468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469822">
                <a:tc vMerge="1">
                  <a:txBody>
                    <a:bodyPr/>
                    <a:lstStyle/>
                    <a:p>
                      <a:endParaRPr kumimoji="1" lang="ja-JP" altLang="en-US"/>
                    </a:p>
                  </a:txBody>
                  <a:tcPr/>
                </a:tc>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ja-JP" sz="1200" b="0" i="0" u="none" strike="noStrike" cap="none" normalizeH="0" baseline="0" dirty="0" err="1">
                          <a:ln>
                            <a:noFill/>
                          </a:ln>
                          <a:solidFill>
                            <a:schemeClr val="tx1"/>
                          </a:solidFill>
                          <a:effectLst/>
                          <a:latin typeface="Arial" charset="0"/>
                          <a:ea typeface="ＭＳ Ｐゴシック" pitchFamily="50" charset="-128"/>
                        </a:rPr>
                        <a:t>Stripmap</a:t>
                      </a:r>
                      <a:endParaRPr kumimoji="1" lang="ja-JP" altLang="en-US" sz="1200" b="0" i="0" u="none" strike="noStrike" cap="none" normalizeH="0" baseline="0" dirty="0">
                        <a:ln>
                          <a:noFill/>
                        </a:ln>
                        <a:solidFill>
                          <a:schemeClr val="tx1"/>
                        </a:solidFill>
                        <a:effectLst/>
                        <a:latin typeface="Arial" charset="0"/>
                        <a:ea typeface="ＭＳ Ｐゴシック" pitchFamily="50" charset="-128"/>
                      </a:endParaRPr>
                    </a:p>
                  </a:txBody>
                  <a:tcPr marL="84415" marR="84415"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ja-JP" altLang="en-US" sz="1200" b="0" i="0" u="none" strike="noStrike" cap="none" normalizeH="0" baseline="0" dirty="0">
                        <a:ln>
                          <a:noFill/>
                        </a:ln>
                        <a:solidFill>
                          <a:schemeClr val="tx1"/>
                        </a:solidFill>
                        <a:effectLst/>
                        <a:latin typeface="Arial" charset="0"/>
                        <a:ea typeface="ＭＳ Ｐゴシック" pitchFamily="50" charset="-128"/>
                      </a:endParaRPr>
                    </a:p>
                  </a:txBody>
                  <a:tcPr marL="84415" marR="84415"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ctr" latinLnBrk="0" hangingPunct="0">
                        <a:lnSpc>
                          <a:spcPct val="100000"/>
                        </a:lnSpc>
                        <a:spcBef>
                          <a:spcPct val="20000"/>
                        </a:spcBef>
                        <a:spcAft>
                          <a:spcPct val="0"/>
                        </a:spcAft>
                        <a:buClrTx/>
                        <a:buSzTx/>
                        <a:buFontTx/>
                        <a:buNone/>
                        <a:tabLst/>
                      </a:pPr>
                      <a:r>
                        <a:rPr kumimoji="1" lang="en-US" altLang="ja-JP" sz="1400" b="0" i="0" u="none" strike="noStrike" cap="none" normalizeH="0" baseline="0" dirty="0">
                          <a:ln>
                            <a:noFill/>
                          </a:ln>
                          <a:solidFill>
                            <a:schemeClr val="tx1"/>
                          </a:solidFill>
                          <a:effectLst/>
                          <a:latin typeface="Arial" panose="020B0604020202020204" pitchFamily="34" charset="0"/>
                          <a:ea typeface="+mn-ea"/>
                          <a:cs typeface="Arial" panose="020B0604020202020204" pitchFamily="34" charset="0"/>
                        </a:rPr>
                        <a:t>Resolution: 3 / 6 / 10 m</a:t>
                      </a:r>
                    </a:p>
                    <a:p>
                      <a:pPr marL="0" marR="0" lvl="0" indent="0" algn="l" defTabSz="914400" rtl="0" eaLnBrk="0" fontAlgn="ctr" latinLnBrk="0" hangingPunct="0">
                        <a:lnSpc>
                          <a:spcPct val="100000"/>
                        </a:lnSpc>
                        <a:spcBef>
                          <a:spcPct val="20000"/>
                        </a:spcBef>
                        <a:spcAft>
                          <a:spcPct val="0"/>
                        </a:spcAft>
                        <a:buClrTx/>
                        <a:buSzTx/>
                        <a:buFontTx/>
                        <a:buNone/>
                        <a:tabLst/>
                      </a:pPr>
                      <a:r>
                        <a:rPr kumimoji="1" lang="en-US" altLang="ja-JP" sz="1400" b="0" i="0" u="none" strike="noStrike" cap="none" normalizeH="0" baseline="0" dirty="0">
                          <a:ln>
                            <a:noFill/>
                          </a:ln>
                          <a:solidFill>
                            <a:schemeClr val="tx1"/>
                          </a:solidFill>
                          <a:effectLst/>
                          <a:latin typeface="Arial" panose="020B0604020202020204" pitchFamily="34" charset="0"/>
                          <a:ea typeface="+mn-ea"/>
                          <a:cs typeface="Arial" panose="020B0604020202020204" pitchFamily="34" charset="0"/>
                        </a:rPr>
                        <a:t>Swath: 50 / 50 / 70 km</a:t>
                      </a:r>
                    </a:p>
                  </a:txBody>
                  <a:tcPr marL="83085" marR="83085" marT="46807" marB="468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520334">
                <a:tc vMerge="1">
                  <a:txBody>
                    <a:bodyPr/>
                    <a:lstStyle/>
                    <a:p>
                      <a:endParaRPr kumimoji="1" lang="ja-JP" altLang="en-US"/>
                    </a:p>
                  </a:txBody>
                  <a:tcPr/>
                </a:tc>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ja-JP" sz="1200" b="0" i="0" u="none" strike="noStrike" cap="none" normalizeH="0" baseline="0" dirty="0" err="1">
                          <a:ln>
                            <a:noFill/>
                          </a:ln>
                          <a:solidFill>
                            <a:schemeClr val="tx1"/>
                          </a:solidFill>
                          <a:effectLst/>
                          <a:latin typeface="Arial" charset="0"/>
                          <a:ea typeface="ＭＳ Ｐゴシック" pitchFamily="50" charset="-128"/>
                        </a:rPr>
                        <a:t>ScanSAR</a:t>
                      </a:r>
                      <a:endParaRPr kumimoji="1" lang="ja-JP" altLang="en-US" sz="1200" b="0" i="0" u="none" strike="noStrike" cap="none" normalizeH="0" baseline="0" dirty="0">
                        <a:ln>
                          <a:noFill/>
                        </a:ln>
                        <a:solidFill>
                          <a:schemeClr val="tx1"/>
                        </a:solidFill>
                        <a:effectLst/>
                        <a:latin typeface="Arial" charset="0"/>
                        <a:ea typeface="ＭＳ Ｐゴシック" pitchFamily="50" charset="-128"/>
                      </a:endParaRPr>
                    </a:p>
                  </a:txBody>
                  <a:tcPr marL="84415" marR="84415"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ja-JP" altLang="en-US" sz="1200" b="0" i="0" u="none" strike="noStrike" cap="none" normalizeH="0" baseline="0" dirty="0">
                        <a:ln>
                          <a:noFill/>
                        </a:ln>
                        <a:solidFill>
                          <a:schemeClr val="tx1"/>
                        </a:solidFill>
                        <a:effectLst/>
                        <a:latin typeface="Arial" charset="0"/>
                        <a:ea typeface="ＭＳ Ｐゴシック" pitchFamily="50" charset="-128"/>
                      </a:endParaRPr>
                    </a:p>
                  </a:txBody>
                  <a:tcPr marL="84415" marR="84415"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ctr" latinLnBrk="0" hangingPunct="0">
                        <a:lnSpc>
                          <a:spcPct val="100000"/>
                        </a:lnSpc>
                        <a:spcBef>
                          <a:spcPct val="20000"/>
                        </a:spcBef>
                        <a:spcAft>
                          <a:spcPct val="0"/>
                        </a:spcAft>
                        <a:buClrTx/>
                        <a:buSzTx/>
                        <a:buFontTx/>
                        <a:buNone/>
                        <a:tabLst/>
                      </a:pPr>
                      <a:r>
                        <a:rPr kumimoji="1" lang="en-US" altLang="ja-JP" sz="1400" b="0" i="0" u="none" strike="noStrike" cap="none" normalizeH="0" baseline="0" dirty="0">
                          <a:ln>
                            <a:noFill/>
                          </a:ln>
                          <a:solidFill>
                            <a:schemeClr val="tx1"/>
                          </a:solidFill>
                          <a:effectLst/>
                          <a:latin typeface="Arial" panose="020B0604020202020204" pitchFamily="34" charset="0"/>
                          <a:ea typeface="+mn-ea"/>
                          <a:cs typeface="Arial" panose="020B0604020202020204" pitchFamily="34" charset="0"/>
                        </a:rPr>
                        <a:t>Resolution: 100 / 60 m</a:t>
                      </a:r>
                    </a:p>
                    <a:p>
                      <a:pPr marL="0" marR="0" lvl="0" indent="0" algn="l" defTabSz="914400" rtl="0" eaLnBrk="0" fontAlgn="ctr" latinLnBrk="0" hangingPunct="0">
                        <a:lnSpc>
                          <a:spcPct val="100000"/>
                        </a:lnSpc>
                        <a:spcBef>
                          <a:spcPct val="20000"/>
                        </a:spcBef>
                        <a:spcAft>
                          <a:spcPct val="0"/>
                        </a:spcAft>
                        <a:buClrTx/>
                        <a:buSzTx/>
                        <a:buFontTx/>
                        <a:buNone/>
                        <a:tabLst/>
                      </a:pPr>
                      <a:r>
                        <a:rPr kumimoji="1" lang="en-US" altLang="ja-JP" sz="1400" b="0" i="0" u="none" strike="noStrike" cap="none" normalizeH="0" baseline="0" dirty="0">
                          <a:ln>
                            <a:noFill/>
                          </a:ln>
                          <a:solidFill>
                            <a:schemeClr val="tx1"/>
                          </a:solidFill>
                          <a:effectLst/>
                          <a:latin typeface="Arial" panose="020B0604020202020204" pitchFamily="34" charset="0"/>
                          <a:ea typeface="+mn-ea"/>
                          <a:cs typeface="Arial" panose="020B0604020202020204" pitchFamily="34" charset="0"/>
                        </a:rPr>
                        <a:t>Swath: 350 / 490 km</a:t>
                      </a:r>
                    </a:p>
                  </a:txBody>
                  <a:tcPr marL="83085" marR="83085" marT="46807" marB="468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bl>
          </a:graphicData>
        </a:graphic>
      </p:graphicFrame>
      <p:sp>
        <p:nvSpPr>
          <p:cNvPr id="36" name="テキスト ボックス 21"/>
          <p:cNvSpPr txBox="1">
            <a:spLocks noChangeArrowheads="1"/>
          </p:cNvSpPr>
          <p:nvPr/>
        </p:nvSpPr>
        <p:spPr bwMode="auto">
          <a:xfrm>
            <a:off x="3923928" y="6237312"/>
            <a:ext cx="5292469" cy="5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8" rIns="91417" bIns="45708">
            <a:spAutoFit/>
          </a:bodyPr>
          <a:lstStyle>
            <a:lvl1pPr eaLnBrk="0" hangingPunct="0">
              <a:spcBef>
                <a:spcPct val="20000"/>
              </a:spcBef>
              <a:buChar char="•"/>
              <a:defRPr kumimoji="1" sz="3500">
                <a:solidFill>
                  <a:schemeClr val="tx1"/>
                </a:solidFill>
                <a:latin typeface="Arial" charset="0"/>
                <a:ea typeface="ＭＳ Ｐゴシック" charset="-128"/>
              </a:defRPr>
            </a:lvl1pPr>
            <a:lvl2pPr marL="742950" indent="-285750" eaLnBrk="0" hangingPunct="0">
              <a:spcBef>
                <a:spcPct val="20000"/>
              </a:spcBef>
              <a:buChar char="–"/>
              <a:defRPr kumimoji="1" sz="3100">
                <a:solidFill>
                  <a:schemeClr val="tx1"/>
                </a:solidFill>
                <a:latin typeface="Arial" charset="0"/>
                <a:ea typeface="ＭＳ Ｐゴシック" charset="-128"/>
              </a:defRPr>
            </a:lvl2pPr>
            <a:lvl3pPr marL="1143000" indent="-228600" eaLnBrk="0" hangingPunct="0">
              <a:spcBef>
                <a:spcPct val="20000"/>
              </a:spcBef>
              <a:buChar char="•"/>
              <a:defRPr kumimoji="1" sz="2600">
                <a:solidFill>
                  <a:schemeClr val="tx1"/>
                </a:solidFill>
                <a:latin typeface="Arial" charset="0"/>
                <a:ea typeface="ＭＳ Ｐゴシック" charset="-128"/>
              </a:defRPr>
            </a:lvl3pPr>
            <a:lvl4pPr marL="1600200" indent="-228600" eaLnBrk="0" hangingPunct="0">
              <a:spcBef>
                <a:spcPct val="20000"/>
              </a:spcBef>
              <a:buChar char="–"/>
              <a:defRPr kumimoji="1" sz="2200">
                <a:solidFill>
                  <a:schemeClr val="tx1"/>
                </a:solidFill>
                <a:latin typeface="Arial" charset="0"/>
                <a:ea typeface="ＭＳ Ｐゴシック" charset="-128"/>
              </a:defRPr>
            </a:lvl4pPr>
            <a:lvl5pPr marL="2057400" indent="-228600" eaLnBrk="0" hangingPunct="0">
              <a:spcBef>
                <a:spcPct val="20000"/>
              </a:spcBef>
              <a:buChar char="»"/>
              <a:defRPr kumimoji="1" sz="22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2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2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2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200">
                <a:solidFill>
                  <a:schemeClr val="tx1"/>
                </a:solidFill>
                <a:latin typeface="Arial" charset="0"/>
                <a:ea typeface="ＭＳ Ｐゴシック" charset="-128"/>
              </a:defRPr>
            </a:lvl9pPr>
          </a:lstStyle>
          <a:p>
            <a:pPr algn="l" eaLnBrk="1" hangingPunct="1">
              <a:spcBef>
                <a:spcPct val="0"/>
              </a:spcBef>
              <a:buFontTx/>
              <a:buNone/>
            </a:pPr>
            <a:r>
              <a:rPr lang="en-US" altLang="ja-JP" sz="1400" b="0" dirty="0">
                <a:solidFill>
                  <a:prstClr val="black"/>
                </a:solidFill>
              </a:rPr>
              <a:t>The compact infrared camera (CIRC) and SPAISE2 for detecting ships are carried as a technology demonstration payload. </a:t>
            </a:r>
            <a:endParaRPr lang="ja-JP" altLang="en-US" sz="1400" b="0" dirty="0">
              <a:solidFill>
                <a:prstClr val="black"/>
              </a:solidFill>
            </a:endParaRPr>
          </a:p>
        </p:txBody>
      </p:sp>
      <p:pic>
        <p:nvPicPr>
          <p:cNvPr id="37" name="Picture 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052" y="1875560"/>
            <a:ext cx="3955073"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 Box 93"/>
          <p:cNvSpPr txBox="1">
            <a:spLocks noChangeArrowheads="1"/>
          </p:cNvSpPr>
          <p:nvPr/>
        </p:nvSpPr>
        <p:spPr bwMode="auto">
          <a:xfrm>
            <a:off x="372638" y="5139282"/>
            <a:ext cx="3763779" cy="377953"/>
          </a:xfrm>
          <a:prstGeom prst="rect">
            <a:avLst/>
          </a:prstGeom>
          <a:noFill/>
          <a:ln w="9525" algn="ctr">
            <a:noFill/>
            <a:miter lim="800000"/>
            <a:headEnd/>
            <a:tailEnd/>
          </a:ln>
          <a:effectLst>
            <a:prstShdw prst="shdw17" dist="17961" dir="2700000">
              <a:schemeClr val="accent1">
                <a:gamma/>
                <a:shade val="60000"/>
                <a:invGamma/>
              </a:schemeClr>
            </a:prstShdw>
          </a:effectLst>
        </p:spPr>
        <p:txBody>
          <a:bodyPr wrap="none" lIns="99977" tIns="49989" rIns="99977" bIns="49989">
            <a:spAutoFit/>
          </a:bodyPr>
          <a:lstStyle/>
          <a:p>
            <a:pPr>
              <a:defRPr/>
            </a:pPr>
            <a:r>
              <a:rPr lang="en-US" altLang="ja-JP" sz="1800" dirty="0">
                <a:solidFill>
                  <a:prstClr val="black"/>
                </a:solidFill>
                <a:latin typeface="Tahoma" pitchFamily="34" charset="0"/>
              </a:rPr>
              <a:t>Overview of ALOS-2 (Daichi-2)</a:t>
            </a:r>
            <a:endParaRPr lang="ja-JP" altLang="en-US" sz="1800" dirty="0">
              <a:solidFill>
                <a:prstClr val="black"/>
              </a:solidFill>
              <a:latin typeface="Tahoma" pitchFamily="34" charset="0"/>
            </a:endParaRPr>
          </a:p>
        </p:txBody>
      </p:sp>
      <p:cxnSp>
        <p:nvCxnSpPr>
          <p:cNvPr id="39" name="直線矢印コネクタ 38"/>
          <p:cNvCxnSpPr/>
          <p:nvPr/>
        </p:nvCxnSpPr>
        <p:spPr>
          <a:xfrm flipH="1" flipV="1">
            <a:off x="2411498" y="3793833"/>
            <a:ext cx="65945" cy="67556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0" name="テキスト ボックス 22"/>
          <p:cNvSpPr txBox="1">
            <a:spLocks noChangeArrowheads="1"/>
          </p:cNvSpPr>
          <p:nvPr/>
        </p:nvSpPr>
        <p:spPr bwMode="auto">
          <a:xfrm>
            <a:off x="731319" y="4469400"/>
            <a:ext cx="3372518" cy="59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9977" tIns="49989" rIns="99977" bIns="49989">
            <a:spAutoFit/>
          </a:bodyPr>
          <a:lstStyle>
            <a:lvl1pPr eaLnBrk="0" hangingPunct="0">
              <a:spcBef>
                <a:spcPct val="20000"/>
              </a:spcBef>
              <a:buChar char="•"/>
              <a:defRPr kumimoji="1" sz="3500">
                <a:solidFill>
                  <a:schemeClr val="tx1"/>
                </a:solidFill>
                <a:latin typeface="Arial" charset="0"/>
                <a:ea typeface="ＭＳ Ｐゴシック" charset="-128"/>
              </a:defRPr>
            </a:lvl1pPr>
            <a:lvl2pPr marL="742950" indent="-285750" eaLnBrk="0" hangingPunct="0">
              <a:spcBef>
                <a:spcPct val="20000"/>
              </a:spcBef>
              <a:buChar char="–"/>
              <a:defRPr kumimoji="1" sz="3100">
                <a:solidFill>
                  <a:schemeClr val="tx1"/>
                </a:solidFill>
                <a:latin typeface="Arial" charset="0"/>
                <a:ea typeface="ＭＳ Ｐゴシック" charset="-128"/>
              </a:defRPr>
            </a:lvl2pPr>
            <a:lvl3pPr marL="1143000" indent="-228600" eaLnBrk="0" hangingPunct="0">
              <a:spcBef>
                <a:spcPct val="20000"/>
              </a:spcBef>
              <a:buChar char="•"/>
              <a:defRPr kumimoji="1" sz="2600">
                <a:solidFill>
                  <a:schemeClr val="tx1"/>
                </a:solidFill>
                <a:latin typeface="Arial" charset="0"/>
                <a:ea typeface="ＭＳ Ｐゴシック" charset="-128"/>
              </a:defRPr>
            </a:lvl3pPr>
            <a:lvl4pPr marL="1600200" indent="-228600" eaLnBrk="0" hangingPunct="0">
              <a:spcBef>
                <a:spcPct val="20000"/>
              </a:spcBef>
              <a:buChar char="–"/>
              <a:defRPr kumimoji="1" sz="2200">
                <a:solidFill>
                  <a:schemeClr val="tx1"/>
                </a:solidFill>
                <a:latin typeface="Arial" charset="0"/>
                <a:ea typeface="ＭＳ Ｐゴシック" charset="-128"/>
              </a:defRPr>
            </a:lvl4pPr>
            <a:lvl5pPr marL="2057400" indent="-228600" eaLnBrk="0" hangingPunct="0">
              <a:spcBef>
                <a:spcPct val="20000"/>
              </a:spcBef>
              <a:buChar char="»"/>
              <a:defRPr kumimoji="1" sz="22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2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2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2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200">
                <a:solidFill>
                  <a:schemeClr val="tx1"/>
                </a:solidFill>
                <a:latin typeface="Arial" charset="0"/>
                <a:ea typeface="ＭＳ Ｐゴシック" charset="-128"/>
              </a:defRPr>
            </a:lvl9pPr>
          </a:lstStyle>
          <a:p>
            <a:pPr eaLnBrk="1" hangingPunct="1">
              <a:spcBef>
                <a:spcPct val="0"/>
              </a:spcBef>
              <a:buFontTx/>
              <a:buNone/>
            </a:pPr>
            <a:r>
              <a:rPr lang="en-US" altLang="ja-JP" sz="1600" b="0" dirty="0">
                <a:solidFill>
                  <a:prstClr val="black"/>
                </a:solidFill>
              </a:rPr>
              <a:t>L-band Synthetic Aperture Radar-2</a:t>
            </a:r>
          </a:p>
          <a:p>
            <a:pPr eaLnBrk="1" hangingPunct="1">
              <a:spcBef>
                <a:spcPct val="0"/>
              </a:spcBef>
              <a:buFontTx/>
              <a:buNone/>
            </a:pPr>
            <a:r>
              <a:rPr lang="ja-JP" altLang="en-US" sz="1600" b="0" dirty="0">
                <a:solidFill>
                  <a:prstClr val="black"/>
                </a:solidFill>
              </a:rPr>
              <a:t>（</a:t>
            </a:r>
            <a:r>
              <a:rPr lang="en-US" altLang="ja-JP" sz="1600" b="0" dirty="0">
                <a:solidFill>
                  <a:prstClr val="black"/>
                </a:solidFill>
              </a:rPr>
              <a:t>PALSAR-2</a:t>
            </a:r>
            <a:r>
              <a:rPr lang="ja-JP" altLang="en-US" sz="1600" b="0" dirty="0">
                <a:solidFill>
                  <a:prstClr val="black"/>
                </a:solidFill>
              </a:rPr>
              <a:t>）</a:t>
            </a:r>
          </a:p>
        </p:txBody>
      </p:sp>
      <p:sp>
        <p:nvSpPr>
          <p:cNvPr id="41" name="Text Box 94"/>
          <p:cNvSpPr txBox="1">
            <a:spLocks noChangeArrowheads="1"/>
          </p:cNvSpPr>
          <p:nvPr/>
        </p:nvSpPr>
        <p:spPr bwMode="auto">
          <a:xfrm>
            <a:off x="3149321" y="1303166"/>
            <a:ext cx="684611" cy="338459"/>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345" tIns="45673" rIns="91345" bIns="45673">
            <a:spAutoFit/>
          </a:bodyPr>
          <a:lstStyle>
            <a:lvl1pPr eaLnBrk="0" hangingPunct="0">
              <a:spcBef>
                <a:spcPct val="20000"/>
              </a:spcBef>
              <a:buChar char="•"/>
              <a:defRPr kumimoji="1" sz="3500">
                <a:solidFill>
                  <a:schemeClr val="tx1"/>
                </a:solidFill>
                <a:latin typeface="Arial" charset="0"/>
                <a:ea typeface="ＭＳ Ｐゴシック" charset="-128"/>
              </a:defRPr>
            </a:lvl1pPr>
            <a:lvl2pPr marL="742950" indent="-285750" eaLnBrk="0" hangingPunct="0">
              <a:spcBef>
                <a:spcPct val="20000"/>
              </a:spcBef>
              <a:buChar char="–"/>
              <a:defRPr kumimoji="1" sz="3100">
                <a:solidFill>
                  <a:schemeClr val="tx1"/>
                </a:solidFill>
                <a:latin typeface="Arial" charset="0"/>
                <a:ea typeface="ＭＳ Ｐゴシック" charset="-128"/>
              </a:defRPr>
            </a:lvl2pPr>
            <a:lvl3pPr marL="1143000" indent="-228600" eaLnBrk="0" hangingPunct="0">
              <a:spcBef>
                <a:spcPct val="20000"/>
              </a:spcBef>
              <a:buChar char="•"/>
              <a:defRPr kumimoji="1" sz="2600">
                <a:solidFill>
                  <a:schemeClr val="tx1"/>
                </a:solidFill>
                <a:latin typeface="Arial" charset="0"/>
                <a:ea typeface="ＭＳ Ｐゴシック" charset="-128"/>
              </a:defRPr>
            </a:lvl3pPr>
            <a:lvl4pPr marL="1600200" indent="-228600" eaLnBrk="0" hangingPunct="0">
              <a:spcBef>
                <a:spcPct val="20000"/>
              </a:spcBef>
              <a:buChar char="–"/>
              <a:defRPr kumimoji="1" sz="2200">
                <a:solidFill>
                  <a:schemeClr val="tx1"/>
                </a:solidFill>
                <a:latin typeface="Arial" charset="0"/>
                <a:ea typeface="ＭＳ Ｐゴシック" charset="-128"/>
              </a:defRPr>
            </a:lvl4pPr>
            <a:lvl5pPr marL="2057400" indent="-228600" eaLnBrk="0" hangingPunct="0">
              <a:spcBef>
                <a:spcPct val="20000"/>
              </a:spcBef>
              <a:buChar char="»"/>
              <a:defRPr kumimoji="1" sz="22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2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2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2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200">
                <a:solidFill>
                  <a:schemeClr val="tx1"/>
                </a:solidFill>
                <a:latin typeface="Arial" charset="0"/>
                <a:ea typeface="ＭＳ Ｐゴシック" charset="-128"/>
              </a:defRPr>
            </a:lvl9pPr>
          </a:lstStyle>
          <a:p>
            <a:pPr algn="l" eaLnBrk="1" hangingPunct="1">
              <a:spcBef>
                <a:spcPct val="0"/>
              </a:spcBef>
              <a:buFontTx/>
              <a:buNone/>
            </a:pPr>
            <a:r>
              <a:rPr lang="en-US" altLang="ja-JP" sz="1600" b="0" dirty="0">
                <a:solidFill>
                  <a:prstClr val="black"/>
                </a:solidFill>
              </a:rPr>
              <a:t>Flight</a:t>
            </a:r>
            <a:endParaRPr lang="ja-JP" altLang="en-US" sz="1600" b="0" dirty="0">
              <a:solidFill>
                <a:prstClr val="black"/>
              </a:solidFill>
            </a:endParaRPr>
          </a:p>
        </p:txBody>
      </p:sp>
      <p:sp>
        <p:nvSpPr>
          <p:cNvPr id="42" name="Text Box 94"/>
          <p:cNvSpPr txBox="1">
            <a:spLocks noChangeArrowheads="1"/>
          </p:cNvSpPr>
          <p:nvPr/>
        </p:nvSpPr>
        <p:spPr bwMode="auto">
          <a:xfrm>
            <a:off x="2743574" y="1904395"/>
            <a:ext cx="674993" cy="338459"/>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345" tIns="45673" rIns="91345" bIns="45673">
            <a:spAutoFit/>
          </a:bodyPr>
          <a:lstStyle>
            <a:lvl1pPr eaLnBrk="0" hangingPunct="0">
              <a:spcBef>
                <a:spcPct val="20000"/>
              </a:spcBef>
              <a:buChar char="•"/>
              <a:defRPr kumimoji="1" sz="3500">
                <a:solidFill>
                  <a:schemeClr val="tx1"/>
                </a:solidFill>
                <a:latin typeface="Arial" charset="0"/>
                <a:ea typeface="ＭＳ Ｐゴシック" charset="-128"/>
              </a:defRPr>
            </a:lvl1pPr>
            <a:lvl2pPr marL="742950" indent="-285750" eaLnBrk="0" hangingPunct="0">
              <a:spcBef>
                <a:spcPct val="20000"/>
              </a:spcBef>
              <a:buChar char="–"/>
              <a:defRPr kumimoji="1" sz="3100">
                <a:solidFill>
                  <a:schemeClr val="tx1"/>
                </a:solidFill>
                <a:latin typeface="Arial" charset="0"/>
                <a:ea typeface="ＭＳ Ｐゴシック" charset="-128"/>
              </a:defRPr>
            </a:lvl2pPr>
            <a:lvl3pPr marL="1143000" indent="-228600" eaLnBrk="0" hangingPunct="0">
              <a:spcBef>
                <a:spcPct val="20000"/>
              </a:spcBef>
              <a:buChar char="•"/>
              <a:defRPr kumimoji="1" sz="2600">
                <a:solidFill>
                  <a:schemeClr val="tx1"/>
                </a:solidFill>
                <a:latin typeface="Arial" charset="0"/>
                <a:ea typeface="ＭＳ Ｐゴシック" charset="-128"/>
              </a:defRPr>
            </a:lvl3pPr>
            <a:lvl4pPr marL="1600200" indent="-228600" eaLnBrk="0" hangingPunct="0">
              <a:spcBef>
                <a:spcPct val="20000"/>
              </a:spcBef>
              <a:buChar char="–"/>
              <a:defRPr kumimoji="1" sz="2200">
                <a:solidFill>
                  <a:schemeClr val="tx1"/>
                </a:solidFill>
                <a:latin typeface="Arial" charset="0"/>
                <a:ea typeface="ＭＳ Ｐゴシック" charset="-128"/>
              </a:defRPr>
            </a:lvl4pPr>
            <a:lvl5pPr marL="2057400" indent="-228600" eaLnBrk="0" hangingPunct="0">
              <a:spcBef>
                <a:spcPct val="20000"/>
              </a:spcBef>
              <a:buChar char="»"/>
              <a:defRPr kumimoji="1" sz="22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2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2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2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200">
                <a:solidFill>
                  <a:schemeClr val="tx1"/>
                </a:solidFill>
                <a:latin typeface="Arial" charset="0"/>
                <a:ea typeface="ＭＳ Ｐゴシック" charset="-128"/>
              </a:defRPr>
            </a:lvl9pPr>
          </a:lstStyle>
          <a:p>
            <a:pPr algn="l" eaLnBrk="1" hangingPunct="1">
              <a:spcBef>
                <a:spcPct val="0"/>
              </a:spcBef>
              <a:buFontTx/>
              <a:buNone/>
            </a:pPr>
            <a:r>
              <a:rPr lang="en-US" altLang="ja-JP" sz="1600" b="0" dirty="0">
                <a:solidFill>
                  <a:prstClr val="black"/>
                </a:solidFill>
              </a:rPr>
              <a:t>Earth</a:t>
            </a:r>
            <a:endParaRPr lang="ja-JP" altLang="en-US" sz="1600" b="0" dirty="0">
              <a:solidFill>
                <a:prstClr val="black"/>
              </a:solidFill>
            </a:endParaRPr>
          </a:p>
        </p:txBody>
      </p:sp>
      <p:cxnSp>
        <p:nvCxnSpPr>
          <p:cNvPr id="43" name="直線矢印コネクタ 42"/>
          <p:cNvCxnSpPr/>
          <p:nvPr/>
        </p:nvCxnSpPr>
        <p:spPr bwMode="auto">
          <a:xfrm flipV="1">
            <a:off x="2736079" y="1473031"/>
            <a:ext cx="282820" cy="476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bwMode="auto">
          <a:xfrm rot="5400000" flipH="1" flipV="1">
            <a:off x="2633685" y="1618281"/>
            <a:ext cx="204788"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bwMode="auto">
          <a:xfrm rot="10800000">
            <a:off x="2547047" y="1436512"/>
            <a:ext cx="190500" cy="841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テキスト ボックス 8"/>
          <p:cNvSpPr txBox="1">
            <a:spLocks noChangeArrowheads="1"/>
          </p:cNvSpPr>
          <p:nvPr/>
        </p:nvSpPr>
        <p:spPr bwMode="auto">
          <a:xfrm>
            <a:off x="3018903" y="1253955"/>
            <a:ext cx="133350" cy="287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eaLnBrk="0" hangingPunct="0">
              <a:spcBef>
                <a:spcPct val="20000"/>
              </a:spcBef>
              <a:buChar char="•"/>
              <a:defRPr kumimoji="1" sz="3500">
                <a:solidFill>
                  <a:schemeClr val="tx1"/>
                </a:solidFill>
                <a:latin typeface="Arial" charset="0"/>
                <a:ea typeface="ＭＳ Ｐゴシック" charset="-128"/>
              </a:defRPr>
            </a:lvl1pPr>
            <a:lvl2pPr marL="742950" indent="-285750" eaLnBrk="0" hangingPunct="0">
              <a:spcBef>
                <a:spcPct val="20000"/>
              </a:spcBef>
              <a:buChar char="–"/>
              <a:defRPr kumimoji="1" sz="3100">
                <a:solidFill>
                  <a:schemeClr val="tx1"/>
                </a:solidFill>
                <a:latin typeface="Arial" charset="0"/>
                <a:ea typeface="ＭＳ Ｐゴシック" charset="-128"/>
              </a:defRPr>
            </a:lvl2pPr>
            <a:lvl3pPr marL="1143000" indent="-228600" eaLnBrk="0" hangingPunct="0">
              <a:spcBef>
                <a:spcPct val="20000"/>
              </a:spcBef>
              <a:buChar char="•"/>
              <a:defRPr kumimoji="1" sz="2600">
                <a:solidFill>
                  <a:schemeClr val="tx1"/>
                </a:solidFill>
                <a:latin typeface="Arial" charset="0"/>
                <a:ea typeface="ＭＳ Ｐゴシック" charset="-128"/>
              </a:defRPr>
            </a:lvl3pPr>
            <a:lvl4pPr marL="1600200" indent="-228600" eaLnBrk="0" hangingPunct="0">
              <a:spcBef>
                <a:spcPct val="20000"/>
              </a:spcBef>
              <a:buChar char="–"/>
              <a:defRPr kumimoji="1" sz="2200">
                <a:solidFill>
                  <a:schemeClr val="tx1"/>
                </a:solidFill>
                <a:latin typeface="Arial" charset="0"/>
                <a:ea typeface="ＭＳ Ｐゴシック" charset="-128"/>
              </a:defRPr>
            </a:lvl4pPr>
            <a:lvl5pPr marL="2057400" indent="-228600" eaLnBrk="0" hangingPunct="0">
              <a:spcBef>
                <a:spcPct val="20000"/>
              </a:spcBef>
              <a:buChar char="»"/>
              <a:defRPr kumimoji="1" sz="22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2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2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2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200">
                <a:solidFill>
                  <a:schemeClr val="tx1"/>
                </a:solidFill>
                <a:latin typeface="Arial" charset="0"/>
                <a:ea typeface="ＭＳ Ｐゴシック" charset="-128"/>
              </a:defRPr>
            </a:lvl9pPr>
          </a:lstStyle>
          <a:p>
            <a:pPr algn="l" eaLnBrk="1" hangingPunct="1">
              <a:spcBef>
                <a:spcPct val="0"/>
              </a:spcBef>
              <a:buFontTx/>
              <a:buNone/>
            </a:pPr>
            <a:r>
              <a:rPr lang="en-US" altLang="ja-JP" sz="1200" b="0">
                <a:solidFill>
                  <a:prstClr val="black"/>
                </a:solidFill>
                <a:latin typeface="Calibri" pitchFamily="34" charset="0"/>
              </a:rPr>
              <a:t>X</a:t>
            </a:r>
            <a:endParaRPr lang="ja-JP" altLang="en-US" sz="1200" b="0">
              <a:solidFill>
                <a:prstClr val="black"/>
              </a:solidFill>
              <a:latin typeface="Calibri" pitchFamily="34" charset="0"/>
            </a:endParaRPr>
          </a:p>
        </p:txBody>
      </p:sp>
      <p:sp>
        <p:nvSpPr>
          <p:cNvPr id="47" name="テキスト ボックス 9"/>
          <p:cNvSpPr txBox="1">
            <a:spLocks noChangeArrowheads="1"/>
          </p:cNvSpPr>
          <p:nvPr/>
        </p:nvSpPr>
        <p:spPr bwMode="auto">
          <a:xfrm>
            <a:off x="2378530" y="1196755"/>
            <a:ext cx="131885" cy="287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spAutoFit/>
          </a:bodyPr>
          <a:lstStyle>
            <a:lvl1pPr eaLnBrk="0" hangingPunct="0">
              <a:spcBef>
                <a:spcPct val="20000"/>
              </a:spcBef>
              <a:buChar char="•"/>
              <a:defRPr kumimoji="1" sz="3500">
                <a:solidFill>
                  <a:schemeClr val="tx1"/>
                </a:solidFill>
                <a:latin typeface="Arial" charset="0"/>
                <a:ea typeface="ＭＳ Ｐゴシック" charset="-128"/>
              </a:defRPr>
            </a:lvl1pPr>
            <a:lvl2pPr marL="742950" indent="-285750" eaLnBrk="0" hangingPunct="0">
              <a:spcBef>
                <a:spcPct val="20000"/>
              </a:spcBef>
              <a:buChar char="–"/>
              <a:defRPr kumimoji="1" sz="3100">
                <a:solidFill>
                  <a:schemeClr val="tx1"/>
                </a:solidFill>
                <a:latin typeface="Arial" charset="0"/>
                <a:ea typeface="ＭＳ Ｐゴシック" charset="-128"/>
              </a:defRPr>
            </a:lvl2pPr>
            <a:lvl3pPr marL="1143000" indent="-228600" eaLnBrk="0" hangingPunct="0">
              <a:spcBef>
                <a:spcPct val="20000"/>
              </a:spcBef>
              <a:buChar char="•"/>
              <a:defRPr kumimoji="1" sz="2600">
                <a:solidFill>
                  <a:schemeClr val="tx1"/>
                </a:solidFill>
                <a:latin typeface="Arial" charset="0"/>
                <a:ea typeface="ＭＳ Ｐゴシック" charset="-128"/>
              </a:defRPr>
            </a:lvl3pPr>
            <a:lvl4pPr marL="1600200" indent="-228600" eaLnBrk="0" hangingPunct="0">
              <a:spcBef>
                <a:spcPct val="20000"/>
              </a:spcBef>
              <a:buChar char="–"/>
              <a:defRPr kumimoji="1" sz="2200">
                <a:solidFill>
                  <a:schemeClr val="tx1"/>
                </a:solidFill>
                <a:latin typeface="Arial" charset="0"/>
                <a:ea typeface="ＭＳ Ｐゴシック" charset="-128"/>
              </a:defRPr>
            </a:lvl4pPr>
            <a:lvl5pPr marL="2057400" indent="-228600" eaLnBrk="0" hangingPunct="0">
              <a:spcBef>
                <a:spcPct val="20000"/>
              </a:spcBef>
              <a:buChar char="»"/>
              <a:defRPr kumimoji="1" sz="22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2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2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2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200">
                <a:solidFill>
                  <a:schemeClr val="tx1"/>
                </a:solidFill>
                <a:latin typeface="Arial" charset="0"/>
                <a:ea typeface="ＭＳ Ｐゴシック" charset="-128"/>
              </a:defRPr>
            </a:lvl9pPr>
          </a:lstStyle>
          <a:p>
            <a:pPr algn="l" eaLnBrk="1" hangingPunct="1">
              <a:spcBef>
                <a:spcPct val="0"/>
              </a:spcBef>
              <a:buFontTx/>
              <a:buNone/>
            </a:pPr>
            <a:r>
              <a:rPr lang="en-US" altLang="ja-JP" sz="1200" b="0">
                <a:solidFill>
                  <a:prstClr val="black"/>
                </a:solidFill>
                <a:latin typeface="Calibri" pitchFamily="34" charset="0"/>
              </a:rPr>
              <a:t>Y</a:t>
            </a:r>
            <a:endParaRPr lang="ja-JP" altLang="en-US" sz="1200" b="0">
              <a:solidFill>
                <a:prstClr val="black"/>
              </a:solidFill>
              <a:latin typeface="Calibri" pitchFamily="34" charset="0"/>
            </a:endParaRPr>
          </a:p>
        </p:txBody>
      </p:sp>
      <p:sp>
        <p:nvSpPr>
          <p:cNvPr id="48" name="テキスト ボックス 10"/>
          <p:cNvSpPr txBox="1">
            <a:spLocks noChangeArrowheads="1"/>
          </p:cNvSpPr>
          <p:nvPr/>
        </p:nvSpPr>
        <p:spPr bwMode="auto">
          <a:xfrm>
            <a:off x="2652254" y="1691553"/>
            <a:ext cx="256755" cy="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8" rIns="91417" bIns="45708">
            <a:spAutoFit/>
          </a:bodyPr>
          <a:lstStyle>
            <a:lvl1pPr eaLnBrk="0" hangingPunct="0">
              <a:spcBef>
                <a:spcPct val="20000"/>
              </a:spcBef>
              <a:buChar char="•"/>
              <a:defRPr kumimoji="1" sz="3500">
                <a:solidFill>
                  <a:schemeClr val="tx1"/>
                </a:solidFill>
                <a:latin typeface="Arial" charset="0"/>
                <a:ea typeface="ＭＳ Ｐゴシック" charset="-128"/>
              </a:defRPr>
            </a:lvl1pPr>
            <a:lvl2pPr marL="742950" indent="-285750" eaLnBrk="0" hangingPunct="0">
              <a:spcBef>
                <a:spcPct val="20000"/>
              </a:spcBef>
              <a:buChar char="–"/>
              <a:defRPr kumimoji="1" sz="3100">
                <a:solidFill>
                  <a:schemeClr val="tx1"/>
                </a:solidFill>
                <a:latin typeface="Arial" charset="0"/>
                <a:ea typeface="ＭＳ Ｐゴシック" charset="-128"/>
              </a:defRPr>
            </a:lvl2pPr>
            <a:lvl3pPr marL="1143000" indent="-228600" eaLnBrk="0" hangingPunct="0">
              <a:spcBef>
                <a:spcPct val="20000"/>
              </a:spcBef>
              <a:buChar char="•"/>
              <a:defRPr kumimoji="1" sz="2600">
                <a:solidFill>
                  <a:schemeClr val="tx1"/>
                </a:solidFill>
                <a:latin typeface="Arial" charset="0"/>
                <a:ea typeface="ＭＳ Ｐゴシック" charset="-128"/>
              </a:defRPr>
            </a:lvl3pPr>
            <a:lvl4pPr marL="1600200" indent="-228600" eaLnBrk="0" hangingPunct="0">
              <a:spcBef>
                <a:spcPct val="20000"/>
              </a:spcBef>
              <a:buChar char="–"/>
              <a:defRPr kumimoji="1" sz="2200">
                <a:solidFill>
                  <a:schemeClr val="tx1"/>
                </a:solidFill>
                <a:latin typeface="Arial" charset="0"/>
                <a:ea typeface="ＭＳ Ｐゴシック" charset="-128"/>
              </a:defRPr>
            </a:lvl4pPr>
            <a:lvl5pPr marL="2057400" indent="-228600" eaLnBrk="0" hangingPunct="0">
              <a:spcBef>
                <a:spcPct val="20000"/>
              </a:spcBef>
              <a:buChar char="»"/>
              <a:defRPr kumimoji="1" sz="22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2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2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2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200">
                <a:solidFill>
                  <a:schemeClr val="tx1"/>
                </a:solidFill>
                <a:latin typeface="Arial" charset="0"/>
                <a:ea typeface="ＭＳ Ｐゴシック" charset="-128"/>
              </a:defRPr>
            </a:lvl9pPr>
          </a:lstStyle>
          <a:p>
            <a:pPr algn="l" eaLnBrk="1" hangingPunct="1">
              <a:spcBef>
                <a:spcPct val="0"/>
              </a:spcBef>
              <a:buFontTx/>
              <a:buNone/>
            </a:pPr>
            <a:r>
              <a:rPr lang="en-US" altLang="ja-JP" sz="1200" b="0">
                <a:solidFill>
                  <a:prstClr val="black"/>
                </a:solidFill>
                <a:latin typeface="Calibri" pitchFamily="34" charset="0"/>
              </a:rPr>
              <a:t>Z</a:t>
            </a:r>
            <a:endParaRPr lang="ja-JP" altLang="en-US" sz="1200" b="0">
              <a:solidFill>
                <a:prstClr val="black"/>
              </a:solidFill>
              <a:latin typeface="Calibri" pitchFamily="34" charset="0"/>
            </a:endParaRPr>
          </a:p>
        </p:txBody>
      </p:sp>
      <p:cxnSp>
        <p:nvCxnSpPr>
          <p:cNvPr id="49" name="直線矢印コネクタ 48"/>
          <p:cNvCxnSpPr/>
          <p:nvPr/>
        </p:nvCxnSpPr>
        <p:spPr>
          <a:xfrm>
            <a:off x="317989" y="1721194"/>
            <a:ext cx="3057570" cy="1114352"/>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テキスト ボックス 49"/>
          <p:cNvSpPr txBox="1"/>
          <p:nvPr/>
        </p:nvSpPr>
        <p:spPr>
          <a:xfrm>
            <a:off x="1448900" y="1866688"/>
            <a:ext cx="825867" cy="369332"/>
          </a:xfrm>
          <a:prstGeom prst="rect">
            <a:avLst/>
          </a:prstGeom>
          <a:noFill/>
        </p:spPr>
        <p:txBody>
          <a:bodyPr wrap="none" rtlCol="0">
            <a:spAutoFit/>
          </a:bodyPr>
          <a:lstStyle/>
          <a:p>
            <a:pPr algn="l"/>
            <a:r>
              <a:rPr lang="en-US" altLang="ja-JP" sz="1800" b="0">
                <a:solidFill>
                  <a:prstClr val="black"/>
                </a:solidFill>
                <a:latin typeface="Arial" pitchFamily="34" charset="0"/>
              </a:rPr>
              <a:t>16.5m</a:t>
            </a:r>
            <a:endParaRPr lang="ja-JP" altLang="en-US" sz="1800" b="0">
              <a:solidFill>
                <a:prstClr val="black"/>
              </a:solidFill>
              <a:latin typeface="Arial" pitchFamily="34" charset="0"/>
            </a:endParaRPr>
          </a:p>
        </p:txBody>
      </p:sp>
      <p:cxnSp>
        <p:nvCxnSpPr>
          <p:cNvPr id="51" name="直線矢印コネクタ 50"/>
          <p:cNvCxnSpPr/>
          <p:nvPr/>
        </p:nvCxnSpPr>
        <p:spPr>
          <a:xfrm flipV="1">
            <a:off x="1416611" y="3793320"/>
            <a:ext cx="2660598" cy="423664"/>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テキスト ボックス 51"/>
          <p:cNvSpPr txBox="1"/>
          <p:nvPr/>
        </p:nvSpPr>
        <p:spPr>
          <a:xfrm>
            <a:off x="2652254" y="3992292"/>
            <a:ext cx="633507" cy="369332"/>
          </a:xfrm>
          <a:prstGeom prst="rect">
            <a:avLst/>
          </a:prstGeom>
          <a:noFill/>
        </p:spPr>
        <p:txBody>
          <a:bodyPr wrap="none" rtlCol="0">
            <a:spAutoFit/>
          </a:bodyPr>
          <a:lstStyle/>
          <a:p>
            <a:pPr algn="l"/>
            <a:r>
              <a:rPr lang="en-US" altLang="ja-JP" sz="1800" b="0">
                <a:solidFill>
                  <a:prstClr val="black"/>
                </a:solidFill>
                <a:latin typeface="Arial" pitchFamily="34" charset="0"/>
              </a:rPr>
              <a:t>10m</a:t>
            </a:r>
            <a:endParaRPr lang="ja-JP" altLang="en-US" sz="1800" b="0">
              <a:solidFill>
                <a:prstClr val="black"/>
              </a:solidFill>
              <a:latin typeface="Arial" pitchFamily="34" charset="0"/>
            </a:endParaRPr>
          </a:p>
        </p:txBody>
      </p:sp>
      <p:cxnSp>
        <p:nvCxnSpPr>
          <p:cNvPr id="53" name="直線矢印コネクタ 52"/>
          <p:cNvCxnSpPr/>
          <p:nvPr/>
        </p:nvCxnSpPr>
        <p:spPr>
          <a:xfrm flipV="1">
            <a:off x="1115616" y="2152297"/>
            <a:ext cx="0" cy="1795085"/>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a:off x="460090" y="3424501"/>
            <a:ext cx="697627" cy="369332"/>
          </a:xfrm>
          <a:prstGeom prst="rect">
            <a:avLst/>
          </a:prstGeom>
          <a:noFill/>
        </p:spPr>
        <p:txBody>
          <a:bodyPr wrap="none" rtlCol="0">
            <a:spAutoFit/>
          </a:bodyPr>
          <a:lstStyle/>
          <a:p>
            <a:pPr algn="l"/>
            <a:r>
              <a:rPr lang="en-US" altLang="ja-JP" sz="1800" b="0">
                <a:solidFill>
                  <a:prstClr val="black"/>
                </a:solidFill>
                <a:latin typeface="Arial" pitchFamily="34" charset="0"/>
              </a:rPr>
              <a:t>3.7m</a:t>
            </a:r>
            <a:endParaRPr lang="ja-JP" altLang="en-US" sz="1800" b="0">
              <a:solidFill>
                <a:prstClr val="black"/>
              </a:solidFill>
              <a:latin typeface="Arial" pitchFamily="34" charset="0"/>
            </a:endParaRPr>
          </a:p>
        </p:txBody>
      </p:sp>
    </p:spTree>
    <p:extLst>
      <p:ext uri="{BB962C8B-B14F-4D97-AF65-F5344CB8AC3E}">
        <p14:creationId xmlns:p14="http://schemas.microsoft.com/office/powerpoint/2010/main" val="1805114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rPr>
              <a:pPr>
                <a:defRPr/>
              </a:pPr>
              <a:t>7</a:t>
            </a:fld>
            <a:endParaRPr lang="ja-JP" altLang="en-US" dirty="0">
              <a:solidFill>
                <a:prstClr val="black"/>
              </a:solidFill>
            </a:endParaRPr>
          </a:p>
        </p:txBody>
      </p:sp>
      <p:sp>
        <p:nvSpPr>
          <p:cNvPr id="32" name="タイトル 2"/>
          <p:cNvSpPr>
            <a:spLocks noGrp="1"/>
          </p:cNvSpPr>
          <p:nvPr>
            <p:ph type="title"/>
          </p:nvPr>
        </p:nvSpPr>
        <p:spPr>
          <a:xfrm>
            <a:off x="395537" y="26988"/>
            <a:ext cx="8352928" cy="615950"/>
          </a:xfrm>
        </p:spPr>
        <p:txBody>
          <a:bodyPr/>
          <a:lstStyle/>
          <a:p>
            <a:r>
              <a:rPr kumimoji="1" lang="en-US" altLang="ja-JP" sz="2400" dirty="0">
                <a:latin typeface="Tahoma" pitchFamily="34" charset="0"/>
                <a:ea typeface="Tahoma" pitchFamily="34" charset="0"/>
                <a:cs typeface="Tahoma" pitchFamily="34" charset="0"/>
              </a:rPr>
              <a:t>Advanced Land Observing Satellite-2 </a:t>
            </a:r>
            <a:br>
              <a:rPr kumimoji="1" lang="en-US" altLang="ja-JP" sz="2400" dirty="0">
                <a:latin typeface="Tahoma" pitchFamily="34" charset="0"/>
                <a:ea typeface="Tahoma" pitchFamily="34" charset="0"/>
                <a:cs typeface="Tahoma" pitchFamily="34" charset="0"/>
              </a:rPr>
            </a:br>
            <a:r>
              <a:rPr lang="en-US" altLang="ja-JP" sz="2400" dirty="0">
                <a:latin typeface="Tahoma" pitchFamily="34" charset="0"/>
                <a:ea typeface="Tahoma" pitchFamily="34" charset="0"/>
                <a:cs typeface="Tahoma" pitchFamily="34" charset="0"/>
              </a:rPr>
              <a:t>(ALOS-2, “DAICHI-2”)</a:t>
            </a:r>
            <a:endParaRPr kumimoji="1" lang="ja-JP" altLang="en-US" sz="2400" dirty="0">
              <a:latin typeface="Tahoma" pitchFamily="34" charset="0"/>
              <a:cs typeface="Tahoma" pitchFamily="34" charset="0"/>
            </a:endParaRPr>
          </a:p>
        </p:txBody>
      </p:sp>
      <p:sp>
        <p:nvSpPr>
          <p:cNvPr id="24" name="コンテンツ プレースホルダ 2"/>
          <p:cNvSpPr txBox="1">
            <a:spLocks/>
          </p:cNvSpPr>
          <p:nvPr/>
        </p:nvSpPr>
        <p:spPr>
          <a:xfrm>
            <a:off x="6632538" y="1484784"/>
            <a:ext cx="2359941" cy="338554"/>
          </a:xfrm>
          <a:prstGeom prst="rect">
            <a:avLst/>
          </a:prstGeom>
        </p:spPr>
        <p:txBody>
          <a:bodyPr wrap="none">
            <a:spAutoFit/>
          </a:bodyPr>
          <a:lstStyle/>
          <a:p>
            <a:pPr algn="l" fontAlgn="auto">
              <a:spcBef>
                <a:spcPct val="20000"/>
              </a:spcBef>
              <a:spcAft>
                <a:spcPts val="0"/>
              </a:spcAft>
              <a:defRPr/>
            </a:pPr>
            <a:r>
              <a:rPr lang="en-US" altLang="ja-JP" sz="1600" b="0" dirty="0">
                <a:solidFill>
                  <a:prstClr val="black"/>
                </a:solidFill>
                <a:latin typeface="Calibri"/>
                <a:ea typeface="ＭＳ Ｐゴシック"/>
              </a:rPr>
              <a:t>Incidence angle: 8-70 deg.</a:t>
            </a:r>
          </a:p>
        </p:txBody>
      </p:sp>
      <p:grpSp>
        <p:nvGrpSpPr>
          <p:cNvPr id="25" name="グループ化 201"/>
          <p:cNvGrpSpPr>
            <a:grpSpLocks/>
          </p:cNvGrpSpPr>
          <p:nvPr/>
        </p:nvGrpSpPr>
        <p:grpSpPr bwMode="auto">
          <a:xfrm>
            <a:off x="4898679" y="2032476"/>
            <a:ext cx="1049211" cy="1257444"/>
            <a:chOff x="6464301" y="3195633"/>
            <a:chExt cx="1136649" cy="1257303"/>
          </a:xfrm>
        </p:grpSpPr>
        <p:sp>
          <p:nvSpPr>
            <p:cNvPr id="26" name="Freeform 1095"/>
            <p:cNvSpPr>
              <a:spLocks noChangeAspect="1"/>
            </p:cNvSpPr>
            <p:nvPr/>
          </p:nvSpPr>
          <p:spPr bwMode="auto">
            <a:xfrm>
              <a:off x="6637341" y="3397250"/>
              <a:ext cx="215105" cy="126484"/>
            </a:xfrm>
            <a:custGeom>
              <a:avLst/>
              <a:gdLst>
                <a:gd name="T0" fmla="*/ 2147483647 w 593"/>
                <a:gd name="T1" fmla="*/ 2147483647 h 278"/>
                <a:gd name="T2" fmla="*/ 2147483647 w 593"/>
                <a:gd name="T3" fmla="*/ 2147483647 h 278"/>
                <a:gd name="T4" fmla="*/ 2147483647 w 593"/>
                <a:gd name="T5" fmla="*/ 2147483647 h 278"/>
                <a:gd name="T6" fmla="*/ 2147483647 w 593"/>
                <a:gd name="T7" fmla="*/ 0 h 278"/>
                <a:gd name="T8" fmla="*/ 0 w 593"/>
                <a:gd name="T9" fmla="*/ 2147483647 h 278"/>
                <a:gd name="T10" fmla="*/ 2147483647 w 593"/>
                <a:gd name="T11" fmla="*/ 2147483647 h 278"/>
                <a:gd name="T12" fmla="*/ 0 60000 65536"/>
                <a:gd name="T13" fmla="*/ 0 60000 65536"/>
                <a:gd name="T14" fmla="*/ 0 60000 65536"/>
                <a:gd name="T15" fmla="*/ 0 60000 65536"/>
                <a:gd name="T16" fmla="*/ 0 60000 65536"/>
                <a:gd name="T17" fmla="*/ 0 60000 65536"/>
                <a:gd name="T18" fmla="*/ 0 w 593"/>
                <a:gd name="T19" fmla="*/ 0 h 278"/>
                <a:gd name="T20" fmla="*/ 593 w 593"/>
                <a:gd name="T21" fmla="*/ 278 h 278"/>
              </a:gdLst>
              <a:ahLst/>
              <a:cxnLst>
                <a:cxn ang="T12">
                  <a:pos x="T0" y="T1"/>
                </a:cxn>
                <a:cxn ang="T13">
                  <a:pos x="T2" y="T3"/>
                </a:cxn>
                <a:cxn ang="T14">
                  <a:pos x="T4" y="T5"/>
                </a:cxn>
                <a:cxn ang="T15">
                  <a:pos x="T6" y="T7"/>
                </a:cxn>
                <a:cxn ang="T16">
                  <a:pos x="T8" y="T9"/>
                </a:cxn>
                <a:cxn ang="T17">
                  <a:pos x="T10" y="T11"/>
                </a:cxn>
              </a:cxnLst>
              <a:rect l="T18" t="T19" r="T20" b="T21"/>
              <a:pathLst>
                <a:path w="593" h="278">
                  <a:moveTo>
                    <a:pt x="21" y="91"/>
                  </a:moveTo>
                  <a:lnTo>
                    <a:pt x="207" y="278"/>
                  </a:lnTo>
                  <a:lnTo>
                    <a:pt x="593" y="204"/>
                  </a:lnTo>
                  <a:lnTo>
                    <a:pt x="384" y="0"/>
                  </a:lnTo>
                  <a:lnTo>
                    <a:pt x="0" y="72"/>
                  </a:lnTo>
                  <a:lnTo>
                    <a:pt x="21" y="91"/>
                  </a:lnTo>
                  <a:close/>
                </a:path>
              </a:pathLst>
            </a:custGeom>
            <a:solidFill>
              <a:srgbClr val="00B0F0">
                <a:alpha val="39999"/>
              </a:srgbClr>
            </a:solidFill>
            <a:ln w="9525">
              <a:solidFill>
                <a:sysClr val="windowText" lastClr="000000"/>
              </a:solidFill>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27" name="Freeform 1095"/>
            <p:cNvSpPr>
              <a:spLocks noChangeAspect="1"/>
            </p:cNvSpPr>
            <p:nvPr/>
          </p:nvSpPr>
          <p:spPr bwMode="auto">
            <a:xfrm>
              <a:off x="6802435" y="3600450"/>
              <a:ext cx="215105" cy="126484"/>
            </a:xfrm>
            <a:custGeom>
              <a:avLst/>
              <a:gdLst>
                <a:gd name="T0" fmla="*/ 2147483647 w 593"/>
                <a:gd name="T1" fmla="*/ 2147483647 h 278"/>
                <a:gd name="T2" fmla="*/ 2147483647 w 593"/>
                <a:gd name="T3" fmla="*/ 2147483647 h 278"/>
                <a:gd name="T4" fmla="*/ 2147483647 w 593"/>
                <a:gd name="T5" fmla="*/ 2147483647 h 278"/>
                <a:gd name="T6" fmla="*/ 2147483647 w 593"/>
                <a:gd name="T7" fmla="*/ 0 h 278"/>
                <a:gd name="T8" fmla="*/ 0 w 593"/>
                <a:gd name="T9" fmla="*/ 2147483647 h 278"/>
                <a:gd name="T10" fmla="*/ 2147483647 w 593"/>
                <a:gd name="T11" fmla="*/ 2147483647 h 278"/>
                <a:gd name="T12" fmla="*/ 0 60000 65536"/>
                <a:gd name="T13" fmla="*/ 0 60000 65536"/>
                <a:gd name="T14" fmla="*/ 0 60000 65536"/>
                <a:gd name="T15" fmla="*/ 0 60000 65536"/>
                <a:gd name="T16" fmla="*/ 0 60000 65536"/>
                <a:gd name="T17" fmla="*/ 0 60000 65536"/>
                <a:gd name="T18" fmla="*/ 0 w 593"/>
                <a:gd name="T19" fmla="*/ 0 h 278"/>
                <a:gd name="T20" fmla="*/ 593 w 593"/>
                <a:gd name="T21" fmla="*/ 278 h 278"/>
              </a:gdLst>
              <a:ahLst/>
              <a:cxnLst>
                <a:cxn ang="T12">
                  <a:pos x="T0" y="T1"/>
                </a:cxn>
                <a:cxn ang="T13">
                  <a:pos x="T2" y="T3"/>
                </a:cxn>
                <a:cxn ang="T14">
                  <a:pos x="T4" y="T5"/>
                </a:cxn>
                <a:cxn ang="T15">
                  <a:pos x="T6" y="T7"/>
                </a:cxn>
                <a:cxn ang="T16">
                  <a:pos x="T8" y="T9"/>
                </a:cxn>
                <a:cxn ang="T17">
                  <a:pos x="T10" y="T11"/>
                </a:cxn>
              </a:cxnLst>
              <a:rect l="T18" t="T19" r="T20" b="T21"/>
              <a:pathLst>
                <a:path w="593" h="278">
                  <a:moveTo>
                    <a:pt x="21" y="91"/>
                  </a:moveTo>
                  <a:lnTo>
                    <a:pt x="207" y="278"/>
                  </a:lnTo>
                  <a:lnTo>
                    <a:pt x="593" y="204"/>
                  </a:lnTo>
                  <a:lnTo>
                    <a:pt x="384" y="0"/>
                  </a:lnTo>
                  <a:lnTo>
                    <a:pt x="0" y="72"/>
                  </a:lnTo>
                  <a:lnTo>
                    <a:pt x="21" y="91"/>
                  </a:lnTo>
                  <a:close/>
                </a:path>
              </a:pathLst>
            </a:custGeom>
            <a:solidFill>
              <a:srgbClr val="00B0F0">
                <a:alpha val="39999"/>
              </a:srgbClr>
            </a:solidFill>
            <a:ln w="9525">
              <a:solidFill>
                <a:sysClr val="windowText" lastClr="000000"/>
              </a:solidFill>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28" name="Freeform 1095"/>
            <p:cNvSpPr>
              <a:spLocks noChangeAspect="1"/>
            </p:cNvSpPr>
            <p:nvPr/>
          </p:nvSpPr>
          <p:spPr bwMode="auto">
            <a:xfrm>
              <a:off x="6992939" y="3841750"/>
              <a:ext cx="215105" cy="126484"/>
            </a:xfrm>
            <a:custGeom>
              <a:avLst/>
              <a:gdLst>
                <a:gd name="T0" fmla="*/ 2147483647 w 593"/>
                <a:gd name="T1" fmla="*/ 2147483647 h 278"/>
                <a:gd name="T2" fmla="*/ 2147483647 w 593"/>
                <a:gd name="T3" fmla="*/ 2147483647 h 278"/>
                <a:gd name="T4" fmla="*/ 2147483647 w 593"/>
                <a:gd name="T5" fmla="*/ 2147483647 h 278"/>
                <a:gd name="T6" fmla="*/ 2147483647 w 593"/>
                <a:gd name="T7" fmla="*/ 0 h 278"/>
                <a:gd name="T8" fmla="*/ 0 w 593"/>
                <a:gd name="T9" fmla="*/ 2147483647 h 278"/>
                <a:gd name="T10" fmla="*/ 2147483647 w 593"/>
                <a:gd name="T11" fmla="*/ 2147483647 h 278"/>
                <a:gd name="T12" fmla="*/ 0 60000 65536"/>
                <a:gd name="T13" fmla="*/ 0 60000 65536"/>
                <a:gd name="T14" fmla="*/ 0 60000 65536"/>
                <a:gd name="T15" fmla="*/ 0 60000 65536"/>
                <a:gd name="T16" fmla="*/ 0 60000 65536"/>
                <a:gd name="T17" fmla="*/ 0 60000 65536"/>
                <a:gd name="T18" fmla="*/ 0 w 593"/>
                <a:gd name="T19" fmla="*/ 0 h 278"/>
                <a:gd name="T20" fmla="*/ 593 w 593"/>
                <a:gd name="T21" fmla="*/ 278 h 278"/>
              </a:gdLst>
              <a:ahLst/>
              <a:cxnLst>
                <a:cxn ang="T12">
                  <a:pos x="T0" y="T1"/>
                </a:cxn>
                <a:cxn ang="T13">
                  <a:pos x="T2" y="T3"/>
                </a:cxn>
                <a:cxn ang="T14">
                  <a:pos x="T4" y="T5"/>
                </a:cxn>
                <a:cxn ang="T15">
                  <a:pos x="T6" y="T7"/>
                </a:cxn>
                <a:cxn ang="T16">
                  <a:pos x="T8" y="T9"/>
                </a:cxn>
                <a:cxn ang="T17">
                  <a:pos x="T10" y="T11"/>
                </a:cxn>
              </a:cxnLst>
              <a:rect l="T18" t="T19" r="T20" b="T21"/>
              <a:pathLst>
                <a:path w="593" h="278">
                  <a:moveTo>
                    <a:pt x="21" y="91"/>
                  </a:moveTo>
                  <a:lnTo>
                    <a:pt x="207" y="278"/>
                  </a:lnTo>
                  <a:lnTo>
                    <a:pt x="593" y="204"/>
                  </a:lnTo>
                  <a:lnTo>
                    <a:pt x="384" y="0"/>
                  </a:lnTo>
                  <a:lnTo>
                    <a:pt x="0" y="72"/>
                  </a:lnTo>
                  <a:lnTo>
                    <a:pt x="21" y="91"/>
                  </a:lnTo>
                  <a:close/>
                </a:path>
              </a:pathLst>
            </a:custGeom>
            <a:solidFill>
              <a:srgbClr val="00B0F0">
                <a:alpha val="39999"/>
              </a:srgbClr>
            </a:solidFill>
            <a:ln w="9525">
              <a:solidFill>
                <a:sysClr val="windowText" lastClr="000000"/>
              </a:solidFill>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29" name="Line 1097"/>
            <p:cNvSpPr>
              <a:spLocks noChangeShapeType="1"/>
            </p:cNvSpPr>
            <p:nvPr/>
          </p:nvSpPr>
          <p:spPr bwMode="auto">
            <a:xfrm flipH="1" flipV="1">
              <a:off x="6464301" y="3205158"/>
              <a:ext cx="995362" cy="1247778"/>
            </a:xfrm>
            <a:prstGeom prst="line">
              <a:avLst/>
            </a:prstGeom>
            <a:noFill/>
            <a:ln w="9525">
              <a:solidFill>
                <a:sysClr val="windowText" lastClr="000000"/>
              </a:solidFill>
              <a:prstDash val="dash"/>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30" name="Line 1097"/>
            <p:cNvSpPr>
              <a:spLocks noChangeShapeType="1"/>
            </p:cNvSpPr>
            <p:nvPr/>
          </p:nvSpPr>
          <p:spPr bwMode="auto">
            <a:xfrm flipH="1" flipV="1">
              <a:off x="6616700" y="3195633"/>
              <a:ext cx="984250" cy="1233492"/>
            </a:xfrm>
            <a:prstGeom prst="line">
              <a:avLst/>
            </a:prstGeom>
            <a:noFill/>
            <a:ln w="9525">
              <a:solidFill>
                <a:sysClr val="windowText" lastClr="000000"/>
              </a:solidFill>
              <a:prstDash val="dash"/>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31" name="Freeform 1095"/>
            <p:cNvSpPr>
              <a:spLocks noChangeAspect="1"/>
            </p:cNvSpPr>
            <p:nvPr/>
          </p:nvSpPr>
          <p:spPr bwMode="auto">
            <a:xfrm>
              <a:off x="7221539" y="4127501"/>
              <a:ext cx="215105" cy="126484"/>
            </a:xfrm>
            <a:custGeom>
              <a:avLst/>
              <a:gdLst>
                <a:gd name="T0" fmla="*/ 2147483647 w 593"/>
                <a:gd name="T1" fmla="*/ 2147483647 h 278"/>
                <a:gd name="T2" fmla="*/ 2147483647 w 593"/>
                <a:gd name="T3" fmla="*/ 2147483647 h 278"/>
                <a:gd name="T4" fmla="*/ 2147483647 w 593"/>
                <a:gd name="T5" fmla="*/ 2147483647 h 278"/>
                <a:gd name="T6" fmla="*/ 2147483647 w 593"/>
                <a:gd name="T7" fmla="*/ 0 h 278"/>
                <a:gd name="T8" fmla="*/ 0 w 593"/>
                <a:gd name="T9" fmla="*/ 2147483647 h 278"/>
                <a:gd name="T10" fmla="*/ 2147483647 w 593"/>
                <a:gd name="T11" fmla="*/ 2147483647 h 278"/>
                <a:gd name="T12" fmla="*/ 0 60000 65536"/>
                <a:gd name="T13" fmla="*/ 0 60000 65536"/>
                <a:gd name="T14" fmla="*/ 0 60000 65536"/>
                <a:gd name="T15" fmla="*/ 0 60000 65536"/>
                <a:gd name="T16" fmla="*/ 0 60000 65536"/>
                <a:gd name="T17" fmla="*/ 0 60000 65536"/>
                <a:gd name="T18" fmla="*/ 0 w 593"/>
                <a:gd name="T19" fmla="*/ 0 h 278"/>
                <a:gd name="T20" fmla="*/ 593 w 593"/>
                <a:gd name="T21" fmla="*/ 278 h 278"/>
              </a:gdLst>
              <a:ahLst/>
              <a:cxnLst>
                <a:cxn ang="T12">
                  <a:pos x="T0" y="T1"/>
                </a:cxn>
                <a:cxn ang="T13">
                  <a:pos x="T2" y="T3"/>
                </a:cxn>
                <a:cxn ang="T14">
                  <a:pos x="T4" y="T5"/>
                </a:cxn>
                <a:cxn ang="T15">
                  <a:pos x="T6" y="T7"/>
                </a:cxn>
                <a:cxn ang="T16">
                  <a:pos x="T8" y="T9"/>
                </a:cxn>
                <a:cxn ang="T17">
                  <a:pos x="T10" y="T11"/>
                </a:cxn>
              </a:cxnLst>
              <a:rect l="T18" t="T19" r="T20" b="T21"/>
              <a:pathLst>
                <a:path w="593" h="278">
                  <a:moveTo>
                    <a:pt x="21" y="91"/>
                  </a:moveTo>
                  <a:lnTo>
                    <a:pt x="207" y="278"/>
                  </a:lnTo>
                  <a:lnTo>
                    <a:pt x="593" y="204"/>
                  </a:lnTo>
                  <a:lnTo>
                    <a:pt x="384" y="0"/>
                  </a:lnTo>
                  <a:lnTo>
                    <a:pt x="0" y="72"/>
                  </a:lnTo>
                  <a:lnTo>
                    <a:pt x="21" y="91"/>
                  </a:lnTo>
                  <a:close/>
                </a:path>
              </a:pathLst>
            </a:custGeom>
            <a:solidFill>
              <a:srgbClr val="00B0F0">
                <a:alpha val="39999"/>
              </a:srgbClr>
            </a:solidFill>
            <a:ln w="9525">
              <a:solidFill>
                <a:sysClr val="windowText" lastClr="000000"/>
              </a:solidFill>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grpSp>
      <p:grpSp>
        <p:nvGrpSpPr>
          <p:cNvPr id="33" name="グループ化 183"/>
          <p:cNvGrpSpPr>
            <a:grpSpLocks/>
          </p:cNvGrpSpPr>
          <p:nvPr/>
        </p:nvGrpSpPr>
        <p:grpSpPr bwMode="auto">
          <a:xfrm>
            <a:off x="3530015" y="2275395"/>
            <a:ext cx="1408229" cy="1359846"/>
            <a:chOff x="4951414" y="3441700"/>
            <a:chExt cx="1525586" cy="1359694"/>
          </a:xfrm>
        </p:grpSpPr>
        <p:sp>
          <p:nvSpPr>
            <p:cNvPr id="34" name="Freeform 1095"/>
            <p:cNvSpPr>
              <a:spLocks/>
            </p:cNvSpPr>
            <p:nvPr/>
          </p:nvSpPr>
          <p:spPr bwMode="auto">
            <a:xfrm>
              <a:off x="4951414" y="3441700"/>
              <a:ext cx="820736" cy="482600"/>
            </a:xfrm>
            <a:custGeom>
              <a:avLst/>
              <a:gdLst>
                <a:gd name="T0" fmla="*/ 2147483647 w 593"/>
                <a:gd name="T1" fmla="*/ 2147483647 h 278"/>
                <a:gd name="T2" fmla="*/ 2147483647 w 593"/>
                <a:gd name="T3" fmla="*/ 2147483647 h 278"/>
                <a:gd name="T4" fmla="*/ 2147483647 w 593"/>
                <a:gd name="T5" fmla="*/ 2147483647 h 278"/>
                <a:gd name="T6" fmla="*/ 2147483647 w 593"/>
                <a:gd name="T7" fmla="*/ 0 h 278"/>
                <a:gd name="T8" fmla="*/ 0 w 593"/>
                <a:gd name="T9" fmla="*/ 2147483647 h 278"/>
                <a:gd name="T10" fmla="*/ 2147483647 w 593"/>
                <a:gd name="T11" fmla="*/ 2147483647 h 278"/>
                <a:gd name="T12" fmla="*/ 0 60000 65536"/>
                <a:gd name="T13" fmla="*/ 0 60000 65536"/>
                <a:gd name="T14" fmla="*/ 0 60000 65536"/>
                <a:gd name="T15" fmla="*/ 0 60000 65536"/>
                <a:gd name="T16" fmla="*/ 0 60000 65536"/>
                <a:gd name="T17" fmla="*/ 0 60000 65536"/>
                <a:gd name="T18" fmla="*/ 0 w 593"/>
                <a:gd name="T19" fmla="*/ 0 h 278"/>
                <a:gd name="T20" fmla="*/ 593 w 593"/>
                <a:gd name="T21" fmla="*/ 278 h 278"/>
              </a:gdLst>
              <a:ahLst/>
              <a:cxnLst>
                <a:cxn ang="T12">
                  <a:pos x="T0" y="T1"/>
                </a:cxn>
                <a:cxn ang="T13">
                  <a:pos x="T2" y="T3"/>
                </a:cxn>
                <a:cxn ang="T14">
                  <a:pos x="T4" y="T5"/>
                </a:cxn>
                <a:cxn ang="T15">
                  <a:pos x="T6" y="T7"/>
                </a:cxn>
                <a:cxn ang="T16">
                  <a:pos x="T8" y="T9"/>
                </a:cxn>
                <a:cxn ang="T17">
                  <a:pos x="T10" y="T11"/>
                </a:cxn>
              </a:cxnLst>
              <a:rect l="T18" t="T19" r="T20" b="T21"/>
              <a:pathLst>
                <a:path w="593" h="278">
                  <a:moveTo>
                    <a:pt x="21" y="91"/>
                  </a:moveTo>
                  <a:lnTo>
                    <a:pt x="207" y="278"/>
                  </a:lnTo>
                  <a:lnTo>
                    <a:pt x="593" y="204"/>
                  </a:lnTo>
                  <a:lnTo>
                    <a:pt x="384" y="0"/>
                  </a:lnTo>
                  <a:lnTo>
                    <a:pt x="0" y="72"/>
                  </a:lnTo>
                  <a:lnTo>
                    <a:pt x="21" y="91"/>
                  </a:lnTo>
                  <a:close/>
                </a:path>
              </a:pathLst>
            </a:custGeom>
            <a:solidFill>
              <a:srgbClr val="0000FF">
                <a:alpha val="39999"/>
              </a:srgbClr>
            </a:solidFill>
            <a:ln w="9525">
              <a:solidFill>
                <a:sysClr val="windowText" lastClr="000000"/>
              </a:solidFill>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55" name="Line 1097"/>
            <p:cNvSpPr>
              <a:spLocks noChangeShapeType="1"/>
            </p:cNvSpPr>
            <p:nvPr/>
          </p:nvSpPr>
          <p:spPr bwMode="auto">
            <a:xfrm flipH="1" flipV="1">
              <a:off x="5240338" y="3914772"/>
              <a:ext cx="689768" cy="886622"/>
            </a:xfrm>
            <a:prstGeom prst="line">
              <a:avLst/>
            </a:prstGeom>
            <a:noFill/>
            <a:ln w="9525">
              <a:solidFill>
                <a:sysClr val="windowText" lastClr="000000"/>
              </a:solidFill>
              <a:prstDash val="dash"/>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56" name="Freeform 1095"/>
            <p:cNvSpPr>
              <a:spLocks/>
            </p:cNvSpPr>
            <p:nvPr/>
          </p:nvSpPr>
          <p:spPr bwMode="auto">
            <a:xfrm>
              <a:off x="5332414" y="3917950"/>
              <a:ext cx="820736" cy="482600"/>
            </a:xfrm>
            <a:custGeom>
              <a:avLst/>
              <a:gdLst>
                <a:gd name="T0" fmla="*/ 2147483647 w 593"/>
                <a:gd name="T1" fmla="*/ 2147483647 h 278"/>
                <a:gd name="T2" fmla="*/ 2147483647 w 593"/>
                <a:gd name="T3" fmla="*/ 2147483647 h 278"/>
                <a:gd name="T4" fmla="*/ 2147483647 w 593"/>
                <a:gd name="T5" fmla="*/ 2147483647 h 278"/>
                <a:gd name="T6" fmla="*/ 2147483647 w 593"/>
                <a:gd name="T7" fmla="*/ 0 h 278"/>
                <a:gd name="T8" fmla="*/ 0 w 593"/>
                <a:gd name="T9" fmla="*/ 2147483647 h 278"/>
                <a:gd name="T10" fmla="*/ 2147483647 w 593"/>
                <a:gd name="T11" fmla="*/ 2147483647 h 278"/>
                <a:gd name="T12" fmla="*/ 0 60000 65536"/>
                <a:gd name="T13" fmla="*/ 0 60000 65536"/>
                <a:gd name="T14" fmla="*/ 0 60000 65536"/>
                <a:gd name="T15" fmla="*/ 0 60000 65536"/>
                <a:gd name="T16" fmla="*/ 0 60000 65536"/>
                <a:gd name="T17" fmla="*/ 0 60000 65536"/>
                <a:gd name="T18" fmla="*/ 0 w 593"/>
                <a:gd name="T19" fmla="*/ 0 h 278"/>
                <a:gd name="T20" fmla="*/ 593 w 593"/>
                <a:gd name="T21" fmla="*/ 278 h 278"/>
              </a:gdLst>
              <a:ahLst/>
              <a:cxnLst>
                <a:cxn ang="T12">
                  <a:pos x="T0" y="T1"/>
                </a:cxn>
                <a:cxn ang="T13">
                  <a:pos x="T2" y="T3"/>
                </a:cxn>
                <a:cxn ang="T14">
                  <a:pos x="T4" y="T5"/>
                </a:cxn>
                <a:cxn ang="T15">
                  <a:pos x="T6" y="T7"/>
                </a:cxn>
                <a:cxn ang="T16">
                  <a:pos x="T8" y="T9"/>
                </a:cxn>
                <a:cxn ang="T17">
                  <a:pos x="T10" y="T11"/>
                </a:cxn>
              </a:cxnLst>
              <a:rect l="T18" t="T19" r="T20" b="T21"/>
              <a:pathLst>
                <a:path w="593" h="278">
                  <a:moveTo>
                    <a:pt x="21" y="91"/>
                  </a:moveTo>
                  <a:lnTo>
                    <a:pt x="207" y="278"/>
                  </a:lnTo>
                  <a:lnTo>
                    <a:pt x="593" y="204"/>
                  </a:lnTo>
                  <a:lnTo>
                    <a:pt x="384" y="0"/>
                  </a:lnTo>
                  <a:lnTo>
                    <a:pt x="0" y="72"/>
                  </a:lnTo>
                  <a:lnTo>
                    <a:pt x="21" y="91"/>
                  </a:lnTo>
                  <a:close/>
                </a:path>
              </a:pathLst>
            </a:custGeom>
            <a:solidFill>
              <a:srgbClr val="0000FF">
                <a:alpha val="39999"/>
              </a:srgbClr>
            </a:solidFill>
            <a:ln w="9525">
              <a:solidFill>
                <a:sysClr val="windowText" lastClr="000000"/>
              </a:solidFill>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57" name="Freeform 1095"/>
            <p:cNvSpPr>
              <a:spLocks/>
            </p:cNvSpPr>
            <p:nvPr/>
          </p:nvSpPr>
          <p:spPr bwMode="auto">
            <a:xfrm>
              <a:off x="5640389" y="4314825"/>
              <a:ext cx="820736" cy="482600"/>
            </a:xfrm>
            <a:custGeom>
              <a:avLst/>
              <a:gdLst>
                <a:gd name="T0" fmla="*/ 2147483647 w 593"/>
                <a:gd name="T1" fmla="*/ 2147483647 h 278"/>
                <a:gd name="T2" fmla="*/ 2147483647 w 593"/>
                <a:gd name="T3" fmla="*/ 2147483647 h 278"/>
                <a:gd name="T4" fmla="*/ 2147483647 w 593"/>
                <a:gd name="T5" fmla="*/ 2147483647 h 278"/>
                <a:gd name="T6" fmla="*/ 2147483647 w 593"/>
                <a:gd name="T7" fmla="*/ 0 h 278"/>
                <a:gd name="T8" fmla="*/ 0 w 593"/>
                <a:gd name="T9" fmla="*/ 2147483647 h 278"/>
                <a:gd name="T10" fmla="*/ 2147483647 w 593"/>
                <a:gd name="T11" fmla="*/ 2147483647 h 278"/>
                <a:gd name="T12" fmla="*/ 0 60000 65536"/>
                <a:gd name="T13" fmla="*/ 0 60000 65536"/>
                <a:gd name="T14" fmla="*/ 0 60000 65536"/>
                <a:gd name="T15" fmla="*/ 0 60000 65536"/>
                <a:gd name="T16" fmla="*/ 0 60000 65536"/>
                <a:gd name="T17" fmla="*/ 0 60000 65536"/>
                <a:gd name="T18" fmla="*/ 0 w 593"/>
                <a:gd name="T19" fmla="*/ 0 h 278"/>
                <a:gd name="T20" fmla="*/ 593 w 593"/>
                <a:gd name="T21" fmla="*/ 278 h 278"/>
              </a:gdLst>
              <a:ahLst/>
              <a:cxnLst>
                <a:cxn ang="T12">
                  <a:pos x="T0" y="T1"/>
                </a:cxn>
                <a:cxn ang="T13">
                  <a:pos x="T2" y="T3"/>
                </a:cxn>
                <a:cxn ang="T14">
                  <a:pos x="T4" y="T5"/>
                </a:cxn>
                <a:cxn ang="T15">
                  <a:pos x="T6" y="T7"/>
                </a:cxn>
                <a:cxn ang="T16">
                  <a:pos x="T8" y="T9"/>
                </a:cxn>
                <a:cxn ang="T17">
                  <a:pos x="T10" y="T11"/>
                </a:cxn>
              </a:cxnLst>
              <a:rect l="T18" t="T19" r="T20" b="T21"/>
              <a:pathLst>
                <a:path w="593" h="278">
                  <a:moveTo>
                    <a:pt x="21" y="91"/>
                  </a:moveTo>
                  <a:lnTo>
                    <a:pt x="207" y="278"/>
                  </a:lnTo>
                  <a:lnTo>
                    <a:pt x="593" y="204"/>
                  </a:lnTo>
                  <a:lnTo>
                    <a:pt x="384" y="0"/>
                  </a:lnTo>
                  <a:lnTo>
                    <a:pt x="0" y="72"/>
                  </a:lnTo>
                  <a:lnTo>
                    <a:pt x="21" y="91"/>
                  </a:lnTo>
                  <a:close/>
                </a:path>
              </a:pathLst>
            </a:custGeom>
            <a:solidFill>
              <a:srgbClr val="0000FF">
                <a:alpha val="39999"/>
              </a:srgbClr>
            </a:solidFill>
            <a:ln w="9525">
              <a:solidFill>
                <a:sysClr val="windowText" lastClr="000000"/>
              </a:solidFill>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58" name="Line 1097"/>
            <p:cNvSpPr>
              <a:spLocks noChangeShapeType="1"/>
            </p:cNvSpPr>
            <p:nvPr/>
          </p:nvSpPr>
          <p:spPr bwMode="auto">
            <a:xfrm flipH="1" flipV="1">
              <a:off x="5772150" y="3797299"/>
              <a:ext cx="704850" cy="895349"/>
            </a:xfrm>
            <a:prstGeom prst="line">
              <a:avLst/>
            </a:prstGeom>
            <a:noFill/>
            <a:ln w="9525">
              <a:solidFill>
                <a:sysClr val="windowText" lastClr="000000"/>
              </a:solidFill>
              <a:prstDash val="dash"/>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grpSp>
      <p:grpSp>
        <p:nvGrpSpPr>
          <p:cNvPr id="59" name="グループ化 172"/>
          <p:cNvGrpSpPr>
            <a:grpSpLocks/>
          </p:cNvGrpSpPr>
          <p:nvPr/>
        </p:nvGrpSpPr>
        <p:grpSpPr bwMode="auto">
          <a:xfrm>
            <a:off x="2170143" y="2669141"/>
            <a:ext cx="1167905" cy="1298719"/>
            <a:chOff x="3494090" y="3832225"/>
            <a:chExt cx="1265234" cy="1298574"/>
          </a:xfrm>
        </p:grpSpPr>
        <p:sp>
          <p:nvSpPr>
            <p:cNvPr id="60" name="Line 1117"/>
            <p:cNvSpPr>
              <a:spLocks noChangeShapeType="1"/>
            </p:cNvSpPr>
            <p:nvPr/>
          </p:nvSpPr>
          <p:spPr bwMode="auto">
            <a:xfrm flipH="1" flipV="1">
              <a:off x="3781422" y="3838571"/>
              <a:ext cx="977902" cy="1228728"/>
            </a:xfrm>
            <a:prstGeom prst="line">
              <a:avLst/>
            </a:prstGeom>
            <a:noFill/>
            <a:ln w="9525">
              <a:solidFill>
                <a:sysClr val="windowText" lastClr="000000"/>
              </a:solidFill>
              <a:prstDash val="dash"/>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61" name="Freeform 1095"/>
            <p:cNvSpPr>
              <a:spLocks noChangeAspect="1"/>
            </p:cNvSpPr>
            <p:nvPr/>
          </p:nvSpPr>
          <p:spPr bwMode="auto">
            <a:xfrm>
              <a:off x="3494090" y="3832225"/>
              <a:ext cx="430210" cy="252968"/>
            </a:xfrm>
            <a:custGeom>
              <a:avLst/>
              <a:gdLst>
                <a:gd name="T0" fmla="*/ 2147483647 w 593"/>
                <a:gd name="T1" fmla="*/ 2147483647 h 278"/>
                <a:gd name="T2" fmla="*/ 2147483647 w 593"/>
                <a:gd name="T3" fmla="*/ 2147483647 h 278"/>
                <a:gd name="T4" fmla="*/ 2147483647 w 593"/>
                <a:gd name="T5" fmla="*/ 2147483647 h 278"/>
                <a:gd name="T6" fmla="*/ 2147483647 w 593"/>
                <a:gd name="T7" fmla="*/ 0 h 278"/>
                <a:gd name="T8" fmla="*/ 0 w 593"/>
                <a:gd name="T9" fmla="*/ 2147483647 h 278"/>
                <a:gd name="T10" fmla="*/ 2147483647 w 593"/>
                <a:gd name="T11" fmla="*/ 2147483647 h 278"/>
                <a:gd name="T12" fmla="*/ 0 60000 65536"/>
                <a:gd name="T13" fmla="*/ 0 60000 65536"/>
                <a:gd name="T14" fmla="*/ 0 60000 65536"/>
                <a:gd name="T15" fmla="*/ 0 60000 65536"/>
                <a:gd name="T16" fmla="*/ 0 60000 65536"/>
                <a:gd name="T17" fmla="*/ 0 60000 65536"/>
                <a:gd name="T18" fmla="*/ 0 w 593"/>
                <a:gd name="T19" fmla="*/ 0 h 278"/>
                <a:gd name="T20" fmla="*/ 593 w 593"/>
                <a:gd name="T21" fmla="*/ 278 h 278"/>
              </a:gdLst>
              <a:ahLst/>
              <a:cxnLst>
                <a:cxn ang="T12">
                  <a:pos x="T0" y="T1"/>
                </a:cxn>
                <a:cxn ang="T13">
                  <a:pos x="T2" y="T3"/>
                </a:cxn>
                <a:cxn ang="T14">
                  <a:pos x="T4" y="T5"/>
                </a:cxn>
                <a:cxn ang="T15">
                  <a:pos x="T6" y="T7"/>
                </a:cxn>
                <a:cxn ang="T16">
                  <a:pos x="T8" y="T9"/>
                </a:cxn>
                <a:cxn ang="T17">
                  <a:pos x="T10" y="T11"/>
                </a:cxn>
              </a:cxnLst>
              <a:rect l="T18" t="T19" r="T20" b="T21"/>
              <a:pathLst>
                <a:path w="593" h="278">
                  <a:moveTo>
                    <a:pt x="21" y="91"/>
                  </a:moveTo>
                  <a:lnTo>
                    <a:pt x="207" y="278"/>
                  </a:lnTo>
                  <a:lnTo>
                    <a:pt x="593" y="204"/>
                  </a:lnTo>
                  <a:lnTo>
                    <a:pt x="384" y="0"/>
                  </a:lnTo>
                  <a:lnTo>
                    <a:pt x="0" y="72"/>
                  </a:lnTo>
                  <a:lnTo>
                    <a:pt x="21" y="91"/>
                  </a:lnTo>
                  <a:close/>
                </a:path>
              </a:pathLst>
            </a:custGeom>
            <a:solidFill>
              <a:srgbClr val="92D050">
                <a:alpha val="36862"/>
              </a:srgbClr>
            </a:solidFill>
            <a:ln w="9525">
              <a:solidFill>
                <a:sysClr val="windowText" lastClr="000000"/>
              </a:solidFill>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62" name="Freeform 1095"/>
            <p:cNvSpPr>
              <a:spLocks noChangeAspect="1"/>
            </p:cNvSpPr>
            <p:nvPr/>
          </p:nvSpPr>
          <p:spPr bwMode="auto">
            <a:xfrm>
              <a:off x="3843340" y="4267200"/>
              <a:ext cx="430210" cy="252968"/>
            </a:xfrm>
            <a:custGeom>
              <a:avLst/>
              <a:gdLst>
                <a:gd name="T0" fmla="*/ 2147483647 w 593"/>
                <a:gd name="T1" fmla="*/ 2147483647 h 278"/>
                <a:gd name="T2" fmla="*/ 2147483647 w 593"/>
                <a:gd name="T3" fmla="*/ 2147483647 h 278"/>
                <a:gd name="T4" fmla="*/ 2147483647 w 593"/>
                <a:gd name="T5" fmla="*/ 2147483647 h 278"/>
                <a:gd name="T6" fmla="*/ 2147483647 w 593"/>
                <a:gd name="T7" fmla="*/ 0 h 278"/>
                <a:gd name="T8" fmla="*/ 0 w 593"/>
                <a:gd name="T9" fmla="*/ 2147483647 h 278"/>
                <a:gd name="T10" fmla="*/ 2147483647 w 593"/>
                <a:gd name="T11" fmla="*/ 2147483647 h 278"/>
                <a:gd name="T12" fmla="*/ 0 60000 65536"/>
                <a:gd name="T13" fmla="*/ 0 60000 65536"/>
                <a:gd name="T14" fmla="*/ 0 60000 65536"/>
                <a:gd name="T15" fmla="*/ 0 60000 65536"/>
                <a:gd name="T16" fmla="*/ 0 60000 65536"/>
                <a:gd name="T17" fmla="*/ 0 60000 65536"/>
                <a:gd name="T18" fmla="*/ 0 w 593"/>
                <a:gd name="T19" fmla="*/ 0 h 278"/>
                <a:gd name="T20" fmla="*/ 593 w 593"/>
                <a:gd name="T21" fmla="*/ 278 h 278"/>
              </a:gdLst>
              <a:ahLst/>
              <a:cxnLst>
                <a:cxn ang="T12">
                  <a:pos x="T0" y="T1"/>
                </a:cxn>
                <a:cxn ang="T13">
                  <a:pos x="T2" y="T3"/>
                </a:cxn>
                <a:cxn ang="T14">
                  <a:pos x="T4" y="T5"/>
                </a:cxn>
                <a:cxn ang="T15">
                  <a:pos x="T6" y="T7"/>
                </a:cxn>
                <a:cxn ang="T16">
                  <a:pos x="T8" y="T9"/>
                </a:cxn>
                <a:cxn ang="T17">
                  <a:pos x="T10" y="T11"/>
                </a:cxn>
              </a:cxnLst>
              <a:rect l="T18" t="T19" r="T20" b="T21"/>
              <a:pathLst>
                <a:path w="593" h="278">
                  <a:moveTo>
                    <a:pt x="21" y="91"/>
                  </a:moveTo>
                  <a:lnTo>
                    <a:pt x="207" y="278"/>
                  </a:lnTo>
                  <a:lnTo>
                    <a:pt x="593" y="204"/>
                  </a:lnTo>
                  <a:lnTo>
                    <a:pt x="384" y="0"/>
                  </a:lnTo>
                  <a:lnTo>
                    <a:pt x="0" y="72"/>
                  </a:lnTo>
                  <a:lnTo>
                    <a:pt x="21" y="91"/>
                  </a:lnTo>
                  <a:close/>
                </a:path>
              </a:pathLst>
            </a:custGeom>
            <a:solidFill>
              <a:srgbClr val="92D050">
                <a:alpha val="38039"/>
              </a:srgbClr>
            </a:solidFill>
            <a:ln w="9525">
              <a:solidFill>
                <a:sysClr val="windowText" lastClr="000000"/>
              </a:solidFill>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63" name="Freeform 1095"/>
            <p:cNvSpPr>
              <a:spLocks noChangeAspect="1"/>
            </p:cNvSpPr>
            <p:nvPr/>
          </p:nvSpPr>
          <p:spPr bwMode="auto">
            <a:xfrm>
              <a:off x="4141790" y="4641850"/>
              <a:ext cx="430210" cy="252968"/>
            </a:xfrm>
            <a:custGeom>
              <a:avLst/>
              <a:gdLst>
                <a:gd name="T0" fmla="*/ 2147483647 w 593"/>
                <a:gd name="T1" fmla="*/ 2147483647 h 278"/>
                <a:gd name="T2" fmla="*/ 2147483647 w 593"/>
                <a:gd name="T3" fmla="*/ 2147483647 h 278"/>
                <a:gd name="T4" fmla="*/ 2147483647 w 593"/>
                <a:gd name="T5" fmla="*/ 2147483647 h 278"/>
                <a:gd name="T6" fmla="*/ 2147483647 w 593"/>
                <a:gd name="T7" fmla="*/ 0 h 278"/>
                <a:gd name="T8" fmla="*/ 0 w 593"/>
                <a:gd name="T9" fmla="*/ 2147483647 h 278"/>
                <a:gd name="T10" fmla="*/ 2147483647 w 593"/>
                <a:gd name="T11" fmla="*/ 2147483647 h 278"/>
                <a:gd name="T12" fmla="*/ 0 60000 65536"/>
                <a:gd name="T13" fmla="*/ 0 60000 65536"/>
                <a:gd name="T14" fmla="*/ 0 60000 65536"/>
                <a:gd name="T15" fmla="*/ 0 60000 65536"/>
                <a:gd name="T16" fmla="*/ 0 60000 65536"/>
                <a:gd name="T17" fmla="*/ 0 60000 65536"/>
                <a:gd name="T18" fmla="*/ 0 w 593"/>
                <a:gd name="T19" fmla="*/ 0 h 278"/>
                <a:gd name="T20" fmla="*/ 593 w 593"/>
                <a:gd name="T21" fmla="*/ 278 h 278"/>
              </a:gdLst>
              <a:ahLst/>
              <a:cxnLst>
                <a:cxn ang="T12">
                  <a:pos x="T0" y="T1"/>
                </a:cxn>
                <a:cxn ang="T13">
                  <a:pos x="T2" y="T3"/>
                </a:cxn>
                <a:cxn ang="T14">
                  <a:pos x="T4" y="T5"/>
                </a:cxn>
                <a:cxn ang="T15">
                  <a:pos x="T6" y="T7"/>
                </a:cxn>
                <a:cxn ang="T16">
                  <a:pos x="T8" y="T9"/>
                </a:cxn>
                <a:cxn ang="T17">
                  <a:pos x="T10" y="T11"/>
                </a:cxn>
              </a:cxnLst>
              <a:rect l="T18" t="T19" r="T20" b="T21"/>
              <a:pathLst>
                <a:path w="593" h="278">
                  <a:moveTo>
                    <a:pt x="21" y="91"/>
                  </a:moveTo>
                  <a:lnTo>
                    <a:pt x="207" y="278"/>
                  </a:lnTo>
                  <a:lnTo>
                    <a:pt x="593" y="204"/>
                  </a:lnTo>
                  <a:lnTo>
                    <a:pt x="384" y="0"/>
                  </a:lnTo>
                  <a:lnTo>
                    <a:pt x="0" y="72"/>
                  </a:lnTo>
                  <a:lnTo>
                    <a:pt x="21" y="91"/>
                  </a:lnTo>
                  <a:close/>
                </a:path>
              </a:pathLst>
            </a:custGeom>
            <a:solidFill>
              <a:srgbClr val="92D050">
                <a:alpha val="36862"/>
              </a:srgbClr>
            </a:solidFill>
            <a:ln w="9525">
              <a:solidFill>
                <a:sysClr val="windowText" lastClr="000000"/>
              </a:solidFill>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64" name="Line 1117"/>
            <p:cNvSpPr>
              <a:spLocks noChangeShapeType="1"/>
            </p:cNvSpPr>
            <p:nvPr/>
          </p:nvSpPr>
          <p:spPr bwMode="auto">
            <a:xfrm flipH="1" flipV="1">
              <a:off x="3641722" y="4076696"/>
              <a:ext cx="841377" cy="1054103"/>
            </a:xfrm>
            <a:prstGeom prst="line">
              <a:avLst/>
            </a:prstGeom>
            <a:noFill/>
            <a:ln w="9525">
              <a:solidFill>
                <a:sysClr val="windowText" lastClr="000000"/>
              </a:solidFill>
              <a:prstDash val="dash"/>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grpSp>
      <p:sp>
        <p:nvSpPr>
          <p:cNvPr id="65" name="Line 891"/>
          <p:cNvSpPr>
            <a:spLocks noChangeShapeType="1"/>
          </p:cNvSpPr>
          <p:nvPr/>
        </p:nvSpPr>
        <p:spPr bwMode="auto">
          <a:xfrm flipV="1">
            <a:off x="2058771" y="2608810"/>
            <a:ext cx="5166224" cy="1236801"/>
          </a:xfrm>
          <a:prstGeom prst="line">
            <a:avLst/>
          </a:prstGeom>
          <a:noFill/>
          <a:ln w="19050">
            <a:solidFill>
              <a:srgbClr val="809E90"/>
            </a:solidFill>
            <a:round/>
            <a:headEnd/>
            <a:tailEnd type="triangle" w="lg" len="lg"/>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66" name="Rectangle 990"/>
          <p:cNvSpPr>
            <a:spLocks noChangeArrowheads="1"/>
          </p:cNvSpPr>
          <p:nvPr/>
        </p:nvSpPr>
        <p:spPr bwMode="auto">
          <a:xfrm>
            <a:off x="2968774" y="4367959"/>
            <a:ext cx="1185492" cy="198459"/>
          </a:xfrm>
          <a:prstGeom prst="rect">
            <a:avLst/>
          </a:prstGeom>
          <a:noFill/>
          <a:ln w="9525">
            <a:noFill/>
            <a:miter lim="800000"/>
            <a:headEnd/>
            <a:tailEnd/>
          </a:ln>
        </p:spPr>
        <p:txBody>
          <a:bodyPr/>
          <a:lstStyle/>
          <a:p>
            <a:pPr algn="l" fontAlgn="auto">
              <a:spcBef>
                <a:spcPts val="0"/>
              </a:spcBef>
              <a:spcAft>
                <a:spcPts val="0"/>
              </a:spcAft>
              <a:defRPr/>
            </a:pPr>
            <a:endParaRPr kumimoji="0" lang="ja-JP" altLang="en-US" sz="1200" b="0" kern="0">
              <a:solidFill>
                <a:prstClr val="black"/>
              </a:solidFill>
              <a:latin typeface="Calibri"/>
              <a:ea typeface="ＭＳ Ｐゴシック"/>
            </a:endParaRPr>
          </a:p>
        </p:txBody>
      </p:sp>
      <p:sp>
        <p:nvSpPr>
          <p:cNvPr id="67" name="Line 1015"/>
          <p:cNvSpPr>
            <a:spLocks noChangeShapeType="1"/>
          </p:cNvSpPr>
          <p:nvPr/>
        </p:nvSpPr>
        <p:spPr bwMode="auto">
          <a:xfrm>
            <a:off x="2049979" y="3845610"/>
            <a:ext cx="1082915" cy="2122727"/>
          </a:xfrm>
          <a:prstGeom prst="line">
            <a:avLst/>
          </a:prstGeom>
          <a:noFill/>
          <a:ln w="9525">
            <a:solidFill>
              <a:srgbClr val="000000"/>
            </a:solidFill>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68" name="Line 1016"/>
          <p:cNvSpPr>
            <a:spLocks noChangeShapeType="1"/>
          </p:cNvSpPr>
          <p:nvPr/>
        </p:nvSpPr>
        <p:spPr bwMode="auto">
          <a:xfrm flipV="1">
            <a:off x="2428047" y="4796632"/>
            <a:ext cx="5498106" cy="1341587"/>
          </a:xfrm>
          <a:prstGeom prst="line">
            <a:avLst/>
          </a:prstGeom>
          <a:noFill/>
          <a:ln w="9525">
            <a:solidFill>
              <a:sysClr val="windowText" lastClr="000000"/>
            </a:solidFill>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69" name="Line 1018"/>
          <p:cNvSpPr>
            <a:spLocks noChangeShapeType="1"/>
          </p:cNvSpPr>
          <p:nvPr/>
        </p:nvSpPr>
        <p:spPr bwMode="auto">
          <a:xfrm>
            <a:off x="958271" y="3027955"/>
            <a:ext cx="1091708" cy="814478"/>
          </a:xfrm>
          <a:prstGeom prst="line">
            <a:avLst/>
          </a:prstGeom>
          <a:noFill/>
          <a:ln w="9525">
            <a:solidFill>
              <a:sysClr val="windowText" lastClr="000000"/>
            </a:solidFill>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70" name="Line 1019"/>
          <p:cNvSpPr>
            <a:spLocks noChangeShapeType="1"/>
          </p:cNvSpPr>
          <p:nvPr/>
        </p:nvSpPr>
        <p:spPr bwMode="auto">
          <a:xfrm flipH="1">
            <a:off x="1894648" y="3840846"/>
            <a:ext cx="150934" cy="415972"/>
          </a:xfrm>
          <a:prstGeom prst="line">
            <a:avLst/>
          </a:prstGeom>
          <a:noFill/>
          <a:ln w="9525">
            <a:solidFill>
              <a:sysClr val="windowText" lastClr="000000"/>
            </a:solidFill>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71" name="Rectangle 1022"/>
          <p:cNvSpPr>
            <a:spLocks noChangeArrowheads="1"/>
          </p:cNvSpPr>
          <p:nvPr/>
        </p:nvSpPr>
        <p:spPr bwMode="auto">
          <a:xfrm>
            <a:off x="4182108" y="4320325"/>
            <a:ext cx="312126" cy="196872"/>
          </a:xfrm>
          <a:prstGeom prst="rect">
            <a:avLst/>
          </a:prstGeom>
          <a:noFill/>
          <a:ln w="9525">
            <a:noFill/>
            <a:miter lim="800000"/>
            <a:headEnd/>
            <a:tailEnd/>
          </a:ln>
        </p:spPr>
        <p:txBody>
          <a:bodyPr/>
          <a:lstStyle/>
          <a:p>
            <a:pPr algn="l" fontAlgn="auto">
              <a:spcBef>
                <a:spcPts val="0"/>
              </a:spcBef>
              <a:spcAft>
                <a:spcPts val="0"/>
              </a:spcAft>
              <a:defRPr/>
            </a:pPr>
            <a:endParaRPr kumimoji="0" lang="ja-JP" altLang="en-US" sz="1200" b="0" kern="0">
              <a:solidFill>
                <a:prstClr val="black"/>
              </a:solidFill>
              <a:latin typeface="Calibri"/>
              <a:ea typeface="ＭＳ Ｐゴシック"/>
            </a:endParaRPr>
          </a:p>
        </p:txBody>
      </p:sp>
      <p:sp>
        <p:nvSpPr>
          <p:cNvPr id="72" name="Text Box 1053"/>
          <p:cNvSpPr txBox="1">
            <a:spLocks noChangeArrowheads="1"/>
          </p:cNvSpPr>
          <p:nvPr/>
        </p:nvSpPr>
        <p:spPr bwMode="auto">
          <a:xfrm>
            <a:off x="2880849" y="5290397"/>
            <a:ext cx="442870" cy="250610"/>
          </a:xfrm>
          <a:prstGeom prst="rect">
            <a:avLst/>
          </a:prstGeom>
          <a:noFill/>
          <a:ln w="9525">
            <a:noFill/>
            <a:miter lim="800000"/>
            <a:headEnd/>
            <a:tailEnd/>
          </a:ln>
        </p:spPr>
        <p:txBody>
          <a:bodyPr wrap="none" lIns="65306" tIns="32653" rIns="65306" bIns="32653">
            <a:spAutoFit/>
          </a:bodyPr>
          <a:lstStyle/>
          <a:p>
            <a:pPr algn="l" defTabSz="650875" fontAlgn="auto">
              <a:spcBef>
                <a:spcPts val="0"/>
              </a:spcBef>
              <a:spcAft>
                <a:spcPts val="0"/>
              </a:spcAft>
              <a:defRPr/>
            </a:pPr>
            <a:r>
              <a:rPr kumimoji="0" lang="en-US" altLang="ja-JP" sz="1200" b="0" kern="0">
                <a:solidFill>
                  <a:prstClr val="black"/>
                </a:solidFill>
                <a:latin typeface="Calibri"/>
                <a:ea typeface="ＭＳ Ｐゴシック"/>
                <a:cs typeface="Times New Roman" pitchFamily="18" charset="0"/>
              </a:rPr>
              <a:t>70°</a:t>
            </a:r>
          </a:p>
        </p:txBody>
      </p:sp>
      <p:sp>
        <p:nvSpPr>
          <p:cNvPr id="73" name="Text Box 1054"/>
          <p:cNvSpPr txBox="1">
            <a:spLocks noChangeArrowheads="1"/>
          </p:cNvSpPr>
          <p:nvPr/>
        </p:nvSpPr>
        <p:spPr bwMode="auto">
          <a:xfrm>
            <a:off x="1913701" y="4234591"/>
            <a:ext cx="364323" cy="250610"/>
          </a:xfrm>
          <a:prstGeom prst="rect">
            <a:avLst/>
          </a:prstGeom>
          <a:noFill/>
          <a:ln w="9525">
            <a:noFill/>
            <a:miter lim="800000"/>
            <a:headEnd/>
            <a:tailEnd/>
          </a:ln>
        </p:spPr>
        <p:txBody>
          <a:bodyPr wrap="none" lIns="65306" tIns="32653" rIns="65306" bIns="32653">
            <a:spAutoFit/>
          </a:bodyPr>
          <a:lstStyle/>
          <a:p>
            <a:pPr algn="l" defTabSz="650875" fontAlgn="auto">
              <a:spcBef>
                <a:spcPts val="0"/>
              </a:spcBef>
              <a:spcAft>
                <a:spcPts val="0"/>
              </a:spcAft>
              <a:defRPr/>
            </a:pPr>
            <a:r>
              <a:rPr kumimoji="0" lang="en-US" altLang="ja-JP" sz="1200" b="0" kern="0">
                <a:solidFill>
                  <a:prstClr val="black"/>
                </a:solidFill>
                <a:latin typeface="Calibri"/>
                <a:ea typeface="ＭＳ Ｐゴシック"/>
                <a:cs typeface="Times New Roman" pitchFamily="18" charset="0"/>
              </a:rPr>
              <a:t>8°</a:t>
            </a:r>
          </a:p>
        </p:txBody>
      </p:sp>
      <p:sp>
        <p:nvSpPr>
          <p:cNvPr id="74" name="Rectangle 1055"/>
          <p:cNvSpPr>
            <a:spLocks noChangeArrowheads="1"/>
          </p:cNvSpPr>
          <p:nvPr/>
        </p:nvSpPr>
        <p:spPr bwMode="auto">
          <a:xfrm>
            <a:off x="5946164" y="4362925"/>
            <a:ext cx="731158" cy="369332"/>
          </a:xfrm>
          <a:prstGeom prst="rect">
            <a:avLst/>
          </a:prstGeom>
          <a:noFill/>
          <a:ln w="9525">
            <a:noFill/>
            <a:miter lim="800000"/>
            <a:headEnd/>
            <a:tailEnd/>
          </a:ln>
        </p:spPr>
        <p:txBody>
          <a:bodyPr lIns="0" tIns="0" rIns="0" bIns="0">
            <a:spAutoFit/>
          </a:bodyPr>
          <a:lstStyle/>
          <a:p>
            <a:pPr algn="l" defTabSz="650875" fontAlgn="auto">
              <a:spcBef>
                <a:spcPts val="0"/>
              </a:spcBef>
              <a:spcAft>
                <a:spcPts val="0"/>
              </a:spcAft>
              <a:defRPr/>
            </a:pPr>
            <a:r>
              <a:rPr kumimoji="0" lang="en-US" altLang="ja-JP" sz="1200" b="0" kern="0">
                <a:solidFill>
                  <a:srgbClr val="000000"/>
                </a:solidFill>
                <a:latin typeface="Calibri"/>
                <a:ea typeface="ＭＳ Ｐゴシック"/>
              </a:rPr>
              <a:t>350 or 490km</a:t>
            </a:r>
          </a:p>
        </p:txBody>
      </p:sp>
      <p:sp>
        <p:nvSpPr>
          <p:cNvPr id="75" name="Line 1056"/>
          <p:cNvSpPr>
            <a:spLocks noChangeShapeType="1"/>
          </p:cNvSpPr>
          <p:nvPr/>
        </p:nvSpPr>
        <p:spPr bwMode="auto">
          <a:xfrm flipV="1">
            <a:off x="5786700" y="4714070"/>
            <a:ext cx="508485" cy="125425"/>
          </a:xfrm>
          <a:prstGeom prst="line">
            <a:avLst/>
          </a:prstGeom>
          <a:noFill/>
          <a:ln w="9525">
            <a:solidFill>
              <a:sysClr val="windowText" lastClr="000000"/>
            </a:solidFill>
            <a:prstDash val="sysDot"/>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grpSp>
        <p:nvGrpSpPr>
          <p:cNvPr id="76" name="Group 1067"/>
          <p:cNvGrpSpPr>
            <a:grpSpLocks/>
          </p:cNvGrpSpPr>
          <p:nvPr/>
        </p:nvGrpSpPr>
        <p:grpSpPr bwMode="auto">
          <a:xfrm>
            <a:off x="3276504" y="3618599"/>
            <a:ext cx="7326" cy="563632"/>
            <a:chOff x="4790" y="1707"/>
            <a:chExt cx="7" cy="423"/>
          </a:xfrm>
        </p:grpSpPr>
        <p:sp>
          <p:nvSpPr>
            <p:cNvPr id="77" name="Rectangle 1068"/>
            <p:cNvSpPr>
              <a:spLocks noChangeArrowheads="1"/>
            </p:cNvSpPr>
            <p:nvPr/>
          </p:nvSpPr>
          <p:spPr bwMode="auto">
            <a:xfrm>
              <a:off x="4790" y="1707"/>
              <a:ext cx="7" cy="32"/>
            </a:xfrm>
            <a:prstGeom prst="rect">
              <a:avLst/>
            </a:prstGeom>
            <a:solidFill>
              <a:srgbClr val="000000"/>
            </a:solidFill>
            <a:ln w="6350">
              <a:solidFill>
                <a:sysClr val="windowText" lastClr="000000"/>
              </a:solidFill>
              <a:prstDash val="sysDash"/>
              <a:miter lim="800000"/>
              <a:headEnd/>
              <a:tailEnd/>
            </a:ln>
          </p:spPr>
          <p:txBody>
            <a:bodyPr/>
            <a:lstStyle/>
            <a:p>
              <a:pPr algn="l" fontAlgn="auto">
                <a:spcBef>
                  <a:spcPts val="0"/>
                </a:spcBef>
                <a:spcAft>
                  <a:spcPts val="0"/>
                </a:spcAft>
                <a:defRPr/>
              </a:pPr>
              <a:endParaRPr kumimoji="0" lang="ja-JP" altLang="en-US" sz="1200" b="0" kern="0">
                <a:solidFill>
                  <a:prstClr val="black"/>
                </a:solidFill>
                <a:latin typeface="Calibri"/>
                <a:ea typeface="ＭＳ Ｐゴシック"/>
              </a:endParaRPr>
            </a:p>
          </p:txBody>
        </p:sp>
        <p:sp>
          <p:nvSpPr>
            <p:cNvPr id="78" name="Rectangle 1069"/>
            <p:cNvSpPr>
              <a:spLocks noChangeArrowheads="1"/>
            </p:cNvSpPr>
            <p:nvPr/>
          </p:nvSpPr>
          <p:spPr bwMode="auto">
            <a:xfrm>
              <a:off x="4790" y="1768"/>
              <a:ext cx="7" cy="28"/>
            </a:xfrm>
            <a:prstGeom prst="rect">
              <a:avLst/>
            </a:prstGeom>
            <a:solidFill>
              <a:srgbClr val="000000"/>
            </a:solidFill>
            <a:ln w="6350">
              <a:solidFill>
                <a:sysClr val="windowText" lastClr="000000"/>
              </a:solidFill>
              <a:prstDash val="sysDash"/>
              <a:miter lim="800000"/>
              <a:headEnd/>
              <a:tailEnd/>
            </a:ln>
          </p:spPr>
          <p:txBody>
            <a:bodyPr/>
            <a:lstStyle/>
            <a:p>
              <a:pPr algn="l" fontAlgn="auto">
                <a:spcBef>
                  <a:spcPts val="0"/>
                </a:spcBef>
                <a:spcAft>
                  <a:spcPts val="0"/>
                </a:spcAft>
                <a:defRPr/>
              </a:pPr>
              <a:endParaRPr kumimoji="0" lang="ja-JP" altLang="en-US" sz="1200" b="0" kern="0">
                <a:solidFill>
                  <a:prstClr val="black"/>
                </a:solidFill>
                <a:latin typeface="Calibri"/>
                <a:ea typeface="ＭＳ Ｐゴシック"/>
              </a:endParaRPr>
            </a:p>
          </p:txBody>
        </p:sp>
        <p:sp>
          <p:nvSpPr>
            <p:cNvPr id="79" name="Rectangle 1070"/>
            <p:cNvSpPr>
              <a:spLocks noChangeArrowheads="1"/>
            </p:cNvSpPr>
            <p:nvPr/>
          </p:nvSpPr>
          <p:spPr bwMode="auto">
            <a:xfrm>
              <a:off x="4790" y="1820"/>
              <a:ext cx="7" cy="32"/>
            </a:xfrm>
            <a:prstGeom prst="rect">
              <a:avLst/>
            </a:prstGeom>
            <a:solidFill>
              <a:srgbClr val="000000"/>
            </a:solidFill>
            <a:ln w="6350">
              <a:solidFill>
                <a:sysClr val="windowText" lastClr="000000"/>
              </a:solidFill>
              <a:prstDash val="sysDash"/>
              <a:miter lim="800000"/>
              <a:headEnd/>
              <a:tailEnd/>
            </a:ln>
          </p:spPr>
          <p:txBody>
            <a:bodyPr/>
            <a:lstStyle/>
            <a:p>
              <a:pPr algn="l" fontAlgn="auto">
                <a:spcBef>
                  <a:spcPts val="0"/>
                </a:spcBef>
                <a:spcAft>
                  <a:spcPts val="0"/>
                </a:spcAft>
                <a:defRPr/>
              </a:pPr>
              <a:endParaRPr kumimoji="0" lang="ja-JP" altLang="en-US" sz="1200" b="0" kern="0">
                <a:solidFill>
                  <a:prstClr val="black"/>
                </a:solidFill>
                <a:latin typeface="Calibri"/>
                <a:ea typeface="ＭＳ Ｐゴシック"/>
              </a:endParaRPr>
            </a:p>
          </p:txBody>
        </p:sp>
        <p:sp>
          <p:nvSpPr>
            <p:cNvPr id="80" name="Rectangle 1071"/>
            <p:cNvSpPr>
              <a:spLocks noChangeArrowheads="1"/>
            </p:cNvSpPr>
            <p:nvPr/>
          </p:nvSpPr>
          <p:spPr bwMode="auto">
            <a:xfrm>
              <a:off x="4790" y="1879"/>
              <a:ext cx="7" cy="30"/>
            </a:xfrm>
            <a:prstGeom prst="rect">
              <a:avLst/>
            </a:prstGeom>
            <a:solidFill>
              <a:srgbClr val="000000"/>
            </a:solidFill>
            <a:ln w="6350">
              <a:solidFill>
                <a:sysClr val="windowText" lastClr="000000"/>
              </a:solidFill>
              <a:prstDash val="sysDash"/>
              <a:miter lim="800000"/>
              <a:headEnd/>
              <a:tailEnd/>
            </a:ln>
          </p:spPr>
          <p:txBody>
            <a:bodyPr/>
            <a:lstStyle/>
            <a:p>
              <a:pPr algn="l" fontAlgn="auto">
                <a:spcBef>
                  <a:spcPts val="0"/>
                </a:spcBef>
                <a:spcAft>
                  <a:spcPts val="0"/>
                </a:spcAft>
                <a:defRPr/>
              </a:pPr>
              <a:endParaRPr kumimoji="0" lang="ja-JP" altLang="en-US" sz="1200" b="0" kern="0">
                <a:solidFill>
                  <a:prstClr val="black"/>
                </a:solidFill>
                <a:latin typeface="Calibri"/>
                <a:ea typeface="ＭＳ Ｐゴシック"/>
              </a:endParaRPr>
            </a:p>
          </p:txBody>
        </p:sp>
        <p:sp>
          <p:nvSpPr>
            <p:cNvPr id="81" name="Rectangle 1072"/>
            <p:cNvSpPr>
              <a:spLocks noChangeArrowheads="1"/>
            </p:cNvSpPr>
            <p:nvPr/>
          </p:nvSpPr>
          <p:spPr bwMode="auto">
            <a:xfrm>
              <a:off x="4790" y="1936"/>
              <a:ext cx="7" cy="30"/>
            </a:xfrm>
            <a:prstGeom prst="rect">
              <a:avLst/>
            </a:prstGeom>
            <a:solidFill>
              <a:srgbClr val="000000"/>
            </a:solidFill>
            <a:ln w="6350">
              <a:solidFill>
                <a:sysClr val="windowText" lastClr="000000"/>
              </a:solidFill>
              <a:prstDash val="sysDash"/>
              <a:miter lim="800000"/>
              <a:headEnd/>
              <a:tailEnd/>
            </a:ln>
          </p:spPr>
          <p:txBody>
            <a:bodyPr/>
            <a:lstStyle/>
            <a:p>
              <a:pPr algn="l" fontAlgn="auto">
                <a:spcBef>
                  <a:spcPts val="0"/>
                </a:spcBef>
                <a:spcAft>
                  <a:spcPts val="0"/>
                </a:spcAft>
                <a:defRPr/>
              </a:pPr>
              <a:endParaRPr kumimoji="0" lang="ja-JP" altLang="en-US" sz="1200" b="0" kern="0">
                <a:solidFill>
                  <a:prstClr val="black"/>
                </a:solidFill>
                <a:latin typeface="Calibri"/>
                <a:ea typeface="ＭＳ Ｐゴシック"/>
              </a:endParaRPr>
            </a:p>
          </p:txBody>
        </p:sp>
        <p:sp>
          <p:nvSpPr>
            <p:cNvPr id="82" name="Rectangle 1073"/>
            <p:cNvSpPr>
              <a:spLocks noChangeArrowheads="1"/>
            </p:cNvSpPr>
            <p:nvPr/>
          </p:nvSpPr>
          <p:spPr bwMode="auto">
            <a:xfrm>
              <a:off x="4790" y="1992"/>
              <a:ext cx="7" cy="26"/>
            </a:xfrm>
            <a:prstGeom prst="rect">
              <a:avLst/>
            </a:prstGeom>
            <a:solidFill>
              <a:srgbClr val="000000"/>
            </a:solidFill>
            <a:ln w="6350">
              <a:solidFill>
                <a:sysClr val="windowText" lastClr="000000"/>
              </a:solidFill>
              <a:prstDash val="sysDash"/>
              <a:miter lim="800000"/>
              <a:headEnd/>
              <a:tailEnd/>
            </a:ln>
          </p:spPr>
          <p:txBody>
            <a:bodyPr/>
            <a:lstStyle/>
            <a:p>
              <a:pPr algn="l" fontAlgn="auto">
                <a:spcBef>
                  <a:spcPts val="0"/>
                </a:spcBef>
                <a:spcAft>
                  <a:spcPts val="0"/>
                </a:spcAft>
                <a:defRPr/>
              </a:pPr>
              <a:endParaRPr kumimoji="0" lang="ja-JP" altLang="en-US" sz="1200" b="0" kern="0">
                <a:solidFill>
                  <a:prstClr val="black"/>
                </a:solidFill>
                <a:latin typeface="Calibri"/>
                <a:ea typeface="ＭＳ Ｐゴシック"/>
              </a:endParaRPr>
            </a:p>
          </p:txBody>
        </p:sp>
        <p:sp>
          <p:nvSpPr>
            <p:cNvPr id="83" name="Rectangle 1074"/>
            <p:cNvSpPr>
              <a:spLocks noChangeArrowheads="1"/>
            </p:cNvSpPr>
            <p:nvPr/>
          </p:nvSpPr>
          <p:spPr bwMode="auto">
            <a:xfrm>
              <a:off x="4790" y="2049"/>
              <a:ext cx="7" cy="26"/>
            </a:xfrm>
            <a:prstGeom prst="rect">
              <a:avLst/>
            </a:prstGeom>
            <a:solidFill>
              <a:srgbClr val="000000"/>
            </a:solidFill>
            <a:ln w="6350">
              <a:solidFill>
                <a:sysClr val="windowText" lastClr="000000"/>
              </a:solidFill>
              <a:prstDash val="sysDash"/>
              <a:miter lim="800000"/>
              <a:headEnd/>
              <a:tailEnd/>
            </a:ln>
          </p:spPr>
          <p:txBody>
            <a:bodyPr/>
            <a:lstStyle/>
            <a:p>
              <a:pPr algn="l" fontAlgn="auto">
                <a:spcBef>
                  <a:spcPts val="0"/>
                </a:spcBef>
                <a:spcAft>
                  <a:spcPts val="0"/>
                </a:spcAft>
                <a:defRPr/>
              </a:pPr>
              <a:endParaRPr kumimoji="0" lang="ja-JP" altLang="en-US" sz="1200" b="0" kern="0">
                <a:solidFill>
                  <a:prstClr val="black"/>
                </a:solidFill>
                <a:latin typeface="Calibri"/>
                <a:ea typeface="ＭＳ Ｐゴシック"/>
              </a:endParaRPr>
            </a:p>
          </p:txBody>
        </p:sp>
        <p:sp>
          <p:nvSpPr>
            <p:cNvPr id="84" name="Rectangle 1075"/>
            <p:cNvSpPr>
              <a:spLocks noChangeArrowheads="1"/>
            </p:cNvSpPr>
            <p:nvPr/>
          </p:nvSpPr>
          <p:spPr bwMode="auto">
            <a:xfrm>
              <a:off x="4790" y="2106"/>
              <a:ext cx="7" cy="24"/>
            </a:xfrm>
            <a:prstGeom prst="rect">
              <a:avLst/>
            </a:prstGeom>
            <a:solidFill>
              <a:srgbClr val="000000"/>
            </a:solidFill>
            <a:ln w="6350">
              <a:solidFill>
                <a:sysClr val="windowText" lastClr="000000"/>
              </a:solidFill>
              <a:prstDash val="sysDash"/>
              <a:miter lim="800000"/>
              <a:headEnd/>
              <a:tailEnd/>
            </a:ln>
          </p:spPr>
          <p:txBody>
            <a:bodyPr/>
            <a:lstStyle/>
            <a:p>
              <a:pPr algn="l" fontAlgn="auto">
                <a:spcBef>
                  <a:spcPts val="0"/>
                </a:spcBef>
                <a:spcAft>
                  <a:spcPts val="0"/>
                </a:spcAft>
                <a:defRPr/>
              </a:pPr>
              <a:endParaRPr kumimoji="0" lang="ja-JP" altLang="en-US" sz="1200" b="0" kern="0">
                <a:solidFill>
                  <a:prstClr val="black"/>
                </a:solidFill>
                <a:latin typeface="Calibri"/>
                <a:ea typeface="ＭＳ Ｐゴシック"/>
              </a:endParaRPr>
            </a:p>
          </p:txBody>
        </p:sp>
      </p:grpSp>
      <p:sp>
        <p:nvSpPr>
          <p:cNvPr id="85" name="Line 1076"/>
          <p:cNvSpPr>
            <a:spLocks noChangeShapeType="1"/>
          </p:cNvSpPr>
          <p:nvPr/>
        </p:nvSpPr>
        <p:spPr bwMode="auto">
          <a:xfrm>
            <a:off x="5420354" y="3086698"/>
            <a:ext cx="962755" cy="928792"/>
          </a:xfrm>
          <a:prstGeom prst="line">
            <a:avLst/>
          </a:prstGeom>
          <a:noFill/>
          <a:ln w="9525">
            <a:solidFill>
              <a:srgbClr val="000000"/>
            </a:solidFill>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86" name="Rectangle 1077"/>
          <p:cNvSpPr>
            <a:spLocks noChangeArrowheads="1"/>
          </p:cNvSpPr>
          <p:nvPr/>
        </p:nvSpPr>
        <p:spPr bwMode="auto">
          <a:xfrm>
            <a:off x="6580934" y="3815445"/>
            <a:ext cx="875240" cy="184666"/>
          </a:xfrm>
          <a:prstGeom prst="rect">
            <a:avLst/>
          </a:prstGeom>
          <a:noFill/>
          <a:ln w="9525">
            <a:noFill/>
            <a:miter lim="800000"/>
            <a:headEnd/>
            <a:tailEnd/>
          </a:ln>
        </p:spPr>
        <p:txBody>
          <a:bodyPr wrap="none" lIns="0" tIns="0" rIns="0" bIns="0">
            <a:spAutoFit/>
          </a:bodyPr>
          <a:lstStyle/>
          <a:p>
            <a:pPr algn="l" defTabSz="650875" fontAlgn="auto">
              <a:spcBef>
                <a:spcPts val="0"/>
              </a:spcBef>
              <a:spcAft>
                <a:spcPts val="0"/>
              </a:spcAft>
              <a:defRPr/>
            </a:pPr>
            <a:r>
              <a:rPr kumimoji="0" lang="en-US" altLang="ja-JP" sz="1200" b="0" kern="0">
                <a:solidFill>
                  <a:srgbClr val="000000"/>
                </a:solidFill>
                <a:latin typeface="Calibri"/>
                <a:ea typeface="ＭＳ Ｐゴシック"/>
              </a:rPr>
              <a:t>25 km x 25km</a:t>
            </a:r>
            <a:endParaRPr kumimoji="0" lang="ja-JP" altLang="en-US" sz="1200" b="0" kern="0">
              <a:solidFill>
                <a:srgbClr val="000000"/>
              </a:solidFill>
              <a:latin typeface="Calibri"/>
              <a:ea typeface="ＭＳ Ｐゴシック"/>
            </a:endParaRPr>
          </a:p>
        </p:txBody>
      </p:sp>
      <p:sp>
        <p:nvSpPr>
          <p:cNvPr id="87" name="Line 1078"/>
          <p:cNvSpPr>
            <a:spLocks noChangeShapeType="1"/>
          </p:cNvSpPr>
          <p:nvPr/>
        </p:nvSpPr>
        <p:spPr bwMode="auto">
          <a:xfrm>
            <a:off x="5943495" y="2913642"/>
            <a:ext cx="435217" cy="1106611"/>
          </a:xfrm>
          <a:prstGeom prst="line">
            <a:avLst/>
          </a:prstGeom>
          <a:noFill/>
          <a:ln w="9525">
            <a:solidFill>
              <a:srgbClr val="000000"/>
            </a:solidFill>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88" name="Line 1079"/>
          <p:cNvSpPr>
            <a:spLocks noChangeShapeType="1"/>
          </p:cNvSpPr>
          <p:nvPr/>
        </p:nvSpPr>
        <p:spPr bwMode="auto">
          <a:xfrm flipH="1">
            <a:off x="6383107" y="2827910"/>
            <a:ext cx="74734" cy="1195521"/>
          </a:xfrm>
          <a:prstGeom prst="line">
            <a:avLst/>
          </a:prstGeom>
          <a:noFill/>
          <a:ln w="9525">
            <a:solidFill>
              <a:srgbClr val="000000"/>
            </a:solidFill>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89" name="Line 1080"/>
          <p:cNvSpPr>
            <a:spLocks noChangeShapeType="1"/>
          </p:cNvSpPr>
          <p:nvPr/>
        </p:nvSpPr>
        <p:spPr bwMode="auto">
          <a:xfrm>
            <a:off x="3976955" y="4596584"/>
            <a:ext cx="136280" cy="169881"/>
          </a:xfrm>
          <a:prstGeom prst="line">
            <a:avLst/>
          </a:prstGeom>
          <a:noFill/>
          <a:ln w="15875">
            <a:solidFill>
              <a:sysClr val="windowText" lastClr="000000"/>
            </a:solidFill>
            <a:round/>
            <a:headEnd type="none" w="sm" len="med"/>
            <a:tailEnd type="stealth" w="sm" len="sm"/>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grpSp>
        <p:nvGrpSpPr>
          <p:cNvPr id="90" name="Group 1081"/>
          <p:cNvGrpSpPr>
            <a:grpSpLocks/>
          </p:cNvGrpSpPr>
          <p:nvPr/>
        </p:nvGrpSpPr>
        <p:grpSpPr bwMode="auto">
          <a:xfrm>
            <a:off x="5939098" y="2959695"/>
            <a:ext cx="5862" cy="566803"/>
            <a:chOff x="4788" y="1705"/>
            <a:chExt cx="8" cy="425"/>
          </a:xfrm>
        </p:grpSpPr>
        <p:sp>
          <p:nvSpPr>
            <p:cNvPr id="91" name="Rectangle 1082"/>
            <p:cNvSpPr>
              <a:spLocks noChangeArrowheads="1"/>
            </p:cNvSpPr>
            <p:nvPr/>
          </p:nvSpPr>
          <p:spPr bwMode="auto">
            <a:xfrm>
              <a:off x="4788" y="1705"/>
              <a:ext cx="8" cy="26"/>
            </a:xfrm>
            <a:prstGeom prst="rect">
              <a:avLst/>
            </a:prstGeom>
            <a:solidFill>
              <a:srgbClr val="000000"/>
            </a:solidFill>
            <a:ln w="9525">
              <a:noFill/>
              <a:miter lim="800000"/>
              <a:headEnd/>
              <a:tailEnd/>
            </a:ln>
          </p:spPr>
          <p:txBody>
            <a:bodyPr/>
            <a:lstStyle/>
            <a:p>
              <a:pPr algn="l" fontAlgn="auto">
                <a:spcBef>
                  <a:spcPts val="0"/>
                </a:spcBef>
                <a:spcAft>
                  <a:spcPts val="0"/>
                </a:spcAft>
                <a:defRPr/>
              </a:pPr>
              <a:endParaRPr kumimoji="0" lang="ja-JP" altLang="en-US" sz="1200" b="0" kern="0">
                <a:solidFill>
                  <a:prstClr val="black"/>
                </a:solidFill>
                <a:latin typeface="Calibri"/>
                <a:ea typeface="ＭＳ Ｐゴシック"/>
              </a:endParaRPr>
            </a:p>
          </p:txBody>
        </p:sp>
        <p:sp>
          <p:nvSpPr>
            <p:cNvPr id="92" name="Rectangle 1083"/>
            <p:cNvSpPr>
              <a:spLocks noChangeArrowheads="1"/>
            </p:cNvSpPr>
            <p:nvPr/>
          </p:nvSpPr>
          <p:spPr bwMode="auto">
            <a:xfrm>
              <a:off x="4788" y="1762"/>
              <a:ext cx="8" cy="28"/>
            </a:xfrm>
            <a:prstGeom prst="rect">
              <a:avLst/>
            </a:prstGeom>
            <a:solidFill>
              <a:srgbClr val="000000"/>
            </a:solidFill>
            <a:ln w="9525">
              <a:noFill/>
              <a:miter lim="800000"/>
              <a:headEnd/>
              <a:tailEnd/>
            </a:ln>
          </p:spPr>
          <p:txBody>
            <a:bodyPr/>
            <a:lstStyle/>
            <a:p>
              <a:pPr algn="l" fontAlgn="auto">
                <a:spcBef>
                  <a:spcPts val="0"/>
                </a:spcBef>
                <a:spcAft>
                  <a:spcPts val="0"/>
                </a:spcAft>
                <a:defRPr/>
              </a:pPr>
              <a:endParaRPr kumimoji="0" lang="ja-JP" altLang="en-US" sz="1200" b="0" kern="0">
                <a:solidFill>
                  <a:prstClr val="black"/>
                </a:solidFill>
                <a:latin typeface="Calibri"/>
                <a:ea typeface="ＭＳ Ｐゴシック"/>
              </a:endParaRPr>
            </a:p>
          </p:txBody>
        </p:sp>
        <p:sp>
          <p:nvSpPr>
            <p:cNvPr id="93" name="Rectangle 1084"/>
            <p:cNvSpPr>
              <a:spLocks noChangeArrowheads="1"/>
            </p:cNvSpPr>
            <p:nvPr/>
          </p:nvSpPr>
          <p:spPr bwMode="auto">
            <a:xfrm>
              <a:off x="4788" y="1819"/>
              <a:ext cx="8" cy="34"/>
            </a:xfrm>
            <a:prstGeom prst="rect">
              <a:avLst/>
            </a:prstGeom>
            <a:solidFill>
              <a:srgbClr val="000000"/>
            </a:solidFill>
            <a:ln w="9525">
              <a:noFill/>
              <a:miter lim="800000"/>
              <a:headEnd/>
              <a:tailEnd/>
            </a:ln>
          </p:spPr>
          <p:txBody>
            <a:bodyPr/>
            <a:lstStyle/>
            <a:p>
              <a:pPr algn="l" fontAlgn="auto">
                <a:spcBef>
                  <a:spcPts val="0"/>
                </a:spcBef>
                <a:spcAft>
                  <a:spcPts val="0"/>
                </a:spcAft>
                <a:defRPr/>
              </a:pPr>
              <a:endParaRPr kumimoji="0" lang="ja-JP" altLang="en-US" sz="1200" b="0" kern="0">
                <a:solidFill>
                  <a:prstClr val="black"/>
                </a:solidFill>
                <a:latin typeface="Calibri"/>
                <a:ea typeface="ＭＳ Ｐゴシック"/>
              </a:endParaRPr>
            </a:p>
          </p:txBody>
        </p:sp>
        <p:sp>
          <p:nvSpPr>
            <p:cNvPr id="94" name="Rectangle 1085"/>
            <p:cNvSpPr>
              <a:spLocks noChangeArrowheads="1"/>
            </p:cNvSpPr>
            <p:nvPr/>
          </p:nvSpPr>
          <p:spPr bwMode="auto">
            <a:xfrm>
              <a:off x="4788" y="1875"/>
              <a:ext cx="8" cy="28"/>
            </a:xfrm>
            <a:prstGeom prst="rect">
              <a:avLst/>
            </a:prstGeom>
            <a:solidFill>
              <a:srgbClr val="000000"/>
            </a:solidFill>
            <a:ln w="9525">
              <a:noFill/>
              <a:miter lim="800000"/>
              <a:headEnd/>
              <a:tailEnd/>
            </a:ln>
          </p:spPr>
          <p:txBody>
            <a:bodyPr/>
            <a:lstStyle/>
            <a:p>
              <a:pPr algn="l" fontAlgn="auto">
                <a:spcBef>
                  <a:spcPts val="0"/>
                </a:spcBef>
                <a:spcAft>
                  <a:spcPts val="0"/>
                </a:spcAft>
                <a:defRPr/>
              </a:pPr>
              <a:endParaRPr kumimoji="0" lang="ja-JP" altLang="en-US" sz="1200" b="0" kern="0">
                <a:solidFill>
                  <a:prstClr val="black"/>
                </a:solidFill>
                <a:latin typeface="Calibri"/>
                <a:ea typeface="ＭＳ Ｐゴシック"/>
              </a:endParaRPr>
            </a:p>
          </p:txBody>
        </p:sp>
        <p:sp>
          <p:nvSpPr>
            <p:cNvPr id="95" name="Rectangle 1086"/>
            <p:cNvSpPr>
              <a:spLocks noChangeArrowheads="1"/>
            </p:cNvSpPr>
            <p:nvPr/>
          </p:nvSpPr>
          <p:spPr bwMode="auto">
            <a:xfrm>
              <a:off x="4788" y="1934"/>
              <a:ext cx="8" cy="26"/>
            </a:xfrm>
            <a:prstGeom prst="rect">
              <a:avLst/>
            </a:prstGeom>
            <a:solidFill>
              <a:srgbClr val="000000"/>
            </a:solidFill>
            <a:ln w="9525">
              <a:noFill/>
              <a:miter lim="800000"/>
              <a:headEnd/>
              <a:tailEnd/>
            </a:ln>
          </p:spPr>
          <p:txBody>
            <a:bodyPr/>
            <a:lstStyle/>
            <a:p>
              <a:pPr algn="l" fontAlgn="auto">
                <a:spcBef>
                  <a:spcPts val="0"/>
                </a:spcBef>
                <a:spcAft>
                  <a:spcPts val="0"/>
                </a:spcAft>
                <a:defRPr/>
              </a:pPr>
              <a:endParaRPr kumimoji="0" lang="ja-JP" altLang="en-US" sz="1200" b="0" kern="0">
                <a:solidFill>
                  <a:prstClr val="black"/>
                </a:solidFill>
                <a:latin typeface="Calibri"/>
                <a:ea typeface="ＭＳ Ｐゴシック"/>
              </a:endParaRPr>
            </a:p>
          </p:txBody>
        </p:sp>
        <p:sp>
          <p:nvSpPr>
            <p:cNvPr id="96" name="Rectangle 1087"/>
            <p:cNvSpPr>
              <a:spLocks noChangeArrowheads="1"/>
            </p:cNvSpPr>
            <p:nvPr/>
          </p:nvSpPr>
          <p:spPr bwMode="auto">
            <a:xfrm>
              <a:off x="4788" y="1991"/>
              <a:ext cx="8" cy="34"/>
            </a:xfrm>
            <a:prstGeom prst="rect">
              <a:avLst/>
            </a:prstGeom>
            <a:solidFill>
              <a:srgbClr val="000000"/>
            </a:solidFill>
            <a:ln w="9525">
              <a:noFill/>
              <a:miter lim="800000"/>
              <a:headEnd/>
              <a:tailEnd/>
            </a:ln>
          </p:spPr>
          <p:txBody>
            <a:bodyPr/>
            <a:lstStyle/>
            <a:p>
              <a:pPr algn="l" fontAlgn="auto">
                <a:spcBef>
                  <a:spcPts val="0"/>
                </a:spcBef>
                <a:spcAft>
                  <a:spcPts val="0"/>
                </a:spcAft>
                <a:defRPr/>
              </a:pPr>
              <a:endParaRPr kumimoji="0" lang="ja-JP" altLang="en-US" sz="1200" b="0" kern="0">
                <a:solidFill>
                  <a:prstClr val="black"/>
                </a:solidFill>
                <a:latin typeface="Calibri"/>
                <a:ea typeface="ＭＳ Ｐゴシック"/>
              </a:endParaRPr>
            </a:p>
          </p:txBody>
        </p:sp>
        <p:sp>
          <p:nvSpPr>
            <p:cNvPr id="97" name="Rectangle 1088"/>
            <p:cNvSpPr>
              <a:spLocks noChangeArrowheads="1"/>
            </p:cNvSpPr>
            <p:nvPr/>
          </p:nvSpPr>
          <p:spPr bwMode="auto">
            <a:xfrm>
              <a:off x="4788" y="2045"/>
              <a:ext cx="8" cy="30"/>
            </a:xfrm>
            <a:prstGeom prst="rect">
              <a:avLst/>
            </a:prstGeom>
            <a:solidFill>
              <a:srgbClr val="000000"/>
            </a:solidFill>
            <a:ln w="9525">
              <a:noFill/>
              <a:miter lim="800000"/>
              <a:headEnd/>
              <a:tailEnd/>
            </a:ln>
          </p:spPr>
          <p:txBody>
            <a:bodyPr/>
            <a:lstStyle/>
            <a:p>
              <a:pPr algn="l" fontAlgn="auto">
                <a:spcBef>
                  <a:spcPts val="0"/>
                </a:spcBef>
                <a:spcAft>
                  <a:spcPts val="0"/>
                </a:spcAft>
                <a:defRPr/>
              </a:pPr>
              <a:endParaRPr kumimoji="0" lang="ja-JP" altLang="en-US" sz="1200" b="0" kern="0">
                <a:solidFill>
                  <a:prstClr val="black"/>
                </a:solidFill>
                <a:latin typeface="Calibri"/>
                <a:ea typeface="ＭＳ Ｐゴシック"/>
              </a:endParaRPr>
            </a:p>
          </p:txBody>
        </p:sp>
        <p:sp>
          <p:nvSpPr>
            <p:cNvPr id="98" name="Rectangle 1089"/>
            <p:cNvSpPr>
              <a:spLocks noChangeArrowheads="1"/>
            </p:cNvSpPr>
            <p:nvPr/>
          </p:nvSpPr>
          <p:spPr bwMode="auto">
            <a:xfrm>
              <a:off x="4788" y="2106"/>
              <a:ext cx="8" cy="24"/>
            </a:xfrm>
            <a:prstGeom prst="rect">
              <a:avLst/>
            </a:prstGeom>
            <a:solidFill>
              <a:srgbClr val="000000"/>
            </a:solidFill>
            <a:ln w="9525">
              <a:noFill/>
              <a:miter lim="800000"/>
              <a:headEnd/>
              <a:tailEnd/>
            </a:ln>
          </p:spPr>
          <p:txBody>
            <a:bodyPr/>
            <a:lstStyle/>
            <a:p>
              <a:pPr algn="l" fontAlgn="auto">
                <a:spcBef>
                  <a:spcPts val="0"/>
                </a:spcBef>
                <a:spcAft>
                  <a:spcPts val="0"/>
                </a:spcAft>
                <a:defRPr/>
              </a:pPr>
              <a:endParaRPr kumimoji="0" lang="ja-JP" altLang="en-US" sz="1200" b="0" kern="0">
                <a:solidFill>
                  <a:prstClr val="black"/>
                </a:solidFill>
                <a:latin typeface="Calibri"/>
                <a:ea typeface="ＭＳ Ｐゴシック"/>
              </a:endParaRPr>
            </a:p>
          </p:txBody>
        </p:sp>
      </p:grpSp>
      <p:sp>
        <p:nvSpPr>
          <p:cNvPr id="99" name="Text Box 1091"/>
          <p:cNvSpPr txBox="1">
            <a:spLocks noChangeArrowheads="1"/>
          </p:cNvSpPr>
          <p:nvPr/>
        </p:nvSpPr>
        <p:spPr bwMode="auto">
          <a:xfrm>
            <a:off x="1233762" y="3085112"/>
            <a:ext cx="442870" cy="250610"/>
          </a:xfrm>
          <a:prstGeom prst="rect">
            <a:avLst/>
          </a:prstGeom>
          <a:noFill/>
          <a:ln w="9525">
            <a:noFill/>
            <a:miter lim="800000"/>
            <a:headEnd/>
            <a:tailEnd/>
          </a:ln>
        </p:spPr>
        <p:txBody>
          <a:bodyPr wrap="none" lIns="65306" tIns="32653" rIns="65306" bIns="32653">
            <a:spAutoFit/>
          </a:bodyPr>
          <a:lstStyle/>
          <a:p>
            <a:pPr algn="l" defTabSz="650875" fontAlgn="auto">
              <a:spcBef>
                <a:spcPts val="0"/>
              </a:spcBef>
              <a:spcAft>
                <a:spcPts val="0"/>
              </a:spcAft>
              <a:defRPr/>
            </a:pPr>
            <a:r>
              <a:rPr kumimoji="0" lang="en-US" altLang="ja-JP" sz="1200" b="0" kern="0">
                <a:solidFill>
                  <a:prstClr val="black"/>
                </a:solidFill>
                <a:latin typeface="Calibri"/>
                <a:ea typeface="ＭＳ Ｐゴシック"/>
                <a:cs typeface="Times New Roman" pitchFamily="18" charset="0"/>
              </a:rPr>
              <a:t>70°</a:t>
            </a:r>
          </a:p>
        </p:txBody>
      </p:sp>
      <p:sp>
        <p:nvSpPr>
          <p:cNvPr id="100" name="Freeform 1092"/>
          <p:cNvSpPr>
            <a:spLocks/>
          </p:cNvSpPr>
          <p:nvPr/>
        </p:nvSpPr>
        <p:spPr bwMode="auto">
          <a:xfrm>
            <a:off x="964133" y="2867599"/>
            <a:ext cx="92319" cy="228626"/>
          </a:xfrm>
          <a:custGeom>
            <a:avLst/>
            <a:gdLst>
              <a:gd name="T0" fmla="*/ 0 w 96"/>
              <a:gd name="T1" fmla="*/ 0 h 200"/>
              <a:gd name="T2" fmla="*/ 2147483647 w 96"/>
              <a:gd name="T3" fmla="*/ 2147483647 h 200"/>
              <a:gd name="T4" fmla="*/ 0 60000 65536"/>
              <a:gd name="T5" fmla="*/ 0 60000 65536"/>
              <a:gd name="T6" fmla="*/ 0 w 96"/>
              <a:gd name="T7" fmla="*/ 0 h 200"/>
              <a:gd name="T8" fmla="*/ 96 w 96"/>
              <a:gd name="T9" fmla="*/ 200 h 200"/>
            </a:gdLst>
            <a:ahLst/>
            <a:cxnLst>
              <a:cxn ang="T4">
                <a:pos x="T0" y="T1"/>
              </a:cxn>
              <a:cxn ang="T5">
                <a:pos x="T2" y="T3"/>
              </a:cxn>
            </a:cxnLst>
            <a:rect l="T6" t="T7" r="T8" b="T9"/>
            <a:pathLst>
              <a:path w="96" h="200">
                <a:moveTo>
                  <a:pt x="0" y="0"/>
                </a:moveTo>
                <a:cubicBezTo>
                  <a:pt x="70" y="23"/>
                  <a:pt x="96" y="132"/>
                  <a:pt x="96" y="200"/>
                </a:cubicBezTo>
              </a:path>
            </a:pathLst>
          </a:custGeom>
          <a:noFill/>
          <a:ln w="9525">
            <a:solidFill>
              <a:sysClr val="windowText" lastClr="000000"/>
            </a:solidFill>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101" name="Line 1096"/>
          <p:cNvSpPr>
            <a:spLocks noChangeShapeType="1"/>
          </p:cNvSpPr>
          <p:nvPr/>
        </p:nvSpPr>
        <p:spPr bwMode="auto">
          <a:xfrm>
            <a:off x="4258306" y="4958572"/>
            <a:ext cx="134815" cy="168294"/>
          </a:xfrm>
          <a:prstGeom prst="line">
            <a:avLst/>
          </a:prstGeom>
          <a:noFill/>
          <a:ln w="15875">
            <a:solidFill>
              <a:sysClr val="windowText" lastClr="000000"/>
            </a:solidFill>
            <a:round/>
            <a:headEnd type="stealth" w="sm" len="sm"/>
            <a:tailEnd type="none" w="sm" len="sm"/>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102" name="Line 1100"/>
          <p:cNvSpPr>
            <a:spLocks noChangeShapeType="1"/>
          </p:cNvSpPr>
          <p:nvPr/>
        </p:nvSpPr>
        <p:spPr bwMode="auto">
          <a:xfrm flipH="1" flipV="1">
            <a:off x="5689981" y="4426700"/>
            <a:ext cx="276956" cy="369929"/>
          </a:xfrm>
          <a:prstGeom prst="line">
            <a:avLst/>
          </a:prstGeom>
          <a:noFill/>
          <a:ln w="12700">
            <a:solidFill>
              <a:sysClr val="windowText" lastClr="000000"/>
            </a:solidFill>
            <a:round/>
            <a:headEnd type="triangle" w="sm" len="sm"/>
            <a:tailEnd type="triangle" w="sm" len="sm"/>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103" name="Line 1118"/>
          <p:cNvSpPr>
            <a:spLocks noChangeShapeType="1"/>
          </p:cNvSpPr>
          <p:nvPr/>
        </p:nvSpPr>
        <p:spPr bwMode="auto">
          <a:xfrm flipV="1">
            <a:off x="3847999" y="4907765"/>
            <a:ext cx="615460" cy="165118"/>
          </a:xfrm>
          <a:prstGeom prst="line">
            <a:avLst/>
          </a:prstGeom>
          <a:noFill/>
          <a:ln w="9525">
            <a:solidFill>
              <a:sysClr val="windowText" lastClr="000000"/>
            </a:solidFill>
            <a:prstDash val="sysDot"/>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104" name="Line 1119"/>
          <p:cNvSpPr>
            <a:spLocks noChangeShapeType="1"/>
          </p:cNvSpPr>
          <p:nvPr/>
        </p:nvSpPr>
        <p:spPr bwMode="auto">
          <a:xfrm flipV="1">
            <a:off x="3707324" y="4742646"/>
            <a:ext cx="545121" cy="147654"/>
          </a:xfrm>
          <a:prstGeom prst="line">
            <a:avLst/>
          </a:prstGeom>
          <a:noFill/>
          <a:ln w="9525">
            <a:solidFill>
              <a:sysClr val="windowText" lastClr="000000"/>
            </a:solidFill>
            <a:prstDash val="sysDot"/>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105" name="Line 1121"/>
          <p:cNvSpPr>
            <a:spLocks noChangeShapeType="1"/>
          </p:cNvSpPr>
          <p:nvPr/>
        </p:nvSpPr>
        <p:spPr bwMode="auto">
          <a:xfrm flipH="1" flipV="1">
            <a:off x="958269" y="3027954"/>
            <a:ext cx="929784" cy="1228863"/>
          </a:xfrm>
          <a:prstGeom prst="line">
            <a:avLst/>
          </a:prstGeom>
          <a:noFill/>
          <a:ln w="12700">
            <a:solidFill>
              <a:srgbClr val="FF0000"/>
            </a:solidFill>
            <a:round/>
            <a:headEnd type="triangle" w="med" len="med"/>
            <a:tailEnd type="triangle" w="med" len="me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106" name="Rectangle 1126"/>
          <p:cNvSpPr>
            <a:spLocks noChangeArrowheads="1"/>
          </p:cNvSpPr>
          <p:nvPr/>
        </p:nvSpPr>
        <p:spPr bwMode="auto">
          <a:xfrm>
            <a:off x="4230452" y="4742303"/>
            <a:ext cx="792773" cy="190500"/>
          </a:xfrm>
          <a:prstGeom prst="rect">
            <a:avLst/>
          </a:prstGeom>
          <a:noFill/>
          <a:ln w="9525">
            <a:noFill/>
            <a:miter lim="800000"/>
            <a:headEnd/>
            <a:tailEnd/>
          </a:ln>
        </p:spPr>
        <p:txBody>
          <a:bodyPr lIns="0" tIns="0" rIns="0" bIns="0">
            <a:spAutoFit/>
          </a:bodyPr>
          <a:lstStyle/>
          <a:p>
            <a:pPr algn="l" defTabSz="652409" fontAlgn="auto">
              <a:spcBef>
                <a:spcPts val="0"/>
              </a:spcBef>
              <a:spcAft>
                <a:spcPts val="0"/>
              </a:spcAft>
              <a:defRPr/>
            </a:pPr>
            <a:r>
              <a:rPr kumimoji="0" lang="en-US" altLang="ja-JP" sz="1200" b="0" kern="0">
                <a:solidFill>
                  <a:srgbClr val="000000"/>
                </a:solidFill>
                <a:latin typeface="Calibri"/>
                <a:ea typeface="ＭＳ Ｐゴシック"/>
                <a:cs typeface="Arial" pitchFamily="34" charset="0"/>
              </a:rPr>
              <a:t>50 or 70km</a:t>
            </a:r>
            <a:endParaRPr kumimoji="0" lang="en-US" altLang="ja-JP" sz="1200" b="0" kern="0" dirty="0">
              <a:solidFill>
                <a:srgbClr val="000000"/>
              </a:solidFill>
              <a:latin typeface="Calibri"/>
              <a:ea typeface="ＭＳ Ｐゴシック"/>
              <a:cs typeface="Arial" pitchFamily="34" charset="0"/>
            </a:endParaRPr>
          </a:p>
        </p:txBody>
      </p:sp>
      <p:sp>
        <p:nvSpPr>
          <p:cNvPr id="107" name="Text Box 1131"/>
          <p:cNvSpPr txBox="1">
            <a:spLocks noChangeArrowheads="1"/>
          </p:cNvSpPr>
          <p:nvPr/>
        </p:nvSpPr>
        <p:spPr bwMode="auto">
          <a:xfrm>
            <a:off x="1620379" y="5291882"/>
            <a:ext cx="1144985" cy="404498"/>
          </a:xfrm>
          <a:prstGeom prst="rect">
            <a:avLst/>
          </a:prstGeom>
          <a:noFill/>
          <a:ln w="9525">
            <a:noFill/>
            <a:miter lim="800000"/>
            <a:headEnd/>
            <a:tailEnd/>
          </a:ln>
        </p:spPr>
        <p:txBody>
          <a:bodyPr wrap="none" lIns="65306" tIns="32653" rIns="65306" bIns="32653">
            <a:spAutoFit/>
          </a:bodyPr>
          <a:lstStyle/>
          <a:p>
            <a:pPr fontAlgn="auto">
              <a:spcBef>
                <a:spcPts val="0"/>
              </a:spcBef>
              <a:spcAft>
                <a:spcPts val="0"/>
              </a:spcAft>
              <a:defRPr/>
            </a:pPr>
            <a:r>
              <a:rPr kumimoji="0" lang="en-US" altLang="ja-JP" sz="1100" b="0" kern="0" dirty="0">
                <a:solidFill>
                  <a:prstClr val="black"/>
                </a:solidFill>
                <a:latin typeface="Calibri"/>
                <a:ea typeface="ＭＳ Ｐゴシック"/>
              </a:rPr>
              <a:t>Observable area</a:t>
            </a:r>
          </a:p>
          <a:p>
            <a:pPr fontAlgn="auto">
              <a:spcBef>
                <a:spcPts val="0"/>
              </a:spcBef>
              <a:spcAft>
                <a:spcPts val="0"/>
              </a:spcAft>
              <a:defRPr/>
            </a:pPr>
            <a:r>
              <a:rPr kumimoji="0" lang="en-US" altLang="ja-JP" sz="1100" b="0" kern="0" dirty="0">
                <a:solidFill>
                  <a:prstClr val="black"/>
                </a:solidFill>
                <a:latin typeface="Calibri"/>
                <a:ea typeface="ＭＳ Ｐゴシック"/>
              </a:rPr>
              <a:t>Approx. 1,160 km</a:t>
            </a:r>
          </a:p>
        </p:txBody>
      </p:sp>
      <p:sp>
        <p:nvSpPr>
          <p:cNvPr id="108" name="Rectangle 1144"/>
          <p:cNvSpPr>
            <a:spLocks noChangeArrowheads="1"/>
          </p:cNvSpPr>
          <p:nvPr/>
        </p:nvSpPr>
        <p:spPr bwMode="auto">
          <a:xfrm>
            <a:off x="5181783" y="5442813"/>
            <a:ext cx="1526641" cy="369332"/>
          </a:xfrm>
          <a:prstGeom prst="rect">
            <a:avLst/>
          </a:prstGeom>
          <a:noFill/>
          <a:ln w="9525">
            <a:noFill/>
            <a:miter lim="800000"/>
            <a:headEnd/>
            <a:tailEnd/>
          </a:ln>
        </p:spPr>
        <p:txBody>
          <a:bodyPr lIns="0" tIns="0" rIns="0" bIns="0">
            <a:spAutoFit/>
          </a:bodyPr>
          <a:lstStyle/>
          <a:p>
            <a:pPr fontAlgn="auto">
              <a:spcBef>
                <a:spcPts val="0"/>
              </a:spcBef>
              <a:spcAft>
                <a:spcPts val="0"/>
              </a:spcAft>
              <a:defRPr/>
            </a:pPr>
            <a:r>
              <a:rPr kumimoji="0" lang="en-US" altLang="ja-JP" sz="1200" b="0" kern="0" dirty="0" err="1">
                <a:solidFill>
                  <a:srgbClr val="000000"/>
                </a:solidFill>
                <a:latin typeface="Calibri"/>
                <a:ea typeface="ＭＳ Ｐゴシック"/>
              </a:rPr>
              <a:t>ScanSAR</a:t>
            </a:r>
            <a:endParaRPr kumimoji="0" lang="en-US" altLang="ja-JP" sz="1200" b="0" kern="0" dirty="0">
              <a:solidFill>
                <a:srgbClr val="000000"/>
              </a:solidFill>
              <a:latin typeface="Calibri"/>
              <a:ea typeface="ＭＳ Ｐゴシック"/>
            </a:endParaRPr>
          </a:p>
          <a:p>
            <a:pPr fontAlgn="auto">
              <a:spcBef>
                <a:spcPts val="0"/>
              </a:spcBef>
              <a:spcAft>
                <a:spcPts val="0"/>
              </a:spcAft>
              <a:defRPr/>
            </a:pPr>
            <a:r>
              <a:rPr kumimoji="0" lang="en-US" altLang="ja-JP" sz="1200" b="0" kern="0" dirty="0">
                <a:solidFill>
                  <a:srgbClr val="000000"/>
                </a:solidFill>
                <a:latin typeface="Calibri"/>
                <a:ea typeface="ＭＳ Ｐゴシック"/>
              </a:rPr>
              <a:t>Swath: 350</a:t>
            </a:r>
            <a:r>
              <a:rPr kumimoji="0" lang="ja-JP" altLang="en-US" sz="1200" b="0" kern="0" dirty="0">
                <a:solidFill>
                  <a:srgbClr val="000000"/>
                </a:solidFill>
                <a:latin typeface="Calibri"/>
                <a:ea typeface="ＭＳ Ｐゴシック"/>
              </a:rPr>
              <a:t> </a:t>
            </a:r>
            <a:r>
              <a:rPr kumimoji="0" lang="en-US" altLang="ja-JP" sz="1200" b="0" kern="0" dirty="0">
                <a:solidFill>
                  <a:srgbClr val="000000"/>
                </a:solidFill>
                <a:latin typeface="Calibri"/>
                <a:ea typeface="ＭＳ Ｐゴシック"/>
              </a:rPr>
              <a:t>or </a:t>
            </a:r>
            <a:r>
              <a:rPr kumimoji="0" lang="en-US" altLang="ja-JP" sz="1200" b="0" kern="0" dirty="0">
                <a:solidFill>
                  <a:prstClr val="black"/>
                </a:solidFill>
                <a:latin typeface="Calibri"/>
                <a:ea typeface="ＭＳ Ｐゴシック"/>
              </a:rPr>
              <a:t>490 km</a:t>
            </a:r>
            <a:endParaRPr kumimoji="0" lang="ja-JP" altLang="en-US" sz="1200" b="0" kern="0" dirty="0">
              <a:solidFill>
                <a:prstClr val="black"/>
              </a:solidFill>
              <a:latin typeface="Calibri"/>
              <a:ea typeface="ＭＳ Ｐゴシック"/>
            </a:endParaRPr>
          </a:p>
        </p:txBody>
      </p:sp>
      <p:sp>
        <p:nvSpPr>
          <p:cNvPr id="109" name="Rectangle 1145"/>
          <p:cNvSpPr>
            <a:spLocks noChangeArrowheads="1"/>
          </p:cNvSpPr>
          <p:nvPr/>
        </p:nvSpPr>
        <p:spPr bwMode="auto">
          <a:xfrm>
            <a:off x="6852029" y="5067486"/>
            <a:ext cx="1516668" cy="369332"/>
          </a:xfrm>
          <a:prstGeom prst="rect">
            <a:avLst/>
          </a:prstGeom>
          <a:noFill/>
          <a:ln w="9525">
            <a:noFill/>
            <a:miter lim="800000"/>
            <a:headEnd/>
            <a:tailEnd/>
          </a:ln>
        </p:spPr>
        <p:txBody>
          <a:bodyPr lIns="0" tIns="0" rIns="0" bIns="0">
            <a:spAutoFit/>
          </a:bodyPr>
          <a:lstStyle/>
          <a:p>
            <a:pPr fontAlgn="auto">
              <a:spcBef>
                <a:spcPts val="0"/>
              </a:spcBef>
              <a:spcAft>
                <a:spcPts val="0"/>
              </a:spcAft>
              <a:defRPr/>
            </a:pPr>
            <a:r>
              <a:rPr kumimoji="0" lang="en-US" altLang="ja-JP" sz="1200" b="0" kern="0" dirty="0">
                <a:solidFill>
                  <a:prstClr val="black"/>
                </a:solidFill>
                <a:latin typeface="Calibri"/>
                <a:ea typeface="ＭＳ Ｐゴシック"/>
                <a:cs typeface="Times New Roman" pitchFamily="18" charset="0"/>
              </a:rPr>
              <a:t>Spotlight</a:t>
            </a:r>
          </a:p>
          <a:p>
            <a:pPr fontAlgn="auto">
              <a:spcBef>
                <a:spcPts val="0"/>
              </a:spcBef>
              <a:spcAft>
                <a:spcPts val="0"/>
              </a:spcAft>
              <a:defRPr/>
            </a:pPr>
            <a:r>
              <a:rPr kumimoji="0" lang="en-US" altLang="ja-JP" sz="1200" b="0" kern="0" dirty="0">
                <a:solidFill>
                  <a:prstClr val="black"/>
                </a:solidFill>
                <a:latin typeface="Calibri"/>
                <a:ea typeface="ＭＳ Ｐゴシック"/>
                <a:cs typeface="Times New Roman" pitchFamily="18" charset="0"/>
              </a:rPr>
              <a:t>Swath: 25 km</a:t>
            </a:r>
            <a:endParaRPr kumimoji="0" lang="ja-JP" altLang="en-US" sz="1200" b="0" kern="0" dirty="0">
              <a:solidFill>
                <a:prstClr val="black"/>
              </a:solidFill>
              <a:latin typeface="Calibri"/>
              <a:ea typeface="ＭＳ Ｐゴシック"/>
              <a:cs typeface="Times New Roman" pitchFamily="18" charset="0"/>
            </a:endParaRPr>
          </a:p>
        </p:txBody>
      </p:sp>
      <p:sp>
        <p:nvSpPr>
          <p:cNvPr id="110" name="Rectangle 1146"/>
          <p:cNvSpPr>
            <a:spLocks noChangeArrowheads="1"/>
          </p:cNvSpPr>
          <p:nvPr/>
        </p:nvSpPr>
        <p:spPr bwMode="auto">
          <a:xfrm>
            <a:off x="3887146" y="5771915"/>
            <a:ext cx="1327634" cy="369332"/>
          </a:xfrm>
          <a:prstGeom prst="rect">
            <a:avLst/>
          </a:prstGeom>
          <a:noFill/>
          <a:ln w="9525">
            <a:noFill/>
            <a:miter lim="800000"/>
            <a:headEnd/>
            <a:tailEnd/>
          </a:ln>
        </p:spPr>
        <p:txBody>
          <a:bodyPr lIns="0" tIns="0" rIns="0" bIns="0">
            <a:spAutoFit/>
          </a:bodyPr>
          <a:lstStyle/>
          <a:p>
            <a:pPr fontAlgn="auto">
              <a:spcBef>
                <a:spcPts val="0"/>
              </a:spcBef>
              <a:spcAft>
                <a:spcPts val="0"/>
              </a:spcAft>
              <a:defRPr/>
            </a:pPr>
            <a:r>
              <a:rPr kumimoji="0" lang="en-US" altLang="ja-JP" sz="1200" b="0" kern="0" dirty="0" err="1">
                <a:solidFill>
                  <a:prstClr val="black"/>
                </a:solidFill>
                <a:latin typeface="Calibri"/>
                <a:ea typeface="ＭＳ Ｐゴシック"/>
                <a:cs typeface="Times New Roman" pitchFamily="18" charset="0"/>
              </a:rPr>
              <a:t>Stripmap</a:t>
            </a:r>
            <a:endParaRPr kumimoji="0" lang="en-US" altLang="ja-JP" sz="1200" b="0" kern="0" dirty="0">
              <a:solidFill>
                <a:prstClr val="black"/>
              </a:solidFill>
              <a:latin typeface="Calibri"/>
              <a:ea typeface="ＭＳ Ｐゴシック"/>
              <a:cs typeface="Times New Roman" pitchFamily="18" charset="0"/>
            </a:endParaRPr>
          </a:p>
          <a:p>
            <a:pPr fontAlgn="auto">
              <a:spcBef>
                <a:spcPts val="0"/>
              </a:spcBef>
              <a:spcAft>
                <a:spcPts val="0"/>
              </a:spcAft>
              <a:defRPr/>
            </a:pPr>
            <a:r>
              <a:rPr kumimoji="0" lang="en-US" altLang="ja-JP" sz="1200" b="0" kern="0" dirty="0">
                <a:solidFill>
                  <a:prstClr val="black"/>
                </a:solidFill>
                <a:latin typeface="Calibri"/>
                <a:ea typeface="ＭＳ Ｐゴシック"/>
                <a:cs typeface="Times New Roman" pitchFamily="18" charset="0"/>
              </a:rPr>
              <a:t>Swath: 50 or 70 km</a:t>
            </a:r>
            <a:endParaRPr kumimoji="0" lang="ja-JP" altLang="en-US" sz="1200" b="0" kern="0" dirty="0">
              <a:solidFill>
                <a:prstClr val="black"/>
              </a:solidFill>
              <a:latin typeface="Calibri"/>
              <a:ea typeface="ＭＳ Ｐゴシック"/>
              <a:cs typeface="Times New Roman" pitchFamily="18" charset="0"/>
            </a:endParaRPr>
          </a:p>
        </p:txBody>
      </p:sp>
      <p:sp>
        <p:nvSpPr>
          <p:cNvPr id="111" name="円弧 110"/>
          <p:cNvSpPr/>
          <p:nvPr/>
        </p:nvSpPr>
        <p:spPr bwMode="auto">
          <a:xfrm rot="19723340">
            <a:off x="2092455" y="4312094"/>
            <a:ext cx="209550" cy="263525"/>
          </a:xfrm>
          <a:prstGeom prst="arc">
            <a:avLst>
              <a:gd name="adj1" fmla="val 16200000"/>
              <a:gd name="adj2" fmla="val 18991140"/>
            </a:avLst>
          </a:prstGeom>
          <a:noFill/>
          <a:ln w="9525">
            <a:solidFill>
              <a:sysClr val="windowText" lastClr="000000"/>
            </a:solidFill>
            <a:prstDash val="solid"/>
          </a:ln>
          <a:effectLst/>
        </p:spPr>
        <p:txBody>
          <a:bodyPr anchor="ctr"/>
          <a:lstStyle/>
          <a:p>
            <a:pPr fontAlgn="auto">
              <a:spcBef>
                <a:spcPts val="0"/>
              </a:spcBef>
              <a:spcAft>
                <a:spcPts val="0"/>
              </a:spcAft>
              <a:defRPr/>
            </a:pPr>
            <a:endParaRPr kumimoji="0" lang="ja-JP" altLang="en-US" sz="1200" b="0" kern="0">
              <a:solidFill>
                <a:prstClr val="black"/>
              </a:solidFill>
              <a:latin typeface="Calibri"/>
              <a:ea typeface="ＭＳ Ｐゴシック"/>
            </a:endParaRPr>
          </a:p>
        </p:txBody>
      </p:sp>
      <p:sp>
        <p:nvSpPr>
          <p:cNvPr id="112" name="円弧 111"/>
          <p:cNvSpPr/>
          <p:nvPr/>
        </p:nvSpPr>
        <p:spPr bwMode="auto">
          <a:xfrm rot="19135530">
            <a:off x="2955567" y="5580506"/>
            <a:ext cx="208085" cy="265113"/>
          </a:xfrm>
          <a:prstGeom prst="arc">
            <a:avLst>
              <a:gd name="adj1" fmla="val 15669876"/>
              <a:gd name="adj2" fmla="val 20128382"/>
            </a:avLst>
          </a:prstGeom>
          <a:noFill/>
          <a:ln w="9525">
            <a:solidFill>
              <a:sysClr val="windowText" lastClr="000000"/>
            </a:solidFill>
            <a:prstDash val="solid"/>
          </a:ln>
          <a:effectLst/>
        </p:spPr>
        <p:txBody>
          <a:bodyPr anchor="ctr"/>
          <a:lstStyle/>
          <a:p>
            <a:pPr fontAlgn="auto">
              <a:spcBef>
                <a:spcPts val="0"/>
              </a:spcBef>
              <a:spcAft>
                <a:spcPts val="0"/>
              </a:spcAft>
              <a:defRPr/>
            </a:pPr>
            <a:endParaRPr kumimoji="0" lang="ja-JP" altLang="en-US" sz="1200" b="0" kern="0">
              <a:solidFill>
                <a:prstClr val="black"/>
              </a:solidFill>
              <a:latin typeface="Calibri"/>
              <a:ea typeface="ＭＳ Ｐゴシック"/>
            </a:endParaRPr>
          </a:p>
        </p:txBody>
      </p:sp>
      <p:sp>
        <p:nvSpPr>
          <p:cNvPr id="113" name="Line 1016"/>
          <p:cNvSpPr>
            <a:spLocks noChangeShapeType="1"/>
          </p:cNvSpPr>
          <p:nvPr/>
        </p:nvSpPr>
        <p:spPr bwMode="auto">
          <a:xfrm flipV="1">
            <a:off x="800011" y="1675253"/>
            <a:ext cx="5671020" cy="1405094"/>
          </a:xfrm>
          <a:prstGeom prst="line">
            <a:avLst/>
          </a:prstGeom>
          <a:noFill/>
          <a:ln w="9525">
            <a:solidFill>
              <a:sysClr val="windowText" lastClr="000000"/>
            </a:solidFill>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114" name="Line 1016"/>
          <p:cNvSpPr>
            <a:spLocks noChangeShapeType="1"/>
          </p:cNvSpPr>
          <p:nvPr/>
        </p:nvSpPr>
        <p:spPr bwMode="auto">
          <a:xfrm flipV="1">
            <a:off x="1617692" y="3154969"/>
            <a:ext cx="5855658" cy="1435260"/>
          </a:xfrm>
          <a:prstGeom prst="line">
            <a:avLst/>
          </a:prstGeom>
          <a:noFill/>
          <a:ln w="9525">
            <a:solidFill>
              <a:srgbClr val="00B0F0"/>
            </a:solidFill>
            <a:prstDash val="dash"/>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115" name="円弧 114"/>
          <p:cNvSpPr/>
          <p:nvPr/>
        </p:nvSpPr>
        <p:spPr bwMode="auto">
          <a:xfrm rot="1255271">
            <a:off x="1834547" y="3937444"/>
            <a:ext cx="208085" cy="263525"/>
          </a:xfrm>
          <a:prstGeom prst="arc">
            <a:avLst>
              <a:gd name="adj1" fmla="val 13735950"/>
              <a:gd name="adj2" fmla="val 16894039"/>
            </a:avLst>
          </a:prstGeom>
          <a:noFill/>
          <a:ln w="9525">
            <a:solidFill>
              <a:sysClr val="windowText" lastClr="000000"/>
            </a:solidFill>
            <a:prstDash val="solid"/>
          </a:ln>
          <a:effectLst/>
        </p:spPr>
        <p:txBody>
          <a:bodyPr anchor="ctr"/>
          <a:lstStyle/>
          <a:p>
            <a:pPr fontAlgn="auto">
              <a:spcBef>
                <a:spcPts val="0"/>
              </a:spcBef>
              <a:spcAft>
                <a:spcPts val="0"/>
              </a:spcAft>
              <a:defRPr/>
            </a:pPr>
            <a:endParaRPr kumimoji="0" lang="ja-JP" altLang="en-US" sz="1200" b="0" kern="0">
              <a:solidFill>
                <a:prstClr val="black"/>
              </a:solidFill>
              <a:latin typeface="Calibri"/>
              <a:ea typeface="ＭＳ Ｐゴシック"/>
            </a:endParaRPr>
          </a:p>
        </p:txBody>
      </p:sp>
      <p:sp>
        <p:nvSpPr>
          <p:cNvPr id="116" name="左中かっこ 115"/>
          <p:cNvSpPr/>
          <p:nvPr/>
        </p:nvSpPr>
        <p:spPr bwMode="auto">
          <a:xfrm rot="15534803">
            <a:off x="5279239" y="4719532"/>
            <a:ext cx="277813" cy="2768111"/>
          </a:xfrm>
          <a:prstGeom prst="leftBrace">
            <a:avLst/>
          </a:prstGeom>
          <a:noFill/>
          <a:ln w="9525">
            <a:solidFill>
              <a:srgbClr val="947098">
                <a:alpha val="100000"/>
              </a:srgbClr>
            </a:solidFill>
            <a:prstDash val="solid"/>
          </a:ln>
          <a:effectLst/>
        </p:spPr>
        <p:txBody>
          <a:bodyPr anchor="ctr"/>
          <a:lstStyle/>
          <a:p>
            <a:pPr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117" name="正方形/長方形 243"/>
          <p:cNvSpPr>
            <a:spLocks noChangeArrowheads="1"/>
          </p:cNvSpPr>
          <p:nvPr/>
        </p:nvSpPr>
        <p:spPr bwMode="auto">
          <a:xfrm>
            <a:off x="4882058" y="6268092"/>
            <a:ext cx="2385589" cy="307777"/>
          </a:xfrm>
          <a:prstGeom prst="rect">
            <a:avLst/>
          </a:prstGeom>
          <a:noFill/>
          <a:ln w="9525">
            <a:noFill/>
            <a:miter lim="800000"/>
            <a:headEnd/>
            <a:tailEnd/>
          </a:ln>
        </p:spPr>
        <p:txBody>
          <a:bodyPr wrap="none">
            <a:spAutoFit/>
          </a:bodyPr>
          <a:lstStyle/>
          <a:p>
            <a:pPr algn="l" fontAlgn="auto">
              <a:spcBef>
                <a:spcPts val="0"/>
              </a:spcBef>
              <a:spcAft>
                <a:spcPts val="0"/>
              </a:spcAft>
              <a:defRPr/>
            </a:pPr>
            <a:r>
              <a:rPr kumimoji="0" lang="en-US" altLang="ja-JP" b="0" kern="0" dirty="0">
                <a:solidFill>
                  <a:prstClr val="black"/>
                </a:solidFill>
                <a:latin typeface="Calibri"/>
                <a:ea typeface="ＭＳ Ｐゴシック"/>
              </a:rPr>
              <a:t>Continuity from ALOS/PALSAR</a:t>
            </a:r>
            <a:endParaRPr kumimoji="0" lang="ja-JP" altLang="en-US" b="0" kern="0" dirty="0">
              <a:solidFill>
                <a:prstClr val="black"/>
              </a:solidFill>
              <a:latin typeface="Calibri"/>
              <a:ea typeface="ＭＳ Ｐゴシック"/>
            </a:endParaRPr>
          </a:p>
        </p:txBody>
      </p:sp>
      <p:grpSp>
        <p:nvGrpSpPr>
          <p:cNvPr id="118" name="グループ化 155"/>
          <p:cNvGrpSpPr>
            <a:grpSpLocks/>
          </p:cNvGrpSpPr>
          <p:nvPr/>
        </p:nvGrpSpPr>
        <p:grpSpPr bwMode="auto">
          <a:xfrm>
            <a:off x="3113845" y="5561888"/>
            <a:ext cx="114300" cy="404858"/>
            <a:chOff x="2840038" y="4410075"/>
            <a:chExt cx="123825" cy="404813"/>
          </a:xfrm>
        </p:grpSpPr>
        <p:cxnSp>
          <p:nvCxnSpPr>
            <p:cNvPr id="119" name="直線コネクタ 118"/>
            <p:cNvCxnSpPr/>
            <p:nvPr/>
          </p:nvCxnSpPr>
          <p:spPr bwMode="auto">
            <a:xfrm rot="16200000" flipV="1">
              <a:off x="2644778" y="4604881"/>
              <a:ext cx="404768" cy="14287"/>
            </a:xfrm>
            <a:prstGeom prst="line">
              <a:avLst/>
            </a:prstGeom>
            <a:noFill/>
            <a:ln w="9525" cmpd="sng">
              <a:solidFill>
                <a:sysClr val="windowText" lastClr="000000"/>
              </a:solidFill>
              <a:prstDash val="dash"/>
            </a:ln>
            <a:effectLst/>
          </p:spPr>
        </p:cxnSp>
        <p:cxnSp>
          <p:nvCxnSpPr>
            <p:cNvPr id="120" name="直線コネクタ 119"/>
            <p:cNvCxnSpPr/>
            <p:nvPr/>
          </p:nvCxnSpPr>
          <p:spPr bwMode="auto">
            <a:xfrm flipV="1">
              <a:off x="2849544" y="4679485"/>
              <a:ext cx="114300" cy="26985"/>
            </a:xfrm>
            <a:prstGeom prst="line">
              <a:avLst/>
            </a:prstGeom>
            <a:noFill/>
            <a:ln w="9525">
              <a:solidFill>
                <a:sysClr val="windowText" lastClr="000000"/>
              </a:solidFill>
              <a:prstDash val="solid"/>
            </a:ln>
            <a:effectLst/>
          </p:spPr>
        </p:cxnSp>
        <p:cxnSp>
          <p:nvCxnSpPr>
            <p:cNvPr id="121" name="直線コネクタ 120"/>
            <p:cNvCxnSpPr/>
            <p:nvPr/>
          </p:nvCxnSpPr>
          <p:spPr bwMode="auto">
            <a:xfrm rot="5400000">
              <a:off x="2906700" y="4730279"/>
              <a:ext cx="100001" cy="1588"/>
            </a:xfrm>
            <a:prstGeom prst="line">
              <a:avLst/>
            </a:prstGeom>
            <a:noFill/>
            <a:ln w="9525">
              <a:solidFill>
                <a:sysClr val="windowText" lastClr="000000"/>
              </a:solidFill>
              <a:prstDash val="solid"/>
            </a:ln>
            <a:effectLst/>
          </p:spPr>
        </p:cxnSp>
      </p:grpSp>
      <p:cxnSp>
        <p:nvCxnSpPr>
          <p:cNvPr id="122" name="直線コネクタ 121"/>
          <p:cNvCxnSpPr>
            <a:stCxn id="69" idx="1"/>
            <a:endCxn id="132" idx="1"/>
          </p:cNvCxnSpPr>
          <p:nvPr/>
        </p:nvCxnSpPr>
        <p:spPr bwMode="auto">
          <a:xfrm rot="16200000" flipH="1">
            <a:off x="1680133" y="4212018"/>
            <a:ext cx="890587" cy="150934"/>
          </a:xfrm>
          <a:prstGeom prst="line">
            <a:avLst/>
          </a:prstGeom>
          <a:noFill/>
          <a:ln w="9525">
            <a:solidFill>
              <a:sysClr val="windowText" lastClr="000000"/>
            </a:solidFill>
            <a:prstDash val="solid"/>
          </a:ln>
          <a:effectLst/>
        </p:spPr>
      </p:cxnSp>
      <p:cxnSp>
        <p:nvCxnSpPr>
          <p:cNvPr id="123" name="直線コネクタ 122"/>
          <p:cNvCxnSpPr>
            <a:stCxn id="105" idx="0"/>
          </p:cNvCxnSpPr>
          <p:nvPr/>
        </p:nvCxnSpPr>
        <p:spPr bwMode="auto">
          <a:xfrm rot="5400000" flipH="1" flipV="1">
            <a:off x="1699549" y="4058519"/>
            <a:ext cx="385762" cy="10258"/>
          </a:xfrm>
          <a:prstGeom prst="line">
            <a:avLst/>
          </a:prstGeom>
          <a:noFill/>
          <a:ln w="9525">
            <a:solidFill>
              <a:sysClr val="windowText" lastClr="000000"/>
            </a:solidFill>
            <a:prstDash val="dash"/>
          </a:ln>
          <a:effectLst/>
        </p:spPr>
      </p:cxnSp>
      <p:cxnSp>
        <p:nvCxnSpPr>
          <p:cNvPr id="124" name="直線コネクタ 123"/>
          <p:cNvCxnSpPr/>
          <p:nvPr/>
        </p:nvCxnSpPr>
        <p:spPr bwMode="auto">
          <a:xfrm rot="5400000" flipH="1" flipV="1">
            <a:off x="757001" y="2816179"/>
            <a:ext cx="412750" cy="7326"/>
          </a:xfrm>
          <a:prstGeom prst="line">
            <a:avLst/>
          </a:prstGeom>
          <a:noFill/>
          <a:ln w="9525">
            <a:solidFill>
              <a:sysClr val="windowText" lastClr="000000"/>
            </a:solidFill>
            <a:prstDash val="dash"/>
          </a:ln>
          <a:effectLst/>
        </p:spPr>
      </p:cxnSp>
      <p:grpSp>
        <p:nvGrpSpPr>
          <p:cNvPr id="125" name="グループ化 148"/>
          <p:cNvGrpSpPr>
            <a:grpSpLocks/>
          </p:cNvGrpSpPr>
          <p:nvPr/>
        </p:nvGrpSpPr>
        <p:grpSpPr bwMode="auto">
          <a:xfrm>
            <a:off x="854228" y="2927933"/>
            <a:ext cx="111369" cy="122251"/>
            <a:chOff x="1058863" y="2771775"/>
            <a:chExt cx="120650" cy="122237"/>
          </a:xfrm>
        </p:grpSpPr>
        <p:cxnSp>
          <p:nvCxnSpPr>
            <p:cNvPr id="126" name="直線コネクタ 125"/>
            <p:cNvCxnSpPr/>
            <p:nvPr/>
          </p:nvCxnSpPr>
          <p:spPr bwMode="auto">
            <a:xfrm flipV="1">
              <a:off x="1063599" y="2771636"/>
              <a:ext cx="115888" cy="28572"/>
            </a:xfrm>
            <a:prstGeom prst="line">
              <a:avLst/>
            </a:prstGeom>
            <a:noFill/>
            <a:ln w="9525">
              <a:solidFill>
                <a:sysClr val="windowText" lastClr="000000"/>
              </a:solidFill>
              <a:prstDash val="solid"/>
            </a:ln>
            <a:effectLst/>
          </p:spPr>
        </p:cxnSp>
        <p:cxnSp>
          <p:nvCxnSpPr>
            <p:cNvPr id="127" name="直線コネクタ 126"/>
            <p:cNvCxnSpPr/>
            <p:nvPr/>
          </p:nvCxnSpPr>
          <p:spPr bwMode="auto">
            <a:xfrm rot="5400000">
              <a:off x="1009631" y="2843065"/>
              <a:ext cx="100001" cy="1587"/>
            </a:xfrm>
            <a:prstGeom prst="line">
              <a:avLst/>
            </a:prstGeom>
            <a:noFill/>
            <a:ln w="9525">
              <a:solidFill>
                <a:sysClr val="windowText" lastClr="000000"/>
              </a:solidFill>
              <a:prstDash val="solid"/>
            </a:ln>
            <a:effectLst/>
          </p:spPr>
        </p:cxnSp>
      </p:grpSp>
      <p:sp>
        <p:nvSpPr>
          <p:cNvPr id="128" name="Text Box 1054"/>
          <p:cNvSpPr txBox="1">
            <a:spLocks noChangeArrowheads="1"/>
          </p:cNvSpPr>
          <p:nvPr/>
        </p:nvSpPr>
        <p:spPr bwMode="auto">
          <a:xfrm>
            <a:off x="1685101" y="3794009"/>
            <a:ext cx="364323" cy="250610"/>
          </a:xfrm>
          <a:prstGeom prst="rect">
            <a:avLst/>
          </a:prstGeom>
          <a:noFill/>
          <a:ln w="9525">
            <a:noFill/>
            <a:miter lim="800000"/>
            <a:headEnd/>
            <a:tailEnd/>
          </a:ln>
        </p:spPr>
        <p:txBody>
          <a:bodyPr wrap="none" lIns="65306" tIns="32653" rIns="65306" bIns="32653">
            <a:spAutoFit/>
          </a:bodyPr>
          <a:lstStyle/>
          <a:p>
            <a:pPr algn="l" defTabSz="650875" fontAlgn="auto">
              <a:spcBef>
                <a:spcPts val="0"/>
              </a:spcBef>
              <a:spcAft>
                <a:spcPts val="0"/>
              </a:spcAft>
              <a:defRPr/>
            </a:pPr>
            <a:r>
              <a:rPr kumimoji="0" lang="en-US" altLang="ja-JP" sz="1200" b="0" kern="0">
                <a:solidFill>
                  <a:prstClr val="black"/>
                </a:solidFill>
                <a:latin typeface="Calibri"/>
                <a:ea typeface="ＭＳ Ｐゴシック"/>
                <a:cs typeface="Times New Roman" pitchFamily="18" charset="0"/>
              </a:rPr>
              <a:t>8°</a:t>
            </a:r>
          </a:p>
        </p:txBody>
      </p:sp>
      <p:sp>
        <p:nvSpPr>
          <p:cNvPr id="129" name="平行四辺形 128"/>
          <p:cNvSpPr/>
          <p:nvPr/>
        </p:nvSpPr>
        <p:spPr bwMode="auto">
          <a:xfrm rot="20834488" flipH="1">
            <a:off x="1749554" y="3616767"/>
            <a:ext cx="5562600" cy="541337"/>
          </a:xfrm>
          <a:prstGeom prst="parallelogram">
            <a:avLst>
              <a:gd name="adj" fmla="val 39127"/>
            </a:avLst>
          </a:prstGeom>
          <a:noFill/>
          <a:ln w="12700">
            <a:solidFill>
              <a:srgbClr val="002060"/>
            </a:solidFill>
            <a:prstDash val="solid"/>
          </a:ln>
          <a:effectLst/>
        </p:spPr>
        <p:txBody>
          <a:bodyPr anchor="ctr"/>
          <a:lstStyle/>
          <a:p>
            <a:pPr fontAlgn="auto">
              <a:spcBef>
                <a:spcPts val="0"/>
              </a:spcBef>
              <a:spcAft>
                <a:spcPts val="0"/>
              </a:spcAft>
              <a:defRPr/>
            </a:pPr>
            <a:endParaRPr kumimoji="0" lang="ja-JP" altLang="en-US" sz="1800" b="0" kern="0">
              <a:solidFill>
                <a:srgbClr val="FFFFFF"/>
              </a:solidFill>
              <a:latin typeface="Calibri"/>
              <a:ea typeface="ＭＳ Ｐゴシック"/>
            </a:endParaRPr>
          </a:p>
        </p:txBody>
      </p:sp>
      <p:sp>
        <p:nvSpPr>
          <p:cNvPr id="130" name="テキスト ボックス 127"/>
          <p:cNvSpPr txBox="1">
            <a:spLocks noChangeArrowheads="1"/>
          </p:cNvSpPr>
          <p:nvPr/>
        </p:nvSpPr>
        <p:spPr bwMode="auto">
          <a:xfrm>
            <a:off x="37260" y="6381328"/>
            <a:ext cx="3411511" cy="369332"/>
          </a:xfrm>
          <a:prstGeom prst="rect">
            <a:avLst/>
          </a:prstGeom>
          <a:noFill/>
          <a:ln w="9525">
            <a:noFill/>
            <a:miter lim="800000"/>
            <a:headEnd/>
            <a:tailEnd/>
          </a:ln>
        </p:spPr>
        <p:txBody>
          <a:bodyPr wrap="none">
            <a:spAutoFit/>
          </a:bodyPr>
          <a:lstStyle/>
          <a:p>
            <a:pPr algn="l" fontAlgn="auto">
              <a:spcBef>
                <a:spcPts val="0"/>
              </a:spcBef>
              <a:spcAft>
                <a:spcPts val="0"/>
              </a:spcAft>
              <a:defRPr/>
            </a:pPr>
            <a:r>
              <a:rPr kumimoji="0" lang="en-US" altLang="ja-JP" sz="1800" kern="0" dirty="0">
                <a:solidFill>
                  <a:prstClr val="black"/>
                </a:solidFill>
                <a:latin typeface="Calibri"/>
                <a:ea typeface="ＭＳ Ｐゴシック"/>
              </a:rPr>
              <a:t>PALSAR-2 Observation Geometry.</a:t>
            </a:r>
            <a:endParaRPr kumimoji="0" lang="ja-JP" altLang="en-US" sz="1800" kern="0" dirty="0">
              <a:solidFill>
                <a:prstClr val="black"/>
              </a:solidFill>
              <a:latin typeface="Calibri"/>
              <a:ea typeface="ＭＳ Ｐゴシック"/>
            </a:endParaRPr>
          </a:p>
        </p:txBody>
      </p:sp>
      <p:sp>
        <p:nvSpPr>
          <p:cNvPr id="131" name="正方形/長方形 243"/>
          <p:cNvSpPr>
            <a:spLocks noChangeArrowheads="1"/>
          </p:cNvSpPr>
          <p:nvPr/>
        </p:nvSpPr>
        <p:spPr bwMode="auto">
          <a:xfrm>
            <a:off x="6944820" y="5451570"/>
            <a:ext cx="1925527" cy="307777"/>
          </a:xfrm>
          <a:prstGeom prst="rect">
            <a:avLst/>
          </a:prstGeom>
          <a:noFill/>
          <a:ln w="25400">
            <a:solidFill>
              <a:srgbClr val="00B0F0"/>
            </a:solidFill>
            <a:miter lim="800000"/>
            <a:headEnd/>
            <a:tailEnd/>
          </a:ln>
        </p:spPr>
        <p:txBody>
          <a:bodyPr wrap="none">
            <a:spAutoFit/>
          </a:bodyPr>
          <a:lstStyle/>
          <a:p>
            <a:pPr algn="l" fontAlgn="auto">
              <a:spcBef>
                <a:spcPts val="0"/>
              </a:spcBef>
              <a:spcAft>
                <a:spcPts val="0"/>
              </a:spcAft>
              <a:defRPr/>
            </a:pPr>
            <a:r>
              <a:rPr kumimoji="0" lang="en-US" altLang="ja-JP" kern="0" dirty="0">
                <a:solidFill>
                  <a:prstClr val="black"/>
                </a:solidFill>
                <a:latin typeface="Calibri"/>
                <a:ea typeface="ＭＳ Ｐゴシック"/>
              </a:rPr>
              <a:t>New observation mode</a:t>
            </a:r>
            <a:endParaRPr kumimoji="0" lang="ja-JP" altLang="en-US" kern="0" dirty="0">
              <a:solidFill>
                <a:prstClr val="black"/>
              </a:solidFill>
              <a:latin typeface="Calibri"/>
              <a:ea typeface="ＭＳ Ｐゴシック"/>
            </a:endParaRPr>
          </a:p>
        </p:txBody>
      </p:sp>
      <p:sp>
        <p:nvSpPr>
          <p:cNvPr id="132" name="Line 1121"/>
          <p:cNvSpPr>
            <a:spLocks noChangeShapeType="1"/>
          </p:cNvSpPr>
          <p:nvPr/>
        </p:nvSpPr>
        <p:spPr bwMode="auto">
          <a:xfrm flipH="1" flipV="1">
            <a:off x="2200912" y="4733123"/>
            <a:ext cx="929784" cy="1228863"/>
          </a:xfrm>
          <a:prstGeom prst="line">
            <a:avLst/>
          </a:prstGeom>
          <a:noFill/>
          <a:ln w="12700">
            <a:solidFill>
              <a:srgbClr val="FF0000"/>
            </a:solidFill>
            <a:round/>
            <a:headEnd type="triangle" w="med" len="med"/>
            <a:tailEnd type="triangle" w="med" len="me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cxnSp>
        <p:nvCxnSpPr>
          <p:cNvPr id="133" name="直線コネクタ 132"/>
          <p:cNvCxnSpPr/>
          <p:nvPr/>
        </p:nvCxnSpPr>
        <p:spPr bwMode="auto">
          <a:xfrm rot="5400000" flipH="1" flipV="1">
            <a:off x="1989633" y="4498318"/>
            <a:ext cx="463550" cy="11723"/>
          </a:xfrm>
          <a:prstGeom prst="line">
            <a:avLst/>
          </a:prstGeom>
          <a:noFill/>
          <a:ln w="9525">
            <a:solidFill>
              <a:sysClr val="windowText" lastClr="000000"/>
            </a:solidFill>
            <a:prstDash val="dash"/>
          </a:ln>
          <a:effectLst/>
        </p:spPr>
      </p:cxnSp>
      <p:grpSp>
        <p:nvGrpSpPr>
          <p:cNvPr id="134" name="グループ化 171"/>
          <p:cNvGrpSpPr>
            <a:grpSpLocks/>
          </p:cNvGrpSpPr>
          <p:nvPr/>
        </p:nvGrpSpPr>
        <p:grpSpPr bwMode="auto">
          <a:xfrm>
            <a:off x="3383476" y="4383834"/>
            <a:ext cx="1167905" cy="1298719"/>
            <a:chOff x="3494090" y="3832225"/>
            <a:chExt cx="1265234" cy="1298574"/>
          </a:xfrm>
        </p:grpSpPr>
        <p:sp>
          <p:nvSpPr>
            <p:cNvPr id="135" name="Line 1117"/>
            <p:cNvSpPr>
              <a:spLocks noChangeShapeType="1"/>
            </p:cNvSpPr>
            <p:nvPr/>
          </p:nvSpPr>
          <p:spPr bwMode="auto">
            <a:xfrm flipH="1" flipV="1">
              <a:off x="3781422" y="3838571"/>
              <a:ext cx="977902" cy="1228728"/>
            </a:xfrm>
            <a:prstGeom prst="line">
              <a:avLst/>
            </a:prstGeom>
            <a:noFill/>
            <a:ln w="9525">
              <a:solidFill>
                <a:sysClr val="windowText" lastClr="000000"/>
              </a:solidFill>
              <a:prstDash val="dash"/>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136" name="Freeform 1095"/>
            <p:cNvSpPr>
              <a:spLocks noChangeAspect="1"/>
            </p:cNvSpPr>
            <p:nvPr/>
          </p:nvSpPr>
          <p:spPr bwMode="auto">
            <a:xfrm>
              <a:off x="3494090" y="3832225"/>
              <a:ext cx="430210" cy="252968"/>
            </a:xfrm>
            <a:custGeom>
              <a:avLst/>
              <a:gdLst>
                <a:gd name="T0" fmla="*/ 2147483647 w 593"/>
                <a:gd name="T1" fmla="*/ 2147483647 h 278"/>
                <a:gd name="T2" fmla="*/ 2147483647 w 593"/>
                <a:gd name="T3" fmla="*/ 2147483647 h 278"/>
                <a:gd name="T4" fmla="*/ 2147483647 w 593"/>
                <a:gd name="T5" fmla="*/ 2147483647 h 278"/>
                <a:gd name="T6" fmla="*/ 2147483647 w 593"/>
                <a:gd name="T7" fmla="*/ 0 h 278"/>
                <a:gd name="T8" fmla="*/ 0 w 593"/>
                <a:gd name="T9" fmla="*/ 2147483647 h 278"/>
                <a:gd name="T10" fmla="*/ 2147483647 w 593"/>
                <a:gd name="T11" fmla="*/ 2147483647 h 278"/>
                <a:gd name="T12" fmla="*/ 0 60000 65536"/>
                <a:gd name="T13" fmla="*/ 0 60000 65536"/>
                <a:gd name="T14" fmla="*/ 0 60000 65536"/>
                <a:gd name="T15" fmla="*/ 0 60000 65536"/>
                <a:gd name="T16" fmla="*/ 0 60000 65536"/>
                <a:gd name="T17" fmla="*/ 0 60000 65536"/>
                <a:gd name="T18" fmla="*/ 0 w 593"/>
                <a:gd name="T19" fmla="*/ 0 h 278"/>
                <a:gd name="T20" fmla="*/ 593 w 593"/>
                <a:gd name="T21" fmla="*/ 278 h 278"/>
              </a:gdLst>
              <a:ahLst/>
              <a:cxnLst>
                <a:cxn ang="T12">
                  <a:pos x="T0" y="T1"/>
                </a:cxn>
                <a:cxn ang="T13">
                  <a:pos x="T2" y="T3"/>
                </a:cxn>
                <a:cxn ang="T14">
                  <a:pos x="T4" y="T5"/>
                </a:cxn>
                <a:cxn ang="T15">
                  <a:pos x="T6" y="T7"/>
                </a:cxn>
                <a:cxn ang="T16">
                  <a:pos x="T8" y="T9"/>
                </a:cxn>
                <a:cxn ang="T17">
                  <a:pos x="T10" y="T11"/>
                </a:cxn>
              </a:cxnLst>
              <a:rect l="T18" t="T19" r="T20" b="T21"/>
              <a:pathLst>
                <a:path w="593" h="278">
                  <a:moveTo>
                    <a:pt x="21" y="91"/>
                  </a:moveTo>
                  <a:lnTo>
                    <a:pt x="207" y="278"/>
                  </a:lnTo>
                  <a:lnTo>
                    <a:pt x="593" y="204"/>
                  </a:lnTo>
                  <a:lnTo>
                    <a:pt x="384" y="0"/>
                  </a:lnTo>
                  <a:lnTo>
                    <a:pt x="0" y="72"/>
                  </a:lnTo>
                  <a:lnTo>
                    <a:pt x="21" y="91"/>
                  </a:lnTo>
                  <a:close/>
                </a:path>
              </a:pathLst>
            </a:custGeom>
            <a:solidFill>
              <a:srgbClr val="92D050">
                <a:alpha val="36862"/>
              </a:srgbClr>
            </a:solidFill>
            <a:ln w="9525">
              <a:solidFill>
                <a:sysClr val="windowText" lastClr="000000"/>
              </a:solidFill>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137" name="Freeform 1095"/>
            <p:cNvSpPr>
              <a:spLocks noChangeAspect="1"/>
            </p:cNvSpPr>
            <p:nvPr/>
          </p:nvSpPr>
          <p:spPr bwMode="auto">
            <a:xfrm>
              <a:off x="3843340" y="4267200"/>
              <a:ext cx="430210" cy="252968"/>
            </a:xfrm>
            <a:custGeom>
              <a:avLst/>
              <a:gdLst>
                <a:gd name="T0" fmla="*/ 2147483647 w 593"/>
                <a:gd name="T1" fmla="*/ 2147483647 h 278"/>
                <a:gd name="T2" fmla="*/ 2147483647 w 593"/>
                <a:gd name="T3" fmla="*/ 2147483647 h 278"/>
                <a:gd name="T4" fmla="*/ 2147483647 w 593"/>
                <a:gd name="T5" fmla="*/ 2147483647 h 278"/>
                <a:gd name="T6" fmla="*/ 2147483647 w 593"/>
                <a:gd name="T7" fmla="*/ 0 h 278"/>
                <a:gd name="T8" fmla="*/ 0 w 593"/>
                <a:gd name="T9" fmla="*/ 2147483647 h 278"/>
                <a:gd name="T10" fmla="*/ 2147483647 w 593"/>
                <a:gd name="T11" fmla="*/ 2147483647 h 278"/>
                <a:gd name="T12" fmla="*/ 0 60000 65536"/>
                <a:gd name="T13" fmla="*/ 0 60000 65536"/>
                <a:gd name="T14" fmla="*/ 0 60000 65536"/>
                <a:gd name="T15" fmla="*/ 0 60000 65536"/>
                <a:gd name="T16" fmla="*/ 0 60000 65536"/>
                <a:gd name="T17" fmla="*/ 0 60000 65536"/>
                <a:gd name="T18" fmla="*/ 0 w 593"/>
                <a:gd name="T19" fmla="*/ 0 h 278"/>
                <a:gd name="T20" fmla="*/ 593 w 593"/>
                <a:gd name="T21" fmla="*/ 278 h 278"/>
              </a:gdLst>
              <a:ahLst/>
              <a:cxnLst>
                <a:cxn ang="T12">
                  <a:pos x="T0" y="T1"/>
                </a:cxn>
                <a:cxn ang="T13">
                  <a:pos x="T2" y="T3"/>
                </a:cxn>
                <a:cxn ang="T14">
                  <a:pos x="T4" y="T5"/>
                </a:cxn>
                <a:cxn ang="T15">
                  <a:pos x="T6" y="T7"/>
                </a:cxn>
                <a:cxn ang="T16">
                  <a:pos x="T8" y="T9"/>
                </a:cxn>
                <a:cxn ang="T17">
                  <a:pos x="T10" y="T11"/>
                </a:cxn>
              </a:cxnLst>
              <a:rect l="T18" t="T19" r="T20" b="T21"/>
              <a:pathLst>
                <a:path w="593" h="278">
                  <a:moveTo>
                    <a:pt x="21" y="91"/>
                  </a:moveTo>
                  <a:lnTo>
                    <a:pt x="207" y="278"/>
                  </a:lnTo>
                  <a:lnTo>
                    <a:pt x="593" y="204"/>
                  </a:lnTo>
                  <a:lnTo>
                    <a:pt x="384" y="0"/>
                  </a:lnTo>
                  <a:lnTo>
                    <a:pt x="0" y="72"/>
                  </a:lnTo>
                  <a:lnTo>
                    <a:pt x="21" y="91"/>
                  </a:lnTo>
                  <a:close/>
                </a:path>
              </a:pathLst>
            </a:custGeom>
            <a:solidFill>
              <a:srgbClr val="92D050"/>
            </a:solidFill>
            <a:ln w="9525">
              <a:solidFill>
                <a:sysClr val="windowText" lastClr="000000"/>
              </a:solidFill>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138" name="Freeform 1095"/>
            <p:cNvSpPr>
              <a:spLocks noChangeAspect="1"/>
            </p:cNvSpPr>
            <p:nvPr/>
          </p:nvSpPr>
          <p:spPr bwMode="auto">
            <a:xfrm>
              <a:off x="4141790" y="4641850"/>
              <a:ext cx="430210" cy="252968"/>
            </a:xfrm>
            <a:custGeom>
              <a:avLst/>
              <a:gdLst>
                <a:gd name="T0" fmla="*/ 2147483647 w 593"/>
                <a:gd name="T1" fmla="*/ 2147483647 h 278"/>
                <a:gd name="T2" fmla="*/ 2147483647 w 593"/>
                <a:gd name="T3" fmla="*/ 2147483647 h 278"/>
                <a:gd name="T4" fmla="*/ 2147483647 w 593"/>
                <a:gd name="T5" fmla="*/ 2147483647 h 278"/>
                <a:gd name="T6" fmla="*/ 2147483647 w 593"/>
                <a:gd name="T7" fmla="*/ 0 h 278"/>
                <a:gd name="T8" fmla="*/ 0 w 593"/>
                <a:gd name="T9" fmla="*/ 2147483647 h 278"/>
                <a:gd name="T10" fmla="*/ 2147483647 w 593"/>
                <a:gd name="T11" fmla="*/ 2147483647 h 278"/>
                <a:gd name="T12" fmla="*/ 0 60000 65536"/>
                <a:gd name="T13" fmla="*/ 0 60000 65536"/>
                <a:gd name="T14" fmla="*/ 0 60000 65536"/>
                <a:gd name="T15" fmla="*/ 0 60000 65536"/>
                <a:gd name="T16" fmla="*/ 0 60000 65536"/>
                <a:gd name="T17" fmla="*/ 0 60000 65536"/>
                <a:gd name="T18" fmla="*/ 0 w 593"/>
                <a:gd name="T19" fmla="*/ 0 h 278"/>
                <a:gd name="T20" fmla="*/ 593 w 593"/>
                <a:gd name="T21" fmla="*/ 278 h 278"/>
              </a:gdLst>
              <a:ahLst/>
              <a:cxnLst>
                <a:cxn ang="T12">
                  <a:pos x="T0" y="T1"/>
                </a:cxn>
                <a:cxn ang="T13">
                  <a:pos x="T2" y="T3"/>
                </a:cxn>
                <a:cxn ang="T14">
                  <a:pos x="T4" y="T5"/>
                </a:cxn>
                <a:cxn ang="T15">
                  <a:pos x="T6" y="T7"/>
                </a:cxn>
                <a:cxn ang="T16">
                  <a:pos x="T8" y="T9"/>
                </a:cxn>
                <a:cxn ang="T17">
                  <a:pos x="T10" y="T11"/>
                </a:cxn>
              </a:cxnLst>
              <a:rect l="T18" t="T19" r="T20" b="T21"/>
              <a:pathLst>
                <a:path w="593" h="278">
                  <a:moveTo>
                    <a:pt x="21" y="91"/>
                  </a:moveTo>
                  <a:lnTo>
                    <a:pt x="207" y="278"/>
                  </a:lnTo>
                  <a:lnTo>
                    <a:pt x="593" y="204"/>
                  </a:lnTo>
                  <a:lnTo>
                    <a:pt x="384" y="0"/>
                  </a:lnTo>
                  <a:lnTo>
                    <a:pt x="0" y="72"/>
                  </a:lnTo>
                  <a:lnTo>
                    <a:pt x="21" y="91"/>
                  </a:lnTo>
                  <a:close/>
                </a:path>
              </a:pathLst>
            </a:custGeom>
            <a:solidFill>
              <a:srgbClr val="92D050">
                <a:alpha val="36862"/>
              </a:srgbClr>
            </a:solidFill>
            <a:ln w="9525">
              <a:solidFill>
                <a:sysClr val="windowText" lastClr="000000"/>
              </a:solidFill>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139" name="Line 1117"/>
            <p:cNvSpPr>
              <a:spLocks noChangeShapeType="1"/>
            </p:cNvSpPr>
            <p:nvPr/>
          </p:nvSpPr>
          <p:spPr bwMode="auto">
            <a:xfrm flipH="1" flipV="1">
              <a:off x="3641722" y="4076696"/>
              <a:ext cx="841377" cy="1054103"/>
            </a:xfrm>
            <a:prstGeom prst="line">
              <a:avLst/>
            </a:prstGeom>
            <a:noFill/>
            <a:ln w="9525">
              <a:solidFill>
                <a:sysClr val="windowText" lastClr="000000"/>
              </a:solidFill>
              <a:prstDash val="dash"/>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grpSp>
      <p:grpSp>
        <p:nvGrpSpPr>
          <p:cNvPr id="140" name="グループ化 182"/>
          <p:cNvGrpSpPr>
            <a:grpSpLocks/>
          </p:cNvGrpSpPr>
          <p:nvPr/>
        </p:nvGrpSpPr>
        <p:grpSpPr bwMode="auto">
          <a:xfrm>
            <a:off x="4728695" y="3993263"/>
            <a:ext cx="1408229" cy="1384454"/>
            <a:chOff x="4951414" y="3441700"/>
            <a:chExt cx="1525586" cy="1384299"/>
          </a:xfrm>
        </p:grpSpPr>
        <p:sp>
          <p:nvSpPr>
            <p:cNvPr id="141" name="Freeform 1095"/>
            <p:cNvSpPr>
              <a:spLocks/>
            </p:cNvSpPr>
            <p:nvPr/>
          </p:nvSpPr>
          <p:spPr bwMode="auto">
            <a:xfrm>
              <a:off x="4951414" y="3441700"/>
              <a:ext cx="820736" cy="482600"/>
            </a:xfrm>
            <a:custGeom>
              <a:avLst/>
              <a:gdLst>
                <a:gd name="T0" fmla="*/ 2147483647 w 593"/>
                <a:gd name="T1" fmla="*/ 2147483647 h 278"/>
                <a:gd name="T2" fmla="*/ 2147483647 w 593"/>
                <a:gd name="T3" fmla="*/ 2147483647 h 278"/>
                <a:gd name="T4" fmla="*/ 2147483647 w 593"/>
                <a:gd name="T5" fmla="*/ 2147483647 h 278"/>
                <a:gd name="T6" fmla="*/ 2147483647 w 593"/>
                <a:gd name="T7" fmla="*/ 0 h 278"/>
                <a:gd name="T8" fmla="*/ 0 w 593"/>
                <a:gd name="T9" fmla="*/ 2147483647 h 278"/>
                <a:gd name="T10" fmla="*/ 2147483647 w 593"/>
                <a:gd name="T11" fmla="*/ 2147483647 h 278"/>
                <a:gd name="T12" fmla="*/ 0 60000 65536"/>
                <a:gd name="T13" fmla="*/ 0 60000 65536"/>
                <a:gd name="T14" fmla="*/ 0 60000 65536"/>
                <a:gd name="T15" fmla="*/ 0 60000 65536"/>
                <a:gd name="T16" fmla="*/ 0 60000 65536"/>
                <a:gd name="T17" fmla="*/ 0 60000 65536"/>
                <a:gd name="T18" fmla="*/ 0 w 593"/>
                <a:gd name="T19" fmla="*/ 0 h 278"/>
                <a:gd name="T20" fmla="*/ 593 w 593"/>
                <a:gd name="T21" fmla="*/ 278 h 278"/>
              </a:gdLst>
              <a:ahLst/>
              <a:cxnLst>
                <a:cxn ang="T12">
                  <a:pos x="T0" y="T1"/>
                </a:cxn>
                <a:cxn ang="T13">
                  <a:pos x="T2" y="T3"/>
                </a:cxn>
                <a:cxn ang="T14">
                  <a:pos x="T4" y="T5"/>
                </a:cxn>
                <a:cxn ang="T15">
                  <a:pos x="T6" y="T7"/>
                </a:cxn>
                <a:cxn ang="T16">
                  <a:pos x="T8" y="T9"/>
                </a:cxn>
                <a:cxn ang="T17">
                  <a:pos x="T10" y="T11"/>
                </a:cxn>
              </a:cxnLst>
              <a:rect l="T18" t="T19" r="T20" b="T21"/>
              <a:pathLst>
                <a:path w="593" h="278">
                  <a:moveTo>
                    <a:pt x="21" y="91"/>
                  </a:moveTo>
                  <a:lnTo>
                    <a:pt x="207" y="278"/>
                  </a:lnTo>
                  <a:lnTo>
                    <a:pt x="593" y="204"/>
                  </a:lnTo>
                  <a:lnTo>
                    <a:pt x="384" y="0"/>
                  </a:lnTo>
                  <a:lnTo>
                    <a:pt x="0" y="72"/>
                  </a:lnTo>
                  <a:lnTo>
                    <a:pt x="21" y="91"/>
                  </a:lnTo>
                  <a:close/>
                </a:path>
              </a:pathLst>
            </a:custGeom>
            <a:solidFill>
              <a:srgbClr val="0000FF">
                <a:alpha val="39999"/>
              </a:srgbClr>
            </a:solidFill>
            <a:ln w="9525">
              <a:solidFill>
                <a:sysClr val="windowText" lastClr="000000"/>
              </a:solidFill>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142" name="Line 1097"/>
            <p:cNvSpPr>
              <a:spLocks noChangeShapeType="1"/>
            </p:cNvSpPr>
            <p:nvPr/>
          </p:nvSpPr>
          <p:spPr bwMode="auto">
            <a:xfrm flipH="1" flipV="1">
              <a:off x="5240338" y="3914772"/>
              <a:ext cx="709612" cy="911227"/>
            </a:xfrm>
            <a:prstGeom prst="line">
              <a:avLst/>
            </a:prstGeom>
            <a:noFill/>
            <a:ln w="9525">
              <a:solidFill>
                <a:sysClr val="windowText" lastClr="000000"/>
              </a:solidFill>
              <a:prstDash val="dash"/>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143" name="Freeform 1095"/>
            <p:cNvSpPr>
              <a:spLocks/>
            </p:cNvSpPr>
            <p:nvPr/>
          </p:nvSpPr>
          <p:spPr bwMode="auto">
            <a:xfrm>
              <a:off x="5332414" y="3917950"/>
              <a:ext cx="820736" cy="482600"/>
            </a:xfrm>
            <a:custGeom>
              <a:avLst/>
              <a:gdLst>
                <a:gd name="T0" fmla="*/ 2147483647 w 593"/>
                <a:gd name="T1" fmla="*/ 2147483647 h 278"/>
                <a:gd name="T2" fmla="*/ 2147483647 w 593"/>
                <a:gd name="T3" fmla="*/ 2147483647 h 278"/>
                <a:gd name="T4" fmla="*/ 2147483647 w 593"/>
                <a:gd name="T5" fmla="*/ 2147483647 h 278"/>
                <a:gd name="T6" fmla="*/ 2147483647 w 593"/>
                <a:gd name="T7" fmla="*/ 0 h 278"/>
                <a:gd name="T8" fmla="*/ 0 w 593"/>
                <a:gd name="T9" fmla="*/ 2147483647 h 278"/>
                <a:gd name="T10" fmla="*/ 2147483647 w 593"/>
                <a:gd name="T11" fmla="*/ 2147483647 h 278"/>
                <a:gd name="T12" fmla="*/ 0 60000 65536"/>
                <a:gd name="T13" fmla="*/ 0 60000 65536"/>
                <a:gd name="T14" fmla="*/ 0 60000 65536"/>
                <a:gd name="T15" fmla="*/ 0 60000 65536"/>
                <a:gd name="T16" fmla="*/ 0 60000 65536"/>
                <a:gd name="T17" fmla="*/ 0 60000 65536"/>
                <a:gd name="T18" fmla="*/ 0 w 593"/>
                <a:gd name="T19" fmla="*/ 0 h 278"/>
                <a:gd name="T20" fmla="*/ 593 w 593"/>
                <a:gd name="T21" fmla="*/ 278 h 278"/>
              </a:gdLst>
              <a:ahLst/>
              <a:cxnLst>
                <a:cxn ang="T12">
                  <a:pos x="T0" y="T1"/>
                </a:cxn>
                <a:cxn ang="T13">
                  <a:pos x="T2" y="T3"/>
                </a:cxn>
                <a:cxn ang="T14">
                  <a:pos x="T4" y="T5"/>
                </a:cxn>
                <a:cxn ang="T15">
                  <a:pos x="T6" y="T7"/>
                </a:cxn>
                <a:cxn ang="T16">
                  <a:pos x="T8" y="T9"/>
                </a:cxn>
                <a:cxn ang="T17">
                  <a:pos x="T10" y="T11"/>
                </a:cxn>
              </a:cxnLst>
              <a:rect l="T18" t="T19" r="T20" b="T21"/>
              <a:pathLst>
                <a:path w="593" h="278">
                  <a:moveTo>
                    <a:pt x="21" y="91"/>
                  </a:moveTo>
                  <a:lnTo>
                    <a:pt x="207" y="278"/>
                  </a:lnTo>
                  <a:lnTo>
                    <a:pt x="593" y="204"/>
                  </a:lnTo>
                  <a:lnTo>
                    <a:pt x="384" y="0"/>
                  </a:lnTo>
                  <a:lnTo>
                    <a:pt x="0" y="72"/>
                  </a:lnTo>
                  <a:lnTo>
                    <a:pt x="21" y="91"/>
                  </a:lnTo>
                  <a:close/>
                </a:path>
              </a:pathLst>
            </a:custGeom>
            <a:solidFill>
              <a:srgbClr val="0000FF"/>
            </a:solidFill>
            <a:ln w="9525">
              <a:solidFill>
                <a:sysClr val="windowText" lastClr="000000"/>
              </a:solidFill>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144" name="Freeform 1095"/>
            <p:cNvSpPr>
              <a:spLocks/>
            </p:cNvSpPr>
            <p:nvPr/>
          </p:nvSpPr>
          <p:spPr bwMode="auto">
            <a:xfrm>
              <a:off x="5649914" y="4324350"/>
              <a:ext cx="820736" cy="482600"/>
            </a:xfrm>
            <a:custGeom>
              <a:avLst/>
              <a:gdLst>
                <a:gd name="T0" fmla="*/ 2147483647 w 593"/>
                <a:gd name="T1" fmla="*/ 2147483647 h 278"/>
                <a:gd name="T2" fmla="*/ 2147483647 w 593"/>
                <a:gd name="T3" fmla="*/ 2147483647 h 278"/>
                <a:gd name="T4" fmla="*/ 2147483647 w 593"/>
                <a:gd name="T5" fmla="*/ 2147483647 h 278"/>
                <a:gd name="T6" fmla="*/ 2147483647 w 593"/>
                <a:gd name="T7" fmla="*/ 0 h 278"/>
                <a:gd name="T8" fmla="*/ 0 w 593"/>
                <a:gd name="T9" fmla="*/ 2147483647 h 278"/>
                <a:gd name="T10" fmla="*/ 2147483647 w 593"/>
                <a:gd name="T11" fmla="*/ 2147483647 h 278"/>
                <a:gd name="T12" fmla="*/ 0 60000 65536"/>
                <a:gd name="T13" fmla="*/ 0 60000 65536"/>
                <a:gd name="T14" fmla="*/ 0 60000 65536"/>
                <a:gd name="T15" fmla="*/ 0 60000 65536"/>
                <a:gd name="T16" fmla="*/ 0 60000 65536"/>
                <a:gd name="T17" fmla="*/ 0 60000 65536"/>
                <a:gd name="T18" fmla="*/ 0 w 593"/>
                <a:gd name="T19" fmla="*/ 0 h 278"/>
                <a:gd name="T20" fmla="*/ 593 w 593"/>
                <a:gd name="T21" fmla="*/ 278 h 278"/>
              </a:gdLst>
              <a:ahLst/>
              <a:cxnLst>
                <a:cxn ang="T12">
                  <a:pos x="T0" y="T1"/>
                </a:cxn>
                <a:cxn ang="T13">
                  <a:pos x="T2" y="T3"/>
                </a:cxn>
                <a:cxn ang="T14">
                  <a:pos x="T4" y="T5"/>
                </a:cxn>
                <a:cxn ang="T15">
                  <a:pos x="T6" y="T7"/>
                </a:cxn>
                <a:cxn ang="T16">
                  <a:pos x="T8" y="T9"/>
                </a:cxn>
                <a:cxn ang="T17">
                  <a:pos x="T10" y="T11"/>
                </a:cxn>
              </a:cxnLst>
              <a:rect l="T18" t="T19" r="T20" b="T21"/>
              <a:pathLst>
                <a:path w="593" h="278">
                  <a:moveTo>
                    <a:pt x="21" y="91"/>
                  </a:moveTo>
                  <a:lnTo>
                    <a:pt x="207" y="278"/>
                  </a:lnTo>
                  <a:lnTo>
                    <a:pt x="593" y="204"/>
                  </a:lnTo>
                  <a:lnTo>
                    <a:pt x="384" y="0"/>
                  </a:lnTo>
                  <a:lnTo>
                    <a:pt x="0" y="72"/>
                  </a:lnTo>
                  <a:lnTo>
                    <a:pt x="21" y="91"/>
                  </a:lnTo>
                  <a:close/>
                </a:path>
              </a:pathLst>
            </a:custGeom>
            <a:solidFill>
              <a:srgbClr val="0000FF">
                <a:alpha val="39999"/>
              </a:srgbClr>
            </a:solidFill>
            <a:ln w="9525">
              <a:solidFill>
                <a:sysClr val="windowText" lastClr="000000"/>
              </a:solidFill>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145" name="Line 1097"/>
            <p:cNvSpPr>
              <a:spLocks noChangeShapeType="1"/>
            </p:cNvSpPr>
            <p:nvPr/>
          </p:nvSpPr>
          <p:spPr bwMode="auto">
            <a:xfrm flipH="1" flipV="1">
              <a:off x="5772150" y="3797299"/>
              <a:ext cx="704850" cy="895349"/>
            </a:xfrm>
            <a:prstGeom prst="line">
              <a:avLst/>
            </a:prstGeom>
            <a:noFill/>
            <a:ln w="9525">
              <a:solidFill>
                <a:sysClr val="windowText" lastClr="000000"/>
              </a:solidFill>
              <a:prstDash val="dash"/>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grpSp>
      <p:sp>
        <p:nvSpPr>
          <p:cNvPr id="146" name="Line 1056"/>
          <p:cNvSpPr>
            <a:spLocks noChangeShapeType="1"/>
          </p:cNvSpPr>
          <p:nvPr/>
        </p:nvSpPr>
        <p:spPr bwMode="auto">
          <a:xfrm flipV="1">
            <a:off x="5569824" y="4342554"/>
            <a:ext cx="508485" cy="125425"/>
          </a:xfrm>
          <a:prstGeom prst="line">
            <a:avLst/>
          </a:prstGeom>
          <a:noFill/>
          <a:ln w="9525">
            <a:solidFill>
              <a:sysClr val="windowText" lastClr="000000"/>
            </a:solidFill>
            <a:prstDash val="sysDot"/>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147" name="Line 1099"/>
          <p:cNvSpPr>
            <a:spLocks noChangeShapeType="1"/>
          </p:cNvSpPr>
          <p:nvPr/>
        </p:nvSpPr>
        <p:spPr bwMode="auto">
          <a:xfrm>
            <a:off x="4709645" y="3199424"/>
            <a:ext cx="741481" cy="1505119"/>
          </a:xfrm>
          <a:prstGeom prst="line">
            <a:avLst/>
          </a:prstGeom>
          <a:noFill/>
          <a:ln w="9525">
            <a:solidFill>
              <a:srgbClr val="000000"/>
            </a:solidFill>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148" name="Freeform 1095"/>
          <p:cNvSpPr>
            <a:spLocks noChangeAspect="1"/>
          </p:cNvSpPr>
          <p:nvPr/>
        </p:nvSpPr>
        <p:spPr bwMode="auto">
          <a:xfrm>
            <a:off x="5090435" y="4569365"/>
            <a:ext cx="151519" cy="96531"/>
          </a:xfrm>
          <a:custGeom>
            <a:avLst/>
            <a:gdLst>
              <a:gd name="T0" fmla="*/ 2147483647 w 593"/>
              <a:gd name="T1" fmla="*/ 2147483647 h 278"/>
              <a:gd name="T2" fmla="*/ 2147483647 w 593"/>
              <a:gd name="T3" fmla="*/ 2147483647 h 278"/>
              <a:gd name="T4" fmla="*/ 2147483647 w 593"/>
              <a:gd name="T5" fmla="*/ 2147483647 h 278"/>
              <a:gd name="T6" fmla="*/ 2147483647 w 593"/>
              <a:gd name="T7" fmla="*/ 0 h 278"/>
              <a:gd name="T8" fmla="*/ 0 w 593"/>
              <a:gd name="T9" fmla="*/ 2147483647 h 278"/>
              <a:gd name="T10" fmla="*/ 2147483647 w 593"/>
              <a:gd name="T11" fmla="*/ 2147483647 h 278"/>
              <a:gd name="T12" fmla="*/ 0 60000 65536"/>
              <a:gd name="T13" fmla="*/ 0 60000 65536"/>
              <a:gd name="T14" fmla="*/ 0 60000 65536"/>
              <a:gd name="T15" fmla="*/ 0 60000 65536"/>
              <a:gd name="T16" fmla="*/ 0 60000 65536"/>
              <a:gd name="T17" fmla="*/ 0 60000 65536"/>
              <a:gd name="T18" fmla="*/ 0 w 593"/>
              <a:gd name="T19" fmla="*/ 0 h 278"/>
              <a:gd name="T20" fmla="*/ 593 w 593"/>
              <a:gd name="T21" fmla="*/ 278 h 278"/>
            </a:gdLst>
            <a:ahLst/>
            <a:cxnLst>
              <a:cxn ang="T12">
                <a:pos x="T0" y="T1"/>
              </a:cxn>
              <a:cxn ang="T13">
                <a:pos x="T2" y="T3"/>
              </a:cxn>
              <a:cxn ang="T14">
                <a:pos x="T4" y="T5"/>
              </a:cxn>
              <a:cxn ang="T15">
                <a:pos x="T6" y="T7"/>
              </a:cxn>
              <a:cxn ang="T16">
                <a:pos x="T8" y="T9"/>
              </a:cxn>
              <a:cxn ang="T17">
                <a:pos x="T10" y="T11"/>
              </a:cxn>
            </a:cxnLst>
            <a:rect l="T18" t="T19" r="T20" b="T21"/>
            <a:pathLst>
              <a:path w="593" h="278">
                <a:moveTo>
                  <a:pt x="21" y="91"/>
                </a:moveTo>
                <a:lnTo>
                  <a:pt x="207" y="278"/>
                </a:lnTo>
                <a:lnTo>
                  <a:pt x="593" y="204"/>
                </a:lnTo>
                <a:lnTo>
                  <a:pt x="384" y="0"/>
                </a:lnTo>
                <a:lnTo>
                  <a:pt x="0" y="72"/>
                </a:lnTo>
                <a:lnTo>
                  <a:pt x="21" y="91"/>
                </a:lnTo>
                <a:close/>
              </a:path>
            </a:pathLst>
          </a:custGeom>
          <a:solidFill>
            <a:srgbClr val="FFFF00"/>
          </a:solidFill>
          <a:ln w="9525">
            <a:solidFill>
              <a:sysClr val="windowText" lastClr="000000"/>
            </a:solidFill>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149" name="Freeform 1095"/>
          <p:cNvSpPr>
            <a:spLocks noChangeAspect="1"/>
          </p:cNvSpPr>
          <p:nvPr/>
        </p:nvSpPr>
        <p:spPr bwMode="auto">
          <a:xfrm>
            <a:off x="5242834" y="4613820"/>
            <a:ext cx="151519" cy="96531"/>
          </a:xfrm>
          <a:custGeom>
            <a:avLst/>
            <a:gdLst>
              <a:gd name="T0" fmla="*/ 2147483647 w 593"/>
              <a:gd name="T1" fmla="*/ 2147483647 h 278"/>
              <a:gd name="T2" fmla="*/ 2147483647 w 593"/>
              <a:gd name="T3" fmla="*/ 2147483647 h 278"/>
              <a:gd name="T4" fmla="*/ 2147483647 w 593"/>
              <a:gd name="T5" fmla="*/ 2147483647 h 278"/>
              <a:gd name="T6" fmla="*/ 2147483647 w 593"/>
              <a:gd name="T7" fmla="*/ 0 h 278"/>
              <a:gd name="T8" fmla="*/ 0 w 593"/>
              <a:gd name="T9" fmla="*/ 2147483647 h 278"/>
              <a:gd name="T10" fmla="*/ 2147483647 w 593"/>
              <a:gd name="T11" fmla="*/ 2147483647 h 278"/>
              <a:gd name="T12" fmla="*/ 0 60000 65536"/>
              <a:gd name="T13" fmla="*/ 0 60000 65536"/>
              <a:gd name="T14" fmla="*/ 0 60000 65536"/>
              <a:gd name="T15" fmla="*/ 0 60000 65536"/>
              <a:gd name="T16" fmla="*/ 0 60000 65536"/>
              <a:gd name="T17" fmla="*/ 0 60000 65536"/>
              <a:gd name="T18" fmla="*/ 0 w 593"/>
              <a:gd name="T19" fmla="*/ 0 h 278"/>
              <a:gd name="T20" fmla="*/ 593 w 593"/>
              <a:gd name="T21" fmla="*/ 278 h 278"/>
            </a:gdLst>
            <a:ahLst/>
            <a:cxnLst>
              <a:cxn ang="T12">
                <a:pos x="T0" y="T1"/>
              </a:cxn>
              <a:cxn ang="T13">
                <a:pos x="T2" y="T3"/>
              </a:cxn>
              <a:cxn ang="T14">
                <a:pos x="T4" y="T5"/>
              </a:cxn>
              <a:cxn ang="T15">
                <a:pos x="T6" y="T7"/>
              </a:cxn>
              <a:cxn ang="T16">
                <a:pos x="T8" y="T9"/>
              </a:cxn>
              <a:cxn ang="T17">
                <a:pos x="T10" y="T11"/>
              </a:cxn>
            </a:cxnLst>
            <a:rect l="T18" t="T19" r="T20" b="T21"/>
            <a:pathLst>
              <a:path w="593" h="278">
                <a:moveTo>
                  <a:pt x="21" y="91"/>
                </a:moveTo>
                <a:lnTo>
                  <a:pt x="207" y="278"/>
                </a:lnTo>
                <a:lnTo>
                  <a:pt x="593" y="204"/>
                </a:lnTo>
                <a:lnTo>
                  <a:pt x="384" y="0"/>
                </a:lnTo>
                <a:lnTo>
                  <a:pt x="0" y="72"/>
                </a:lnTo>
                <a:lnTo>
                  <a:pt x="21" y="91"/>
                </a:lnTo>
                <a:close/>
              </a:path>
            </a:pathLst>
          </a:custGeom>
          <a:solidFill>
            <a:srgbClr val="FFFF00"/>
          </a:solidFill>
          <a:ln w="9525">
            <a:solidFill>
              <a:sysClr val="windowText" lastClr="000000"/>
            </a:solidFill>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150" name="Freeform 1095"/>
          <p:cNvSpPr>
            <a:spLocks noChangeAspect="1"/>
          </p:cNvSpPr>
          <p:nvPr/>
        </p:nvSpPr>
        <p:spPr bwMode="auto">
          <a:xfrm>
            <a:off x="5383511" y="4664626"/>
            <a:ext cx="151519" cy="96531"/>
          </a:xfrm>
          <a:custGeom>
            <a:avLst/>
            <a:gdLst>
              <a:gd name="T0" fmla="*/ 2147483647 w 593"/>
              <a:gd name="T1" fmla="*/ 2147483647 h 278"/>
              <a:gd name="T2" fmla="*/ 2147483647 w 593"/>
              <a:gd name="T3" fmla="*/ 2147483647 h 278"/>
              <a:gd name="T4" fmla="*/ 2147483647 w 593"/>
              <a:gd name="T5" fmla="*/ 2147483647 h 278"/>
              <a:gd name="T6" fmla="*/ 2147483647 w 593"/>
              <a:gd name="T7" fmla="*/ 0 h 278"/>
              <a:gd name="T8" fmla="*/ 0 w 593"/>
              <a:gd name="T9" fmla="*/ 2147483647 h 278"/>
              <a:gd name="T10" fmla="*/ 2147483647 w 593"/>
              <a:gd name="T11" fmla="*/ 2147483647 h 278"/>
              <a:gd name="T12" fmla="*/ 0 60000 65536"/>
              <a:gd name="T13" fmla="*/ 0 60000 65536"/>
              <a:gd name="T14" fmla="*/ 0 60000 65536"/>
              <a:gd name="T15" fmla="*/ 0 60000 65536"/>
              <a:gd name="T16" fmla="*/ 0 60000 65536"/>
              <a:gd name="T17" fmla="*/ 0 60000 65536"/>
              <a:gd name="T18" fmla="*/ 0 w 593"/>
              <a:gd name="T19" fmla="*/ 0 h 278"/>
              <a:gd name="T20" fmla="*/ 593 w 593"/>
              <a:gd name="T21" fmla="*/ 278 h 278"/>
            </a:gdLst>
            <a:ahLst/>
            <a:cxnLst>
              <a:cxn ang="T12">
                <a:pos x="T0" y="T1"/>
              </a:cxn>
              <a:cxn ang="T13">
                <a:pos x="T2" y="T3"/>
              </a:cxn>
              <a:cxn ang="T14">
                <a:pos x="T4" y="T5"/>
              </a:cxn>
              <a:cxn ang="T15">
                <a:pos x="T6" y="T7"/>
              </a:cxn>
              <a:cxn ang="T16">
                <a:pos x="T8" y="T9"/>
              </a:cxn>
              <a:cxn ang="T17">
                <a:pos x="T10" y="T11"/>
              </a:cxn>
            </a:cxnLst>
            <a:rect l="T18" t="T19" r="T20" b="T21"/>
            <a:pathLst>
              <a:path w="593" h="278">
                <a:moveTo>
                  <a:pt x="21" y="91"/>
                </a:moveTo>
                <a:lnTo>
                  <a:pt x="207" y="278"/>
                </a:lnTo>
                <a:lnTo>
                  <a:pt x="593" y="204"/>
                </a:lnTo>
                <a:lnTo>
                  <a:pt x="384" y="0"/>
                </a:lnTo>
                <a:lnTo>
                  <a:pt x="0" y="72"/>
                </a:lnTo>
                <a:lnTo>
                  <a:pt x="21" y="91"/>
                </a:lnTo>
                <a:close/>
              </a:path>
            </a:pathLst>
          </a:custGeom>
          <a:solidFill>
            <a:srgbClr val="FFFF00"/>
          </a:solidFill>
          <a:ln w="9525">
            <a:solidFill>
              <a:sysClr val="windowText" lastClr="000000"/>
            </a:solidFill>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151" name="Freeform 1095"/>
          <p:cNvSpPr>
            <a:spLocks noChangeAspect="1"/>
          </p:cNvSpPr>
          <p:nvPr/>
        </p:nvSpPr>
        <p:spPr bwMode="auto">
          <a:xfrm>
            <a:off x="5530050" y="4715432"/>
            <a:ext cx="151519" cy="96531"/>
          </a:xfrm>
          <a:custGeom>
            <a:avLst/>
            <a:gdLst>
              <a:gd name="T0" fmla="*/ 2147483647 w 593"/>
              <a:gd name="T1" fmla="*/ 2147483647 h 278"/>
              <a:gd name="T2" fmla="*/ 2147483647 w 593"/>
              <a:gd name="T3" fmla="*/ 2147483647 h 278"/>
              <a:gd name="T4" fmla="*/ 2147483647 w 593"/>
              <a:gd name="T5" fmla="*/ 2147483647 h 278"/>
              <a:gd name="T6" fmla="*/ 2147483647 w 593"/>
              <a:gd name="T7" fmla="*/ 0 h 278"/>
              <a:gd name="T8" fmla="*/ 0 w 593"/>
              <a:gd name="T9" fmla="*/ 2147483647 h 278"/>
              <a:gd name="T10" fmla="*/ 2147483647 w 593"/>
              <a:gd name="T11" fmla="*/ 2147483647 h 278"/>
              <a:gd name="T12" fmla="*/ 0 60000 65536"/>
              <a:gd name="T13" fmla="*/ 0 60000 65536"/>
              <a:gd name="T14" fmla="*/ 0 60000 65536"/>
              <a:gd name="T15" fmla="*/ 0 60000 65536"/>
              <a:gd name="T16" fmla="*/ 0 60000 65536"/>
              <a:gd name="T17" fmla="*/ 0 60000 65536"/>
              <a:gd name="T18" fmla="*/ 0 w 593"/>
              <a:gd name="T19" fmla="*/ 0 h 278"/>
              <a:gd name="T20" fmla="*/ 593 w 593"/>
              <a:gd name="T21" fmla="*/ 278 h 278"/>
            </a:gdLst>
            <a:ahLst/>
            <a:cxnLst>
              <a:cxn ang="T12">
                <a:pos x="T0" y="T1"/>
              </a:cxn>
              <a:cxn ang="T13">
                <a:pos x="T2" y="T3"/>
              </a:cxn>
              <a:cxn ang="T14">
                <a:pos x="T4" y="T5"/>
              </a:cxn>
              <a:cxn ang="T15">
                <a:pos x="T6" y="T7"/>
              </a:cxn>
              <a:cxn ang="T16">
                <a:pos x="T8" y="T9"/>
              </a:cxn>
              <a:cxn ang="T17">
                <a:pos x="T10" y="T11"/>
              </a:cxn>
            </a:cxnLst>
            <a:rect l="T18" t="T19" r="T20" b="T21"/>
            <a:pathLst>
              <a:path w="593" h="278">
                <a:moveTo>
                  <a:pt x="21" y="91"/>
                </a:moveTo>
                <a:lnTo>
                  <a:pt x="207" y="278"/>
                </a:lnTo>
                <a:lnTo>
                  <a:pt x="593" y="204"/>
                </a:lnTo>
                <a:lnTo>
                  <a:pt x="384" y="0"/>
                </a:lnTo>
                <a:lnTo>
                  <a:pt x="0" y="72"/>
                </a:lnTo>
                <a:lnTo>
                  <a:pt x="21" y="91"/>
                </a:lnTo>
                <a:close/>
              </a:path>
            </a:pathLst>
          </a:custGeom>
          <a:solidFill>
            <a:srgbClr val="FFFF00"/>
          </a:solidFill>
          <a:ln w="9525">
            <a:solidFill>
              <a:sysClr val="windowText" lastClr="000000"/>
            </a:solidFill>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152" name="Freeform 1095"/>
          <p:cNvSpPr>
            <a:spLocks noChangeAspect="1"/>
          </p:cNvSpPr>
          <p:nvPr/>
        </p:nvSpPr>
        <p:spPr bwMode="auto">
          <a:xfrm>
            <a:off x="5679519" y="4748772"/>
            <a:ext cx="151519" cy="96531"/>
          </a:xfrm>
          <a:custGeom>
            <a:avLst/>
            <a:gdLst>
              <a:gd name="T0" fmla="*/ 2147483647 w 593"/>
              <a:gd name="T1" fmla="*/ 2147483647 h 278"/>
              <a:gd name="T2" fmla="*/ 2147483647 w 593"/>
              <a:gd name="T3" fmla="*/ 2147483647 h 278"/>
              <a:gd name="T4" fmla="*/ 2147483647 w 593"/>
              <a:gd name="T5" fmla="*/ 2147483647 h 278"/>
              <a:gd name="T6" fmla="*/ 2147483647 w 593"/>
              <a:gd name="T7" fmla="*/ 0 h 278"/>
              <a:gd name="T8" fmla="*/ 0 w 593"/>
              <a:gd name="T9" fmla="*/ 2147483647 h 278"/>
              <a:gd name="T10" fmla="*/ 2147483647 w 593"/>
              <a:gd name="T11" fmla="*/ 2147483647 h 278"/>
              <a:gd name="T12" fmla="*/ 0 60000 65536"/>
              <a:gd name="T13" fmla="*/ 0 60000 65536"/>
              <a:gd name="T14" fmla="*/ 0 60000 65536"/>
              <a:gd name="T15" fmla="*/ 0 60000 65536"/>
              <a:gd name="T16" fmla="*/ 0 60000 65536"/>
              <a:gd name="T17" fmla="*/ 0 60000 65536"/>
              <a:gd name="T18" fmla="*/ 0 w 593"/>
              <a:gd name="T19" fmla="*/ 0 h 278"/>
              <a:gd name="T20" fmla="*/ 593 w 593"/>
              <a:gd name="T21" fmla="*/ 278 h 278"/>
            </a:gdLst>
            <a:ahLst/>
            <a:cxnLst>
              <a:cxn ang="T12">
                <a:pos x="T0" y="T1"/>
              </a:cxn>
              <a:cxn ang="T13">
                <a:pos x="T2" y="T3"/>
              </a:cxn>
              <a:cxn ang="T14">
                <a:pos x="T4" y="T5"/>
              </a:cxn>
              <a:cxn ang="T15">
                <a:pos x="T6" y="T7"/>
              </a:cxn>
              <a:cxn ang="T16">
                <a:pos x="T8" y="T9"/>
              </a:cxn>
              <a:cxn ang="T17">
                <a:pos x="T10" y="T11"/>
              </a:cxn>
            </a:cxnLst>
            <a:rect l="T18" t="T19" r="T20" b="T21"/>
            <a:pathLst>
              <a:path w="593" h="278">
                <a:moveTo>
                  <a:pt x="21" y="91"/>
                </a:moveTo>
                <a:lnTo>
                  <a:pt x="207" y="278"/>
                </a:lnTo>
                <a:lnTo>
                  <a:pt x="593" y="204"/>
                </a:lnTo>
                <a:lnTo>
                  <a:pt x="384" y="0"/>
                </a:lnTo>
                <a:lnTo>
                  <a:pt x="0" y="72"/>
                </a:lnTo>
                <a:lnTo>
                  <a:pt x="21" y="91"/>
                </a:lnTo>
                <a:close/>
              </a:path>
            </a:pathLst>
          </a:custGeom>
          <a:solidFill>
            <a:srgbClr val="FFFF00"/>
          </a:solidFill>
          <a:ln w="9525">
            <a:solidFill>
              <a:sysClr val="windowText" lastClr="000000"/>
            </a:solidFill>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153" name="Line 1099"/>
          <p:cNvSpPr>
            <a:spLocks noChangeShapeType="1"/>
          </p:cNvSpPr>
          <p:nvPr/>
        </p:nvSpPr>
        <p:spPr bwMode="auto">
          <a:xfrm>
            <a:off x="3288224" y="3561413"/>
            <a:ext cx="615460" cy="1400332"/>
          </a:xfrm>
          <a:prstGeom prst="line">
            <a:avLst/>
          </a:prstGeom>
          <a:noFill/>
          <a:ln w="9525">
            <a:solidFill>
              <a:srgbClr val="000000"/>
            </a:solidFill>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grpSp>
        <p:nvGrpSpPr>
          <p:cNvPr id="154" name="グループ化 200"/>
          <p:cNvGrpSpPr>
            <a:grpSpLocks/>
          </p:cNvGrpSpPr>
          <p:nvPr/>
        </p:nvGrpSpPr>
        <p:grpSpPr bwMode="auto">
          <a:xfrm>
            <a:off x="6125202" y="3747168"/>
            <a:ext cx="1049211" cy="1257444"/>
            <a:chOff x="6464301" y="3195633"/>
            <a:chExt cx="1136649" cy="1257303"/>
          </a:xfrm>
        </p:grpSpPr>
        <p:sp>
          <p:nvSpPr>
            <p:cNvPr id="155" name="Freeform 1095"/>
            <p:cNvSpPr>
              <a:spLocks noChangeAspect="1"/>
            </p:cNvSpPr>
            <p:nvPr/>
          </p:nvSpPr>
          <p:spPr bwMode="auto">
            <a:xfrm>
              <a:off x="6637341" y="3397250"/>
              <a:ext cx="215105" cy="126484"/>
            </a:xfrm>
            <a:custGeom>
              <a:avLst/>
              <a:gdLst>
                <a:gd name="T0" fmla="*/ 2147483647 w 593"/>
                <a:gd name="T1" fmla="*/ 2147483647 h 278"/>
                <a:gd name="T2" fmla="*/ 2147483647 w 593"/>
                <a:gd name="T3" fmla="*/ 2147483647 h 278"/>
                <a:gd name="T4" fmla="*/ 2147483647 w 593"/>
                <a:gd name="T5" fmla="*/ 2147483647 h 278"/>
                <a:gd name="T6" fmla="*/ 2147483647 w 593"/>
                <a:gd name="T7" fmla="*/ 0 h 278"/>
                <a:gd name="T8" fmla="*/ 0 w 593"/>
                <a:gd name="T9" fmla="*/ 2147483647 h 278"/>
                <a:gd name="T10" fmla="*/ 2147483647 w 593"/>
                <a:gd name="T11" fmla="*/ 2147483647 h 278"/>
                <a:gd name="T12" fmla="*/ 0 60000 65536"/>
                <a:gd name="T13" fmla="*/ 0 60000 65536"/>
                <a:gd name="T14" fmla="*/ 0 60000 65536"/>
                <a:gd name="T15" fmla="*/ 0 60000 65536"/>
                <a:gd name="T16" fmla="*/ 0 60000 65536"/>
                <a:gd name="T17" fmla="*/ 0 60000 65536"/>
                <a:gd name="T18" fmla="*/ 0 w 593"/>
                <a:gd name="T19" fmla="*/ 0 h 278"/>
                <a:gd name="T20" fmla="*/ 593 w 593"/>
                <a:gd name="T21" fmla="*/ 278 h 278"/>
              </a:gdLst>
              <a:ahLst/>
              <a:cxnLst>
                <a:cxn ang="T12">
                  <a:pos x="T0" y="T1"/>
                </a:cxn>
                <a:cxn ang="T13">
                  <a:pos x="T2" y="T3"/>
                </a:cxn>
                <a:cxn ang="T14">
                  <a:pos x="T4" y="T5"/>
                </a:cxn>
                <a:cxn ang="T15">
                  <a:pos x="T6" y="T7"/>
                </a:cxn>
                <a:cxn ang="T16">
                  <a:pos x="T8" y="T9"/>
                </a:cxn>
                <a:cxn ang="T17">
                  <a:pos x="T10" y="T11"/>
                </a:cxn>
              </a:cxnLst>
              <a:rect l="T18" t="T19" r="T20" b="T21"/>
              <a:pathLst>
                <a:path w="593" h="278">
                  <a:moveTo>
                    <a:pt x="21" y="91"/>
                  </a:moveTo>
                  <a:lnTo>
                    <a:pt x="207" y="278"/>
                  </a:lnTo>
                  <a:lnTo>
                    <a:pt x="593" y="204"/>
                  </a:lnTo>
                  <a:lnTo>
                    <a:pt x="384" y="0"/>
                  </a:lnTo>
                  <a:lnTo>
                    <a:pt x="0" y="72"/>
                  </a:lnTo>
                  <a:lnTo>
                    <a:pt x="21" y="91"/>
                  </a:lnTo>
                  <a:close/>
                </a:path>
              </a:pathLst>
            </a:custGeom>
            <a:solidFill>
              <a:srgbClr val="00B0F0"/>
            </a:solidFill>
            <a:ln w="9525">
              <a:solidFill>
                <a:sysClr val="windowText" lastClr="000000"/>
              </a:solidFill>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156" name="Freeform 1095"/>
            <p:cNvSpPr>
              <a:spLocks noChangeAspect="1"/>
            </p:cNvSpPr>
            <p:nvPr/>
          </p:nvSpPr>
          <p:spPr bwMode="auto">
            <a:xfrm>
              <a:off x="6802435" y="3600450"/>
              <a:ext cx="215105" cy="126484"/>
            </a:xfrm>
            <a:custGeom>
              <a:avLst/>
              <a:gdLst>
                <a:gd name="T0" fmla="*/ 2147483647 w 593"/>
                <a:gd name="T1" fmla="*/ 2147483647 h 278"/>
                <a:gd name="T2" fmla="*/ 2147483647 w 593"/>
                <a:gd name="T3" fmla="*/ 2147483647 h 278"/>
                <a:gd name="T4" fmla="*/ 2147483647 w 593"/>
                <a:gd name="T5" fmla="*/ 2147483647 h 278"/>
                <a:gd name="T6" fmla="*/ 2147483647 w 593"/>
                <a:gd name="T7" fmla="*/ 0 h 278"/>
                <a:gd name="T8" fmla="*/ 0 w 593"/>
                <a:gd name="T9" fmla="*/ 2147483647 h 278"/>
                <a:gd name="T10" fmla="*/ 2147483647 w 593"/>
                <a:gd name="T11" fmla="*/ 2147483647 h 278"/>
                <a:gd name="T12" fmla="*/ 0 60000 65536"/>
                <a:gd name="T13" fmla="*/ 0 60000 65536"/>
                <a:gd name="T14" fmla="*/ 0 60000 65536"/>
                <a:gd name="T15" fmla="*/ 0 60000 65536"/>
                <a:gd name="T16" fmla="*/ 0 60000 65536"/>
                <a:gd name="T17" fmla="*/ 0 60000 65536"/>
                <a:gd name="T18" fmla="*/ 0 w 593"/>
                <a:gd name="T19" fmla="*/ 0 h 278"/>
                <a:gd name="T20" fmla="*/ 593 w 593"/>
                <a:gd name="T21" fmla="*/ 278 h 278"/>
              </a:gdLst>
              <a:ahLst/>
              <a:cxnLst>
                <a:cxn ang="T12">
                  <a:pos x="T0" y="T1"/>
                </a:cxn>
                <a:cxn ang="T13">
                  <a:pos x="T2" y="T3"/>
                </a:cxn>
                <a:cxn ang="T14">
                  <a:pos x="T4" y="T5"/>
                </a:cxn>
                <a:cxn ang="T15">
                  <a:pos x="T6" y="T7"/>
                </a:cxn>
                <a:cxn ang="T16">
                  <a:pos x="T8" y="T9"/>
                </a:cxn>
                <a:cxn ang="T17">
                  <a:pos x="T10" y="T11"/>
                </a:cxn>
              </a:cxnLst>
              <a:rect l="T18" t="T19" r="T20" b="T21"/>
              <a:pathLst>
                <a:path w="593" h="278">
                  <a:moveTo>
                    <a:pt x="21" y="91"/>
                  </a:moveTo>
                  <a:lnTo>
                    <a:pt x="207" y="278"/>
                  </a:lnTo>
                  <a:lnTo>
                    <a:pt x="593" y="204"/>
                  </a:lnTo>
                  <a:lnTo>
                    <a:pt x="384" y="0"/>
                  </a:lnTo>
                  <a:lnTo>
                    <a:pt x="0" y="72"/>
                  </a:lnTo>
                  <a:lnTo>
                    <a:pt x="21" y="91"/>
                  </a:lnTo>
                  <a:close/>
                </a:path>
              </a:pathLst>
            </a:custGeom>
            <a:solidFill>
              <a:srgbClr val="00B0F0">
                <a:alpha val="39999"/>
              </a:srgbClr>
            </a:solidFill>
            <a:ln w="9525">
              <a:solidFill>
                <a:sysClr val="windowText" lastClr="000000"/>
              </a:solidFill>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157" name="Freeform 1095"/>
            <p:cNvSpPr>
              <a:spLocks noChangeAspect="1"/>
            </p:cNvSpPr>
            <p:nvPr/>
          </p:nvSpPr>
          <p:spPr bwMode="auto">
            <a:xfrm>
              <a:off x="6992939" y="3841750"/>
              <a:ext cx="215105" cy="126484"/>
            </a:xfrm>
            <a:custGeom>
              <a:avLst/>
              <a:gdLst>
                <a:gd name="T0" fmla="*/ 2147483647 w 593"/>
                <a:gd name="T1" fmla="*/ 2147483647 h 278"/>
                <a:gd name="T2" fmla="*/ 2147483647 w 593"/>
                <a:gd name="T3" fmla="*/ 2147483647 h 278"/>
                <a:gd name="T4" fmla="*/ 2147483647 w 593"/>
                <a:gd name="T5" fmla="*/ 2147483647 h 278"/>
                <a:gd name="T6" fmla="*/ 2147483647 w 593"/>
                <a:gd name="T7" fmla="*/ 0 h 278"/>
                <a:gd name="T8" fmla="*/ 0 w 593"/>
                <a:gd name="T9" fmla="*/ 2147483647 h 278"/>
                <a:gd name="T10" fmla="*/ 2147483647 w 593"/>
                <a:gd name="T11" fmla="*/ 2147483647 h 278"/>
                <a:gd name="T12" fmla="*/ 0 60000 65536"/>
                <a:gd name="T13" fmla="*/ 0 60000 65536"/>
                <a:gd name="T14" fmla="*/ 0 60000 65536"/>
                <a:gd name="T15" fmla="*/ 0 60000 65536"/>
                <a:gd name="T16" fmla="*/ 0 60000 65536"/>
                <a:gd name="T17" fmla="*/ 0 60000 65536"/>
                <a:gd name="T18" fmla="*/ 0 w 593"/>
                <a:gd name="T19" fmla="*/ 0 h 278"/>
                <a:gd name="T20" fmla="*/ 593 w 593"/>
                <a:gd name="T21" fmla="*/ 278 h 278"/>
              </a:gdLst>
              <a:ahLst/>
              <a:cxnLst>
                <a:cxn ang="T12">
                  <a:pos x="T0" y="T1"/>
                </a:cxn>
                <a:cxn ang="T13">
                  <a:pos x="T2" y="T3"/>
                </a:cxn>
                <a:cxn ang="T14">
                  <a:pos x="T4" y="T5"/>
                </a:cxn>
                <a:cxn ang="T15">
                  <a:pos x="T6" y="T7"/>
                </a:cxn>
                <a:cxn ang="T16">
                  <a:pos x="T8" y="T9"/>
                </a:cxn>
                <a:cxn ang="T17">
                  <a:pos x="T10" y="T11"/>
                </a:cxn>
              </a:cxnLst>
              <a:rect l="T18" t="T19" r="T20" b="T21"/>
              <a:pathLst>
                <a:path w="593" h="278">
                  <a:moveTo>
                    <a:pt x="21" y="91"/>
                  </a:moveTo>
                  <a:lnTo>
                    <a:pt x="207" y="278"/>
                  </a:lnTo>
                  <a:lnTo>
                    <a:pt x="593" y="204"/>
                  </a:lnTo>
                  <a:lnTo>
                    <a:pt x="384" y="0"/>
                  </a:lnTo>
                  <a:lnTo>
                    <a:pt x="0" y="72"/>
                  </a:lnTo>
                  <a:lnTo>
                    <a:pt x="21" y="91"/>
                  </a:lnTo>
                  <a:close/>
                </a:path>
              </a:pathLst>
            </a:custGeom>
            <a:solidFill>
              <a:srgbClr val="00B0F0">
                <a:alpha val="39999"/>
              </a:srgbClr>
            </a:solidFill>
            <a:ln w="9525">
              <a:solidFill>
                <a:sysClr val="windowText" lastClr="000000"/>
              </a:solidFill>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158" name="Line 1097"/>
            <p:cNvSpPr>
              <a:spLocks noChangeShapeType="1"/>
            </p:cNvSpPr>
            <p:nvPr/>
          </p:nvSpPr>
          <p:spPr bwMode="auto">
            <a:xfrm flipH="1" flipV="1">
              <a:off x="6464301" y="3205158"/>
              <a:ext cx="995362" cy="1247778"/>
            </a:xfrm>
            <a:prstGeom prst="line">
              <a:avLst/>
            </a:prstGeom>
            <a:noFill/>
            <a:ln w="9525">
              <a:solidFill>
                <a:sysClr val="windowText" lastClr="000000"/>
              </a:solidFill>
              <a:prstDash val="dash"/>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159" name="Line 1097"/>
            <p:cNvSpPr>
              <a:spLocks noChangeShapeType="1"/>
            </p:cNvSpPr>
            <p:nvPr/>
          </p:nvSpPr>
          <p:spPr bwMode="auto">
            <a:xfrm flipH="1" flipV="1">
              <a:off x="6616700" y="3195633"/>
              <a:ext cx="984250" cy="1233492"/>
            </a:xfrm>
            <a:prstGeom prst="line">
              <a:avLst/>
            </a:prstGeom>
            <a:noFill/>
            <a:ln w="9525">
              <a:solidFill>
                <a:sysClr val="windowText" lastClr="000000"/>
              </a:solidFill>
              <a:prstDash val="dash"/>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160" name="Freeform 1095"/>
            <p:cNvSpPr>
              <a:spLocks noChangeAspect="1"/>
            </p:cNvSpPr>
            <p:nvPr/>
          </p:nvSpPr>
          <p:spPr bwMode="auto">
            <a:xfrm>
              <a:off x="7221539" y="4127501"/>
              <a:ext cx="215105" cy="126484"/>
            </a:xfrm>
            <a:custGeom>
              <a:avLst/>
              <a:gdLst>
                <a:gd name="T0" fmla="*/ 2147483647 w 593"/>
                <a:gd name="T1" fmla="*/ 2147483647 h 278"/>
                <a:gd name="T2" fmla="*/ 2147483647 w 593"/>
                <a:gd name="T3" fmla="*/ 2147483647 h 278"/>
                <a:gd name="T4" fmla="*/ 2147483647 w 593"/>
                <a:gd name="T5" fmla="*/ 2147483647 h 278"/>
                <a:gd name="T6" fmla="*/ 2147483647 w 593"/>
                <a:gd name="T7" fmla="*/ 0 h 278"/>
                <a:gd name="T8" fmla="*/ 0 w 593"/>
                <a:gd name="T9" fmla="*/ 2147483647 h 278"/>
                <a:gd name="T10" fmla="*/ 2147483647 w 593"/>
                <a:gd name="T11" fmla="*/ 2147483647 h 278"/>
                <a:gd name="T12" fmla="*/ 0 60000 65536"/>
                <a:gd name="T13" fmla="*/ 0 60000 65536"/>
                <a:gd name="T14" fmla="*/ 0 60000 65536"/>
                <a:gd name="T15" fmla="*/ 0 60000 65536"/>
                <a:gd name="T16" fmla="*/ 0 60000 65536"/>
                <a:gd name="T17" fmla="*/ 0 60000 65536"/>
                <a:gd name="T18" fmla="*/ 0 w 593"/>
                <a:gd name="T19" fmla="*/ 0 h 278"/>
                <a:gd name="T20" fmla="*/ 593 w 593"/>
                <a:gd name="T21" fmla="*/ 278 h 278"/>
              </a:gdLst>
              <a:ahLst/>
              <a:cxnLst>
                <a:cxn ang="T12">
                  <a:pos x="T0" y="T1"/>
                </a:cxn>
                <a:cxn ang="T13">
                  <a:pos x="T2" y="T3"/>
                </a:cxn>
                <a:cxn ang="T14">
                  <a:pos x="T4" y="T5"/>
                </a:cxn>
                <a:cxn ang="T15">
                  <a:pos x="T6" y="T7"/>
                </a:cxn>
                <a:cxn ang="T16">
                  <a:pos x="T8" y="T9"/>
                </a:cxn>
                <a:cxn ang="T17">
                  <a:pos x="T10" y="T11"/>
                </a:cxn>
              </a:cxnLst>
              <a:rect l="T18" t="T19" r="T20" b="T21"/>
              <a:pathLst>
                <a:path w="593" h="278">
                  <a:moveTo>
                    <a:pt x="21" y="91"/>
                  </a:moveTo>
                  <a:lnTo>
                    <a:pt x="207" y="278"/>
                  </a:lnTo>
                  <a:lnTo>
                    <a:pt x="593" y="204"/>
                  </a:lnTo>
                  <a:lnTo>
                    <a:pt x="384" y="0"/>
                  </a:lnTo>
                  <a:lnTo>
                    <a:pt x="0" y="72"/>
                  </a:lnTo>
                  <a:lnTo>
                    <a:pt x="21" y="91"/>
                  </a:lnTo>
                  <a:close/>
                </a:path>
              </a:pathLst>
            </a:custGeom>
            <a:solidFill>
              <a:srgbClr val="00B0F0">
                <a:alpha val="39999"/>
              </a:srgbClr>
            </a:solidFill>
            <a:ln w="9525">
              <a:solidFill>
                <a:sysClr val="windowText" lastClr="000000"/>
              </a:solidFill>
              <a:round/>
              <a:headEnd/>
              <a:tailEnd/>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grpSp>
      <p:sp>
        <p:nvSpPr>
          <p:cNvPr id="161" name="テキスト ボックス 127"/>
          <p:cNvSpPr txBox="1">
            <a:spLocks noChangeArrowheads="1"/>
          </p:cNvSpPr>
          <p:nvPr/>
        </p:nvSpPr>
        <p:spPr bwMode="auto">
          <a:xfrm>
            <a:off x="6797184" y="2208263"/>
            <a:ext cx="1285929" cy="307777"/>
          </a:xfrm>
          <a:prstGeom prst="rect">
            <a:avLst/>
          </a:prstGeom>
          <a:noFill/>
          <a:ln w="9525">
            <a:noFill/>
            <a:miter lim="800000"/>
            <a:headEnd/>
            <a:tailEnd/>
          </a:ln>
        </p:spPr>
        <p:txBody>
          <a:bodyPr wrap="none">
            <a:spAutoFit/>
          </a:bodyPr>
          <a:lstStyle/>
          <a:p>
            <a:pPr algn="l" fontAlgn="auto">
              <a:spcBef>
                <a:spcPts val="0"/>
              </a:spcBef>
              <a:spcAft>
                <a:spcPts val="0"/>
              </a:spcAft>
              <a:defRPr/>
            </a:pPr>
            <a:r>
              <a:rPr kumimoji="0" lang="en-US" altLang="ja-JP" b="0" kern="0" dirty="0">
                <a:solidFill>
                  <a:prstClr val="black"/>
                </a:solidFill>
                <a:latin typeface="Calibri"/>
                <a:ea typeface="ＭＳ Ｐゴシック"/>
              </a:rPr>
              <a:t>Flight direction</a:t>
            </a:r>
            <a:endParaRPr kumimoji="0" lang="ja-JP" altLang="en-US" b="0" kern="0" dirty="0">
              <a:solidFill>
                <a:prstClr val="black"/>
              </a:solidFill>
              <a:latin typeface="Calibri"/>
              <a:ea typeface="ＭＳ Ｐゴシック"/>
            </a:endParaRPr>
          </a:p>
        </p:txBody>
      </p:sp>
      <p:grpSp>
        <p:nvGrpSpPr>
          <p:cNvPr id="162" name="Group 1067"/>
          <p:cNvGrpSpPr>
            <a:grpSpLocks/>
          </p:cNvGrpSpPr>
          <p:nvPr/>
        </p:nvGrpSpPr>
        <p:grpSpPr bwMode="auto">
          <a:xfrm>
            <a:off x="4709644" y="3256608"/>
            <a:ext cx="7326" cy="563632"/>
            <a:chOff x="4790" y="1707"/>
            <a:chExt cx="7" cy="423"/>
          </a:xfrm>
        </p:grpSpPr>
        <p:sp>
          <p:nvSpPr>
            <p:cNvPr id="163" name="Rectangle 1068"/>
            <p:cNvSpPr>
              <a:spLocks noChangeArrowheads="1"/>
            </p:cNvSpPr>
            <p:nvPr/>
          </p:nvSpPr>
          <p:spPr bwMode="auto">
            <a:xfrm>
              <a:off x="4790" y="1707"/>
              <a:ext cx="7" cy="32"/>
            </a:xfrm>
            <a:prstGeom prst="rect">
              <a:avLst/>
            </a:prstGeom>
            <a:solidFill>
              <a:srgbClr val="000000"/>
            </a:solidFill>
            <a:ln w="6350">
              <a:solidFill>
                <a:sysClr val="windowText" lastClr="000000"/>
              </a:solidFill>
              <a:prstDash val="sysDash"/>
              <a:miter lim="800000"/>
              <a:headEnd/>
              <a:tailEnd/>
            </a:ln>
          </p:spPr>
          <p:txBody>
            <a:bodyPr/>
            <a:lstStyle/>
            <a:p>
              <a:pPr algn="l" fontAlgn="auto">
                <a:spcBef>
                  <a:spcPts val="0"/>
                </a:spcBef>
                <a:spcAft>
                  <a:spcPts val="0"/>
                </a:spcAft>
                <a:defRPr/>
              </a:pPr>
              <a:endParaRPr kumimoji="0" lang="ja-JP" altLang="en-US" sz="1200" b="0" kern="0">
                <a:solidFill>
                  <a:prstClr val="black"/>
                </a:solidFill>
                <a:latin typeface="Calibri"/>
                <a:ea typeface="ＭＳ Ｐゴシック"/>
              </a:endParaRPr>
            </a:p>
          </p:txBody>
        </p:sp>
        <p:sp>
          <p:nvSpPr>
            <p:cNvPr id="164" name="Rectangle 1069"/>
            <p:cNvSpPr>
              <a:spLocks noChangeArrowheads="1"/>
            </p:cNvSpPr>
            <p:nvPr/>
          </p:nvSpPr>
          <p:spPr bwMode="auto">
            <a:xfrm>
              <a:off x="4790" y="1768"/>
              <a:ext cx="7" cy="28"/>
            </a:xfrm>
            <a:prstGeom prst="rect">
              <a:avLst/>
            </a:prstGeom>
            <a:solidFill>
              <a:srgbClr val="000000"/>
            </a:solidFill>
            <a:ln w="6350">
              <a:solidFill>
                <a:sysClr val="windowText" lastClr="000000"/>
              </a:solidFill>
              <a:prstDash val="sysDash"/>
              <a:miter lim="800000"/>
              <a:headEnd/>
              <a:tailEnd/>
            </a:ln>
          </p:spPr>
          <p:txBody>
            <a:bodyPr/>
            <a:lstStyle/>
            <a:p>
              <a:pPr algn="l" fontAlgn="auto">
                <a:spcBef>
                  <a:spcPts val="0"/>
                </a:spcBef>
                <a:spcAft>
                  <a:spcPts val="0"/>
                </a:spcAft>
                <a:defRPr/>
              </a:pPr>
              <a:endParaRPr kumimoji="0" lang="ja-JP" altLang="en-US" sz="1200" b="0" kern="0">
                <a:solidFill>
                  <a:prstClr val="black"/>
                </a:solidFill>
                <a:latin typeface="Calibri"/>
                <a:ea typeface="ＭＳ Ｐゴシック"/>
              </a:endParaRPr>
            </a:p>
          </p:txBody>
        </p:sp>
        <p:sp>
          <p:nvSpPr>
            <p:cNvPr id="165" name="Rectangle 1070"/>
            <p:cNvSpPr>
              <a:spLocks noChangeArrowheads="1"/>
            </p:cNvSpPr>
            <p:nvPr/>
          </p:nvSpPr>
          <p:spPr bwMode="auto">
            <a:xfrm>
              <a:off x="4790" y="1820"/>
              <a:ext cx="7" cy="32"/>
            </a:xfrm>
            <a:prstGeom prst="rect">
              <a:avLst/>
            </a:prstGeom>
            <a:solidFill>
              <a:srgbClr val="000000"/>
            </a:solidFill>
            <a:ln w="6350">
              <a:solidFill>
                <a:sysClr val="windowText" lastClr="000000"/>
              </a:solidFill>
              <a:prstDash val="sysDash"/>
              <a:miter lim="800000"/>
              <a:headEnd/>
              <a:tailEnd/>
            </a:ln>
          </p:spPr>
          <p:txBody>
            <a:bodyPr/>
            <a:lstStyle/>
            <a:p>
              <a:pPr algn="l" fontAlgn="auto">
                <a:spcBef>
                  <a:spcPts val="0"/>
                </a:spcBef>
                <a:spcAft>
                  <a:spcPts val="0"/>
                </a:spcAft>
                <a:defRPr/>
              </a:pPr>
              <a:endParaRPr kumimoji="0" lang="ja-JP" altLang="en-US" sz="1200" b="0" kern="0">
                <a:solidFill>
                  <a:prstClr val="black"/>
                </a:solidFill>
                <a:latin typeface="Calibri"/>
                <a:ea typeface="ＭＳ Ｐゴシック"/>
              </a:endParaRPr>
            </a:p>
          </p:txBody>
        </p:sp>
        <p:sp>
          <p:nvSpPr>
            <p:cNvPr id="166" name="Rectangle 1071"/>
            <p:cNvSpPr>
              <a:spLocks noChangeArrowheads="1"/>
            </p:cNvSpPr>
            <p:nvPr/>
          </p:nvSpPr>
          <p:spPr bwMode="auto">
            <a:xfrm>
              <a:off x="4790" y="1879"/>
              <a:ext cx="7" cy="30"/>
            </a:xfrm>
            <a:prstGeom prst="rect">
              <a:avLst/>
            </a:prstGeom>
            <a:solidFill>
              <a:srgbClr val="000000"/>
            </a:solidFill>
            <a:ln w="6350">
              <a:solidFill>
                <a:sysClr val="windowText" lastClr="000000"/>
              </a:solidFill>
              <a:prstDash val="sysDash"/>
              <a:miter lim="800000"/>
              <a:headEnd/>
              <a:tailEnd/>
            </a:ln>
          </p:spPr>
          <p:txBody>
            <a:bodyPr/>
            <a:lstStyle/>
            <a:p>
              <a:pPr algn="l" fontAlgn="auto">
                <a:spcBef>
                  <a:spcPts val="0"/>
                </a:spcBef>
                <a:spcAft>
                  <a:spcPts val="0"/>
                </a:spcAft>
                <a:defRPr/>
              </a:pPr>
              <a:endParaRPr kumimoji="0" lang="ja-JP" altLang="en-US" sz="1200" b="0" kern="0">
                <a:solidFill>
                  <a:prstClr val="black"/>
                </a:solidFill>
                <a:latin typeface="Calibri"/>
                <a:ea typeface="ＭＳ Ｐゴシック"/>
              </a:endParaRPr>
            </a:p>
          </p:txBody>
        </p:sp>
        <p:sp>
          <p:nvSpPr>
            <p:cNvPr id="167" name="Rectangle 1072"/>
            <p:cNvSpPr>
              <a:spLocks noChangeArrowheads="1"/>
            </p:cNvSpPr>
            <p:nvPr/>
          </p:nvSpPr>
          <p:spPr bwMode="auto">
            <a:xfrm>
              <a:off x="4790" y="1936"/>
              <a:ext cx="7" cy="30"/>
            </a:xfrm>
            <a:prstGeom prst="rect">
              <a:avLst/>
            </a:prstGeom>
            <a:solidFill>
              <a:srgbClr val="000000"/>
            </a:solidFill>
            <a:ln w="6350">
              <a:solidFill>
                <a:sysClr val="windowText" lastClr="000000"/>
              </a:solidFill>
              <a:prstDash val="sysDash"/>
              <a:miter lim="800000"/>
              <a:headEnd/>
              <a:tailEnd/>
            </a:ln>
          </p:spPr>
          <p:txBody>
            <a:bodyPr/>
            <a:lstStyle/>
            <a:p>
              <a:pPr algn="l" fontAlgn="auto">
                <a:spcBef>
                  <a:spcPts val="0"/>
                </a:spcBef>
                <a:spcAft>
                  <a:spcPts val="0"/>
                </a:spcAft>
                <a:defRPr/>
              </a:pPr>
              <a:endParaRPr kumimoji="0" lang="ja-JP" altLang="en-US" sz="1200" b="0" kern="0">
                <a:solidFill>
                  <a:prstClr val="black"/>
                </a:solidFill>
                <a:latin typeface="Calibri"/>
                <a:ea typeface="ＭＳ Ｐゴシック"/>
              </a:endParaRPr>
            </a:p>
          </p:txBody>
        </p:sp>
        <p:sp>
          <p:nvSpPr>
            <p:cNvPr id="168" name="Rectangle 1073"/>
            <p:cNvSpPr>
              <a:spLocks noChangeArrowheads="1"/>
            </p:cNvSpPr>
            <p:nvPr/>
          </p:nvSpPr>
          <p:spPr bwMode="auto">
            <a:xfrm>
              <a:off x="4790" y="1992"/>
              <a:ext cx="7" cy="26"/>
            </a:xfrm>
            <a:prstGeom prst="rect">
              <a:avLst/>
            </a:prstGeom>
            <a:solidFill>
              <a:srgbClr val="000000"/>
            </a:solidFill>
            <a:ln w="6350">
              <a:solidFill>
                <a:sysClr val="windowText" lastClr="000000"/>
              </a:solidFill>
              <a:prstDash val="sysDash"/>
              <a:miter lim="800000"/>
              <a:headEnd/>
              <a:tailEnd/>
            </a:ln>
          </p:spPr>
          <p:txBody>
            <a:bodyPr/>
            <a:lstStyle/>
            <a:p>
              <a:pPr algn="l" fontAlgn="auto">
                <a:spcBef>
                  <a:spcPts val="0"/>
                </a:spcBef>
                <a:spcAft>
                  <a:spcPts val="0"/>
                </a:spcAft>
                <a:defRPr/>
              </a:pPr>
              <a:endParaRPr kumimoji="0" lang="ja-JP" altLang="en-US" sz="1200" b="0" kern="0">
                <a:solidFill>
                  <a:prstClr val="black"/>
                </a:solidFill>
                <a:latin typeface="Calibri"/>
                <a:ea typeface="ＭＳ Ｐゴシック"/>
              </a:endParaRPr>
            </a:p>
          </p:txBody>
        </p:sp>
        <p:sp>
          <p:nvSpPr>
            <p:cNvPr id="169" name="Rectangle 1074"/>
            <p:cNvSpPr>
              <a:spLocks noChangeArrowheads="1"/>
            </p:cNvSpPr>
            <p:nvPr/>
          </p:nvSpPr>
          <p:spPr bwMode="auto">
            <a:xfrm>
              <a:off x="4790" y="2049"/>
              <a:ext cx="7" cy="26"/>
            </a:xfrm>
            <a:prstGeom prst="rect">
              <a:avLst/>
            </a:prstGeom>
            <a:solidFill>
              <a:srgbClr val="000000"/>
            </a:solidFill>
            <a:ln w="6350">
              <a:solidFill>
                <a:sysClr val="windowText" lastClr="000000"/>
              </a:solidFill>
              <a:prstDash val="sysDash"/>
              <a:miter lim="800000"/>
              <a:headEnd/>
              <a:tailEnd/>
            </a:ln>
          </p:spPr>
          <p:txBody>
            <a:bodyPr/>
            <a:lstStyle/>
            <a:p>
              <a:pPr algn="l" fontAlgn="auto">
                <a:spcBef>
                  <a:spcPts val="0"/>
                </a:spcBef>
                <a:spcAft>
                  <a:spcPts val="0"/>
                </a:spcAft>
                <a:defRPr/>
              </a:pPr>
              <a:endParaRPr kumimoji="0" lang="ja-JP" altLang="en-US" sz="1200" b="0" kern="0">
                <a:solidFill>
                  <a:prstClr val="black"/>
                </a:solidFill>
                <a:latin typeface="Calibri"/>
                <a:ea typeface="ＭＳ Ｐゴシック"/>
              </a:endParaRPr>
            </a:p>
          </p:txBody>
        </p:sp>
        <p:sp>
          <p:nvSpPr>
            <p:cNvPr id="170" name="Rectangle 1075"/>
            <p:cNvSpPr>
              <a:spLocks noChangeArrowheads="1"/>
            </p:cNvSpPr>
            <p:nvPr/>
          </p:nvSpPr>
          <p:spPr bwMode="auto">
            <a:xfrm>
              <a:off x="4790" y="2106"/>
              <a:ext cx="7" cy="24"/>
            </a:xfrm>
            <a:prstGeom prst="rect">
              <a:avLst/>
            </a:prstGeom>
            <a:solidFill>
              <a:srgbClr val="000000"/>
            </a:solidFill>
            <a:ln w="6350">
              <a:solidFill>
                <a:sysClr val="windowText" lastClr="000000"/>
              </a:solidFill>
              <a:prstDash val="sysDash"/>
              <a:miter lim="800000"/>
              <a:headEnd/>
              <a:tailEnd/>
            </a:ln>
          </p:spPr>
          <p:txBody>
            <a:bodyPr/>
            <a:lstStyle/>
            <a:p>
              <a:pPr algn="l" fontAlgn="auto">
                <a:spcBef>
                  <a:spcPts val="0"/>
                </a:spcBef>
                <a:spcAft>
                  <a:spcPts val="0"/>
                </a:spcAft>
                <a:defRPr/>
              </a:pPr>
              <a:endParaRPr kumimoji="0" lang="ja-JP" altLang="en-US" sz="1200" b="0" kern="0">
                <a:solidFill>
                  <a:prstClr val="black"/>
                </a:solidFill>
                <a:latin typeface="Calibri"/>
                <a:ea typeface="ＭＳ Ｐゴシック"/>
              </a:endParaRPr>
            </a:p>
          </p:txBody>
        </p:sp>
      </p:grpSp>
      <p:grpSp>
        <p:nvGrpSpPr>
          <p:cNvPr id="171" name="Group 1067"/>
          <p:cNvGrpSpPr>
            <a:grpSpLocks/>
          </p:cNvGrpSpPr>
          <p:nvPr/>
        </p:nvGrpSpPr>
        <p:grpSpPr bwMode="auto">
          <a:xfrm>
            <a:off x="5940565" y="2961300"/>
            <a:ext cx="7326" cy="563632"/>
            <a:chOff x="4790" y="1707"/>
            <a:chExt cx="7" cy="423"/>
          </a:xfrm>
        </p:grpSpPr>
        <p:sp>
          <p:nvSpPr>
            <p:cNvPr id="172" name="Rectangle 1068"/>
            <p:cNvSpPr>
              <a:spLocks noChangeArrowheads="1"/>
            </p:cNvSpPr>
            <p:nvPr/>
          </p:nvSpPr>
          <p:spPr bwMode="auto">
            <a:xfrm>
              <a:off x="4790" y="1707"/>
              <a:ext cx="7" cy="32"/>
            </a:xfrm>
            <a:prstGeom prst="rect">
              <a:avLst/>
            </a:prstGeom>
            <a:solidFill>
              <a:srgbClr val="000000"/>
            </a:solidFill>
            <a:ln w="6350">
              <a:solidFill>
                <a:sysClr val="windowText" lastClr="000000"/>
              </a:solidFill>
              <a:prstDash val="sysDash"/>
              <a:miter lim="800000"/>
              <a:headEnd/>
              <a:tailEnd/>
            </a:ln>
          </p:spPr>
          <p:txBody>
            <a:bodyPr/>
            <a:lstStyle/>
            <a:p>
              <a:pPr algn="l" fontAlgn="auto">
                <a:spcBef>
                  <a:spcPts val="0"/>
                </a:spcBef>
                <a:spcAft>
                  <a:spcPts val="0"/>
                </a:spcAft>
                <a:defRPr/>
              </a:pPr>
              <a:endParaRPr kumimoji="0" lang="ja-JP" altLang="en-US" sz="1200" b="0" kern="0">
                <a:solidFill>
                  <a:prstClr val="black"/>
                </a:solidFill>
                <a:latin typeface="Calibri"/>
                <a:ea typeface="ＭＳ Ｐゴシック"/>
              </a:endParaRPr>
            </a:p>
          </p:txBody>
        </p:sp>
        <p:sp>
          <p:nvSpPr>
            <p:cNvPr id="173" name="Rectangle 1069"/>
            <p:cNvSpPr>
              <a:spLocks noChangeArrowheads="1"/>
            </p:cNvSpPr>
            <p:nvPr/>
          </p:nvSpPr>
          <p:spPr bwMode="auto">
            <a:xfrm>
              <a:off x="4790" y="1768"/>
              <a:ext cx="7" cy="28"/>
            </a:xfrm>
            <a:prstGeom prst="rect">
              <a:avLst/>
            </a:prstGeom>
            <a:solidFill>
              <a:srgbClr val="000000"/>
            </a:solidFill>
            <a:ln w="6350">
              <a:solidFill>
                <a:sysClr val="windowText" lastClr="000000"/>
              </a:solidFill>
              <a:prstDash val="sysDash"/>
              <a:miter lim="800000"/>
              <a:headEnd/>
              <a:tailEnd/>
            </a:ln>
          </p:spPr>
          <p:txBody>
            <a:bodyPr/>
            <a:lstStyle/>
            <a:p>
              <a:pPr algn="l" fontAlgn="auto">
                <a:spcBef>
                  <a:spcPts val="0"/>
                </a:spcBef>
                <a:spcAft>
                  <a:spcPts val="0"/>
                </a:spcAft>
                <a:defRPr/>
              </a:pPr>
              <a:endParaRPr kumimoji="0" lang="ja-JP" altLang="en-US" sz="1200" b="0" kern="0">
                <a:solidFill>
                  <a:prstClr val="black"/>
                </a:solidFill>
                <a:latin typeface="Calibri"/>
                <a:ea typeface="ＭＳ Ｐゴシック"/>
              </a:endParaRPr>
            </a:p>
          </p:txBody>
        </p:sp>
        <p:sp>
          <p:nvSpPr>
            <p:cNvPr id="174" name="Rectangle 1070"/>
            <p:cNvSpPr>
              <a:spLocks noChangeArrowheads="1"/>
            </p:cNvSpPr>
            <p:nvPr/>
          </p:nvSpPr>
          <p:spPr bwMode="auto">
            <a:xfrm>
              <a:off x="4790" y="1820"/>
              <a:ext cx="7" cy="32"/>
            </a:xfrm>
            <a:prstGeom prst="rect">
              <a:avLst/>
            </a:prstGeom>
            <a:solidFill>
              <a:srgbClr val="000000"/>
            </a:solidFill>
            <a:ln w="6350">
              <a:solidFill>
                <a:sysClr val="windowText" lastClr="000000"/>
              </a:solidFill>
              <a:prstDash val="sysDash"/>
              <a:miter lim="800000"/>
              <a:headEnd/>
              <a:tailEnd/>
            </a:ln>
          </p:spPr>
          <p:txBody>
            <a:bodyPr/>
            <a:lstStyle/>
            <a:p>
              <a:pPr algn="l" fontAlgn="auto">
                <a:spcBef>
                  <a:spcPts val="0"/>
                </a:spcBef>
                <a:spcAft>
                  <a:spcPts val="0"/>
                </a:spcAft>
                <a:defRPr/>
              </a:pPr>
              <a:endParaRPr kumimoji="0" lang="ja-JP" altLang="en-US" sz="1200" b="0" kern="0">
                <a:solidFill>
                  <a:prstClr val="black"/>
                </a:solidFill>
                <a:latin typeface="Calibri"/>
                <a:ea typeface="ＭＳ Ｐゴシック"/>
              </a:endParaRPr>
            </a:p>
          </p:txBody>
        </p:sp>
        <p:sp>
          <p:nvSpPr>
            <p:cNvPr id="175" name="Rectangle 1071"/>
            <p:cNvSpPr>
              <a:spLocks noChangeArrowheads="1"/>
            </p:cNvSpPr>
            <p:nvPr/>
          </p:nvSpPr>
          <p:spPr bwMode="auto">
            <a:xfrm>
              <a:off x="4790" y="1879"/>
              <a:ext cx="7" cy="30"/>
            </a:xfrm>
            <a:prstGeom prst="rect">
              <a:avLst/>
            </a:prstGeom>
            <a:solidFill>
              <a:srgbClr val="000000"/>
            </a:solidFill>
            <a:ln w="6350">
              <a:solidFill>
                <a:sysClr val="windowText" lastClr="000000"/>
              </a:solidFill>
              <a:prstDash val="sysDash"/>
              <a:miter lim="800000"/>
              <a:headEnd/>
              <a:tailEnd/>
            </a:ln>
          </p:spPr>
          <p:txBody>
            <a:bodyPr/>
            <a:lstStyle/>
            <a:p>
              <a:pPr algn="l" fontAlgn="auto">
                <a:spcBef>
                  <a:spcPts val="0"/>
                </a:spcBef>
                <a:spcAft>
                  <a:spcPts val="0"/>
                </a:spcAft>
                <a:defRPr/>
              </a:pPr>
              <a:endParaRPr kumimoji="0" lang="ja-JP" altLang="en-US" sz="1200" b="0" kern="0">
                <a:solidFill>
                  <a:prstClr val="black"/>
                </a:solidFill>
                <a:latin typeface="Calibri"/>
                <a:ea typeface="ＭＳ Ｐゴシック"/>
              </a:endParaRPr>
            </a:p>
          </p:txBody>
        </p:sp>
        <p:sp>
          <p:nvSpPr>
            <p:cNvPr id="176" name="Rectangle 1072"/>
            <p:cNvSpPr>
              <a:spLocks noChangeArrowheads="1"/>
            </p:cNvSpPr>
            <p:nvPr/>
          </p:nvSpPr>
          <p:spPr bwMode="auto">
            <a:xfrm>
              <a:off x="4790" y="1936"/>
              <a:ext cx="7" cy="30"/>
            </a:xfrm>
            <a:prstGeom prst="rect">
              <a:avLst/>
            </a:prstGeom>
            <a:solidFill>
              <a:srgbClr val="000000"/>
            </a:solidFill>
            <a:ln w="6350">
              <a:solidFill>
                <a:sysClr val="windowText" lastClr="000000"/>
              </a:solidFill>
              <a:prstDash val="sysDash"/>
              <a:miter lim="800000"/>
              <a:headEnd/>
              <a:tailEnd/>
            </a:ln>
          </p:spPr>
          <p:txBody>
            <a:bodyPr/>
            <a:lstStyle/>
            <a:p>
              <a:pPr algn="l" fontAlgn="auto">
                <a:spcBef>
                  <a:spcPts val="0"/>
                </a:spcBef>
                <a:spcAft>
                  <a:spcPts val="0"/>
                </a:spcAft>
                <a:defRPr/>
              </a:pPr>
              <a:endParaRPr kumimoji="0" lang="ja-JP" altLang="en-US" sz="1200" b="0" kern="0">
                <a:solidFill>
                  <a:prstClr val="black"/>
                </a:solidFill>
                <a:latin typeface="Calibri"/>
                <a:ea typeface="ＭＳ Ｐゴシック"/>
              </a:endParaRPr>
            </a:p>
          </p:txBody>
        </p:sp>
        <p:sp>
          <p:nvSpPr>
            <p:cNvPr id="177" name="Rectangle 1073"/>
            <p:cNvSpPr>
              <a:spLocks noChangeArrowheads="1"/>
            </p:cNvSpPr>
            <p:nvPr/>
          </p:nvSpPr>
          <p:spPr bwMode="auto">
            <a:xfrm>
              <a:off x="4790" y="1992"/>
              <a:ext cx="7" cy="26"/>
            </a:xfrm>
            <a:prstGeom prst="rect">
              <a:avLst/>
            </a:prstGeom>
            <a:solidFill>
              <a:srgbClr val="000000"/>
            </a:solidFill>
            <a:ln w="6350">
              <a:solidFill>
                <a:sysClr val="windowText" lastClr="000000"/>
              </a:solidFill>
              <a:prstDash val="sysDash"/>
              <a:miter lim="800000"/>
              <a:headEnd/>
              <a:tailEnd/>
            </a:ln>
          </p:spPr>
          <p:txBody>
            <a:bodyPr/>
            <a:lstStyle/>
            <a:p>
              <a:pPr algn="l" fontAlgn="auto">
                <a:spcBef>
                  <a:spcPts val="0"/>
                </a:spcBef>
                <a:spcAft>
                  <a:spcPts val="0"/>
                </a:spcAft>
                <a:defRPr/>
              </a:pPr>
              <a:endParaRPr kumimoji="0" lang="ja-JP" altLang="en-US" sz="1200" b="0" kern="0">
                <a:solidFill>
                  <a:prstClr val="black"/>
                </a:solidFill>
                <a:latin typeface="Calibri"/>
                <a:ea typeface="ＭＳ Ｐゴシック"/>
              </a:endParaRPr>
            </a:p>
          </p:txBody>
        </p:sp>
        <p:sp>
          <p:nvSpPr>
            <p:cNvPr id="178" name="Rectangle 1074"/>
            <p:cNvSpPr>
              <a:spLocks noChangeArrowheads="1"/>
            </p:cNvSpPr>
            <p:nvPr/>
          </p:nvSpPr>
          <p:spPr bwMode="auto">
            <a:xfrm>
              <a:off x="4790" y="2049"/>
              <a:ext cx="7" cy="26"/>
            </a:xfrm>
            <a:prstGeom prst="rect">
              <a:avLst/>
            </a:prstGeom>
            <a:solidFill>
              <a:srgbClr val="000000"/>
            </a:solidFill>
            <a:ln w="6350">
              <a:solidFill>
                <a:sysClr val="windowText" lastClr="000000"/>
              </a:solidFill>
              <a:prstDash val="sysDash"/>
              <a:miter lim="800000"/>
              <a:headEnd/>
              <a:tailEnd/>
            </a:ln>
          </p:spPr>
          <p:txBody>
            <a:bodyPr/>
            <a:lstStyle/>
            <a:p>
              <a:pPr algn="l" fontAlgn="auto">
                <a:spcBef>
                  <a:spcPts val="0"/>
                </a:spcBef>
                <a:spcAft>
                  <a:spcPts val="0"/>
                </a:spcAft>
                <a:defRPr/>
              </a:pPr>
              <a:endParaRPr kumimoji="0" lang="ja-JP" altLang="en-US" sz="1200" b="0" kern="0">
                <a:solidFill>
                  <a:prstClr val="black"/>
                </a:solidFill>
                <a:latin typeface="Calibri"/>
                <a:ea typeface="ＭＳ Ｐゴシック"/>
              </a:endParaRPr>
            </a:p>
          </p:txBody>
        </p:sp>
        <p:sp>
          <p:nvSpPr>
            <p:cNvPr id="179" name="Rectangle 1075"/>
            <p:cNvSpPr>
              <a:spLocks noChangeArrowheads="1"/>
            </p:cNvSpPr>
            <p:nvPr/>
          </p:nvSpPr>
          <p:spPr bwMode="auto">
            <a:xfrm>
              <a:off x="4790" y="2106"/>
              <a:ext cx="7" cy="24"/>
            </a:xfrm>
            <a:prstGeom prst="rect">
              <a:avLst/>
            </a:prstGeom>
            <a:solidFill>
              <a:srgbClr val="000000"/>
            </a:solidFill>
            <a:ln w="6350">
              <a:solidFill>
                <a:sysClr val="windowText" lastClr="000000"/>
              </a:solidFill>
              <a:prstDash val="sysDash"/>
              <a:miter lim="800000"/>
              <a:headEnd/>
              <a:tailEnd/>
            </a:ln>
          </p:spPr>
          <p:txBody>
            <a:bodyPr/>
            <a:lstStyle/>
            <a:p>
              <a:pPr algn="l" fontAlgn="auto">
                <a:spcBef>
                  <a:spcPts val="0"/>
                </a:spcBef>
                <a:spcAft>
                  <a:spcPts val="0"/>
                </a:spcAft>
                <a:defRPr/>
              </a:pPr>
              <a:endParaRPr kumimoji="0" lang="ja-JP" altLang="en-US" sz="1200" b="0" kern="0">
                <a:solidFill>
                  <a:prstClr val="black"/>
                </a:solidFill>
                <a:latin typeface="Calibri"/>
                <a:ea typeface="ＭＳ Ｐゴシック"/>
              </a:endParaRPr>
            </a:p>
          </p:txBody>
        </p:sp>
      </p:grpSp>
      <p:cxnSp>
        <p:nvCxnSpPr>
          <p:cNvPr id="180" name="直線矢印コネクタ 179"/>
          <p:cNvCxnSpPr/>
          <p:nvPr/>
        </p:nvCxnSpPr>
        <p:spPr bwMode="auto">
          <a:xfrm rot="16200000" flipH="1">
            <a:off x="1536998" y="4357481"/>
            <a:ext cx="246062" cy="158262"/>
          </a:xfrm>
          <a:prstGeom prst="straightConnector1">
            <a:avLst/>
          </a:prstGeom>
          <a:noFill/>
          <a:ln w="9525">
            <a:solidFill>
              <a:sysClr val="windowText" lastClr="000000"/>
            </a:solidFill>
            <a:prstDash val="solid"/>
            <a:tailEnd type="arrow"/>
          </a:ln>
          <a:effectLst/>
        </p:spPr>
      </p:cxnSp>
      <p:cxnSp>
        <p:nvCxnSpPr>
          <p:cNvPr id="181" name="直線コネクタ 180"/>
          <p:cNvCxnSpPr/>
          <p:nvPr/>
        </p:nvCxnSpPr>
        <p:spPr bwMode="auto">
          <a:xfrm rot="10800000" flipV="1">
            <a:off x="1758348" y="4761356"/>
            <a:ext cx="325315" cy="85725"/>
          </a:xfrm>
          <a:prstGeom prst="line">
            <a:avLst/>
          </a:prstGeom>
          <a:noFill/>
          <a:ln w="9525">
            <a:solidFill>
              <a:srgbClr val="002060"/>
            </a:solidFill>
            <a:prstDash val="solid"/>
          </a:ln>
          <a:effectLst/>
        </p:spPr>
      </p:cxnSp>
      <p:cxnSp>
        <p:nvCxnSpPr>
          <p:cNvPr id="182" name="直線矢印コネクタ 181"/>
          <p:cNvCxnSpPr/>
          <p:nvPr/>
        </p:nvCxnSpPr>
        <p:spPr bwMode="auto">
          <a:xfrm rot="16200000" flipH="1">
            <a:off x="1843225" y="4872723"/>
            <a:ext cx="247650" cy="158262"/>
          </a:xfrm>
          <a:prstGeom prst="straightConnector1">
            <a:avLst/>
          </a:prstGeom>
          <a:noFill/>
          <a:ln w="9525">
            <a:solidFill>
              <a:sysClr val="windowText" lastClr="000000"/>
            </a:solidFill>
            <a:prstDash val="solid"/>
            <a:headEnd type="arrow"/>
            <a:tailEnd type="none"/>
          </a:ln>
          <a:effectLst/>
        </p:spPr>
      </p:cxnSp>
      <p:sp>
        <p:nvSpPr>
          <p:cNvPr id="183" name="Text Box 1131"/>
          <p:cNvSpPr txBox="1">
            <a:spLocks noChangeArrowheads="1"/>
          </p:cNvSpPr>
          <p:nvPr/>
        </p:nvSpPr>
        <p:spPr bwMode="auto">
          <a:xfrm>
            <a:off x="635870" y="4571802"/>
            <a:ext cx="1255593" cy="404498"/>
          </a:xfrm>
          <a:prstGeom prst="rect">
            <a:avLst/>
          </a:prstGeom>
          <a:noFill/>
          <a:ln w="9525">
            <a:noFill/>
            <a:miter lim="800000"/>
            <a:headEnd/>
            <a:tailEnd/>
          </a:ln>
        </p:spPr>
        <p:txBody>
          <a:bodyPr wrap="none" lIns="65306" tIns="32653" rIns="65306" bIns="32653">
            <a:spAutoFit/>
          </a:bodyPr>
          <a:lstStyle/>
          <a:p>
            <a:pPr fontAlgn="auto">
              <a:spcBef>
                <a:spcPts val="0"/>
              </a:spcBef>
              <a:spcAft>
                <a:spcPts val="0"/>
              </a:spcAft>
              <a:defRPr/>
            </a:pPr>
            <a:r>
              <a:rPr kumimoji="0" lang="en-US" altLang="ja-JP" sz="1100" b="0" kern="0" dirty="0">
                <a:solidFill>
                  <a:prstClr val="black"/>
                </a:solidFill>
                <a:latin typeface="Calibri"/>
                <a:ea typeface="ＭＳ Ｐゴシック"/>
              </a:rPr>
              <a:t>Un-observable area</a:t>
            </a:r>
          </a:p>
          <a:p>
            <a:pPr fontAlgn="auto">
              <a:spcBef>
                <a:spcPts val="0"/>
              </a:spcBef>
              <a:spcAft>
                <a:spcPts val="0"/>
              </a:spcAft>
              <a:defRPr/>
            </a:pPr>
            <a:r>
              <a:rPr kumimoji="0" lang="en-US" altLang="ja-JP" sz="1100" b="0" kern="0" dirty="0">
                <a:solidFill>
                  <a:prstClr val="black"/>
                </a:solidFill>
                <a:latin typeface="Calibri"/>
                <a:ea typeface="ＭＳ Ｐゴシック"/>
              </a:rPr>
              <a:t>80 km</a:t>
            </a:r>
          </a:p>
        </p:txBody>
      </p:sp>
      <p:sp>
        <p:nvSpPr>
          <p:cNvPr id="184" name="テキスト ボックス 127"/>
          <p:cNvSpPr txBox="1">
            <a:spLocks noChangeArrowheads="1"/>
          </p:cNvSpPr>
          <p:nvPr/>
        </p:nvSpPr>
        <p:spPr bwMode="auto">
          <a:xfrm>
            <a:off x="7395681" y="2970653"/>
            <a:ext cx="625476" cy="307768"/>
          </a:xfrm>
          <a:prstGeom prst="rect">
            <a:avLst/>
          </a:prstGeom>
          <a:noFill/>
          <a:ln w="9525">
            <a:noFill/>
            <a:miter lim="800000"/>
            <a:headEnd/>
            <a:tailEnd/>
          </a:ln>
        </p:spPr>
        <p:txBody>
          <a:bodyPr wrap="none" lIns="91432" tIns="45716" rIns="91432" bIns="45716">
            <a:spAutoFit/>
          </a:bodyPr>
          <a:lstStyle/>
          <a:p>
            <a:pPr algn="l" fontAlgn="auto">
              <a:spcBef>
                <a:spcPts val="0"/>
              </a:spcBef>
              <a:spcAft>
                <a:spcPts val="0"/>
              </a:spcAft>
            </a:pPr>
            <a:r>
              <a:rPr lang="en-US" altLang="ja-JP" b="0" dirty="0">
                <a:solidFill>
                  <a:prstClr val="black"/>
                </a:solidFill>
                <a:latin typeface="Calibri"/>
                <a:ea typeface="ＭＳ Ｐゴシック"/>
              </a:rPr>
              <a:t>Nadir </a:t>
            </a:r>
            <a:endParaRPr lang="ja-JP" altLang="en-US" b="0" dirty="0">
              <a:solidFill>
                <a:prstClr val="black"/>
              </a:solidFill>
              <a:latin typeface="Calibri"/>
              <a:ea typeface="ＭＳ Ｐゴシック"/>
            </a:endParaRPr>
          </a:p>
        </p:txBody>
      </p:sp>
      <p:cxnSp>
        <p:nvCxnSpPr>
          <p:cNvPr id="185" name="直線矢印コネクタ 184"/>
          <p:cNvCxnSpPr/>
          <p:nvPr/>
        </p:nvCxnSpPr>
        <p:spPr>
          <a:xfrm flipV="1">
            <a:off x="5774967" y="2754753"/>
            <a:ext cx="468923" cy="115888"/>
          </a:xfrm>
          <a:prstGeom prst="straightConnector1">
            <a:avLst/>
          </a:prstGeom>
          <a:noFill/>
          <a:ln w="25400">
            <a:solidFill>
              <a:srgbClr val="947098">
                <a:alpha val="100000"/>
              </a:srgbClr>
            </a:solidFill>
            <a:prstDash val="sysDash"/>
            <a:tailEnd type="triangle" w="lg" len="lg"/>
          </a:ln>
          <a:effectLst/>
        </p:spPr>
      </p:cxnSp>
      <p:sp>
        <p:nvSpPr>
          <p:cNvPr id="186" name="テキスト ボックス 185"/>
          <p:cNvSpPr txBox="1"/>
          <p:nvPr/>
        </p:nvSpPr>
        <p:spPr>
          <a:xfrm>
            <a:off x="5427670" y="2126106"/>
            <a:ext cx="1319576" cy="246213"/>
          </a:xfrm>
          <a:prstGeom prst="rect">
            <a:avLst/>
          </a:prstGeom>
          <a:noFill/>
          <a:ln>
            <a:solidFill>
              <a:srgbClr val="947098">
                <a:shade val="95000"/>
                <a:satMod val="105000"/>
              </a:srgbClr>
            </a:solidFill>
          </a:ln>
        </p:spPr>
        <p:txBody>
          <a:bodyPr wrap="none" lIns="91432" tIns="45716" rIns="91432" bIns="45716">
            <a:spAutoFit/>
          </a:bodyPr>
          <a:lstStyle/>
          <a:p>
            <a:pPr algn="l" fontAlgn="auto">
              <a:spcBef>
                <a:spcPts val="0"/>
              </a:spcBef>
              <a:spcAft>
                <a:spcPts val="0"/>
              </a:spcAft>
              <a:defRPr/>
            </a:pPr>
            <a:r>
              <a:rPr kumimoji="0" lang="ja-JP" altLang="en-US" sz="1000" b="0" kern="0" dirty="0">
                <a:solidFill>
                  <a:prstClr val="black"/>
                </a:solidFill>
                <a:latin typeface="Arial" charset="0"/>
                <a:ea typeface="ＭＳ Ｐゴシック" charset="-128"/>
              </a:rPr>
              <a:t>同一地点を連続観測</a:t>
            </a:r>
          </a:p>
        </p:txBody>
      </p:sp>
      <p:pic>
        <p:nvPicPr>
          <p:cNvPr id="187" name="Picture 6"/>
          <p:cNvPicPr>
            <a:picLocks noChangeAspect="1" noChangeArrowheads="1"/>
          </p:cNvPicPr>
          <p:nvPr/>
        </p:nvPicPr>
        <p:blipFill>
          <a:blip r:embed="rId2" cstate="screen">
            <a:clrChange>
              <a:clrFrom>
                <a:srgbClr val="FFFFFF"/>
              </a:clrFrom>
              <a:clrTo>
                <a:srgbClr val="FFFFFF">
                  <a:alpha val="0"/>
                </a:srgbClr>
              </a:clrTo>
            </a:clrChange>
          </a:blip>
          <a:srcRect/>
          <a:stretch>
            <a:fillRect/>
          </a:stretch>
        </p:blipFill>
        <p:spPr bwMode="auto">
          <a:xfrm>
            <a:off x="2886716" y="3060446"/>
            <a:ext cx="797169" cy="798512"/>
          </a:xfrm>
          <a:prstGeom prst="rect">
            <a:avLst/>
          </a:prstGeom>
          <a:noFill/>
          <a:ln w="9525">
            <a:noFill/>
            <a:miter lim="800000"/>
            <a:headEnd/>
            <a:tailEnd/>
          </a:ln>
          <a:effectLst>
            <a:glow rad="63500">
              <a:sysClr val="window" lastClr="FFFFFF">
                <a:alpha val="40000"/>
              </a:sysClr>
            </a:glow>
          </a:effectLst>
        </p:spPr>
      </p:pic>
      <p:pic>
        <p:nvPicPr>
          <p:cNvPr id="188" name="Picture 6"/>
          <p:cNvPicPr>
            <a:picLocks noChangeAspect="1" noChangeArrowheads="1"/>
          </p:cNvPicPr>
          <p:nvPr/>
        </p:nvPicPr>
        <p:blipFill>
          <a:blip r:embed="rId2" cstate="screen">
            <a:clrChange>
              <a:clrFrom>
                <a:srgbClr val="FFFFFF"/>
              </a:clrFrom>
              <a:clrTo>
                <a:srgbClr val="FFFFFF">
                  <a:alpha val="0"/>
                </a:srgbClr>
              </a:clrTo>
            </a:clrChange>
          </a:blip>
          <a:srcRect/>
          <a:stretch>
            <a:fillRect/>
          </a:stretch>
        </p:blipFill>
        <p:spPr bwMode="auto">
          <a:xfrm>
            <a:off x="4341180" y="2715192"/>
            <a:ext cx="798634" cy="798513"/>
          </a:xfrm>
          <a:prstGeom prst="rect">
            <a:avLst/>
          </a:prstGeom>
          <a:noFill/>
          <a:ln w="9525">
            <a:noFill/>
            <a:miter lim="800000"/>
            <a:headEnd/>
            <a:tailEnd/>
          </a:ln>
          <a:effectLst>
            <a:glow rad="63500">
              <a:sysClr val="window" lastClr="FFFFFF">
                <a:alpha val="40000"/>
              </a:sysClr>
            </a:glow>
          </a:effectLst>
        </p:spPr>
      </p:pic>
      <p:pic>
        <p:nvPicPr>
          <p:cNvPr id="189" name="Picture 6"/>
          <p:cNvPicPr>
            <a:picLocks noChangeAspect="1" noChangeArrowheads="1"/>
          </p:cNvPicPr>
          <p:nvPr/>
        </p:nvPicPr>
        <p:blipFill>
          <a:blip r:embed="rId2" cstate="screen">
            <a:clrChange>
              <a:clrFrom>
                <a:srgbClr val="FFFFFF"/>
              </a:clrFrom>
              <a:clrTo>
                <a:srgbClr val="FFFFFF">
                  <a:alpha val="0"/>
                </a:srgbClr>
              </a:clrTo>
            </a:clrChange>
            <a:lum bright="20000" contrast="-20000"/>
          </a:blip>
          <a:srcRect/>
          <a:stretch>
            <a:fillRect/>
          </a:stretch>
        </p:blipFill>
        <p:spPr bwMode="auto">
          <a:xfrm>
            <a:off x="5080649" y="2518290"/>
            <a:ext cx="797169" cy="798512"/>
          </a:xfrm>
          <a:prstGeom prst="rect">
            <a:avLst/>
          </a:prstGeom>
          <a:noFill/>
          <a:ln w="9525">
            <a:noFill/>
            <a:miter lim="800000"/>
            <a:headEnd/>
            <a:tailEnd/>
          </a:ln>
          <a:effectLst>
            <a:glow rad="63500">
              <a:sysClr val="window" lastClr="FFFFFF">
                <a:alpha val="40000"/>
              </a:sysClr>
            </a:glow>
          </a:effectLst>
        </p:spPr>
      </p:pic>
      <p:pic>
        <p:nvPicPr>
          <p:cNvPr id="190" name="Picture 6"/>
          <p:cNvPicPr>
            <a:picLocks noChangeAspect="1" noChangeArrowheads="1"/>
          </p:cNvPicPr>
          <p:nvPr/>
        </p:nvPicPr>
        <p:blipFill>
          <a:blip r:embed="rId2" cstate="screen">
            <a:clrChange>
              <a:clrFrom>
                <a:srgbClr val="FFFFFF"/>
              </a:clrFrom>
              <a:clrTo>
                <a:srgbClr val="FFFFFF">
                  <a:alpha val="0"/>
                </a:srgbClr>
              </a:clrTo>
            </a:clrChange>
          </a:blip>
          <a:srcRect/>
          <a:stretch>
            <a:fillRect/>
          </a:stretch>
        </p:blipFill>
        <p:spPr bwMode="auto">
          <a:xfrm>
            <a:off x="6124116" y="2293761"/>
            <a:ext cx="797169" cy="796925"/>
          </a:xfrm>
          <a:prstGeom prst="rect">
            <a:avLst/>
          </a:prstGeom>
          <a:noFill/>
          <a:ln w="9525">
            <a:noFill/>
            <a:miter lim="800000"/>
            <a:headEnd/>
            <a:tailEnd/>
          </a:ln>
          <a:effectLst>
            <a:glow rad="63500">
              <a:sysClr val="window" lastClr="FFFFFF">
                <a:alpha val="40000"/>
              </a:sysClr>
            </a:glow>
          </a:effectLst>
        </p:spPr>
      </p:pic>
      <p:sp>
        <p:nvSpPr>
          <p:cNvPr id="191" name="Line 891"/>
          <p:cNvSpPr>
            <a:spLocks noChangeAspect="1" noChangeShapeType="1"/>
          </p:cNvSpPr>
          <p:nvPr/>
        </p:nvSpPr>
        <p:spPr bwMode="auto">
          <a:xfrm flipV="1">
            <a:off x="2710847" y="1180926"/>
            <a:ext cx="1033097" cy="247650"/>
          </a:xfrm>
          <a:prstGeom prst="line">
            <a:avLst/>
          </a:prstGeom>
          <a:noFill/>
          <a:ln w="19050">
            <a:solidFill>
              <a:srgbClr val="809E90"/>
            </a:solidFill>
            <a:round/>
            <a:headEnd/>
            <a:tailEnd type="triangle" w="lg" len="lg"/>
          </a:ln>
        </p:spPr>
        <p:txBody>
          <a:bodyPr/>
          <a:lstStyle/>
          <a:p>
            <a:pPr algn="l" fontAlgn="auto">
              <a:spcBef>
                <a:spcPts val="0"/>
              </a:spcBef>
              <a:spcAft>
                <a:spcPts val="0"/>
              </a:spcAft>
              <a:defRPr/>
            </a:pPr>
            <a:endParaRPr kumimoji="0" lang="ja-JP" altLang="en-US" sz="1800" b="0" kern="0">
              <a:solidFill>
                <a:prstClr val="black"/>
              </a:solidFill>
              <a:latin typeface="Calibri"/>
              <a:ea typeface="ＭＳ Ｐゴシック"/>
            </a:endParaRPr>
          </a:p>
        </p:txBody>
      </p:sp>
      <p:sp>
        <p:nvSpPr>
          <p:cNvPr id="192" name="テキスト ボックス 127"/>
          <p:cNvSpPr txBox="1">
            <a:spLocks noChangeArrowheads="1"/>
          </p:cNvSpPr>
          <p:nvPr/>
        </p:nvSpPr>
        <p:spPr bwMode="auto">
          <a:xfrm>
            <a:off x="3056375" y="1340771"/>
            <a:ext cx="1281889" cy="307777"/>
          </a:xfrm>
          <a:prstGeom prst="rect">
            <a:avLst/>
          </a:prstGeom>
          <a:noFill/>
          <a:ln w="9525">
            <a:noFill/>
            <a:miter lim="800000"/>
            <a:headEnd/>
            <a:tailEnd/>
          </a:ln>
        </p:spPr>
        <p:txBody>
          <a:bodyPr wrap="none">
            <a:spAutoFit/>
          </a:bodyPr>
          <a:lstStyle/>
          <a:p>
            <a:pPr algn="l" fontAlgn="auto">
              <a:spcBef>
                <a:spcPts val="0"/>
              </a:spcBef>
              <a:spcAft>
                <a:spcPts val="0"/>
              </a:spcAft>
            </a:pPr>
            <a:r>
              <a:rPr lang="en-US" altLang="ja-JP" b="0" dirty="0">
                <a:solidFill>
                  <a:prstClr val="black"/>
                </a:solidFill>
                <a:latin typeface="Calibri"/>
                <a:ea typeface="ＭＳ Ｐゴシック"/>
              </a:rPr>
              <a:t>Flight direction</a:t>
            </a:r>
            <a:endParaRPr lang="ja-JP" altLang="en-US" b="0" dirty="0">
              <a:solidFill>
                <a:prstClr val="black"/>
              </a:solidFill>
              <a:latin typeface="Calibri"/>
              <a:ea typeface="ＭＳ Ｐゴシック"/>
            </a:endParaRPr>
          </a:p>
        </p:txBody>
      </p:sp>
      <p:cxnSp>
        <p:nvCxnSpPr>
          <p:cNvPr id="193" name="直線矢印コネクタ 192"/>
          <p:cNvCxnSpPr/>
          <p:nvPr/>
        </p:nvCxnSpPr>
        <p:spPr bwMode="auto">
          <a:xfrm rot="16200000" flipH="1">
            <a:off x="2467563" y="5869649"/>
            <a:ext cx="246062" cy="158262"/>
          </a:xfrm>
          <a:prstGeom prst="straightConnector1">
            <a:avLst/>
          </a:prstGeom>
          <a:noFill/>
          <a:ln w="9525">
            <a:solidFill>
              <a:sysClr val="windowText" lastClr="000000"/>
            </a:solidFill>
            <a:prstDash val="solid"/>
            <a:tailEnd type="arrow"/>
          </a:ln>
          <a:effectLst/>
        </p:spPr>
      </p:cxnSp>
      <p:pic>
        <p:nvPicPr>
          <p:cNvPr id="194" name="Picture 6"/>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03977" y="280816"/>
            <a:ext cx="2340220" cy="2339975"/>
          </a:xfrm>
          <a:prstGeom prst="rect">
            <a:avLst/>
          </a:prstGeom>
          <a:noFill/>
          <a:ln w="9525">
            <a:noFill/>
            <a:miter lim="800000"/>
            <a:headEnd/>
            <a:tailEnd/>
          </a:ln>
        </p:spPr>
      </p:pic>
    </p:spTree>
    <p:extLst>
      <p:ext uri="{BB962C8B-B14F-4D97-AF65-F5344CB8AC3E}">
        <p14:creationId xmlns:p14="http://schemas.microsoft.com/office/powerpoint/2010/main" val="3645826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rPr>
              <a:pPr>
                <a:defRPr/>
              </a:pPr>
              <a:t>8</a:t>
            </a:fld>
            <a:endParaRPr lang="ja-JP" altLang="en-US" dirty="0">
              <a:solidFill>
                <a:prstClr val="black"/>
              </a:solidFill>
            </a:endParaRPr>
          </a:p>
        </p:txBody>
      </p:sp>
      <p:sp>
        <p:nvSpPr>
          <p:cNvPr id="32" name="タイトル 2"/>
          <p:cNvSpPr>
            <a:spLocks noGrp="1"/>
          </p:cNvSpPr>
          <p:nvPr>
            <p:ph type="title"/>
          </p:nvPr>
        </p:nvSpPr>
        <p:spPr>
          <a:xfrm>
            <a:off x="395537" y="26988"/>
            <a:ext cx="8352928" cy="615950"/>
          </a:xfrm>
        </p:spPr>
        <p:txBody>
          <a:bodyPr/>
          <a:lstStyle/>
          <a:p>
            <a:r>
              <a:rPr kumimoji="1" lang="en-US" altLang="ja-JP" dirty="0">
                <a:latin typeface="Tahoma" pitchFamily="34" charset="0"/>
                <a:ea typeface="Tahoma" pitchFamily="34" charset="0"/>
                <a:cs typeface="Tahoma" pitchFamily="34" charset="0"/>
              </a:rPr>
              <a:t>History of Japanese L-band SARs</a:t>
            </a:r>
            <a:endParaRPr kumimoji="1" lang="ja-JP" altLang="en-US" dirty="0">
              <a:latin typeface="Tahoma" pitchFamily="34" charset="0"/>
              <a:cs typeface="Tahoma" pitchFamily="34" charset="0"/>
            </a:endParaRPr>
          </a:p>
        </p:txBody>
      </p:sp>
      <p:grpSp>
        <p:nvGrpSpPr>
          <p:cNvPr id="195" name="グループ化 41"/>
          <p:cNvGrpSpPr>
            <a:grpSpLocks/>
          </p:cNvGrpSpPr>
          <p:nvPr/>
        </p:nvGrpSpPr>
        <p:grpSpPr bwMode="auto">
          <a:xfrm flipH="1">
            <a:off x="1194098" y="1124744"/>
            <a:ext cx="1609207" cy="997714"/>
            <a:chOff x="1577142" y="1812226"/>
            <a:chExt cx="4575718" cy="2925739"/>
          </a:xfrm>
          <a:noFill/>
        </p:grpSpPr>
        <p:pic>
          <p:nvPicPr>
            <p:cNvPr id="196" name="図 8" descr="JERS1.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77142" y="1812226"/>
              <a:ext cx="4575718" cy="2925739"/>
            </a:xfrm>
            <a:prstGeom prst="rect">
              <a:avLst/>
            </a:prstGeom>
            <a:grpFill/>
            <a:ln w="9525">
              <a:noFill/>
              <a:miter lim="800000"/>
              <a:headEnd/>
              <a:tailEnd/>
            </a:ln>
          </p:spPr>
        </p:pic>
        <p:cxnSp>
          <p:nvCxnSpPr>
            <p:cNvPr id="197" name="直線コネクタ 196"/>
            <p:cNvCxnSpPr/>
            <p:nvPr/>
          </p:nvCxnSpPr>
          <p:spPr>
            <a:xfrm rot="10800000">
              <a:off x="2749646" y="3328502"/>
              <a:ext cx="180451" cy="172717"/>
            </a:xfrm>
            <a:prstGeom prst="line">
              <a:avLst/>
            </a:prstGeom>
            <a:grpFill/>
            <a:ln w="19050" cap="flat" cmpd="sng" algn="ctr">
              <a:noFill/>
              <a:prstDash val="solid"/>
            </a:ln>
            <a:effectLst/>
          </p:spPr>
        </p:cxnSp>
        <p:cxnSp>
          <p:nvCxnSpPr>
            <p:cNvPr id="198" name="直線コネクタ 197"/>
            <p:cNvCxnSpPr/>
            <p:nvPr/>
          </p:nvCxnSpPr>
          <p:spPr>
            <a:xfrm rot="10800000">
              <a:off x="4742239" y="3689175"/>
              <a:ext cx="269407" cy="160018"/>
            </a:xfrm>
            <a:prstGeom prst="line">
              <a:avLst/>
            </a:prstGeom>
            <a:grpFill/>
            <a:ln w="19050" cap="flat" cmpd="sng" algn="ctr">
              <a:noFill/>
              <a:prstDash val="solid"/>
            </a:ln>
            <a:effectLst/>
          </p:spPr>
        </p:cxnSp>
        <p:cxnSp>
          <p:nvCxnSpPr>
            <p:cNvPr id="199" name="直線コネクタ 198"/>
            <p:cNvCxnSpPr/>
            <p:nvPr/>
          </p:nvCxnSpPr>
          <p:spPr>
            <a:xfrm>
              <a:off x="4663449" y="3679015"/>
              <a:ext cx="78790" cy="15240"/>
            </a:xfrm>
            <a:prstGeom prst="line">
              <a:avLst/>
            </a:prstGeom>
            <a:grpFill/>
            <a:ln w="19050" cap="flat" cmpd="sng" algn="ctr">
              <a:noFill/>
              <a:prstDash val="solid"/>
            </a:ln>
            <a:effectLst/>
          </p:spPr>
        </p:cxnSp>
        <p:cxnSp>
          <p:nvCxnSpPr>
            <p:cNvPr id="200" name="直線コネクタ 199"/>
            <p:cNvCxnSpPr/>
            <p:nvPr/>
          </p:nvCxnSpPr>
          <p:spPr>
            <a:xfrm>
              <a:off x="3153755" y="3409781"/>
              <a:ext cx="203326" cy="167637"/>
            </a:xfrm>
            <a:prstGeom prst="line">
              <a:avLst/>
            </a:prstGeom>
            <a:grpFill/>
            <a:ln w="12700" cap="flat" cmpd="sng" algn="ctr">
              <a:noFill/>
              <a:prstDash val="solid"/>
            </a:ln>
            <a:effectLst/>
          </p:spPr>
        </p:cxnSp>
        <p:cxnSp>
          <p:nvCxnSpPr>
            <p:cNvPr id="201" name="直線コネクタ 200"/>
            <p:cNvCxnSpPr/>
            <p:nvPr/>
          </p:nvCxnSpPr>
          <p:spPr>
            <a:xfrm>
              <a:off x="3499409" y="3465659"/>
              <a:ext cx="205868" cy="167637"/>
            </a:xfrm>
            <a:prstGeom prst="line">
              <a:avLst/>
            </a:prstGeom>
            <a:grpFill/>
            <a:ln w="12700" cap="flat" cmpd="sng" algn="ctr">
              <a:noFill/>
              <a:prstDash val="solid"/>
            </a:ln>
            <a:effectLst/>
          </p:spPr>
        </p:cxnSp>
        <p:cxnSp>
          <p:nvCxnSpPr>
            <p:cNvPr id="202" name="直線コネクタ 201"/>
            <p:cNvCxnSpPr/>
            <p:nvPr/>
          </p:nvCxnSpPr>
          <p:spPr>
            <a:xfrm>
              <a:off x="4538913" y="3704415"/>
              <a:ext cx="119453" cy="91438"/>
            </a:xfrm>
            <a:prstGeom prst="line">
              <a:avLst/>
            </a:prstGeom>
            <a:grpFill/>
            <a:ln w="12700" cap="flat" cmpd="sng" algn="ctr">
              <a:noFill/>
              <a:prstDash val="solid"/>
            </a:ln>
            <a:effectLst/>
          </p:spPr>
        </p:cxnSp>
        <p:cxnSp>
          <p:nvCxnSpPr>
            <p:cNvPr id="203" name="直線コネクタ 202"/>
            <p:cNvCxnSpPr/>
            <p:nvPr/>
          </p:nvCxnSpPr>
          <p:spPr>
            <a:xfrm>
              <a:off x="2930096" y="3254086"/>
              <a:ext cx="2091715" cy="358134"/>
            </a:xfrm>
            <a:prstGeom prst="line">
              <a:avLst/>
            </a:prstGeom>
            <a:grpFill/>
            <a:ln w="19050" cap="flat" cmpd="sng" algn="ctr">
              <a:noFill/>
              <a:prstDash val="solid"/>
            </a:ln>
            <a:effectLst/>
          </p:spPr>
        </p:cxnSp>
        <p:cxnSp>
          <p:nvCxnSpPr>
            <p:cNvPr id="204" name="直線コネクタ 203"/>
            <p:cNvCxnSpPr/>
            <p:nvPr/>
          </p:nvCxnSpPr>
          <p:spPr>
            <a:xfrm>
              <a:off x="2744563" y="3331043"/>
              <a:ext cx="1026795" cy="185415"/>
            </a:xfrm>
            <a:prstGeom prst="line">
              <a:avLst/>
            </a:prstGeom>
            <a:grpFill/>
            <a:ln w="19050" cap="flat" cmpd="sng" algn="ctr">
              <a:noFill/>
              <a:prstDash val="solid"/>
            </a:ln>
            <a:effectLst/>
          </p:spPr>
        </p:cxnSp>
      </p:grpSp>
      <p:sp>
        <p:nvSpPr>
          <p:cNvPr id="205" name="テキスト ボックス 204"/>
          <p:cNvSpPr txBox="1"/>
          <p:nvPr/>
        </p:nvSpPr>
        <p:spPr>
          <a:xfrm>
            <a:off x="606140" y="676411"/>
            <a:ext cx="2955627" cy="646331"/>
          </a:xfrm>
          <a:prstGeom prst="rect">
            <a:avLst/>
          </a:prstGeom>
          <a:noFill/>
        </p:spPr>
        <p:txBody>
          <a:bodyPr wrap="square" rtlCol="0">
            <a:spAutoFit/>
          </a:bodyPr>
          <a:lstStyle/>
          <a:p>
            <a:pPr fontAlgn="auto">
              <a:spcBef>
                <a:spcPts val="0"/>
              </a:spcBef>
              <a:spcAft>
                <a:spcPts val="0"/>
              </a:spcAft>
            </a:pPr>
            <a:r>
              <a:rPr lang="en-US" altLang="ja-JP" sz="1800" dirty="0">
                <a:solidFill>
                  <a:prstClr val="black"/>
                </a:solidFill>
                <a:latin typeface="Arial" panose="020B0604020202020204" pitchFamily="34" charset="0"/>
                <a:ea typeface="ＭＳ Ｐゴシック"/>
                <a:cs typeface="Arial" panose="020B0604020202020204" pitchFamily="34" charset="0"/>
              </a:rPr>
              <a:t>JERS-1 SAR</a:t>
            </a:r>
          </a:p>
          <a:p>
            <a:pPr fontAlgn="auto">
              <a:spcBef>
                <a:spcPts val="0"/>
              </a:spcBef>
              <a:spcAft>
                <a:spcPts val="0"/>
              </a:spcAft>
            </a:pPr>
            <a:r>
              <a:rPr lang="en-US" altLang="ja-JP" sz="1800" dirty="0">
                <a:solidFill>
                  <a:prstClr val="black"/>
                </a:solidFill>
                <a:latin typeface="Arial" panose="020B0604020202020204" pitchFamily="34" charset="0"/>
                <a:ea typeface="ＭＳ Ｐゴシック"/>
                <a:cs typeface="Arial" panose="020B0604020202020204" pitchFamily="34" charset="0"/>
              </a:rPr>
              <a:t>1992</a:t>
            </a:r>
            <a:r>
              <a:rPr lang="ja-JP" altLang="en-US" sz="1800" dirty="0">
                <a:solidFill>
                  <a:prstClr val="black"/>
                </a:solidFill>
                <a:latin typeface="Arial" panose="020B0604020202020204" pitchFamily="34" charset="0"/>
                <a:ea typeface="ＭＳ Ｐゴシック"/>
                <a:cs typeface="Arial" panose="020B0604020202020204" pitchFamily="34" charset="0"/>
              </a:rPr>
              <a:t> </a:t>
            </a:r>
            <a:r>
              <a:rPr lang="en-US" altLang="ja-JP" sz="1800" dirty="0">
                <a:solidFill>
                  <a:prstClr val="black"/>
                </a:solidFill>
                <a:latin typeface="Arial" panose="020B0604020202020204" pitchFamily="34" charset="0"/>
                <a:ea typeface="ＭＳ Ｐゴシック"/>
                <a:cs typeface="Arial" panose="020B0604020202020204" pitchFamily="34" charset="0"/>
              </a:rPr>
              <a:t>- 1998</a:t>
            </a:r>
            <a:endParaRPr lang="ja-JP" altLang="en-US" sz="1800" dirty="0">
              <a:solidFill>
                <a:prstClr val="black"/>
              </a:solidFill>
              <a:latin typeface="Arial" panose="020B0604020202020204" pitchFamily="34" charset="0"/>
              <a:ea typeface="ＭＳ Ｐゴシック"/>
              <a:cs typeface="Arial" panose="020B0604020202020204" pitchFamily="34" charset="0"/>
            </a:endParaRPr>
          </a:p>
        </p:txBody>
      </p:sp>
      <p:pic>
        <p:nvPicPr>
          <p:cNvPr id="206" name="図 14" descr="alosnew2.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096772" flipH="1">
            <a:off x="3368353" y="1385900"/>
            <a:ext cx="1830405" cy="740720"/>
          </a:xfrm>
          <a:prstGeom prst="rect">
            <a:avLst/>
          </a:prstGeom>
          <a:noFill/>
          <a:ln w="9525">
            <a:noFill/>
            <a:miter lim="800000"/>
            <a:headEnd/>
            <a:tailEnd/>
          </a:ln>
        </p:spPr>
      </p:pic>
      <p:sp>
        <p:nvSpPr>
          <p:cNvPr id="207" name="テキスト ボックス 206"/>
          <p:cNvSpPr txBox="1"/>
          <p:nvPr/>
        </p:nvSpPr>
        <p:spPr>
          <a:xfrm>
            <a:off x="3120689" y="671822"/>
            <a:ext cx="2952328" cy="646331"/>
          </a:xfrm>
          <a:prstGeom prst="rect">
            <a:avLst/>
          </a:prstGeom>
          <a:noFill/>
        </p:spPr>
        <p:txBody>
          <a:bodyPr wrap="square" rtlCol="0">
            <a:spAutoFit/>
          </a:bodyPr>
          <a:lstStyle/>
          <a:p>
            <a:pPr fontAlgn="auto">
              <a:spcBef>
                <a:spcPts val="0"/>
              </a:spcBef>
              <a:spcAft>
                <a:spcPts val="0"/>
              </a:spcAft>
            </a:pPr>
            <a:r>
              <a:rPr lang="en-US" altLang="ja-JP" sz="1800" dirty="0">
                <a:solidFill>
                  <a:prstClr val="black"/>
                </a:solidFill>
                <a:latin typeface="Arial" panose="020B0604020202020204" pitchFamily="34" charset="0"/>
                <a:ea typeface="ＭＳ Ｐゴシック"/>
                <a:cs typeface="Arial" panose="020B0604020202020204" pitchFamily="34" charset="0"/>
              </a:rPr>
              <a:t>ALOS PALSAR</a:t>
            </a:r>
          </a:p>
          <a:p>
            <a:pPr fontAlgn="auto">
              <a:spcBef>
                <a:spcPts val="0"/>
              </a:spcBef>
              <a:spcAft>
                <a:spcPts val="0"/>
              </a:spcAft>
            </a:pPr>
            <a:r>
              <a:rPr lang="en-US" altLang="ja-JP" sz="1800" dirty="0">
                <a:solidFill>
                  <a:prstClr val="black"/>
                </a:solidFill>
                <a:latin typeface="Arial" panose="020B0604020202020204" pitchFamily="34" charset="0"/>
                <a:ea typeface="ＭＳ Ｐゴシック"/>
                <a:cs typeface="Arial" panose="020B0604020202020204" pitchFamily="34" charset="0"/>
              </a:rPr>
              <a:t>2006 - 2011</a:t>
            </a:r>
          </a:p>
        </p:txBody>
      </p:sp>
      <p:pic>
        <p:nvPicPr>
          <p:cNvPr id="208" name="図 207" descr="B.jpg"/>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r="-1"/>
          <a:stretch/>
        </p:blipFill>
        <p:spPr>
          <a:xfrm>
            <a:off x="6270895" y="1172915"/>
            <a:ext cx="2119682" cy="887041"/>
          </a:xfrm>
          <a:prstGeom prst="rect">
            <a:avLst/>
          </a:prstGeom>
          <a:noFill/>
          <a:ln>
            <a:noFill/>
          </a:ln>
        </p:spPr>
      </p:pic>
      <p:sp>
        <p:nvSpPr>
          <p:cNvPr id="209" name="テキスト ボックス 208"/>
          <p:cNvSpPr txBox="1"/>
          <p:nvPr/>
        </p:nvSpPr>
        <p:spPr>
          <a:xfrm>
            <a:off x="6008469" y="667232"/>
            <a:ext cx="2808311" cy="646331"/>
          </a:xfrm>
          <a:prstGeom prst="rect">
            <a:avLst/>
          </a:prstGeom>
          <a:noFill/>
        </p:spPr>
        <p:txBody>
          <a:bodyPr wrap="square" rtlCol="0">
            <a:spAutoFit/>
          </a:bodyPr>
          <a:lstStyle/>
          <a:p>
            <a:pPr fontAlgn="auto">
              <a:spcBef>
                <a:spcPts val="0"/>
              </a:spcBef>
              <a:spcAft>
                <a:spcPts val="0"/>
              </a:spcAft>
            </a:pPr>
            <a:r>
              <a:rPr lang="en-US" altLang="ja-JP" sz="1800" dirty="0">
                <a:solidFill>
                  <a:prstClr val="black"/>
                </a:solidFill>
                <a:latin typeface="Arial" panose="020B0604020202020204" pitchFamily="34" charset="0"/>
                <a:ea typeface="ＭＳ Ｐゴシック"/>
                <a:cs typeface="Arial" panose="020B0604020202020204" pitchFamily="34" charset="0"/>
              </a:rPr>
              <a:t>ALOS-2 PALSAR-2</a:t>
            </a:r>
          </a:p>
          <a:p>
            <a:pPr fontAlgn="auto">
              <a:spcBef>
                <a:spcPts val="0"/>
              </a:spcBef>
              <a:spcAft>
                <a:spcPts val="0"/>
              </a:spcAft>
            </a:pPr>
            <a:r>
              <a:rPr lang="en-US" altLang="ja-JP" sz="1800" dirty="0">
                <a:solidFill>
                  <a:prstClr val="black"/>
                </a:solidFill>
                <a:latin typeface="Arial" panose="020B0604020202020204" pitchFamily="34" charset="0"/>
                <a:ea typeface="ＭＳ Ｐゴシック"/>
                <a:cs typeface="Arial" panose="020B0604020202020204" pitchFamily="34" charset="0"/>
              </a:rPr>
              <a:t>2014 -</a:t>
            </a:r>
            <a:endParaRPr lang="ja-JP" altLang="en-US" sz="1800" dirty="0">
              <a:solidFill>
                <a:prstClr val="black"/>
              </a:solidFill>
              <a:latin typeface="Arial" panose="020B0604020202020204" pitchFamily="34" charset="0"/>
              <a:ea typeface="ＭＳ Ｐゴシック"/>
              <a:cs typeface="Arial" panose="020B0604020202020204" pitchFamily="34" charset="0"/>
            </a:endParaRPr>
          </a:p>
        </p:txBody>
      </p:sp>
      <p:pic>
        <p:nvPicPr>
          <p:cNvPr id="210" name="Picture 2" descr="図2:「だいち2号」搭載PALSAR-2とこれまでの衛星の観測画像（浦安市 東京ディズニーリゾート周辺）の比較、左:ふよう1号SAR(1992年4月21日観測、分解能約18m)、中:だいちPALSAR(2006年4月27日観測、分解能約10m)、右:だいち2号PALSAR-2(2014年6月19日観測、分解能約3m)"/>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887"/>
          <a:stretch/>
        </p:blipFill>
        <p:spPr bwMode="auto">
          <a:xfrm>
            <a:off x="499299" y="3653282"/>
            <a:ext cx="8276599" cy="2720825"/>
          </a:xfrm>
          <a:prstGeom prst="rect">
            <a:avLst/>
          </a:prstGeom>
          <a:noFill/>
          <a:extLst>
            <a:ext uri="{909E8E84-426E-40DD-AFC4-6F175D3DCCD1}">
              <a14:hiddenFill xmlns:a14="http://schemas.microsoft.com/office/drawing/2010/main">
                <a:solidFill>
                  <a:srgbClr val="FFFFFF"/>
                </a:solidFill>
              </a14:hiddenFill>
            </a:ext>
          </a:extLst>
        </p:spPr>
      </p:pic>
      <p:sp>
        <p:nvSpPr>
          <p:cNvPr id="211" name="テキスト ボックス 210"/>
          <p:cNvSpPr txBox="1"/>
          <p:nvPr/>
        </p:nvSpPr>
        <p:spPr>
          <a:xfrm>
            <a:off x="12636" y="2365905"/>
            <a:ext cx="1522843" cy="307777"/>
          </a:xfrm>
          <a:prstGeom prst="rect">
            <a:avLst/>
          </a:prstGeom>
          <a:noFill/>
        </p:spPr>
        <p:txBody>
          <a:bodyPr wrap="square" rtlCol="0">
            <a:spAutoFit/>
          </a:bodyPr>
          <a:lstStyle/>
          <a:p>
            <a:pPr algn="l" fontAlgn="auto">
              <a:spcBef>
                <a:spcPts val="0"/>
              </a:spcBef>
              <a:spcAft>
                <a:spcPts val="0"/>
              </a:spcAft>
            </a:pPr>
            <a:r>
              <a:rPr lang="en-US" altLang="ja-JP" b="0">
                <a:solidFill>
                  <a:prstClr val="black"/>
                </a:solidFill>
                <a:latin typeface="Arial" panose="020B0604020202020204" pitchFamily="34" charset="0"/>
                <a:ea typeface="ＭＳ Ｐゴシック"/>
                <a:cs typeface="Arial" panose="020B0604020202020204" pitchFamily="34" charset="0"/>
              </a:rPr>
              <a:t>Resolution:</a:t>
            </a:r>
            <a:endParaRPr lang="ja-JP" altLang="en-US" b="0">
              <a:solidFill>
                <a:prstClr val="black"/>
              </a:solidFill>
              <a:latin typeface="Arial" panose="020B0604020202020204" pitchFamily="34" charset="0"/>
              <a:ea typeface="ＭＳ Ｐゴシック"/>
              <a:cs typeface="Arial" panose="020B0604020202020204" pitchFamily="34" charset="0"/>
            </a:endParaRPr>
          </a:p>
        </p:txBody>
      </p:sp>
      <p:sp>
        <p:nvSpPr>
          <p:cNvPr id="212" name="テキスト ボックス 211"/>
          <p:cNvSpPr txBox="1"/>
          <p:nvPr/>
        </p:nvSpPr>
        <p:spPr>
          <a:xfrm>
            <a:off x="1587088" y="2362066"/>
            <a:ext cx="761421" cy="338554"/>
          </a:xfrm>
          <a:prstGeom prst="rect">
            <a:avLst/>
          </a:prstGeom>
          <a:noFill/>
        </p:spPr>
        <p:txBody>
          <a:bodyPr wrap="square" rtlCol="0">
            <a:spAutoFit/>
          </a:bodyPr>
          <a:lstStyle/>
          <a:p>
            <a:pPr algn="l" fontAlgn="auto">
              <a:spcBef>
                <a:spcPts val="0"/>
              </a:spcBef>
              <a:spcAft>
                <a:spcPts val="0"/>
              </a:spcAft>
            </a:pPr>
            <a:r>
              <a:rPr lang="en-US" altLang="ja-JP" sz="1600" b="0">
                <a:solidFill>
                  <a:prstClr val="black"/>
                </a:solidFill>
                <a:latin typeface="Arial" panose="020B0604020202020204" pitchFamily="34" charset="0"/>
                <a:ea typeface="ＭＳ Ｐゴシック"/>
                <a:cs typeface="Arial" panose="020B0604020202020204" pitchFamily="34" charset="0"/>
              </a:rPr>
              <a:t>18 m</a:t>
            </a:r>
            <a:endParaRPr lang="ja-JP" altLang="en-US" sz="1600" b="0">
              <a:solidFill>
                <a:prstClr val="black"/>
              </a:solidFill>
              <a:latin typeface="Arial" panose="020B0604020202020204" pitchFamily="34" charset="0"/>
              <a:ea typeface="ＭＳ Ｐゴシック"/>
              <a:cs typeface="Arial" panose="020B0604020202020204" pitchFamily="34" charset="0"/>
            </a:endParaRPr>
          </a:p>
        </p:txBody>
      </p:sp>
      <p:sp>
        <p:nvSpPr>
          <p:cNvPr id="213" name="テキスト ボックス 212"/>
          <p:cNvSpPr txBox="1"/>
          <p:nvPr/>
        </p:nvSpPr>
        <p:spPr>
          <a:xfrm>
            <a:off x="3836944" y="2362066"/>
            <a:ext cx="1735515" cy="338554"/>
          </a:xfrm>
          <a:prstGeom prst="rect">
            <a:avLst/>
          </a:prstGeom>
          <a:noFill/>
        </p:spPr>
        <p:txBody>
          <a:bodyPr wrap="square" rtlCol="0">
            <a:spAutoFit/>
          </a:bodyPr>
          <a:lstStyle/>
          <a:p>
            <a:pPr algn="l" fontAlgn="auto">
              <a:spcBef>
                <a:spcPts val="0"/>
              </a:spcBef>
              <a:spcAft>
                <a:spcPts val="0"/>
              </a:spcAft>
            </a:pPr>
            <a:r>
              <a:rPr lang="en-US" altLang="ja-JP" sz="1600" b="0">
                <a:solidFill>
                  <a:prstClr val="black"/>
                </a:solidFill>
                <a:latin typeface="Arial" panose="020B0604020202020204" pitchFamily="34" charset="0"/>
                <a:ea typeface="ＭＳ Ｐゴシック"/>
                <a:cs typeface="Arial" panose="020B0604020202020204" pitchFamily="34" charset="0"/>
              </a:rPr>
              <a:t>10 m / 100 m</a:t>
            </a:r>
            <a:endParaRPr lang="ja-JP" altLang="en-US" sz="1600" b="0">
              <a:solidFill>
                <a:prstClr val="black"/>
              </a:solidFill>
              <a:latin typeface="Arial" panose="020B0604020202020204" pitchFamily="34" charset="0"/>
              <a:ea typeface="ＭＳ Ｐゴシック"/>
              <a:cs typeface="Arial" panose="020B0604020202020204" pitchFamily="34" charset="0"/>
            </a:endParaRPr>
          </a:p>
        </p:txBody>
      </p:sp>
      <p:sp>
        <p:nvSpPr>
          <p:cNvPr id="214" name="テキスト ボックス 213"/>
          <p:cNvSpPr txBox="1"/>
          <p:nvPr/>
        </p:nvSpPr>
        <p:spPr>
          <a:xfrm>
            <a:off x="6773720" y="2362066"/>
            <a:ext cx="1466635" cy="338554"/>
          </a:xfrm>
          <a:prstGeom prst="rect">
            <a:avLst/>
          </a:prstGeom>
          <a:noFill/>
        </p:spPr>
        <p:txBody>
          <a:bodyPr wrap="square" rtlCol="0">
            <a:spAutoFit/>
          </a:bodyPr>
          <a:lstStyle/>
          <a:p>
            <a:pPr algn="l" fontAlgn="auto">
              <a:spcBef>
                <a:spcPts val="0"/>
              </a:spcBef>
              <a:spcAft>
                <a:spcPts val="0"/>
              </a:spcAft>
            </a:pPr>
            <a:r>
              <a:rPr lang="en-US" altLang="ja-JP" sz="1600" u="sng" dirty="0">
                <a:solidFill>
                  <a:prstClr val="black"/>
                </a:solidFill>
                <a:latin typeface="Arial" panose="020B0604020202020204" pitchFamily="34" charset="0"/>
                <a:ea typeface="ＭＳ Ｐゴシック"/>
                <a:cs typeface="Arial" panose="020B0604020202020204" pitchFamily="34" charset="0"/>
              </a:rPr>
              <a:t>3 m</a:t>
            </a:r>
            <a:r>
              <a:rPr lang="en-US" altLang="ja-JP" sz="1600" b="0" dirty="0">
                <a:solidFill>
                  <a:prstClr val="black"/>
                </a:solidFill>
                <a:latin typeface="Arial" panose="020B0604020202020204" pitchFamily="34" charset="0"/>
                <a:ea typeface="ＭＳ Ｐゴシック"/>
                <a:cs typeface="Arial" panose="020B0604020202020204" pitchFamily="34" charset="0"/>
              </a:rPr>
              <a:t> / 100 m</a:t>
            </a:r>
            <a:endParaRPr lang="ja-JP" altLang="en-US" sz="1600" b="0" dirty="0">
              <a:solidFill>
                <a:prstClr val="black"/>
              </a:solidFill>
              <a:latin typeface="Arial" panose="020B0604020202020204" pitchFamily="34" charset="0"/>
              <a:ea typeface="ＭＳ Ｐゴシック"/>
              <a:cs typeface="Arial" panose="020B0604020202020204" pitchFamily="34" charset="0"/>
            </a:endParaRPr>
          </a:p>
        </p:txBody>
      </p:sp>
      <p:sp>
        <p:nvSpPr>
          <p:cNvPr id="215" name="テキスト ボックス 214"/>
          <p:cNvSpPr txBox="1"/>
          <p:nvPr/>
        </p:nvSpPr>
        <p:spPr>
          <a:xfrm>
            <a:off x="12636" y="2681180"/>
            <a:ext cx="1489711" cy="338554"/>
          </a:xfrm>
          <a:prstGeom prst="rect">
            <a:avLst/>
          </a:prstGeom>
          <a:noFill/>
        </p:spPr>
        <p:txBody>
          <a:bodyPr wrap="square" rtlCol="0">
            <a:spAutoFit/>
          </a:bodyPr>
          <a:lstStyle/>
          <a:p>
            <a:pPr algn="l" fontAlgn="auto">
              <a:spcBef>
                <a:spcPts val="0"/>
              </a:spcBef>
              <a:spcAft>
                <a:spcPts val="0"/>
              </a:spcAft>
            </a:pPr>
            <a:r>
              <a:rPr lang="en-US" altLang="ja-JP" b="0">
                <a:solidFill>
                  <a:prstClr val="black"/>
                </a:solidFill>
                <a:latin typeface="Arial" panose="020B0604020202020204" pitchFamily="34" charset="0"/>
                <a:ea typeface="ＭＳ Ｐゴシック"/>
                <a:cs typeface="Arial" panose="020B0604020202020204" pitchFamily="34" charset="0"/>
              </a:rPr>
              <a:t>Swath width</a:t>
            </a:r>
            <a:r>
              <a:rPr lang="en-US" altLang="ja-JP" sz="1600" b="0">
                <a:solidFill>
                  <a:prstClr val="black"/>
                </a:solidFill>
                <a:latin typeface="Arial" panose="020B0604020202020204" pitchFamily="34" charset="0"/>
                <a:ea typeface="ＭＳ Ｐゴシック"/>
                <a:cs typeface="Arial" panose="020B0604020202020204" pitchFamily="34" charset="0"/>
              </a:rPr>
              <a:t>:</a:t>
            </a:r>
            <a:endParaRPr lang="ja-JP" altLang="en-US" sz="1600" b="0">
              <a:solidFill>
                <a:prstClr val="black"/>
              </a:solidFill>
              <a:latin typeface="Arial" panose="020B0604020202020204" pitchFamily="34" charset="0"/>
              <a:ea typeface="ＭＳ Ｐゴシック"/>
              <a:cs typeface="Arial" panose="020B0604020202020204" pitchFamily="34" charset="0"/>
            </a:endParaRPr>
          </a:p>
        </p:txBody>
      </p:sp>
      <p:sp>
        <p:nvSpPr>
          <p:cNvPr id="216" name="テキスト ボックス 215"/>
          <p:cNvSpPr txBox="1"/>
          <p:nvPr/>
        </p:nvSpPr>
        <p:spPr>
          <a:xfrm>
            <a:off x="12636" y="3005715"/>
            <a:ext cx="1790357" cy="338554"/>
          </a:xfrm>
          <a:prstGeom prst="rect">
            <a:avLst/>
          </a:prstGeom>
          <a:noFill/>
        </p:spPr>
        <p:txBody>
          <a:bodyPr wrap="square" rtlCol="0">
            <a:spAutoFit/>
          </a:bodyPr>
          <a:lstStyle/>
          <a:p>
            <a:pPr algn="l" fontAlgn="auto">
              <a:spcBef>
                <a:spcPts val="0"/>
              </a:spcBef>
              <a:spcAft>
                <a:spcPts val="0"/>
              </a:spcAft>
            </a:pPr>
            <a:r>
              <a:rPr lang="en-US" altLang="ja-JP" b="0">
                <a:solidFill>
                  <a:prstClr val="black"/>
                </a:solidFill>
                <a:latin typeface="Arial" panose="020B0604020202020204" pitchFamily="34" charset="0"/>
                <a:ea typeface="ＭＳ Ｐゴシック"/>
                <a:cs typeface="Arial" panose="020B0604020202020204" pitchFamily="34" charset="0"/>
              </a:rPr>
              <a:t>Polarization</a:t>
            </a:r>
            <a:r>
              <a:rPr lang="en-US" altLang="ja-JP" sz="1600" b="0">
                <a:solidFill>
                  <a:prstClr val="black"/>
                </a:solidFill>
                <a:latin typeface="Arial" panose="020B0604020202020204" pitchFamily="34" charset="0"/>
                <a:ea typeface="ＭＳ Ｐゴシック"/>
                <a:cs typeface="Arial" panose="020B0604020202020204" pitchFamily="34" charset="0"/>
              </a:rPr>
              <a:t>:</a:t>
            </a:r>
            <a:endParaRPr lang="ja-JP" altLang="en-US" sz="1600" b="0">
              <a:solidFill>
                <a:prstClr val="black"/>
              </a:solidFill>
              <a:latin typeface="Arial" panose="020B0604020202020204" pitchFamily="34" charset="0"/>
              <a:ea typeface="ＭＳ Ｐゴシック"/>
              <a:cs typeface="Arial" panose="020B0604020202020204" pitchFamily="34" charset="0"/>
            </a:endParaRPr>
          </a:p>
        </p:txBody>
      </p:sp>
      <p:sp>
        <p:nvSpPr>
          <p:cNvPr id="217" name="テキスト ボックス 216"/>
          <p:cNvSpPr txBox="1"/>
          <p:nvPr/>
        </p:nvSpPr>
        <p:spPr>
          <a:xfrm>
            <a:off x="1599634" y="2686594"/>
            <a:ext cx="928413" cy="338554"/>
          </a:xfrm>
          <a:prstGeom prst="rect">
            <a:avLst/>
          </a:prstGeom>
          <a:noFill/>
        </p:spPr>
        <p:txBody>
          <a:bodyPr wrap="square" rtlCol="0">
            <a:spAutoFit/>
          </a:bodyPr>
          <a:lstStyle/>
          <a:p>
            <a:pPr algn="l" fontAlgn="auto">
              <a:spcBef>
                <a:spcPts val="0"/>
              </a:spcBef>
              <a:spcAft>
                <a:spcPts val="0"/>
              </a:spcAft>
            </a:pPr>
            <a:r>
              <a:rPr lang="en-US" altLang="ja-JP" sz="1600" b="0">
                <a:solidFill>
                  <a:prstClr val="black"/>
                </a:solidFill>
                <a:latin typeface="Arial" panose="020B0604020202020204" pitchFamily="34" charset="0"/>
                <a:ea typeface="ＭＳ Ｐゴシック"/>
                <a:cs typeface="Arial" panose="020B0604020202020204" pitchFamily="34" charset="0"/>
              </a:rPr>
              <a:t>75 km</a:t>
            </a:r>
            <a:endParaRPr lang="ja-JP" altLang="en-US" sz="1600" b="0">
              <a:solidFill>
                <a:prstClr val="black"/>
              </a:solidFill>
              <a:latin typeface="Arial" panose="020B0604020202020204" pitchFamily="34" charset="0"/>
              <a:ea typeface="ＭＳ Ｐゴシック"/>
              <a:cs typeface="Arial" panose="020B0604020202020204" pitchFamily="34" charset="0"/>
            </a:endParaRPr>
          </a:p>
        </p:txBody>
      </p:sp>
      <p:sp>
        <p:nvSpPr>
          <p:cNvPr id="218" name="テキスト ボックス 217"/>
          <p:cNvSpPr txBox="1"/>
          <p:nvPr/>
        </p:nvSpPr>
        <p:spPr>
          <a:xfrm>
            <a:off x="3748873" y="2679676"/>
            <a:ext cx="1954687" cy="338554"/>
          </a:xfrm>
          <a:prstGeom prst="rect">
            <a:avLst/>
          </a:prstGeom>
          <a:noFill/>
        </p:spPr>
        <p:txBody>
          <a:bodyPr wrap="square" rtlCol="0">
            <a:spAutoFit/>
          </a:bodyPr>
          <a:lstStyle/>
          <a:p>
            <a:pPr algn="l" fontAlgn="auto">
              <a:spcBef>
                <a:spcPts val="0"/>
              </a:spcBef>
              <a:spcAft>
                <a:spcPts val="0"/>
              </a:spcAft>
            </a:pPr>
            <a:r>
              <a:rPr lang="en-US" altLang="ja-JP" sz="1600" b="0">
                <a:solidFill>
                  <a:prstClr val="black"/>
                </a:solidFill>
                <a:latin typeface="Arial" panose="020B0604020202020204" pitchFamily="34" charset="0"/>
                <a:ea typeface="ＭＳ Ｐゴシック"/>
                <a:cs typeface="Arial" panose="020B0604020202020204" pitchFamily="34" charset="0"/>
              </a:rPr>
              <a:t>70 km / 350 km</a:t>
            </a:r>
            <a:endParaRPr lang="ja-JP" altLang="en-US" sz="1600" b="0">
              <a:solidFill>
                <a:prstClr val="black"/>
              </a:solidFill>
              <a:latin typeface="Arial" panose="020B0604020202020204" pitchFamily="34" charset="0"/>
              <a:ea typeface="ＭＳ Ｐゴシック"/>
              <a:cs typeface="Arial" panose="020B0604020202020204" pitchFamily="34" charset="0"/>
            </a:endParaRPr>
          </a:p>
        </p:txBody>
      </p:sp>
      <p:sp>
        <p:nvSpPr>
          <p:cNvPr id="219" name="テキスト ボックス 218"/>
          <p:cNvSpPr txBox="1"/>
          <p:nvPr/>
        </p:nvSpPr>
        <p:spPr>
          <a:xfrm>
            <a:off x="6571107" y="2686594"/>
            <a:ext cx="1916672" cy="338554"/>
          </a:xfrm>
          <a:prstGeom prst="rect">
            <a:avLst/>
          </a:prstGeom>
          <a:noFill/>
        </p:spPr>
        <p:txBody>
          <a:bodyPr wrap="square" rtlCol="0">
            <a:spAutoFit/>
          </a:bodyPr>
          <a:lstStyle/>
          <a:p>
            <a:pPr algn="l" fontAlgn="auto">
              <a:spcBef>
                <a:spcPts val="0"/>
              </a:spcBef>
              <a:spcAft>
                <a:spcPts val="0"/>
              </a:spcAft>
            </a:pPr>
            <a:r>
              <a:rPr lang="en-US" altLang="ja-JP" sz="1600" b="0" dirty="0">
                <a:solidFill>
                  <a:prstClr val="black"/>
                </a:solidFill>
                <a:latin typeface="Arial" panose="020B0604020202020204" pitchFamily="34" charset="0"/>
                <a:ea typeface="ＭＳ Ｐゴシック"/>
                <a:cs typeface="Arial" panose="020B0604020202020204" pitchFamily="34" charset="0"/>
              </a:rPr>
              <a:t>50 km / </a:t>
            </a:r>
            <a:r>
              <a:rPr lang="en-US" altLang="ja-JP" sz="1600" u="sng" dirty="0">
                <a:solidFill>
                  <a:prstClr val="black"/>
                </a:solidFill>
                <a:latin typeface="Arial" panose="020B0604020202020204" pitchFamily="34" charset="0"/>
                <a:ea typeface="ＭＳ Ｐゴシック"/>
                <a:cs typeface="Arial" panose="020B0604020202020204" pitchFamily="34" charset="0"/>
              </a:rPr>
              <a:t>490 km</a:t>
            </a:r>
            <a:endParaRPr lang="ja-JP" altLang="en-US" sz="1600" u="sng" dirty="0">
              <a:solidFill>
                <a:prstClr val="black"/>
              </a:solidFill>
              <a:latin typeface="Arial" panose="020B0604020202020204" pitchFamily="34" charset="0"/>
              <a:ea typeface="ＭＳ Ｐゴシック"/>
              <a:cs typeface="Arial" panose="020B0604020202020204" pitchFamily="34" charset="0"/>
            </a:endParaRPr>
          </a:p>
        </p:txBody>
      </p:sp>
      <p:sp>
        <p:nvSpPr>
          <p:cNvPr id="220" name="テキスト ボックス 219"/>
          <p:cNvSpPr txBox="1"/>
          <p:nvPr/>
        </p:nvSpPr>
        <p:spPr>
          <a:xfrm>
            <a:off x="1601422" y="3011122"/>
            <a:ext cx="928413" cy="338554"/>
          </a:xfrm>
          <a:prstGeom prst="rect">
            <a:avLst/>
          </a:prstGeom>
          <a:noFill/>
        </p:spPr>
        <p:txBody>
          <a:bodyPr wrap="square" rtlCol="0">
            <a:spAutoFit/>
          </a:bodyPr>
          <a:lstStyle/>
          <a:p>
            <a:pPr algn="l" fontAlgn="auto">
              <a:spcBef>
                <a:spcPts val="0"/>
              </a:spcBef>
              <a:spcAft>
                <a:spcPts val="0"/>
              </a:spcAft>
            </a:pPr>
            <a:r>
              <a:rPr lang="en-US" altLang="ja-JP" sz="1600" b="0">
                <a:solidFill>
                  <a:prstClr val="black"/>
                </a:solidFill>
                <a:latin typeface="Arial" panose="020B0604020202020204" pitchFamily="34" charset="0"/>
                <a:ea typeface="ＭＳ Ｐゴシック"/>
                <a:cs typeface="Arial" panose="020B0604020202020204" pitchFamily="34" charset="0"/>
              </a:rPr>
              <a:t>Single</a:t>
            </a:r>
            <a:endParaRPr lang="ja-JP" altLang="en-US" sz="1600" b="0">
              <a:solidFill>
                <a:prstClr val="black"/>
              </a:solidFill>
              <a:latin typeface="Arial" panose="020B0604020202020204" pitchFamily="34" charset="0"/>
              <a:ea typeface="ＭＳ Ｐゴシック"/>
              <a:cs typeface="Arial" panose="020B0604020202020204" pitchFamily="34" charset="0"/>
            </a:endParaRPr>
          </a:p>
        </p:txBody>
      </p:sp>
      <p:sp>
        <p:nvSpPr>
          <p:cNvPr id="221" name="テキスト ボックス 220"/>
          <p:cNvSpPr txBox="1"/>
          <p:nvPr/>
        </p:nvSpPr>
        <p:spPr>
          <a:xfrm>
            <a:off x="3259565" y="3004204"/>
            <a:ext cx="2695114" cy="338554"/>
          </a:xfrm>
          <a:prstGeom prst="rect">
            <a:avLst/>
          </a:prstGeom>
          <a:noFill/>
        </p:spPr>
        <p:txBody>
          <a:bodyPr wrap="square" rtlCol="0">
            <a:spAutoFit/>
          </a:bodyPr>
          <a:lstStyle/>
          <a:p>
            <a:pPr fontAlgn="auto">
              <a:spcBef>
                <a:spcPts val="0"/>
              </a:spcBef>
              <a:spcAft>
                <a:spcPts val="0"/>
              </a:spcAft>
            </a:pPr>
            <a:r>
              <a:rPr lang="en-US" altLang="ja-JP" sz="1600" b="0">
                <a:solidFill>
                  <a:prstClr val="black"/>
                </a:solidFill>
                <a:latin typeface="Arial" panose="020B0604020202020204" pitchFamily="34" charset="0"/>
                <a:ea typeface="ＭＳ Ｐゴシック"/>
                <a:cs typeface="Arial" panose="020B0604020202020204" pitchFamily="34" charset="0"/>
              </a:rPr>
              <a:t>Single, Dual, Quad</a:t>
            </a:r>
            <a:endParaRPr lang="ja-JP" altLang="en-US" sz="1600" b="0">
              <a:solidFill>
                <a:prstClr val="black"/>
              </a:solidFill>
              <a:latin typeface="Arial" panose="020B0604020202020204" pitchFamily="34" charset="0"/>
              <a:ea typeface="ＭＳ Ｐゴシック"/>
              <a:cs typeface="Arial" panose="020B0604020202020204" pitchFamily="34" charset="0"/>
            </a:endParaRPr>
          </a:p>
        </p:txBody>
      </p:sp>
      <p:sp>
        <p:nvSpPr>
          <p:cNvPr id="222" name="テキスト ボックス 221"/>
          <p:cNvSpPr txBox="1"/>
          <p:nvPr/>
        </p:nvSpPr>
        <p:spPr>
          <a:xfrm>
            <a:off x="6094932" y="3005715"/>
            <a:ext cx="2695114" cy="338554"/>
          </a:xfrm>
          <a:prstGeom prst="rect">
            <a:avLst/>
          </a:prstGeom>
          <a:noFill/>
        </p:spPr>
        <p:txBody>
          <a:bodyPr wrap="square" rtlCol="0">
            <a:spAutoFit/>
          </a:bodyPr>
          <a:lstStyle/>
          <a:p>
            <a:pPr fontAlgn="auto">
              <a:spcBef>
                <a:spcPts val="0"/>
              </a:spcBef>
              <a:spcAft>
                <a:spcPts val="0"/>
              </a:spcAft>
            </a:pPr>
            <a:r>
              <a:rPr lang="en-US" altLang="ja-JP" sz="1600" b="0" dirty="0">
                <a:solidFill>
                  <a:prstClr val="black"/>
                </a:solidFill>
                <a:latin typeface="Arial" panose="020B0604020202020204" pitchFamily="34" charset="0"/>
                <a:ea typeface="ＭＳ Ｐゴシック"/>
                <a:cs typeface="Arial" panose="020B0604020202020204" pitchFamily="34" charset="0"/>
              </a:rPr>
              <a:t>Single, Dual, Quad</a:t>
            </a:r>
            <a:endParaRPr lang="ja-JP" altLang="en-US" sz="1600" b="0" dirty="0">
              <a:solidFill>
                <a:prstClr val="black"/>
              </a:solidFill>
              <a:latin typeface="Arial" panose="020B0604020202020204" pitchFamily="34" charset="0"/>
              <a:ea typeface="ＭＳ Ｐゴシック"/>
              <a:cs typeface="Arial" panose="020B0604020202020204" pitchFamily="34" charset="0"/>
            </a:endParaRPr>
          </a:p>
        </p:txBody>
      </p:sp>
      <p:sp>
        <p:nvSpPr>
          <p:cNvPr id="223" name="テキスト ボックス 222"/>
          <p:cNvSpPr txBox="1"/>
          <p:nvPr/>
        </p:nvSpPr>
        <p:spPr>
          <a:xfrm>
            <a:off x="1878" y="2068853"/>
            <a:ext cx="1790357" cy="307777"/>
          </a:xfrm>
          <a:prstGeom prst="rect">
            <a:avLst/>
          </a:prstGeom>
          <a:noFill/>
        </p:spPr>
        <p:txBody>
          <a:bodyPr wrap="square" rtlCol="0">
            <a:spAutoFit/>
          </a:bodyPr>
          <a:lstStyle/>
          <a:p>
            <a:pPr algn="l" fontAlgn="auto">
              <a:spcBef>
                <a:spcPts val="0"/>
              </a:spcBef>
              <a:spcAft>
                <a:spcPts val="0"/>
              </a:spcAft>
            </a:pPr>
            <a:r>
              <a:rPr lang="en-US" altLang="ja-JP" b="0">
                <a:solidFill>
                  <a:prstClr val="black"/>
                </a:solidFill>
                <a:latin typeface="Arial" panose="020B0604020202020204" pitchFamily="34" charset="0"/>
                <a:ea typeface="ＭＳ Ｐゴシック"/>
                <a:cs typeface="Arial" panose="020B0604020202020204" pitchFamily="34" charset="0"/>
              </a:rPr>
              <a:t>Transmit power:</a:t>
            </a:r>
            <a:endParaRPr lang="ja-JP" altLang="en-US" sz="1600" b="0">
              <a:solidFill>
                <a:prstClr val="black"/>
              </a:solidFill>
              <a:latin typeface="Arial" panose="020B0604020202020204" pitchFamily="34" charset="0"/>
              <a:ea typeface="ＭＳ Ｐゴシック"/>
              <a:cs typeface="Arial" panose="020B0604020202020204" pitchFamily="34" charset="0"/>
            </a:endParaRPr>
          </a:p>
        </p:txBody>
      </p:sp>
      <p:sp>
        <p:nvSpPr>
          <p:cNvPr id="224" name="テキスト ボックス 223"/>
          <p:cNvSpPr txBox="1"/>
          <p:nvPr/>
        </p:nvSpPr>
        <p:spPr>
          <a:xfrm>
            <a:off x="1619672" y="2041986"/>
            <a:ext cx="1576258" cy="338554"/>
          </a:xfrm>
          <a:prstGeom prst="rect">
            <a:avLst/>
          </a:prstGeom>
          <a:noFill/>
        </p:spPr>
        <p:txBody>
          <a:bodyPr wrap="square" rtlCol="0">
            <a:spAutoFit/>
          </a:bodyPr>
          <a:lstStyle/>
          <a:p>
            <a:pPr algn="l" fontAlgn="auto">
              <a:spcBef>
                <a:spcPts val="0"/>
              </a:spcBef>
              <a:spcAft>
                <a:spcPts val="0"/>
              </a:spcAft>
            </a:pPr>
            <a:r>
              <a:rPr lang="en-US" altLang="ja-JP" sz="1600" b="0" dirty="0">
                <a:solidFill>
                  <a:prstClr val="black"/>
                </a:solidFill>
                <a:latin typeface="Arial" panose="020B0604020202020204" pitchFamily="34" charset="0"/>
                <a:ea typeface="ＭＳ Ｐゴシック"/>
                <a:cs typeface="Arial" panose="020B0604020202020204" pitchFamily="34" charset="0"/>
              </a:rPr>
              <a:t>~1.5 kW</a:t>
            </a:r>
            <a:endParaRPr lang="ja-JP" altLang="en-US" sz="1600" b="0" dirty="0">
              <a:solidFill>
                <a:prstClr val="black"/>
              </a:solidFill>
              <a:latin typeface="Arial" panose="020B0604020202020204" pitchFamily="34" charset="0"/>
              <a:ea typeface="ＭＳ Ｐゴシック"/>
              <a:cs typeface="Arial" panose="020B0604020202020204" pitchFamily="34" charset="0"/>
            </a:endParaRPr>
          </a:p>
        </p:txBody>
      </p:sp>
      <p:sp>
        <p:nvSpPr>
          <p:cNvPr id="225" name="テキスト ボックス 224"/>
          <p:cNvSpPr txBox="1"/>
          <p:nvPr/>
        </p:nvSpPr>
        <p:spPr>
          <a:xfrm>
            <a:off x="3147812" y="2067342"/>
            <a:ext cx="2695114" cy="338554"/>
          </a:xfrm>
          <a:prstGeom prst="rect">
            <a:avLst/>
          </a:prstGeom>
          <a:noFill/>
        </p:spPr>
        <p:txBody>
          <a:bodyPr wrap="square" rtlCol="0">
            <a:spAutoFit/>
          </a:bodyPr>
          <a:lstStyle/>
          <a:p>
            <a:pPr fontAlgn="auto">
              <a:spcBef>
                <a:spcPts val="0"/>
              </a:spcBef>
              <a:spcAft>
                <a:spcPts val="0"/>
              </a:spcAft>
            </a:pPr>
            <a:r>
              <a:rPr lang="en-US" altLang="ja-JP" sz="1600" b="0">
                <a:solidFill>
                  <a:prstClr val="black"/>
                </a:solidFill>
                <a:latin typeface="Arial" panose="020B0604020202020204" pitchFamily="34" charset="0"/>
                <a:ea typeface="ＭＳ Ｐゴシック"/>
                <a:cs typeface="Arial" panose="020B0604020202020204" pitchFamily="34" charset="0"/>
              </a:rPr>
              <a:t>~2 kW</a:t>
            </a:r>
            <a:endParaRPr lang="ja-JP" altLang="en-US" sz="1600" b="0">
              <a:solidFill>
                <a:prstClr val="black"/>
              </a:solidFill>
              <a:latin typeface="Arial" panose="020B0604020202020204" pitchFamily="34" charset="0"/>
              <a:ea typeface="ＭＳ Ｐゴシック"/>
              <a:cs typeface="Arial" panose="020B0604020202020204" pitchFamily="34" charset="0"/>
            </a:endParaRPr>
          </a:p>
        </p:txBody>
      </p:sp>
      <p:sp>
        <p:nvSpPr>
          <p:cNvPr id="226" name="テキスト ボックス 225"/>
          <p:cNvSpPr txBox="1"/>
          <p:nvPr/>
        </p:nvSpPr>
        <p:spPr>
          <a:xfrm>
            <a:off x="5983179" y="2068853"/>
            <a:ext cx="2695114" cy="338554"/>
          </a:xfrm>
          <a:prstGeom prst="rect">
            <a:avLst/>
          </a:prstGeom>
          <a:noFill/>
        </p:spPr>
        <p:txBody>
          <a:bodyPr wrap="square" rtlCol="0">
            <a:spAutoFit/>
          </a:bodyPr>
          <a:lstStyle/>
          <a:p>
            <a:pPr fontAlgn="auto">
              <a:spcBef>
                <a:spcPts val="0"/>
              </a:spcBef>
              <a:spcAft>
                <a:spcPts val="0"/>
              </a:spcAft>
            </a:pPr>
            <a:r>
              <a:rPr lang="en-US" altLang="ja-JP" sz="1600" u="sng" dirty="0">
                <a:solidFill>
                  <a:prstClr val="black"/>
                </a:solidFill>
                <a:latin typeface="Arial" panose="020B0604020202020204" pitchFamily="34" charset="0"/>
                <a:ea typeface="ＭＳ Ｐゴシック"/>
                <a:cs typeface="Arial" panose="020B0604020202020204" pitchFamily="34" charset="0"/>
              </a:rPr>
              <a:t>~6.1 kW</a:t>
            </a:r>
            <a:endParaRPr lang="ja-JP" altLang="en-US" sz="1600" u="sng" dirty="0">
              <a:solidFill>
                <a:prstClr val="black"/>
              </a:solidFill>
              <a:latin typeface="Arial" panose="020B0604020202020204" pitchFamily="34" charset="0"/>
              <a:ea typeface="ＭＳ Ｐゴシック"/>
              <a:cs typeface="Arial" panose="020B0604020202020204" pitchFamily="34" charset="0"/>
            </a:endParaRPr>
          </a:p>
        </p:txBody>
      </p:sp>
      <p:sp>
        <p:nvSpPr>
          <p:cNvPr id="227" name="テキスト ボックス 226"/>
          <p:cNvSpPr txBox="1"/>
          <p:nvPr/>
        </p:nvSpPr>
        <p:spPr>
          <a:xfrm>
            <a:off x="25182" y="3341001"/>
            <a:ext cx="1790357" cy="338554"/>
          </a:xfrm>
          <a:prstGeom prst="rect">
            <a:avLst/>
          </a:prstGeom>
          <a:noFill/>
        </p:spPr>
        <p:txBody>
          <a:bodyPr wrap="square" rtlCol="0">
            <a:spAutoFit/>
          </a:bodyPr>
          <a:lstStyle/>
          <a:p>
            <a:pPr algn="l" fontAlgn="auto">
              <a:spcBef>
                <a:spcPts val="0"/>
              </a:spcBef>
              <a:spcAft>
                <a:spcPts val="0"/>
              </a:spcAft>
            </a:pPr>
            <a:r>
              <a:rPr lang="en-US" altLang="ja-JP" b="0">
                <a:solidFill>
                  <a:prstClr val="black"/>
                </a:solidFill>
                <a:latin typeface="Arial" panose="020B0604020202020204" pitchFamily="34" charset="0"/>
                <a:ea typeface="ＭＳ Ｐゴシック"/>
                <a:cs typeface="Arial" panose="020B0604020202020204" pitchFamily="34" charset="0"/>
              </a:rPr>
              <a:t>Obs. direction</a:t>
            </a:r>
            <a:r>
              <a:rPr lang="en-US" altLang="ja-JP" sz="1600" b="0">
                <a:solidFill>
                  <a:prstClr val="black"/>
                </a:solidFill>
                <a:latin typeface="Arial" panose="020B0604020202020204" pitchFamily="34" charset="0"/>
                <a:ea typeface="ＭＳ Ｐゴシック"/>
                <a:cs typeface="Arial" panose="020B0604020202020204" pitchFamily="34" charset="0"/>
              </a:rPr>
              <a:t>:</a:t>
            </a:r>
            <a:endParaRPr lang="ja-JP" altLang="en-US" sz="1600" b="0">
              <a:solidFill>
                <a:prstClr val="black"/>
              </a:solidFill>
              <a:latin typeface="Arial" panose="020B0604020202020204" pitchFamily="34" charset="0"/>
              <a:ea typeface="ＭＳ Ｐゴシック"/>
              <a:cs typeface="Arial" panose="020B0604020202020204" pitchFamily="34" charset="0"/>
            </a:endParaRPr>
          </a:p>
        </p:txBody>
      </p:sp>
      <p:sp>
        <p:nvSpPr>
          <p:cNvPr id="228" name="テキスト ボックス 227"/>
          <p:cNvSpPr txBox="1"/>
          <p:nvPr/>
        </p:nvSpPr>
        <p:spPr>
          <a:xfrm>
            <a:off x="1613968" y="3346408"/>
            <a:ext cx="928413" cy="338554"/>
          </a:xfrm>
          <a:prstGeom prst="rect">
            <a:avLst/>
          </a:prstGeom>
          <a:noFill/>
        </p:spPr>
        <p:txBody>
          <a:bodyPr wrap="square" rtlCol="0">
            <a:spAutoFit/>
          </a:bodyPr>
          <a:lstStyle/>
          <a:p>
            <a:pPr algn="l" fontAlgn="auto">
              <a:spcBef>
                <a:spcPts val="0"/>
              </a:spcBef>
              <a:spcAft>
                <a:spcPts val="0"/>
              </a:spcAft>
            </a:pPr>
            <a:r>
              <a:rPr lang="en-US" altLang="ja-JP" sz="1600" b="0">
                <a:solidFill>
                  <a:prstClr val="black"/>
                </a:solidFill>
                <a:latin typeface="Arial" panose="020B0604020202020204" pitchFamily="34" charset="0"/>
                <a:ea typeface="ＭＳ Ｐゴシック"/>
                <a:cs typeface="Arial" panose="020B0604020202020204" pitchFamily="34" charset="0"/>
              </a:rPr>
              <a:t>Right</a:t>
            </a:r>
            <a:endParaRPr lang="ja-JP" altLang="en-US" sz="1600" b="0">
              <a:solidFill>
                <a:prstClr val="black"/>
              </a:solidFill>
              <a:latin typeface="Arial" panose="020B0604020202020204" pitchFamily="34" charset="0"/>
              <a:ea typeface="ＭＳ Ｐゴシック"/>
              <a:cs typeface="Arial" panose="020B0604020202020204" pitchFamily="34" charset="0"/>
            </a:endParaRPr>
          </a:p>
        </p:txBody>
      </p:sp>
      <p:sp>
        <p:nvSpPr>
          <p:cNvPr id="229" name="テキスト ボックス 228"/>
          <p:cNvSpPr txBox="1"/>
          <p:nvPr/>
        </p:nvSpPr>
        <p:spPr>
          <a:xfrm>
            <a:off x="3272111" y="3339490"/>
            <a:ext cx="2695114" cy="338554"/>
          </a:xfrm>
          <a:prstGeom prst="rect">
            <a:avLst/>
          </a:prstGeom>
          <a:noFill/>
        </p:spPr>
        <p:txBody>
          <a:bodyPr wrap="square" rtlCol="0">
            <a:spAutoFit/>
          </a:bodyPr>
          <a:lstStyle/>
          <a:p>
            <a:pPr fontAlgn="auto">
              <a:spcBef>
                <a:spcPts val="0"/>
              </a:spcBef>
              <a:spcAft>
                <a:spcPts val="0"/>
              </a:spcAft>
            </a:pPr>
            <a:r>
              <a:rPr lang="en-US" altLang="ja-JP" sz="1600" b="0">
                <a:solidFill>
                  <a:prstClr val="black"/>
                </a:solidFill>
                <a:latin typeface="Arial" panose="020B0604020202020204" pitchFamily="34" charset="0"/>
                <a:ea typeface="ＭＳ Ｐゴシック"/>
                <a:cs typeface="Arial" panose="020B0604020202020204" pitchFamily="34" charset="0"/>
              </a:rPr>
              <a:t>Right</a:t>
            </a:r>
            <a:endParaRPr lang="ja-JP" altLang="en-US" sz="1600" b="0">
              <a:solidFill>
                <a:prstClr val="black"/>
              </a:solidFill>
              <a:latin typeface="Arial" panose="020B0604020202020204" pitchFamily="34" charset="0"/>
              <a:ea typeface="ＭＳ Ｐゴシック"/>
              <a:cs typeface="Arial" panose="020B0604020202020204" pitchFamily="34" charset="0"/>
            </a:endParaRPr>
          </a:p>
        </p:txBody>
      </p:sp>
      <p:sp>
        <p:nvSpPr>
          <p:cNvPr id="230" name="テキスト ボックス 229"/>
          <p:cNvSpPr txBox="1"/>
          <p:nvPr/>
        </p:nvSpPr>
        <p:spPr>
          <a:xfrm>
            <a:off x="6107478" y="3341001"/>
            <a:ext cx="2695114" cy="338554"/>
          </a:xfrm>
          <a:prstGeom prst="rect">
            <a:avLst/>
          </a:prstGeom>
          <a:noFill/>
        </p:spPr>
        <p:txBody>
          <a:bodyPr wrap="square" rtlCol="0">
            <a:spAutoFit/>
          </a:bodyPr>
          <a:lstStyle/>
          <a:p>
            <a:pPr fontAlgn="auto">
              <a:spcBef>
                <a:spcPts val="0"/>
              </a:spcBef>
              <a:spcAft>
                <a:spcPts val="0"/>
              </a:spcAft>
            </a:pPr>
            <a:r>
              <a:rPr lang="en-US" altLang="ja-JP" sz="1600" u="sng" dirty="0">
                <a:solidFill>
                  <a:prstClr val="black"/>
                </a:solidFill>
                <a:latin typeface="Arial" panose="020B0604020202020204" pitchFamily="34" charset="0"/>
                <a:ea typeface="ＭＳ Ｐゴシック"/>
                <a:cs typeface="Arial" panose="020B0604020202020204" pitchFamily="34" charset="0"/>
              </a:rPr>
              <a:t>Right or Left</a:t>
            </a:r>
            <a:endParaRPr lang="ja-JP" altLang="en-US" sz="1600" u="sng" dirty="0">
              <a:solidFill>
                <a:prstClr val="black"/>
              </a:solidFill>
              <a:latin typeface="Arial" panose="020B0604020202020204" pitchFamily="34" charset="0"/>
              <a:ea typeface="ＭＳ Ｐゴシック"/>
              <a:cs typeface="Arial" panose="020B0604020202020204" pitchFamily="34" charset="0"/>
            </a:endParaRPr>
          </a:p>
        </p:txBody>
      </p:sp>
      <p:pic>
        <p:nvPicPr>
          <p:cNvPr id="231" name="Picture 2" descr="F:\PALSAR-2\FirstImage\発表用画像\Figure2_tokyo_comp_cut_3.125m_layout.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1770" b="1725"/>
          <a:stretch/>
        </p:blipFill>
        <p:spPr bwMode="auto">
          <a:xfrm>
            <a:off x="485423" y="6270426"/>
            <a:ext cx="8407057" cy="614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614392"/>
      </p:ext>
    </p:extLst>
  </p:cSld>
  <p:clrMapOvr>
    <a:masterClrMapping/>
  </p:clrMapOvr>
</p:sld>
</file>

<file path=ppt/theme/theme1.xml><?xml version="1.0" encoding="utf-8"?>
<a:theme xmlns:a="http://schemas.openxmlformats.org/drawingml/2006/main" name="1_標準デザイン">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ＭＳ ゴシック"/>
        <a:ea typeface="ＭＳ 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accent2"/>
          </a:solid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1" i="0" u="none" strike="noStrike" cap="none" normalizeH="0" baseline="0" smtClean="0">
            <a:ln>
              <a:noFill/>
            </a:ln>
            <a:solidFill>
              <a:schemeClr val="accent2"/>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accent2"/>
          </a:solid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1" i="0" u="none" strike="noStrike" cap="none" normalizeH="0" baseline="0" smtClean="0">
            <a:ln>
              <a:noFill/>
            </a:ln>
            <a:solidFill>
              <a:schemeClr val="accent2"/>
            </a:solidFill>
            <a:effectLst/>
            <a:latin typeface="Times New Roman" pitchFamily="18"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12639513</TotalTime>
  <Pages>24</Pages>
  <Words>2187</Words>
  <Application>Microsoft Office PowerPoint</Application>
  <PresentationFormat>画面に合わせる (4:3)</PresentationFormat>
  <Paragraphs>429</Paragraphs>
  <Slides>33</Slides>
  <Notes>0</Notes>
  <HiddenSlides>0</HiddenSlides>
  <MMClips>0</MMClips>
  <ScaleCrop>false</ScaleCrop>
  <HeadingPairs>
    <vt:vector size="10" baseType="variant">
      <vt:variant>
        <vt:lpstr>使用されているフォント</vt:lpstr>
      </vt:variant>
      <vt:variant>
        <vt:i4>13</vt:i4>
      </vt:variant>
      <vt:variant>
        <vt:lpstr>テーマ</vt:lpstr>
      </vt:variant>
      <vt:variant>
        <vt:i4>2</vt:i4>
      </vt:variant>
      <vt:variant>
        <vt:lpstr>埋め込まれた OLE サーバー</vt:lpstr>
      </vt:variant>
      <vt:variant>
        <vt:i4>1</vt:i4>
      </vt:variant>
      <vt:variant>
        <vt:lpstr>スライド タイトル</vt:lpstr>
      </vt:variant>
      <vt:variant>
        <vt:i4>33</vt:i4>
      </vt:variant>
      <vt:variant>
        <vt:lpstr>目的別スライド ショー</vt:lpstr>
      </vt:variant>
      <vt:variant>
        <vt:i4>1</vt:i4>
      </vt:variant>
    </vt:vector>
  </HeadingPairs>
  <TitlesOfParts>
    <vt:vector size="50" baseType="lpstr">
      <vt:lpstr>Arial Unicode MS</vt:lpstr>
      <vt:lpstr>Monotype Sorts</vt:lpstr>
      <vt:lpstr>ＭＳ Ｐゴシック</vt:lpstr>
      <vt:lpstr>ＭＳ ゴシック</vt:lpstr>
      <vt:lpstr>ヒラギノ角ゴ ProN W6</vt:lpstr>
      <vt:lpstr>Arial</vt:lpstr>
      <vt:lpstr>Bookman Old Style</vt:lpstr>
      <vt:lpstr>Calibri</vt:lpstr>
      <vt:lpstr>Comic Sans MS</vt:lpstr>
      <vt:lpstr>Symbol</vt:lpstr>
      <vt:lpstr>Tahoma</vt:lpstr>
      <vt:lpstr>Times New Roman</vt:lpstr>
      <vt:lpstr>Wingdings</vt:lpstr>
      <vt:lpstr>1_標準デザイン</vt:lpstr>
      <vt:lpstr>1_Office テーマ</vt:lpstr>
      <vt:lpstr>Photo Editor 写真</vt:lpstr>
      <vt:lpstr>PowerPoint プレゼンテーション</vt:lpstr>
      <vt:lpstr>Contents</vt:lpstr>
      <vt:lpstr>JAXA’s EO Satellites</vt:lpstr>
      <vt:lpstr>Japanese Earth Resources Satellite-1  (JERS-1, “FUYO”)</vt:lpstr>
      <vt:lpstr>Advanced Land Observing Satellite  (ALOS, “DAICHI”)</vt:lpstr>
      <vt:lpstr>ALOS PALSAR</vt:lpstr>
      <vt:lpstr>Advanced Land Observing Satellite-2  (ALOS-2, “DAICHI-2”)</vt:lpstr>
      <vt:lpstr>Advanced Land Observing Satellite-2  (ALOS-2, “DAICHI-2”)</vt:lpstr>
      <vt:lpstr>History of Japanese L-band SARs</vt:lpstr>
      <vt:lpstr>Definition of ARD </vt:lpstr>
      <vt:lpstr>Definition of ARD </vt:lpstr>
      <vt:lpstr>JAXA’s SAR ARD Productions</vt:lpstr>
      <vt:lpstr>JAXA’s SAR ARD Productions</vt:lpstr>
      <vt:lpstr>JAXA’s SAR ARD Productions</vt:lpstr>
      <vt:lpstr>JAXA’s SAR ARD Productions</vt:lpstr>
      <vt:lpstr>JAXA’s SAR ARD Productions</vt:lpstr>
      <vt:lpstr>JAXA’s SAR ARD Productions</vt:lpstr>
      <vt:lpstr>JAXA’s SAR ARD Productions</vt:lpstr>
      <vt:lpstr>JAXA’s SAR ARD Productions</vt:lpstr>
      <vt:lpstr>Contents of SAR ARD </vt:lpstr>
      <vt:lpstr>Contents of SAR ARD </vt:lpstr>
      <vt:lpstr>Contents of SAR ARD </vt:lpstr>
      <vt:lpstr>Contents of SAR ARD </vt:lpstr>
      <vt:lpstr>Contents of SAR ARD </vt:lpstr>
      <vt:lpstr>Contents of SAR ARD </vt:lpstr>
      <vt:lpstr>Contents of SAR ARD </vt:lpstr>
      <vt:lpstr>Contents of SAR ARD </vt:lpstr>
      <vt:lpstr>Contents of SAR ARD </vt:lpstr>
      <vt:lpstr>FNF Spatial and Temporal Change </vt:lpstr>
      <vt:lpstr>FNF Spatial and Temporal Change </vt:lpstr>
      <vt:lpstr>FNF Spatial and Temporal Change </vt:lpstr>
      <vt:lpstr>Future Missions</vt:lpstr>
      <vt:lpstr>Summary</vt:lpstr>
      <vt:lpstr>8.ALOSデータ利用系システム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ｽﾗｲﾄﾞ ﾀｲﾄﾙなし</dc:title>
  <dc:creator>u9367012</dc:creator>
  <cp:lastModifiedBy>Takeo Tadono</cp:lastModifiedBy>
  <cp:revision>2166</cp:revision>
  <cp:lastPrinted>2014-10-30T23:55:26Z</cp:lastPrinted>
  <dcterms:created xsi:type="dcterms:W3CDTF">1998-10-20T20:17:59Z</dcterms:created>
  <dcterms:modified xsi:type="dcterms:W3CDTF">2017-03-20T15:08:17Z</dcterms:modified>
</cp:coreProperties>
</file>