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9"/>
  </p:notesMasterIdLst>
  <p:handoutMasterIdLst>
    <p:handoutMasterId r:id="rId10"/>
  </p:handoutMasterIdLst>
  <p:sldIdLst>
    <p:sldId id="498" r:id="rId2"/>
    <p:sldId id="500" r:id="rId3"/>
    <p:sldId id="502" r:id="rId4"/>
    <p:sldId id="501" r:id="rId5"/>
    <p:sldId id="504" r:id="rId6"/>
    <p:sldId id="506" r:id="rId7"/>
    <p:sldId id="503" r:id="rId8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McGuire" initials="AM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99"/>
    <a:srgbClr val="D5D5DB"/>
    <a:srgbClr val="575968"/>
    <a:srgbClr val="FFFFFF"/>
    <a:srgbClr val="A8006E"/>
    <a:srgbClr val="00A589"/>
    <a:srgbClr val="174A7C"/>
    <a:srgbClr val="00ADEE"/>
    <a:srgbClr val="6D5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1" autoAdjust="0"/>
    <p:restoredTop sz="94849" autoAdjust="0"/>
  </p:normalViewPr>
  <p:slideViewPr>
    <p:cSldViewPr snapToGrid="0" snapToObjects="1">
      <p:cViewPr>
        <p:scale>
          <a:sx n="70" d="100"/>
          <a:sy n="70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r">
              <a:defRPr sz="1200"/>
            </a:lvl1pPr>
          </a:lstStyle>
          <a:p>
            <a:fld id="{14453C3E-6502-5E4A-B6AF-C418203F3D8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r">
              <a:defRPr sz="1200"/>
            </a:lvl1pPr>
          </a:lstStyle>
          <a:p>
            <a:fld id="{5166EA6D-3561-7042-95C6-F9E1370BF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r">
              <a:defRPr sz="1200"/>
            </a:lvl1pPr>
          </a:lstStyle>
          <a:p>
            <a:fld id="{106B0859-B20A-434A-9719-D7A4B3294205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3" tIns="46472" rIns="92943" bIns="464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43" tIns="46472" rIns="92943" bIns="46472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r">
              <a:defRPr sz="1200"/>
            </a:lvl1pPr>
          </a:lstStyle>
          <a:p>
            <a:fld id="{DB846ECC-77B3-5044-BE0A-4E718B2AE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xec 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2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c Titl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/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28600" y="1485898"/>
            <a:ext cx="86868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1pPr>
            <a:lvl2pPr marL="57150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2pPr>
            <a:lvl3pPr marL="85725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3pPr>
            <a:lvl4pPr marL="120015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4pPr>
            <a:lvl5pPr marL="1485900" indent="-228600">
              <a:spcBef>
                <a:spcPts val="0"/>
              </a:spcBef>
              <a:spcAft>
                <a:spcPts val="1200"/>
              </a:spcAft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577583"/>
            <a:ext cx="530352" cy="265176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1353CB71-703C-495B-86EC-238C102AF19B}" type="slidenum">
              <a:rPr lang="en-US" smtClean="0"/>
              <a:pPr/>
              <a:t>‹#›</a:t>
            </a:fld>
            <a:r>
              <a:rPr lang="en-US" dirty="0" smtClean="0"/>
              <a:t>   |</a:t>
            </a:r>
            <a:endParaRPr lang="en-US" dirty="0"/>
          </a:p>
        </p:txBody>
      </p:sp>
      <p:sp>
        <p:nvSpPr>
          <p:cNvPr id="22" name="Slide Number Placeholder 3"/>
          <p:cNvSpPr txBox="1">
            <a:spLocks/>
          </p:cNvSpPr>
          <p:nvPr userDrawn="1"/>
        </p:nvSpPr>
        <p:spPr>
          <a:xfrm>
            <a:off x="0" y="6577583"/>
            <a:ext cx="527474" cy="265176"/>
          </a:xfrm>
          <a:prstGeom prst="rect">
            <a:avLst/>
          </a:prstGeom>
          <a:solidFill>
            <a:schemeClr val="bg1"/>
          </a:solidFill>
        </p:spPr>
        <p:txBody>
          <a:bodyPr tIns="91440" bIns="91440" anchor="t"/>
          <a:lstStyle>
            <a:defPPr>
              <a:defRPr lang="en-US"/>
            </a:defPPr>
            <a:lvl1pPr marL="0" algn="r" defTabSz="457200" rtl="0" eaLnBrk="1" latinLnBrk="0" hangingPunct="1">
              <a:lnSpc>
                <a:spcPct val="100000"/>
              </a:lnSpc>
              <a:defRPr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3CB71-703C-495B-86EC-238C102AF19B}" type="slidenum">
              <a:rPr lang="en-US" smtClean="0"/>
              <a:pPr/>
              <a:t>‹#›</a:t>
            </a:fld>
            <a:r>
              <a:rPr lang="en-US" smtClean="0"/>
              <a:t>   |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94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/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538" y="0"/>
            <a:ext cx="7618461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2"/>
          </p:nvPr>
        </p:nvSpPr>
        <p:spPr>
          <a:xfrm>
            <a:off x="1524000" y="1295400"/>
            <a:ext cx="7467600" cy="5219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1pPr>
            <a:lvl2pPr marL="628650" indent="-28575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2pPr>
            <a:lvl3pPr marL="97155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3pPr>
            <a:lvl4pPr marL="1314450" indent="-228600">
              <a:spcBef>
                <a:spcPts val="0"/>
              </a:spcBef>
              <a:spcAft>
                <a:spcPts val="1200"/>
              </a:spcAft>
              <a:defRPr>
                <a:latin typeface="+mj-lt"/>
              </a:defRPr>
            </a:lvl4pPr>
            <a:lvl5pPr marL="1600200" indent="-228600">
              <a:spcBef>
                <a:spcPts val="0"/>
              </a:spcBef>
              <a:spcAft>
                <a:spcPts val="1200"/>
              </a:spcAft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1097281"/>
            <a:ext cx="7772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2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099_Powerpoint_page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7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391_ASC_PPT-INT-Horiz_3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6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577583"/>
            <a:ext cx="527474" cy="2651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tIns="91440" bIns="91440" anchor="t"/>
          <a:lstStyle>
            <a:lvl1pPr algn="r">
              <a:lnSpc>
                <a:spcPct val="100000"/>
              </a:lnSpc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353CB71-703C-495B-86EC-238C102AF19B}" type="slidenum">
              <a:rPr lang="en-US" smtClean="0"/>
              <a:pPr/>
              <a:t>‹#›</a:t>
            </a:fld>
            <a:r>
              <a:rPr lang="en-US" dirty="0" smtClean="0"/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38820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714" r:id="rId3"/>
    <p:sldLayoutId id="2147483707" r:id="rId4"/>
    <p:sldLayoutId id="2147483713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NeueLT Std Med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HelveticaNeueLT Std Med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Tx/>
        <a:buChar char="–"/>
        <a:defRPr sz="2400" kern="1200">
          <a:solidFill>
            <a:schemeClr val="tx1"/>
          </a:solidFill>
          <a:latin typeface="HelveticaNeueLT Std Med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NeueLT Std Med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NeueLT Std Med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briand@canada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CMEO%20pres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190" y="1293962"/>
            <a:ext cx="6307886" cy="396815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CA" sz="3200" dirty="0" smtClean="0"/>
              <a:t>Canadian Space Agency</a:t>
            </a:r>
          </a:p>
          <a:p>
            <a:pPr>
              <a:lnSpc>
                <a:spcPct val="110000"/>
              </a:lnSpc>
            </a:pPr>
            <a:r>
              <a:rPr lang="en-CA" sz="3200" dirty="0" smtClean="0"/>
              <a:t>SAR-related ARD activities</a:t>
            </a:r>
          </a:p>
          <a:p>
            <a:pPr>
              <a:lnSpc>
                <a:spcPct val="110000"/>
              </a:lnSpc>
            </a:pPr>
            <a:endParaRPr lang="en-CA" sz="1600" dirty="0" smtClean="0"/>
          </a:p>
          <a:p>
            <a:pPr>
              <a:lnSpc>
                <a:spcPct val="110000"/>
              </a:lnSpc>
            </a:pPr>
            <a:r>
              <a:rPr lang="en-CA" sz="1600" dirty="0" smtClean="0"/>
              <a:t>Paul Briand,</a:t>
            </a:r>
            <a:endParaRPr lang="en-CA" sz="1600" u="sng" dirty="0" smtClean="0"/>
          </a:p>
          <a:p>
            <a:pPr>
              <a:lnSpc>
                <a:spcPct val="110000"/>
              </a:lnSpc>
            </a:pPr>
            <a:r>
              <a:rPr lang="en-CA" sz="1600" dirty="0" smtClean="0"/>
              <a:t>LSI VC 3 meeting</a:t>
            </a:r>
          </a:p>
          <a:p>
            <a:pPr>
              <a:lnSpc>
                <a:spcPct val="110000"/>
              </a:lnSpc>
            </a:pPr>
            <a:r>
              <a:rPr lang="en-CA" sz="1600" dirty="0" smtClean="0"/>
              <a:t>March 20-21, 2017</a:t>
            </a:r>
          </a:p>
          <a:p>
            <a:pPr>
              <a:lnSpc>
                <a:spcPct val="110000"/>
              </a:lnSpc>
            </a:pPr>
            <a:endParaRPr lang="en-CA" sz="1600" dirty="0"/>
          </a:p>
          <a:p>
            <a:pPr>
              <a:lnSpc>
                <a:spcPct val="110000"/>
              </a:lnSpc>
            </a:pPr>
            <a:r>
              <a:rPr lang="en-CA" sz="1600" dirty="0" smtClean="0">
                <a:hlinkClick r:id="rId2"/>
              </a:rPr>
              <a:t>Paul.briand@canada.ca</a:t>
            </a:r>
            <a:endParaRPr lang="en-CA" sz="1600" dirty="0" smtClean="0"/>
          </a:p>
          <a:p>
            <a:pPr>
              <a:lnSpc>
                <a:spcPct val="110000"/>
              </a:lnSpc>
            </a:pPr>
            <a:endParaRPr lang="en-CA" sz="1600" dirty="0" smtClean="0"/>
          </a:p>
        </p:txBody>
      </p:sp>
    </p:spTree>
    <p:extLst>
      <p:ext uri="{BB962C8B-B14F-4D97-AF65-F5344CB8AC3E}">
        <p14:creationId xmlns:p14="http://schemas.microsoft.com/office/powerpoint/2010/main" val="6096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2400" dirty="0" smtClean="0"/>
              <a:t>The </a:t>
            </a:r>
            <a:r>
              <a:rPr lang="en-CA" sz="2400" dirty="0"/>
              <a:t>CSA, in partnership with different Departments, </a:t>
            </a:r>
            <a:r>
              <a:rPr lang="en-CA" sz="2400" dirty="0" smtClean="0"/>
              <a:t>is starting five new initiatives </a:t>
            </a:r>
            <a:r>
              <a:rPr lang="en-CA" sz="2400" dirty="0"/>
              <a:t>to ensure an increasing use of </a:t>
            </a:r>
            <a:r>
              <a:rPr lang="en-CA" sz="2400" dirty="0" smtClean="0"/>
              <a:t>space-based EO data in </a:t>
            </a:r>
            <a:r>
              <a:rPr lang="en-CA" sz="2400" dirty="0"/>
              <a:t>key policy areas of terrestrial monitoring activities supporting climate change impacts and ecosystem resilience. </a:t>
            </a:r>
            <a:endParaRPr lang="en-CA" sz="2100" dirty="0" smtClean="0"/>
          </a:p>
          <a:p>
            <a:pPr lvl="1"/>
            <a:r>
              <a:rPr lang="en-CA" sz="2000" dirty="0"/>
              <a:t>Multi-sources EO data</a:t>
            </a:r>
          </a:p>
          <a:p>
            <a:pPr lvl="2"/>
            <a:r>
              <a:rPr lang="en-CA" sz="2000" dirty="0"/>
              <a:t>Interoperability and complementarity</a:t>
            </a:r>
          </a:p>
          <a:p>
            <a:pPr lvl="1"/>
            <a:r>
              <a:rPr lang="en-CA" sz="2100" dirty="0" smtClean="0"/>
              <a:t>Development </a:t>
            </a:r>
            <a:r>
              <a:rPr lang="en-CA" sz="2100" dirty="0"/>
              <a:t>of EO derived products</a:t>
            </a:r>
          </a:p>
          <a:p>
            <a:pPr lvl="2"/>
            <a:r>
              <a:rPr lang="en-CA" sz="2000" dirty="0"/>
              <a:t>L</a:t>
            </a:r>
            <a:r>
              <a:rPr lang="en-CA" sz="2000" dirty="0" smtClean="0"/>
              <a:t>and cover and land cover change</a:t>
            </a:r>
          </a:p>
          <a:p>
            <a:pPr lvl="2"/>
            <a:r>
              <a:rPr lang="en-CA" sz="2000" dirty="0" smtClean="0"/>
              <a:t>Essential ecosystem variables</a:t>
            </a:r>
          </a:p>
          <a:p>
            <a:pPr lvl="1"/>
            <a:r>
              <a:rPr lang="en-CA" sz="2000" dirty="0" smtClean="0"/>
              <a:t>Development of geospatial big data processing/analytics tools</a:t>
            </a:r>
          </a:p>
          <a:p>
            <a:pPr lvl="2"/>
            <a:r>
              <a:rPr lang="en-CA" sz="2000" dirty="0" smtClean="0"/>
              <a:t>Data cube analytic environment </a:t>
            </a:r>
          </a:p>
          <a:p>
            <a:pPr lvl="2"/>
            <a:r>
              <a:rPr lang="en-CA" sz="2000" b="1" dirty="0"/>
              <a:t>Optical and SAR ARD</a:t>
            </a:r>
          </a:p>
          <a:p>
            <a:pPr lvl="2"/>
            <a:r>
              <a:rPr lang="en-CA" sz="2000" dirty="0" smtClean="0"/>
              <a:t>Toolboxes enabling full exploitation of EO data</a:t>
            </a:r>
          </a:p>
          <a:p>
            <a:pPr lvl="2"/>
            <a:r>
              <a:rPr lang="en-CA" sz="2000" dirty="0"/>
              <a:t>G</a:t>
            </a:r>
            <a:r>
              <a:rPr lang="en-CA" sz="2000" dirty="0" smtClean="0"/>
              <a:t>enerate derived products </a:t>
            </a:r>
            <a:r>
              <a:rPr lang="en-CA" sz="2000" dirty="0"/>
              <a:t>and information in </a:t>
            </a:r>
            <a:r>
              <a:rPr lang="en-CA" sz="2000" dirty="0" smtClean="0"/>
              <a:t>support </a:t>
            </a:r>
            <a:r>
              <a:rPr lang="en-CA" sz="2000" dirty="0"/>
              <a:t>of </a:t>
            </a:r>
            <a:r>
              <a:rPr lang="en-CA" sz="2000" dirty="0" smtClean="0"/>
              <a:t>evidence-based decision making </a:t>
            </a:r>
            <a:r>
              <a:rPr lang="en-CA" sz="2000" dirty="0"/>
              <a:t>for </a:t>
            </a:r>
            <a:r>
              <a:rPr lang="en-CA" sz="2000" dirty="0" smtClean="0"/>
              <a:t>ecosystems monitoring and climate change</a:t>
            </a:r>
          </a:p>
          <a:p>
            <a:pPr marL="971550" lvl="3" indent="0">
              <a:buNone/>
            </a:pPr>
            <a:endParaRPr lang="en-CA" sz="1600" dirty="0" smtClean="0"/>
          </a:p>
          <a:p>
            <a:pPr marL="971550" lvl="3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2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SAR - ARD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 err="1" smtClean="0"/>
              <a:t>NRCan</a:t>
            </a:r>
            <a:r>
              <a:rPr lang="en-CA" dirty="0" smtClean="0"/>
              <a:t>-CCMEO initiative:</a:t>
            </a:r>
          </a:p>
          <a:p>
            <a:pPr lvl="1"/>
            <a:r>
              <a:rPr lang="en-CA" sz="2600" dirty="0" smtClean="0"/>
              <a:t>Development </a:t>
            </a:r>
            <a:r>
              <a:rPr lang="en-CA" sz="2600" dirty="0"/>
              <a:t>of a </a:t>
            </a:r>
            <a:r>
              <a:rPr lang="en-US" sz="2600" dirty="0"/>
              <a:t>big geospatial data analytics (</a:t>
            </a:r>
            <a:r>
              <a:rPr lang="en-US" sz="2600" dirty="0" smtClean="0"/>
              <a:t>BGDA)systems, referred as the </a:t>
            </a:r>
            <a:r>
              <a:rPr lang="en-US" sz="2600" dirty="0" err="1"/>
              <a:t>Geoanalytics</a:t>
            </a:r>
            <a:r>
              <a:rPr lang="en-US" sz="2600" dirty="0"/>
              <a:t> Earth Observation Data Environment (</a:t>
            </a:r>
            <a:r>
              <a:rPr lang="en-US" sz="2600" dirty="0" smtClean="0"/>
              <a:t>GEODE).</a:t>
            </a:r>
          </a:p>
          <a:p>
            <a:pPr marL="342900" lvl="1" indent="0">
              <a:buNone/>
            </a:pPr>
            <a:r>
              <a:rPr lang="en-US" sz="2900" dirty="0" smtClean="0"/>
              <a:t>Objectives:</a:t>
            </a:r>
          </a:p>
          <a:p>
            <a:pPr lvl="1"/>
            <a:r>
              <a:rPr lang="en-CA" dirty="0" smtClean="0"/>
              <a:t>Conduct </a:t>
            </a:r>
            <a:r>
              <a:rPr lang="en-CA" dirty="0"/>
              <a:t>scientific planning and outreach to develop a shared cross-</a:t>
            </a:r>
            <a:r>
              <a:rPr lang="en-CA" dirty="0" err="1"/>
              <a:t>sectoral</a:t>
            </a:r>
            <a:r>
              <a:rPr lang="en-CA" dirty="0"/>
              <a:t> vision to identify BGDA needs &amp; requirements and which develops opportunity for collaborative R&amp;D partnerships in the academic and commercial sectors to address these needs &amp; requirements</a:t>
            </a:r>
          </a:p>
          <a:p>
            <a:pPr lvl="1"/>
            <a:r>
              <a:rPr lang="en-CA" u="sng" dirty="0" smtClean="0"/>
              <a:t>Establish </a:t>
            </a:r>
            <a:r>
              <a:rPr lang="en-CA" u="sng" dirty="0"/>
              <a:t>the requirements of </a:t>
            </a:r>
            <a:r>
              <a:rPr lang="en-CA" u="sng" dirty="0" smtClean="0"/>
              <a:t>ARD </a:t>
            </a:r>
            <a:r>
              <a:rPr lang="en-CA" u="sng" dirty="0"/>
              <a:t>from the </a:t>
            </a:r>
            <a:r>
              <a:rPr lang="en-CA" u="sng" dirty="0" err="1"/>
              <a:t>Radarsat</a:t>
            </a:r>
            <a:r>
              <a:rPr lang="en-CA" u="sng" dirty="0"/>
              <a:t> Constellation </a:t>
            </a:r>
            <a:r>
              <a:rPr lang="en-CA" u="sng" dirty="0" smtClean="0"/>
              <a:t>Mission and from optical sensors </a:t>
            </a:r>
            <a:endParaRPr lang="en-CA" u="sng" dirty="0"/>
          </a:p>
          <a:p>
            <a:pPr lvl="1"/>
            <a:r>
              <a:rPr lang="en-CA" dirty="0" smtClean="0"/>
              <a:t>Improve </a:t>
            </a:r>
            <a:r>
              <a:rPr lang="en-CA" dirty="0"/>
              <a:t>capacity to characterize Canada’s landmass through multi-sensor fusion</a:t>
            </a:r>
          </a:p>
          <a:p>
            <a:pPr lvl="1"/>
            <a:r>
              <a:rPr lang="en-CA" dirty="0" smtClean="0"/>
              <a:t>Develop </a:t>
            </a:r>
            <a:r>
              <a:rPr lang="en-CA" dirty="0"/>
              <a:t>capacity to  Develop a toolbox to generate on-demand value-added products depicting vegetation change characteristics across Canada </a:t>
            </a:r>
            <a:endParaRPr lang="en-CA" dirty="0" smtClean="0"/>
          </a:p>
          <a:p>
            <a:pPr lvl="1"/>
            <a:endParaRPr lang="en-CA" dirty="0"/>
          </a:p>
          <a:p>
            <a:pPr marL="342900" lvl="1" indent="0">
              <a:buNone/>
            </a:pPr>
            <a:r>
              <a:rPr lang="en-CA" sz="2900" dirty="0" smtClean="0"/>
              <a:t>Specific </a:t>
            </a:r>
            <a:r>
              <a:rPr lang="en-CA" sz="2900" dirty="0" err="1" smtClean="0"/>
              <a:t>workpackage</a:t>
            </a:r>
            <a:r>
              <a:rPr lang="en-CA" sz="2900" dirty="0" smtClean="0"/>
              <a:t> on </a:t>
            </a:r>
            <a:r>
              <a:rPr lang="en-US" sz="2900" dirty="0"/>
              <a:t>d</a:t>
            </a:r>
            <a:r>
              <a:rPr lang="en-US" sz="2900" dirty="0" smtClean="0"/>
              <a:t>eveloping </a:t>
            </a:r>
            <a:r>
              <a:rPr lang="en-US" sz="2900" dirty="0"/>
              <a:t>and </a:t>
            </a:r>
            <a:r>
              <a:rPr lang="en-US" sz="2900" dirty="0" smtClean="0"/>
              <a:t>assessing SAR and RCM based ARD </a:t>
            </a:r>
            <a:r>
              <a:rPr lang="en-US" sz="2900" dirty="0"/>
              <a:t>for time series </a:t>
            </a:r>
            <a:r>
              <a:rPr lang="en-US" sz="2900" dirty="0" smtClean="0"/>
              <a:t>analytics</a:t>
            </a:r>
            <a:endParaRPr lang="en-CA" sz="2900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3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SAR – ARD </a:t>
            </a:r>
            <a:r>
              <a:rPr lang="en-CA" dirty="0" err="1" smtClean="0"/>
              <a:t>Workplan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Phase 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CA" sz="2000" dirty="0" smtClean="0"/>
              <a:t>Development </a:t>
            </a:r>
            <a:r>
              <a:rPr lang="en-CA" sz="2000" dirty="0"/>
              <a:t>of a specification for RADARSAT-based </a:t>
            </a:r>
            <a:r>
              <a:rPr lang="en-CA" sz="2000" dirty="0" smtClean="0"/>
              <a:t>ARD </a:t>
            </a:r>
            <a:r>
              <a:rPr lang="en-CA" sz="2000" dirty="0"/>
              <a:t>considering the GEODE environment and interoperability with other EO datasets.  </a:t>
            </a:r>
            <a:endParaRPr lang="en-CA" sz="2000" dirty="0" smtClean="0"/>
          </a:p>
          <a:p>
            <a:pPr marL="342900" lvl="1" indent="0">
              <a:buNone/>
            </a:pPr>
            <a:r>
              <a:rPr lang="en-CA" sz="2000" dirty="0" smtClean="0"/>
              <a:t>This </a:t>
            </a:r>
            <a:r>
              <a:rPr lang="en-CA" sz="2000" dirty="0"/>
              <a:t>will include </a:t>
            </a:r>
            <a:r>
              <a:rPr lang="en-CA" sz="2000" dirty="0" smtClean="0"/>
              <a:t>examining </a:t>
            </a:r>
            <a:r>
              <a:rPr lang="en-CA" sz="2000" dirty="0"/>
              <a:t>current SAR </a:t>
            </a:r>
            <a:r>
              <a:rPr lang="en-CA" sz="2000" dirty="0" smtClean="0"/>
              <a:t>ARD standards/definitions </a:t>
            </a:r>
            <a:r>
              <a:rPr lang="en-CA" sz="2000" dirty="0"/>
              <a:t>under development (e.g. CEOS) and operational (e.g. Google Earth Engine) and the development of mini-cubes to support development, testing and demonstration</a:t>
            </a:r>
            <a:r>
              <a:rPr lang="en-CA" sz="2000" dirty="0" smtClean="0"/>
              <a:t>.</a:t>
            </a:r>
          </a:p>
          <a:p>
            <a:pPr marL="342900" lvl="1" indent="0">
              <a:buNone/>
            </a:pPr>
            <a:endParaRPr lang="en-CA" sz="2000" dirty="0"/>
          </a:p>
          <a:p>
            <a:pPr lvl="1">
              <a:buFontTx/>
              <a:buChar char="-"/>
            </a:pPr>
            <a:r>
              <a:rPr lang="en-CA" sz="2000" dirty="0" smtClean="0"/>
              <a:t>First activity:  </a:t>
            </a:r>
            <a:r>
              <a:rPr lang="en-CA" sz="2000" dirty="0"/>
              <a:t>U</a:t>
            </a:r>
            <a:r>
              <a:rPr lang="en-CA" sz="2000" dirty="0" smtClean="0"/>
              <a:t>sers needs and requirements for SAR ARD</a:t>
            </a:r>
          </a:p>
          <a:p>
            <a:pPr lvl="2">
              <a:buFontTx/>
              <a:buChar char="-"/>
            </a:pPr>
            <a:r>
              <a:rPr lang="en-CA" sz="2000" dirty="0" smtClean="0"/>
              <a:t>Big </a:t>
            </a:r>
            <a:r>
              <a:rPr lang="en-CA" sz="2000" dirty="0" err="1" smtClean="0"/>
              <a:t>Geopatial</a:t>
            </a:r>
            <a:r>
              <a:rPr lang="en-CA" sz="2000" dirty="0" smtClean="0"/>
              <a:t> Data Analytics Workshop, Ottawa, January 30, </a:t>
            </a:r>
            <a:r>
              <a:rPr lang="en-CA" sz="2000" dirty="0" smtClean="0"/>
              <a:t>2017</a:t>
            </a:r>
          </a:p>
          <a:p>
            <a:pPr lvl="2">
              <a:buFontTx/>
              <a:buChar char="-"/>
            </a:pPr>
            <a:r>
              <a:rPr lang="en-CA" sz="2000" dirty="0">
                <a:hlinkClick r:id="rId2" action="ppaction://hlinkfile"/>
              </a:rPr>
              <a:t>Moving Towards Analysis Ready SAR Data</a:t>
            </a:r>
            <a:endParaRPr lang="en-CA" sz="2000" dirty="0"/>
          </a:p>
          <a:p>
            <a:pPr lvl="2">
              <a:buFontTx/>
              <a:buChar char="-"/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4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SAR ARD  </a:t>
            </a:r>
            <a:br>
              <a:rPr lang="en-CA" dirty="0" smtClean="0"/>
            </a:br>
            <a:r>
              <a:rPr lang="en-CA" sz="2400" dirty="0" smtClean="0"/>
              <a:t>Workshop Outcomes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28600" y="1485897"/>
            <a:ext cx="8686800" cy="50916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300" dirty="0"/>
              <a:t>The characterization of initial </a:t>
            </a:r>
            <a:r>
              <a:rPr lang="en-CA" sz="2300" dirty="0" smtClean="0"/>
              <a:t>radar-‐</a:t>
            </a:r>
            <a:r>
              <a:rPr lang="en-CA" sz="2300" dirty="0"/>
              <a:t>related ARD requirements and analytics represented a challenging task</a:t>
            </a:r>
            <a:r>
              <a:rPr lang="en-CA" sz="2300" dirty="0" smtClean="0"/>
              <a:t>.</a:t>
            </a:r>
            <a:endParaRPr lang="en-CA" sz="2300" dirty="0"/>
          </a:p>
          <a:p>
            <a:pPr marL="0" indent="0">
              <a:buNone/>
            </a:pPr>
            <a:r>
              <a:rPr lang="en-CA" sz="2300" dirty="0" smtClean="0"/>
              <a:t>Different </a:t>
            </a:r>
            <a:r>
              <a:rPr lang="en-CA" sz="2300" dirty="0"/>
              <a:t>SAR User groups and applications have different SAR Data and product </a:t>
            </a:r>
            <a:r>
              <a:rPr lang="en-CA" sz="2300" dirty="0" smtClean="0"/>
              <a:t>needs.</a:t>
            </a:r>
            <a:endParaRPr lang="en-CA" sz="1900" dirty="0" smtClean="0"/>
          </a:p>
          <a:p>
            <a:pPr lvl="0">
              <a:buFontTx/>
              <a:buChar char="-"/>
            </a:pPr>
            <a:r>
              <a:rPr lang="en-CA" sz="2300" dirty="0" smtClean="0"/>
              <a:t>Radiometry</a:t>
            </a:r>
            <a:endParaRPr lang="en-CA" sz="2300" dirty="0"/>
          </a:p>
          <a:p>
            <a:pPr lvl="1">
              <a:buFontTx/>
              <a:buChar char="-"/>
            </a:pPr>
            <a:r>
              <a:rPr lang="en-CA" sz="1900" dirty="0"/>
              <a:t>Preference is more for a Beta-0 or Sigma-0 projection with an incident angle layer as additional channel to the product. Most numerical models require Sigma-0 and incident angle information as input. Local slope correction should not be imposed in ARD, since DEM layer quality in the cube can/will evolve over time (</a:t>
            </a:r>
            <a:r>
              <a:rPr lang="en-CA" sz="1900" dirty="0" err="1"/>
              <a:t>TerraSAR</a:t>
            </a:r>
            <a:r>
              <a:rPr lang="en-CA" sz="1900" dirty="0"/>
              <a:t>-X and Lidar DEM). Local slope correction is low processing cost, so it can be easily done on the fly during the cube analysis</a:t>
            </a:r>
            <a:r>
              <a:rPr lang="en-CA" sz="1900" dirty="0" smtClean="0"/>
              <a:t>.</a:t>
            </a:r>
            <a:endParaRPr lang="en-CA" sz="1900" dirty="0"/>
          </a:p>
          <a:p>
            <a:pPr>
              <a:buFontTx/>
              <a:buChar char="-"/>
            </a:pPr>
            <a:r>
              <a:rPr lang="en-CA" sz="2300" dirty="0"/>
              <a:t>Incident angle file</a:t>
            </a:r>
          </a:p>
          <a:p>
            <a:pPr lvl="1">
              <a:buFontTx/>
              <a:buChar char="-"/>
            </a:pPr>
            <a:r>
              <a:rPr lang="en-CA" sz="1900" dirty="0"/>
              <a:t>An incident angle channel would be added to the product date in order to enable numerical modeling</a:t>
            </a:r>
            <a:r>
              <a:rPr lang="en-CA" sz="2300" dirty="0"/>
              <a:t>.</a:t>
            </a:r>
          </a:p>
          <a:p>
            <a:pPr marL="0" lvl="0" indent="0">
              <a:buNone/>
            </a:pPr>
            <a:endParaRPr lang="en-CA" sz="2000" dirty="0"/>
          </a:p>
          <a:p>
            <a:pPr>
              <a:buFontTx/>
              <a:buChar char="-"/>
            </a:pPr>
            <a:endParaRPr lang="en-CA" sz="2000" dirty="0" smtClean="0"/>
          </a:p>
          <a:p>
            <a:pPr>
              <a:buFontTx/>
              <a:buChar char="-"/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5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SAR ARD  </a:t>
            </a:r>
            <a:br>
              <a:rPr lang="en-CA" dirty="0"/>
            </a:br>
            <a:r>
              <a:rPr lang="en-CA" dirty="0"/>
              <a:t>Phase 1: Workshop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sz="2000" dirty="0" smtClean="0"/>
              <a:t>Phase</a:t>
            </a:r>
            <a:endParaRPr lang="en-CA" sz="2000" dirty="0"/>
          </a:p>
          <a:p>
            <a:pPr lvl="1">
              <a:buFontTx/>
              <a:buChar char="-"/>
            </a:pPr>
            <a:r>
              <a:rPr lang="en-CA" sz="1800" dirty="0"/>
              <a:t>Keep and enable use of the phase information of the radar </a:t>
            </a:r>
            <a:r>
              <a:rPr lang="en-CA" sz="1800" dirty="0" smtClean="0"/>
              <a:t>signals (</a:t>
            </a:r>
            <a:r>
              <a:rPr lang="en-CA" sz="1800" dirty="0" err="1" smtClean="0"/>
              <a:t>InSAR</a:t>
            </a:r>
            <a:r>
              <a:rPr lang="en-CA" sz="1800" dirty="0" smtClean="0"/>
              <a:t> applications).</a:t>
            </a:r>
            <a:endParaRPr lang="en-CA" sz="1800" dirty="0"/>
          </a:p>
          <a:p>
            <a:pPr>
              <a:buFontTx/>
              <a:buChar char="-"/>
            </a:pPr>
            <a:r>
              <a:rPr lang="en-CA" sz="2000" dirty="0"/>
              <a:t>Polarization:</a:t>
            </a:r>
          </a:p>
          <a:p>
            <a:pPr lvl="1">
              <a:buFontTx/>
              <a:buChar char="-"/>
            </a:pPr>
            <a:r>
              <a:rPr lang="en-CA" sz="1800" dirty="0"/>
              <a:t>Preservation of the </a:t>
            </a:r>
            <a:r>
              <a:rPr lang="en-CA" sz="1800" dirty="0" err="1"/>
              <a:t>polarimetric</a:t>
            </a:r>
            <a:r>
              <a:rPr lang="en-CA" sz="1800" dirty="0"/>
              <a:t> phase through the processing chain to ARD (</a:t>
            </a:r>
            <a:r>
              <a:rPr lang="en-CA" sz="1800" dirty="0" err="1"/>
              <a:t>i.e</a:t>
            </a:r>
            <a:r>
              <a:rPr lang="en-CA" sz="1800" dirty="0"/>
              <a:t> speckle filtering, </a:t>
            </a:r>
            <a:r>
              <a:rPr lang="en-CA" sz="1800" dirty="0" err="1"/>
              <a:t>orthorectification</a:t>
            </a:r>
            <a:r>
              <a:rPr lang="en-CA" sz="1800" dirty="0" smtClean="0"/>
              <a:t>).</a:t>
            </a:r>
            <a:endParaRPr lang="en-CA" dirty="0" smtClean="0"/>
          </a:p>
          <a:p>
            <a:pPr>
              <a:buFontTx/>
              <a:buChar char="-"/>
            </a:pPr>
            <a:r>
              <a:rPr lang="en-CA" sz="2000" dirty="0" smtClean="0"/>
              <a:t>Compression</a:t>
            </a:r>
          </a:p>
          <a:p>
            <a:pPr lvl="1">
              <a:buFontTx/>
              <a:buChar char="-"/>
            </a:pPr>
            <a:r>
              <a:rPr lang="en-CA" sz="1800" dirty="0"/>
              <a:t>No real discussion on data compression yet (8-16-32 bits). For 32 bits, it might be a real issue depending on the cube infrastructure and available </a:t>
            </a:r>
            <a:r>
              <a:rPr lang="en-CA" sz="1800" dirty="0" smtClean="0"/>
              <a:t>resources.</a:t>
            </a:r>
            <a:endParaRPr lang="en-CA" sz="1800" dirty="0"/>
          </a:p>
          <a:p>
            <a:pPr lvl="0">
              <a:buFontTx/>
              <a:buChar char="-"/>
            </a:pPr>
            <a:endParaRPr lang="en-CA" sz="2000" dirty="0"/>
          </a:p>
          <a:p>
            <a:pPr>
              <a:buFontTx/>
              <a:buChar char="-"/>
            </a:pPr>
            <a:endParaRPr lang="en-CA" sz="2000" dirty="0"/>
          </a:p>
          <a:p>
            <a:pPr lvl="0">
              <a:buFontTx/>
              <a:buChar char="-"/>
            </a:pPr>
            <a:endParaRPr lang="en-CA" sz="2000" dirty="0" smtClean="0"/>
          </a:p>
          <a:p>
            <a:pPr lvl="0">
              <a:buFontTx/>
              <a:buChar char="-"/>
            </a:pPr>
            <a:endParaRPr lang="en-CA" sz="2000" dirty="0"/>
          </a:p>
          <a:p>
            <a:pPr>
              <a:buFontTx/>
              <a:buChar char="-"/>
            </a:pPr>
            <a:endParaRPr lang="en-CA" sz="2000" dirty="0" smtClean="0"/>
          </a:p>
          <a:p>
            <a:pPr>
              <a:buFontTx/>
              <a:buChar char="-"/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6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SAR – ARD </a:t>
            </a:r>
            <a:r>
              <a:rPr lang="en-CA" dirty="0" err="1"/>
              <a:t>Workplan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Next 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 smtClean="0"/>
              <a:t>Phase 2:</a:t>
            </a:r>
          </a:p>
          <a:p>
            <a:pPr marL="342900" lvl="1" indent="0">
              <a:buNone/>
            </a:pPr>
            <a:r>
              <a:rPr lang="en-CA" sz="1800" dirty="0" smtClean="0"/>
              <a:t>Development </a:t>
            </a:r>
            <a:r>
              <a:rPr lang="en-CA" sz="1800" dirty="0"/>
              <a:t>of an ARD production roadmap to support the ingest and staging of these data in the GEODE.  This will include determining scope of information requirements required to support time series analysis – (e.g. amplitude only or </a:t>
            </a:r>
            <a:r>
              <a:rPr lang="en-CA" sz="1800" dirty="0" err="1"/>
              <a:t>amplitude+phase</a:t>
            </a:r>
            <a:r>
              <a:rPr lang="en-CA" sz="1800" dirty="0" smtClean="0"/>
              <a:t>)</a:t>
            </a:r>
          </a:p>
          <a:p>
            <a:pPr marL="342900" lvl="1" indent="0">
              <a:buNone/>
            </a:pPr>
            <a:endParaRPr lang="en-CA" sz="1800" dirty="0" smtClean="0"/>
          </a:p>
          <a:p>
            <a:pPr marL="0" indent="0">
              <a:buNone/>
            </a:pPr>
            <a:r>
              <a:rPr lang="en-CA" sz="2000" dirty="0"/>
              <a:t>Phase 3:</a:t>
            </a:r>
          </a:p>
          <a:p>
            <a:pPr marL="342900" lvl="1" indent="0">
              <a:buNone/>
            </a:pPr>
            <a:r>
              <a:rPr lang="en-US" sz="1800" dirty="0"/>
              <a:t>Research and development of analytical tools capable of utilizing radar-based time series and where advantageous, integrating with other data available in the GEODE.</a:t>
            </a:r>
            <a:endParaRPr lang="en-CA" sz="1800" dirty="0"/>
          </a:p>
          <a:p>
            <a:pPr marL="342900" lvl="1" indent="0">
              <a:buNone/>
            </a:pP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3CB71-703C-495B-86EC-238C102AF19B}" type="slidenum">
              <a:rPr lang="en-US" smtClean="0"/>
              <a:pPr/>
              <a:t>7</a:t>
            </a:fld>
            <a:r>
              <a:rPr lang="en-US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 / CSA">
  <a:themeElements>
    <a:clrScheme name="CSA Template">
      <a:dk1>
        <a:srgbClr val="575968"/>
      </a:dk1>
      <a:lt1>
        <a:srgbClr val="FFFFFF"/>
      </a:lt1>
      <a:dk2>
        <a:srgbClr val="071C31"/>
      </a:dk2>
      <a:lt2>
        <a:srgbClr val="D5D5DB"/>
      </a:lt2>
      <a:accent1>
        <a:srgbClr val="1A8096"/>
      </a:accent1>
      <a:accent2>
        <a:srgbClr val="FF9900"/>
      </a:accent2>
      <a:accent3>
        <a:srgbClr val="00A589"/>
      </a:accent3>
      <a:accent4>
        <a:srgbClr val="7027B4"/>
      </a:accent4>
      <a:accent5>
        <a:srgbClr val="155494"/>
      </a:accent5>
      <a:accent6>
        <a:srgbClr val="A50021"/>
      </a:accent6>
      <a:hlink>
        <a:srgbClr val="1D8AA2"/>
      </a:hlink>
      <a:folHlink>
        <a:srgbClr val="1D8AA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17387</TotalTime>
  <Words>622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ASC / CSA</vt:lpstr>
      <vt:lpstr>PowerPoint Presentation</vt:lpstr>
      <vt:lpstr>Context</vt:lpstr>
      <vt:lpstr> SAR - ARD </vt:lpstr>
      <vt:lpstr>SAR – ARD Workplan Phase 1</vt:lpstr>
      <vt:lpstr> SAR ARD   Workshop Outcomes</vt:lpstr>
      <vt:lpstr>SAR ARD   Phase 1: Workshop Outcomes</vt:lpstr>
      <vt:lpstr>SAR – ARD Workplan Next steps</vt:lpstr>
    </vt:vector>
  </TitlesOfParts>
  <Company>Have a swell day!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Briand, Paul</cp:lastModifiedBy>
  <cp:revision>1087</cp:revision>
  <cp:lastPrinted>2016-07-12T15:23:55Z</cp:lastPrinted>
  <dcterms:created xsi:type="dcterms:W3CDTF">2015-09-22T12:26:16Z</dcterms:created>
  <dcterms:modified xsi:type="dcterms:W3CDTF">2017-03-20T05:54:12Z</dcterms:modified>
</cp:coreProperties>
</file>