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91" r:id="rId3"/>
    <p:sldId id="284" r:id="rId4"/>
    <p:sldId id="285" r:id="rId5"/>
    <p:sldId id="286" r:id="rId6"/>
    <p:sldId id="287" r:id="rId7"/>
    <p:sldId id="288" r:id="rId8"/>
    <p:sldId id="289" r:id="rId9"/>
    <p:sldId id="290" r:id="rId10"/>
    <p:sldId id="272" r:id="rId11"/>
    <p:sldId id="274" r:id="rId12"/>
    <p:sldId id="267" r:id="rId13"/>
    <p:sldId id="277" r:id="rId14"/>
    <p:sldId id="276" r:id="rId15"/>
    <p:sldId id="275" r:id="rId16"/>
  </p:sldIdLst>
  <p:sldSz cx="9144000" cy="6858000" type="screen4x3"/>
  <p:notesSz cx="6985000" cy="9271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autoAdjust="0"/>
  </p:normalViewPr>
  <p:slideViewPr>
    <p:cSldViewPr>
      <p:cViewPr varScale="1">
        <p:scale>
          <a:sx n="70" d="100"/>
          <a:sy n="70" d="100"/>
        </p:scale>
        <p:origin x="14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4"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1" y="0"/>
            <a:ext cx="3026834" cy="463550"/>
          </a:xfrm>
          <a:prstGeom prst="rect">
            <a:avLst/>
          </a:prstGeom>
        </p:spPr>
        <p:txBody>
          <a:bodyPr vert="horz" lIns="92958" tIns="46479" rIns="92958" bIns="46479" rtlCol="0"/>
          <a:lstStyle>
            <a:lvl1pPr algn="r">
              <a:defRPr sz="1200"/>
            </a:lvl1pPr>
          </a:lstStyle>
          <a:p>
            <a:fld id="{B15779C1-34A5-48EE-8D75-89762CDF4F66}" type="datetimeFigureOut">
              <a:rPr lang="en-US" smtClean="0"/>
              <a:t>3/16/2017</a:t>
            </a:fld>
            <a:endParaRPr lang="en-US"/>
          </a:p>
        </p:txBody>
      </p:sp>
      <p:sp>
        <p:nvSpPr>
          <p:cNvPr id="4" name="Footer Placeholder 3"/>
          <p:cNvSpPr>
            <a:spLocks noGrp="1"/>
          </p:cNvSpPr>
          <p:nvPr>
            <p:ph type="ftr" sz="quarter" idx="2"/>
          </p:nvPr>
        </p:nvSpPr>
        <p:spPr>
          <a:xfrm>
            <a:off x="0" y="8805841"/>
            <a:ext cx="3026834"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1"/>
            <a:ext cx="3026834" cy="463550"/>
          </a:xfrm>
          <a:prstGeom prst="rect">
            <a:avLst/>
          </a:prstGeom>
        </p:spPr>
        <p:txBody>
          <a:bodyPr vert="horz" lIns="92958" tIns="46479" rIns="92958" bIns="46479" rtlCol="0" anchor="b"/>
          <a:lstStyle>
            <a:lvl1pPr algn="r">
              <a:defRPr sz="1200"/>
            </a:lvl1pPr>
          </a:lstStyle>
          <a:p>
            <a:fld id="{83D94BEC-F4CF-4B15-BED9-24EBECF52589}" type="slidenum">
              <a:rPr lang="en-US" smtClean="0"/>
              <a:t>‹#›</a:t>
            </a:fld>
            <a:endParaRPr lang="en-US"/>
          </a:p>
        </p:txBody>
      </p:sp>
    </p:spTree>
    <p:extLst>
      <p:ext uri="{BB962C8B-B14F-4D97-AF65-F5344CB8AC3E}">
        <p14:creationId xmlns:p14="http://schemas.microsoft.com/office/powerpoint/2010/main" val="4219465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74750" y="695325"/>
            <a:ext cx="4635500" cy="3476625"/>
          </a:xfrm>
          <a:prstGeom prst="rect">
            <a:avLst/>
          </a:prstGeom>
        </p:spPr>
        <p:txBody>
          <a:bodyPr lIns="92958" tIns="46479" rIns="92958" bIns="46479"/>
          <a:lstStyle/>
          <a:p>
            <a:pPr lvl="0"/>
            <a:endParaRPr/>
          </a:p>
        </p:txBody>
      </p:sp>
      <p:sp>
        <p:nvSpPr>
          <p:cNvPr id="8" name="Shape 8"/>
          <p:cNvSpPr>
            <a:spLocks noGrp="1"/>
          </p:cNvSpPr>
          <p:nvPr>
            <p:ph type="body" sz="quarter" idx="1"/>
          </p:nvPr>
        </p:nvSpPr>
        <p:spPr>
          <a:xfrm>
            <a:off x="931334" y="4403725"/>
            <a:ext cx="5122334" cy="4171950"/>
          </a:xfrm>
          <a:prstGeom prst="rect">
            <a:avLst/>
          </a:prstGeom>
        </p:spPr>
        <p:txBody>
          <a:bodyPr lIns="92958" tIns="46479" rIns="92958" bIns="4647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746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186310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FF0000"/>
              </a:solidFill>
            </a:endParaRPr>
          </a:p>
        </p:txBody>
      </p:sp>
    </p:spTree>
    <p:extLst>
      <p:ext uri="{BB962C8B-B14F-4D97-AF65-F5344CB8AC3E}">
        <p14:creationId xmlns:p14="http://schemas.microsoft.com/office/powerpoint/2010/main" val="3034749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251087437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65306" tIns="32653" rIns="65306" bIns="32653"/>
          <a:lstStyle/>
          <a:p>
            <a:r>
              <a:rPr lang="en-US" smtClean="0"/>
              <a:t>Click to edit Master title style</a:t>
            </a:r>
            <a:endParaRPr lang="en-AU"/>
          </a:p>
        </p:txBody>
      </p:sp>
      <p:sp>
        <p:nvSpPr>
          <p:cNvPr id="3" name="Content Placeholder 2"/>
          <p:cNvSpPr>
            <a:spLocks noGrp="1"/>
          </p:cNvSpPr>
          <p:nvPr>
            <p:ph idx="1"/>
          </p:nvPr>
        </p:nvSpPr>
        <p:spPr>
          <a:xfrm>
            <a:off x="457200" y="1600201"/>
            <a:ext cx="8229600" cy="4525963"/>
          </a:xfrm>
          <a:prstGeom prst="rect">
            <a:avLst/>
          </a:prstGeom>
        </p:spPr>
        <p:txBody>
          <a:bodyPr lIns="65306" tIns="32653" rIns="65306" bIns="326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1"/>
            <a:ext cx="2133600" cy="365125"/>
          </a:xfrm>
          <a:prstGeom prst="rect">
            <a:avLst/>
          </a:prstGeom>
        </p:spPr>
        <p:txBody>
          <a:bodyPr lIns="65306" tIns="32653" rIns="65306" bIns="32653"/>
          <a:lstStyle/>
          <a:p>
            <a:fld id="{08188B1D-74DF-45FD-9ED0-4810344F4B4D}" type="datetimeFigureOut">
              <a:rPr lang="en-AU" smtClean="0"/>
              <a:t>16/03/2017</a:t>
            </a:fld>
            <a:endParaRPr lang="en-AU"/>
          </a:p>
        </p:txBody>
      </p:sp>
      <p:sp>
        <p:nvSpPr>
          <p:cNvPr id="5" name="Footer Placeholder 4"/>
          <p:cNvSpPr>
            <a:spLocks noGrp="1"/>
          </p:cNvSpPr>
          <p:nvPr>
            <p:ph type="ftr" sz="quarter" idx="11"/>
          </p:nvPr>
        </p:nvSpPr>
        <p:spPr>
          <a:xfrm>
            <a:off x="3124200" y="6356351"/>
            <a:ext cx="2895600" cy="365125"/>
          </a:xfrm>
          <a:prstGeom prst="rect">
            <a:avLst/>
          </a:prstGeom>
        </p:spPr>
        <p:txBody>
          <a:bodyPr lIns="65306" tIns="32653" rIns="65306" bIns="32653"/>
          <a:lstStyle/>
          <a:p>
            <a:endParaRPr lang="en-AU"/>
          </a:p>
        </p:txBody>
      </p:sp>
      <p:sp>
        <p:nvSpPr>
          <p:cNvPr id="6" name="Slide Number Placeholder 5"/>
          <p:cNvSpPr>
            <a:spLocks noGrp="1"/>
          </p:cNvSpPr>
          <p:nvPr>
            <p:ph type="sldNum" sz="quarter" idx="12"/>
          </p:nvPr>
        </p:nvSpPr>
        <p:spPr>
          <a:xfrm>
            <a:off x="7239000" y="6546850"/>
            <a:ext cx="1905000" cy="219832"/>
          </a:xfrm>
        </p:spPr>
        <p:txBody>
          <a:bodyPr tIns="32653" bIns="32653"/>
          <a:lstStyle/>
          <a:p>
            <a:fld id="{7D0C7864-049D-44AF-994A-9DEB664DA2E0}" type="slidenum">
              <a:rPr lang="en-AU" smtClean="0"/>
              <a:t>‹#›</a:t>
            </a:fld>
            <a:endParaRPr lang="en-AU"/>
          </a:p>
        </p:txBody>
      </p:sp>
    </p:spTree>
    <p:extLst>
      <p:ext uri="{BB962C8B-B14F-4D97-AF65-F5344CB8AC3E}">
        <p14:creationId xmlns:p14="http://schemas.microsoft.com/office/powerpoint/2010/main" val="155316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140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dirty="0">
                <a:solidFill>
                  <a:schemeClr val="bg1"/>
                </a:solidFill>
                <a:latin typeface="+mj-lt"/>
              </a:rPr>
              <a:t>Review: Status of CEOS Landscape, Plenary Outcomes, and LSI-VC's Role &amp; Work</a:t>
            </a:r>
            <a:endParaRPr sz="6000" b="1"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ea typeface="Arial Bold"/>
                <a:cs typeface="Arial Bold"/>
                <a:sym typeface="Arial Bold"/>
              </a:rPr>
              <a:t>Jenn Lacey, </a:t>
            </a:r>
            <a:r>
              <a:rPr lang="en-US" dirty="0">
                <a:solidFill>
                  <a:srgbClr val="FFFFFF"/>
                </a:solidFill>
                <a:ea typeface="Arial Bold"/>
                <a:cs typeface="Arial Bold"/>
                <a:sym typeface="Arial Bold"/>
              </a:rPr>
              <a:t>USGS</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LSI-VC 3</a:t>
            </a:r>
            <a:endParaRPr lang="en-AU"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a:t>
            </a:r>
            <a:r>
              <a:rPr lang="en-US" dirty="0" smtClean="0">
                <a:solidFill>
                  <a:srgbClr val="FFFFFF"/>
                </a:solidFill>
                <a:latin typeface="+mj-lt"/>
                <a:ea typeface="Arial Bold"/>
                <a:cs typeface="Arial Bold"/>
                <a:sym typeface="Arial Bold"/>
              </a:rPr>
              <a:t>2.4</a:t>
            </a:r>
          </a:p>
          <a:p>
            <a:pPr lvl="0" defTabSz="914400">
              <a:lnSpc>
                <a:spcPct val="150000"/>
              </a:lnSpc>
              <a:defRPr>
                <a:solidFill>
                  <a:srgbClr val="000000"/>
                </a:solidFill>
              </a:defRPr>
            </a:pPr>
            <a:r>
              <a:rPr lang="en-US" dirty="0" err="1" smtClean="0">
                <a:solidFill>
                  <a:srgbClr val="FFFFFF"/>
                </a:solidFill>
                <a:latin typeface="+mj-lt"/>
                <a:ea typeface="Arial Bold"/>
                <a:cs typeface="Arial Bold"/>
                <a:sym typeface="Arial Bold"/>
              </a:rPr>
              <a:t>Frascati</a:t>
            </a:r>
            <a:r>
              <a:rPr lang="en-US"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21-22 March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5" name="Content Placeholder 2"/>
          <p:cNvSpPr>
            <a:spLocks noGrp="1"/>
          </p:cNvSpPr>
          <p:nvPr>
            <p:ph sz="quarter" idx="10"/>
          </p:nvPr>
        </p:nvSpPr>
        <p:spPr>
          <a:xfrm>
            <a:off x="381000" y="2133600"/>
            <a:ext cx="8153400" cy="3505200"/>
          </a:xfrm>
        </p:spPr>
        <p:txBody>
          <a:bodyPr/>
          <a:lstStyle/>
          <a:p>
            <a:pPr marL="0" indent="0">
              <a:buNone/>
            </a:pPr>
            <a:endParaRPr lang="en-AU" b="1" dirty="0" smtClean="0">
              <a:solidFill>
                <a:srgbClr val="FF0000"/>
              </a:solidFill>
            </a:endParaRPr>
          </a:p>
          <a:p>
            <a:pPr marL="0" indent="0" algn="ctr">
              <a:buNone/>
            </a:pPr>
            <a:r>
              <a:rPr lang="en-AU" sz="2400" b="1" dirty="0" smtClean="0"/>
              <a:t>2017 Chair Initiatives</a:t>
            </a:r>
          </a:p>
          <a:p>
            <a:pPr marL="457200" lvl="0" indent="-457200" algn="ctr">
              <a:buFont typeface="+mj-lt"/>
              <a:buAutoNum type="arabicPeriod"/>
            </a:pPr>
            <a:endParaRPr lang="en-AU" b="1" dirty="0"/>
          </a:p>
          <a:p>
            <a:pPr marL="1303019" lvl="2" indent="-457200" algn="l">
              <a:buFont typeface="+mj-lt"/>
              <a:buAutoNum type="arabicPeriod"/>
            </a:pPr>
            <a:r>
              <a:rPr lang="en-AU" i="1" dirty="0" smtClean="0"/>
              <a:t>Future </a:t>
            </a:r>
            <a:r>
              <a:rPr lang="en-AU" i="1" dirty="0"/>
              <a:t>Data Architectures </a:t>
            </a:r>
            <a:r>
              <a:rPr lang="en-AU" i="1" dirty="0" smtClean="0"/>
              <a:t>Continuation</a:t>
            </a:r>
          </a:p>
          <a:p>
            <a:pPr marL="1303019" lvl="2" indent="-457200" algn="l">
              <a:buFont typeface="+mj-lt"/>
              <a:buAutoNum type="arabicPeriod"/>
            </a:pPr>
            <a:endParaRPr lang="en-AU" i="1" dirty="0"/>
          </a:p>
          <a:p>
            <a:pPr marL="1303019" lvl="2" indent="-457200" algn="l">
              <a:buFont typeface="+mj-lt"/>
              <a:buAutoNum type="arabicPeriod"/>
            </a:pPr>
            <a:r>
              <a:rPr lang="en-AU" i="1" dirty="0"/>
              <a:t>Moderate Resolution Sensor </a:t>
            </a:r>
            <a:r>
              <a:rPr lang="en-AU" i="1" dirty="0" smtClean="0"/>
              <a:t>Interoperability</a:t>
            </a:r>
            <a:endParaRPr lang="en-US" i="1" dirty="0"/>
          </a:p>
        </p:txBody>
      </p:sp>
      <p:sp>
        <p:nvSpPr>
          <p:cNvPr id="6" name="Content Placeholder 3"/>
          <p:cNvSpPr>
            <a:spLocks noGrp="1"/>
          </p:cNvSpPr>
          <p:nvPr>
            <p:ph sz="quarter" idx="11"/>
          </p:nvPr>
        </p:nvSpPr>
        <p:spPr>
          <a:xfrm>
            <a:off x="2057400" y="304800"/>
            <a:ext cx="4953000" cy="533400"/>
          </a:xfrm>
        </p:spPr>
        <p:txBody>
          <a:bodyPr/>
          <a:lstStyle/>
          <a:p>
            <a:pPr algn="ctr"/>
            <a:r>
              <a:rPr lang="en-AU" b="1" dirty="0"/>
              <a:t>2017 Chair Initiatives</a:t>
            </a:r>
          </a:p>
        </p:txBody>
      </p:sp>
    </p:spTree>
    <p:extLst>
      <p:ext uri="{BB962C8B-B14F-4D97-AF65-F5344CB8AC3E}">
        <p14:creationId xmlns:p14="http://schemas.microsoft.com/office/powerpoint/2010/main" val="151685185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219200"/>
            <a:ext cx="8153400" cy="4724400"/>
          </a:xfrm>
        </p:spPr>
        <p:txBody>
          <a:bodyPr/>
          <a:lstStyle/>
          <a:p>
            <a:r>
              <a:rPr lang="en-AU" dirty="0"/>
              <a:t>Approval for the Ad-hoc Team on Future Data Access and Analysis Architectures to continue for a further year to complete the mandate </a:t>
            </a:r>
            <a:r>
              <a:rPr lang="en-AU" dirty="0">
                <a:solidFill>
                  <a:srgbClr val="002060"/>
                </a:solidFill>
              </a:rPr>
              <a:t>and to pursue </a:t>
            </a:r>
            <a:r>
              <a:rPr lang="en-AU" dirty="0"/>
              <a:t>confirmation of the Co-Chairs.</a:t>
            </a:r>
          </a:p>
          <a:p>
            <a:endParaRPr lang="en-AU" sz="1000" dirty="0"/>
          </a:p>
          <a:p>
            <a:r>
              <a:rPr lang="en-AU" dirty="0"/>
              <a:t>Agreement for the proposed pilot </a:t>
            </a:r>
            <a:r>
              <a:rPr lang="en-AU" dirty="0" smtClean="0">
                <a:solidFill>
                  <a:srgbClr val="002060"/>
                </a:solidFill>
              </a:rPr>
              <a:t>project(s) </a:t>
            </a:r>
            <a:r>
              <a:rPr lang="en-AU" dirty="0"/>
              <a:t>to be progressed in parallel with the ongoing report work, with oversight by the FDA team and contributions from LSI-VC, SEO, and SDCG.</a:t>
            </a:r>
          </a:p>
          <a:p>
            <a:endParaRPr lang="en-AU" sz="1000" dirty="0"/>
          </a:p>
          <a:p>
            <a:r>
              <a:rPr lang="en-AU" dirty="0"/>
              <a:t>Invitation for further proposals for practical demonstrations in the area of FDA for ‘lessons learnt’ evaluation by CEOS Principals at CEOS-31. </a:t>
            </a:r>
          </a:p>
          <a:p>
            <a:endParaRPr lang="en-AU" sz="1000" dirty="0"/>
          </a:p>
          <a:p>
            <a:r>
              <a:rPr lang="en-AU" dirty="0"/>
              <a:t>Action for CEOS and SIT Chairs to confer with the FDA Team to ensure necessary CEOS Principal engagement on the strategic issues arising from the 2017 Report, in support of identifying common ground as the basis for a long-term CEOS strategy.</a:t>
            </a:r>
            <a:endParaRPr lang="en-US" dirty="0"/>
          </a:p>
        </p:txBody>
      </p:sp>
      <p:sp>
        <p:nvSpPr>
          <p:cNvPr id="4" name="Content Placeholder 3"/>
          <p:cNvSpPr>
            <a:spLocks noGrp="1"/>
          </p:cNvSpPr>
          <p:nvPr>
            <p:ph sz="quarter" idx="11"/>
          </p:nvPr>
        </p:nvSpPr>
        <p:spPr>
          <a:xfrm>
            <a:off x="2057400" y="0"/>
            <a:ext cx="5562600" cy="1143000"/>
          </a:xfrm>
        </p:spPr>
        <p:txBody>
          <a:bodyPr anchor="ctr" anchorCtr="0"/>
          <a:lstStyle/>
          <a:p>
            <a:pPr lvl="0" algn="ctr"/>
            <a:r>
              <a:rPr lang="en-AU" b="1" dirty="0" smtClean="0"/>
              <a:t>Future Data Architectures</a:t>
            </a:r>
          </a:p>
          <a:p>
            <a:pPr lvl="0" algn="ctr"/>
            <a:r>
              <a:rPr lang="en-AU" b="1" dirty="0" smtClean="0"/>
              <a:t>Continuation</a:t>
            </a:r>
            <a:endParaRPr lang="en-AU" b="1" dirty="0"/>
          </a:p>
        </p:txBody>
      </p:sp>
    </p:spTree>
    <p:extLst>
      <p:ext uri="{BB962C8B-B14F-4D97-AF65-F5344CB8AC3E}">
        <p14:creationId xmlns:p14="http://schemas.microsoft.com/office/powerpoint/2010/main" val="42197006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94145" y="1371600"/>
            <a:ext cx="8153400" cy="4724400"/>
          </a:xfrm>
        </p:spPr>
        <p:txBody>
          <a:bodyPr/>
          <a:lstStyle/>
          <a:p>
            <a:pPr lvl="0"/>
            <a:r>
              <a:rPr lang="en-AU" b="1" dirty="0" smtClean="0">
                <a:solidFill>
                  <a:srgbClr val="002060"/>
                </a:solidFill>
              </a:rPr>
              <a:t>Priority #1: Generally </a:t>
            </a:r>
            <a:r>
              <a:rPr lang="en-AU" b="1" dirty="0">
                <a:solidFill>
                  <a:srgbClr val="002060"/>
                </a:solidFill>
              </a:rPr>
              <a:t>applicable </a:t>
            </a:r>
            <a:r>
              <a:rPr lang="en-AU" b="1" dirty="0" smtClean="0">
                <a:solidFill>
                  <a:srgbClr val="002060"/>
                </a:solidFill>
              </a:rPr>
              <a:t>framework </a:t>
            </a:r>
            <a:r>
              <a:rPr lang="en-AU" dirty="0">
                <a:solidFill>
                  <a:srgbClr val="002060"/>
                </a:solidFill>
              </a:rPr>
              <a:t>for </a:t>
            </a:r>
            <a:r>
              <a:rPr lang="en-AU" dirty="0" smtClean="0">
                <a:solidFill>
                  <a:srgbClr val="002060"/>
                </a:solidFill>
              </a:rPr>
              <a:t>land moderate </a:t>
            </a:r>
            <a:r>
              <a:rPr lang="en-AU" dirty="0">
                <a:solidFill>
                  <a:srgbClr val="002060"/>
                </a:solidFill>
              </a:rPr>
              <a:t>resolution </a:t>
            </a:r>
            <a:r>
              <a:rPr lang="en-AU" dirty="0" smtClean="0">
                <a:solidFill>
                  <a:srgbClr val="002060"/>
                </a:solidFill>
              </a:rPr>
              <a:t>interoperability</a:t>
            </a:r>
          </a:p>
          <a:p>
            <a:pPr lvl="1"/>
            <a:r>
              <a:rPr lang="en-AU" sz="1800" dirty="0" smtClean="0">
                <a:solidFill>
                  <a:srgbClr val="002060"/>
                </a:solidFill>
              </a:rPr>
              <a:t>Led by </a:t>
            </a:r>
            <a:r>
              <a:rPr lang="en-AU" sz="1800" b="1" dirty="0" smtClean="0">
                <a:solidFill>
                  <a:srgbClr val="002060"/>
                </a:solidFill>
              </a:rPr>
              <a:t>LSI-VC </a:t>
            </a:r>
            <a:r>
              <a:rPr lang="en-AU" sz="1800" dirty="0" smtClean="0">
                <a:solidFill>
                  <a:srgbClr val="002060"/>
                </a:solidFill>
              </a:rPr>
              <a:t>(with SEO support)</a:t>
            </a:r>
          </a:p>
          <a:p>
            <a:pPr lvl="1">
              <a:spcBef>
                <a:spcPts val="0"/>
              </a:spcBef>
            </a:pPr>
            <a:r>
              <a:rPr lang="en-AU" sz="1800" dirty="0" smtClean="0">
                <a:solidFill>
                  <a:srgbClr val="002060"/>
                </a:solidFill>
              </a:rPr>
              <a:t>Comprehensive framework that includes characteristics such as radiometry</a:t>
            </a:r>
            <a:r>
              <a:rPr lang="en-AU" sz="1800" dirty="0">
                <a:solidFill>
                  <a:srgbClr val="002060"/>
                </a:solidFill>
              </a:rPr>
              <a:t>, geometry, data formats, </a:t>
            </a:r>
            <a:r>
              <a:rPr lang="en-AU" sz="1800" dirty="0" smtClean="0">
                <a:solidFill>
                  <a:srgbClr val="002060"/>
                </a:solidFill>
              </a:rPr>
              <a:t>browse, metadata</a:t>
            </a:r>
            <a:r>
              <a:rPr lang="en-AU" sz="1800" dirty="0">
                <a:solidFill>
                  <a:srgbClr val="002060"/>
                </a:solidFill>
              </a:rPr>
              <a:t>, </a:t>
            </a:r>
            <a:r>
              <a:rPr lang="en-AU" sz="1800" dirty="0" smtClean="0">
                <a:solidFill>
                  <a:srgbClr val="002060"/>
                </a:solidFill>
              </a:rPr>
              <a:t>data </a:t>
            </a:r>
            <a:r>
              <a:rPr lang="en-AU" sz="1800" dirty="0">
                <a:solidFill>
                  <a:srgbClr val="002060"/>
                </a:solidFill>
              </a:rPr>
              <a:t>access, </a:t>
            </a:r>
            <a:r>
              <a:rPr lang="en-AU" sz="1800" dirty="0" smtClean="0">
                <a:solidFill>
                  <a:srgbClr val="002060"/>
                </a:solidFill>
              </a:rPr>
              <a:t>metrics, </a:t>
            </a:r>
            <a:r>
              <a:rPr lang="en-AU" sz="1800" dirty="0">
                <a:solidFill>
                  <a:srgbClr val="002060"/>
                </a:solidFill>
              </a:rPr>
              <a:t>and </a:t>
            </a:r>
            <a:r>
              <a:rPr lang="en-AU" sz="1800" dirty="0" smtClean="0">
                <a:solidFill>
                  <a:srgbClr val="002060"/>
                </a:solidFill>
              </a:rPr>
              <a:t>reporting</a:t>
            </a:r>
          </a:p>
          <a:p>
            <a:pPr>
              <a:spcBef>
                <a:spcPts val="0"/>
              </a:spcBef>
            </a:pPr>
            <a:endParaRPr lang="en-AU" sz="1800" dirty="0" smtClean="0">
              <a:solidFill>
                <a:srgbClr val="002060"/>
              </a:solidFill>
            </a:endParaRPr>
          </a:p>
          <a:p>
            <a:r>
              <a:rPr lang="en-AU" b="1" dirty="0" smtClean="0">
                <a:solidFill>
                  <a:srgbClr val="002060"/>
                </a:solidFill>
              </a:rPr>
              <a:t>Priority </a:t>
            </a:r>
            <a:r>
              <a:rPr lang="en-AU" b="1" dirty="0">
                <a:solidFill>
                  <a:srgbClr val="002060"/>
                </a:solidFill>
              </a:rPr>
              <a:t>#</a:t>
            </a:r>
            <a:r>
              <a:rPr lang="en-AU" b="1" dirty="0" smtClean="0">
                <a:solidFill>
                  <a:srgbClr val="002060"/>
                </a:solidFill>
              </a:rPr>
              <a:t>2: Case Studies.  </a:t>
            </a:r>
            <a:r>
              <a:rPr lang="en-AU" dirty="0" smtClean="0">
                <a:solidFill>
                  <a:srgbClr val="002060"/>
                </a:solidFill>
              </a:rPr>
              <a:t>Document</a:t>
            </a:r>
            <a:r>
              <a:rPr lang="en-AU" dirty="0">
                <a:solidFill>
                  <a:srgbClr val="002060"/>
                </a:solidFill>
              </a:rPr>
              <a:t>, publish, and communicate clearly to the community the objectives and intended uses of the interoperable </a:t>
            </a:r>
            <a:r>
              <a:rPr lang="en-AU" dirty="0" smtClean="0">
                <a:solidFill>
                  <a:srgbClr val="002060"/>
                </a:solidFill>
              </a:rPr>
              <a:t>products</a:t>
            </a:r>
          </a:p>
          <a:p>
            <a:pPr lvl="1"/>
            <a:r>
              <a:rPr lang="en-AU" sz="1800" dirty="0" smtClean="0">
                <a:solidFill>
                  <a:srgbClr val="002060"/>
                </a:solidFill>
              </a:rPr>
              <a:t>Led by </a:t>
            </a:r>
            <a:r>
              <a:rPr lang="en-AU" sz="1800" b="1" dirty="0">
                <a:solidFill>
                  <a:srgbClr val="002060"/>
                </a:solidFill>
              </a:rPr>
              <a:t>WGCV &amp; </a:t>
            </a:r>
            <a:r>
              <a:rPr lang="en-AU" sz="1800" b="1" dirty="0" smtClean="0">
                <a:solidFill>
                  <a:srgbClr val="002060"/>
                </a:solidFill>
              </a:rPr>
              <a:t>WGISS </a:t>
            </a:r>
            <a:r>
              <a:rPr lang="en-AU" sz="1800" dirty="0" smtClean="0">
                <a:solidFill>
                  <a:srgbClr val="002060"/>
                </a:solidFill>
              </a:rPr>
              <a:t>(with LSI-VC and SEO support)</a:t>
            </a:r>
            <a:endParaRPr lang="en-AU" sz="1800" dirty="0">
              <a:solidFill>
                <a:srgbClr val="002060"/>
              </a:solidFill>
            </a:endParaRPr>
          </a:p>
          <a:p>
            <a:pPr lvl="1">
              <a:spcBef>
                <a:spcPts val="0"/>
              </a:spcBef>
            </a:pPr>
            <a:r>
              <a:rPr lang="en-AU" sz="1800" dirty="0">
                <a:solidFill>
                  <a:srgbClr val="002060"/>
                </a:solidFill>
              </a:rPr>
              <a:t>Case </a:t>
            </a:r>
            <a:r>
              <a:rPr lang="en-AU" sz="1800" dirty="0" smtClean="0">
                <a:solidFill>
                  <a:srgbClr val="002060"/>
                </a:solidFill>
              </a:rPr>
              <a:t>Study </a:t>
            </a:r>
            <a:r>
              <a:rPr lang="en-AU" sz="1800" dirty="0">
                <a:solidFill>
                  <a:srgbClr val="002060"/>
                </a:solidFill>
              </a:rPr>
              <a:t>#</a:t>
            </a:r>
            <a:r>
              <a:rPr lang="en-AU" sz="1800" dirty="0" smtClean="0">
                <a:solidFill>
                  <a:srgbClr val="002060"/>
                </a:solidFill>
              </a:rPr>
              <a:t>1: </a:t>
            </a:r>
            <a:r>
              <a:rPr lang="en-AU" sz="1800" dirty="0">
                <a:solidFill>
                  <a:srgbClr val="002060"/>
                </a:solidFill>
              </a:rPr>
              <a:t>Landsat-Sentinel-2 I</a:t>
            </a:r>
            <a:r>
              <a:rPr lang="en-AU" sz="1800" dirty="0" smtClean="0">
                <a:solidFill>
                  <a:srgbClr val="002060"/>
                </a:solidFill>
              </a:rPr>
              <a:t>nteroperability</a:t>
            </a:r>
            <a:endParaRPr lang="en-AU" sz="1800" dirty="0">
              <a:solidFill>
                <a:srgbClr val="002060"/>
              </a:solidFill>
            </a:endParaRPr>
          </a:p>
          <a:p>
            <a:pPr lvl="1">
              <a:spcBef>
                <a:spcPts val="0"/>
              </a:spcBef>
            </a:pPr>
            <a:r>
              <a:rPr lang="en-AU" sz="1800" dirty="0" smtClean="0">
                <a:solidFill>
                  <a:srgbClr val="002060"/>
                </a:solidFill>
              </a:rPr>
              <a:t>Other Case Studies welcomed</a:t>
            </a:r>
            <a:endParaRPr lang="en-AU" sz="1800" dirty="0">
              <a:solidFill>
                <a:srgbClr val="002060"/>
              </a:solidFill>
            </a:endParaRPr>
          </a:p>
          <a:p>
            <a:endParaRPr lang="en-US" b="1" i="1" dirty="0">
              <a:solidFill>
                <a:srgbClr val="C00000"/>
              </a:solidFill>
            </a:endParaRPr>
          </a:p>
          <a:p>
            <a:pPr lvl="1"/>
            <a:endParaRPr lang="en-AU" b="1" dirty="0" smtClean="0">
              <a:solidFill>
                <a:srgbClr val="FF0000"/>
              </a:solidFill>
            </a:endParaRPr>
          </a:p>
        </p:txBody>
      </p:sp>
      <p:sp>
        <p:nvSpPr>
          <p:cNvPr id="4" name="Content Placeholder 3"/>
          <p:cNvSpPr>
            <a:spLocks noGrp="1"/>
          </p:cNvSpPr>
          <p:nvPr>
            <p:ph sz="quarter" idx="11"/>
          </p:nvPr>
        </p:nvSpPr>
        <p:spPr>
          <a:xfrm>
            <a:off x="2057400" y="-1"/>
            <a:ext cx="5562600" cy="1110735"/>
          </a:xfrm>
        </p:spPr>
        <p:txBody>
          <a:bodyPr anchor="ctr" anchorCtr="0"/>
          <a:lstStyle/>
          <a:p>
            <a:pPr algn="ctr"/>
            <a:r>
              <a:rPr lang="en-US" b="1" dirty="0" smtClean="0"/>
              <a:t>Moderate Resolution</a:t>
            </a:r>
          </a:p>
          <a:p>
            <a:pPr algn="ctr"/>
            <a:r>
              <a:rPr lang="en-US" b="1" dirty="0" smtClean="0"/>
              <a:t>Sensor Interoperability</a:t>
            </a:r>
            <a:endParaRPr lang="en-US" b="1" dirty="0"/>
          </a:p>
        </p:txBody>
      </p:sp>
      <p:sp>
        <p:nvSpPr>
          <p:cNvPr id="5" name="TextBox 4"/>
          <p:cNvSpPr txBox="1"/>
          <p:nvPr/>
        </p:nvSpPr>
        <p:spPr>
          <a:xfrm>
            <a:off x="5105400" y="5715000"/>
            <a:ext cx="3733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b="1" i="1" dirty="0">
                <a:solidFill>
                  <a:schemeClr val="tx2">
                    <a:lumMod val="60000"/>
                    <a:lumOff val="40000"/>
                  </a:schemeClr>
                </a:solidFill>
              </a:rPr>
              <a:t>Moderate resolution = 10 – 100m</a:t>
            </a:r>
          </a:p>
        </p:txBody>
      </p:sp>
    </p:spTree>
    <p:extLst>
      <p:ext uri="{BB962C8B-B14F-4D97-AF65-F5344CB8AC3E}">
        <p14:creationId xmlns:p14="http://schemas.microsoft.com/office/powerpoint/2010/main" val="296325961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35495" y="5537807"/>
            <a:ext cx="1545095"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dirty="0" smtClean="0"/>
              <a:t>WGCV</a:t>
            </a:r>
            <a:endParaRPr lang="en-AU" dirty="0"/>
          </a:p>
        </p:txBody>
      </p:sp>
      <p:sp>
        <p:nvSpPr>
          <p:cNvPr id="2" name="Title 1"/>
          <p:cNvSpPr>
            <a:spLocks noGrp="1"/>
          </p:cNvSpPr>
          <p:nvPr>
            <p:ph type="title"/>
          </p:nvPr>
        </p:nvSpPr>
        <p:spPr>
          <a:xfrm>
            <a:off x="1905000" y="202704"/>
            <a:ext cx="3421867" cy="864096"/>
          </a:xfrm>
        </p:spPr>
        <p:txBody>
          <a:bodyPr/>
          <a:lstStyle/>
          <a:p>
            <a:pPr algn="l"/>
            <a:r>
              <a:rPr lang="en-AU" dirty="0" smtClean="0"/>
              <a:t>Organisation</a:t>
            </a:r>
            <a:endParaRPr lang="en-AU" dirty="0"/>
          </a:p>
        </p:txBody>
      </p:sp>
      <p:sp>
        <p:nvSpPr>
          <p:cNvPr id="5" name="Oval 4"/>
          <p:cNvSpPr/>
          <p:nvPr/>
        </p:nvSpPr>
        <p:spPr>
          <a:xfrm>
            <a:off x="35496" y="3246716"/>
            <a:ext cx="1979003" cy="6863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dirty="0" smtClean="0"/>
              <a:t>SIT Chair</a:t>
            </a:r>
            <a:endParaRPr lang="en-AU" dirty="0"/>
          </a:p>
        </p:txBody>
      </p:sp>
      <p:sp>
        <p:nvSpPr>
          <p:cNvPr id="6" name="Oval 5"/>
          <p:cNvSpPr/>
          <p:nvPr/>
        </p:nvSpPr>
        <p:spPr>
          <a:xfrm>
            <a:off x="718355" y="5877273"/>
            <a:ext cx="201622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dirty="0" smtClean="0"/>
              <a:t>LSI-VC</a:t>
            </a:r>
            <a:endParaRPr lang="en-AU" dirty="0"/>
          </a:p>
        </p:txBody>
      </p:sp>
      <p:cxnSp>
        <p:nvCxnSpPr>
          <p:cNvPr id="8" name="Straight Arrow Connector 7"/>
          <p:cNvCxnSpPr>
            <a:stCxn id="6" idx="0"/>
            <a:endCxn id="5" idx="4"/>
          </p:cNvCxnSpPr>
          <p:nvPr/>
        </p:nvCxnSpPr>
        <p:spPr>
          <a:xfrm flipH="1" flipV="1">
            <a:off x="1024999" y="3933057"/>
            <a:ext cx="701469" cy="1944217"/>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014500" y="2012303"/>
            <a:ext cx="4248472" cy="4507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0" spcCol="0" rtlCol="0" anchor="b"/>
          <a:lstStyle/>
          <a:p>
            <a:pPr algn="ctr"/>
            <a:r>
              <a:rPr lang="en-AU" dirty="0" smtClean="0">
                <a:solidFill>
                  <a:schemeClr val="bg1">
                    <a:lumMod val="50000"/>
                  </a:schemeClr>
                </a:solidFill>
              </a:rPr>
              <a:t>TROIKA</a:t>
            </a:r>
            <a:endParaRPr lang="en-AU" dirty="0">
              <a:solidFill>
                <a:schemeClr val="bg1">
                  <a:lumMod val="50000"/>
                </a:schemeClr>
              </a:solidFill>
            </a:endParaRPr>
          </a:p>
        </p:txBody>
      </p:sp>
      <p:sp>
        <p:nvSpPr>
          <p:cNvPr id="4" name="Oval 3"/>
          <p:cNvSpPr/>
          <p:nvPr/>
        </p:nvSpPr>
        <p:spPr>
          <a:xfrm>
            <a:off x="2950603" y="1340768"/>
            <a:ext cx="237626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dirty="0" smtClean="0"/>
              <a:t>Chair</a:t>
            </a:r>
            <a:endParaRPr lang="en-AU" dirty="0"/>
          </a:p>
        </p:txBody>
      </p:sp>
      <p:cxnSp>
        <p:nvCxnSpPr>
          <p:cNvPr id="11" name="Straight Arrow Connector 10"/>
          <p:cNvCxnSpPr>
            <a:stCxn id="5" idx="0"/>
            <a:endCxn id="4" idx="4"/>
          </p:cNvCxnSpPr>
          <p:nvPr/>
        </p:nvCxnSpPr>
        <p:spPr>
          <a:xfrm flipV="1">
            <a:off x="1024999" y="2060849"/>
            <a:ext cx="3113737" cy="1185867"/>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0"/>
            <a:endCxn id="4" idx="4"/>
          </p:cNvCxnSpPr>
          <p:nvPr/>
        </p:nvCxnSpPr>
        <p:spPr>
          <a:xfrm flipV="1">
            <a:off x="2817137" y="2060848"/>
            <a:ext cx="1321598" cy="118586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380312" y="3268963"/>
            <a:ext cx="1330931" cy="68634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sz="1600" b="1" dirty="0" smtClean="0"/>
              <a:t>FDA</a:t>
            </a:r>
          </a:p>
          <a:p>
            <a:pPr algn="ctr"/>
            <a:r>
              <a:rPr lang="en-AU" sz="1600" b="1" dirty="0" smtClean="0"/>
              <a:t> AHT v2</a:t>
            </a:r>
            <a:endParaRPr lang="en-AU" sz="1600" b="1" dirty="0"/>
          </a:p>
        </p:txBody>
      </p:sp>
      <p:cxnSp>
        <p:nvCxnSpPr>
          <p:cNvPr id="30" name="Straight Arrow Connector 29"/>
          <p:cNvCxnSpPr/>
          <p:nvPr/>
        </p:nvCxnSpPr>
        <p:spPr>
          <a:xfrm flipV="1">
            <a:off x="6058755" y="3933056"/>
            <a:ext cx="1496434" cy="136782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464597" y="3565608"/>
            <a:ext cx="1872208" cy="686341"/>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sz="1600" dirty="0" smtClean="0"/>
              <a:t>CEOS Cube </a:t>
            </a:r>
          </a:p>
          <a:p>
            <a:pPr algn="ctr"/>
            <a:r>
              <a:rPr lang="en-AU" sz="1600" dirty="0" smtClean="0"/>
              <a:t>Activity</a:t>
            </a:r>
          </a:p>
        </p:txBody>
      </p:sp>
      <p:cxnSp>
        <p:nvCxnSpPr>
          <p:cNvPr id="35" name="Elbow Connector 34"/>
          <p:cNvCxnSpPr>
            <a:stCxn id="6" idx="4"/>
            <a:endCxn id="22" idx="4"/>
          </p:cNvCxnSpPr>
          <p:nvPr/>
        </p:nvCxnSpPr>
        <p:spPr>
          <a:xfrm rot="5400000" flipH="1" flipV="1">
            <a:off x="3637105" y="2044666"/>
            <a:ext cx="2498034" cy="6319310"/>
          </a:xfrm>
          <a:prstGeom prst="bentConnector3">
            <a:avLst>
              <a:gd name="adj1" fmla="val -6537"/>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2"/>
            <a:endCxn id="12" idx="6"/>
          </p:cNvCxnSpPr>
          <p:nvPr/>
        </p:nvCxnSpPr>
        <p:spPr>
          <a:xfrm flipH="1" flipV="1">
            <a:off x="3531120" y="3498024"/>
            <a:ext cx="933478" cy="410754"/>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0"/>
            <a:endCxn id="4" idx="4"/>
          </p:cNvCxnSpPr>
          <p:nvPr/>
        </p:nvCxnSpPr>
        <p:spPr>
          <a:xfrm flipH="1" flipV="1">
            <a:off x="4138736" y="2060848"/>
            <a:ext cx="1261966" cy="150476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2" idx="0"/>
            <a:endCxn id="4" idx="4"/>
          </p:cNvCxnSpPr>
          <p:nvPr/>
        </p:nvCxnSpPr>
        <p:spPr>
          <a:xfrm flipH="1" flipV="1">
            <a:off x="4138735" y="2060848"/>
            <a:ext cx="3907042" cy="120811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734579" y="5743544"/>
            <a:ext cx="936104" cy="37032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67000" y="2689786"/>
            <a:ext cx="1510204" cy="430877"/>
          </a:xfrm>
          <a:prstGeom prst="rect">
            <a:avLst/>
          </a:prstGeom>
          <a:solidFill>
            <a:schemeClr val="bg1"/>
          </a:solidFill>
        </p:spPr>
        <p:txBody>
          <a:bodyPr wrap="square" lIns="91429" tIns="45715" rIns="91429" bIns="45715" rtlCol="0">
            <a:spAutoFit/>
          </a:bodyPr>
          <a:lstStyle/>
          <a:p>
            <a:pPr algn="ctr"/>
            <a:r>
              <a:rPr lang="en-AU" sz="1100" dirty="0"/>
              <a:t>Architectural Best </a:t>
            </a:r>
            <a:r>
              <a:rPr lang="en-AU" sz="1100" dirty="0" smtClean="0"/>
              <a:t>Practice - Analytics</a:t>
            </a:r>
            <a:endParaRPr lang="en-AU" sz="1100" dirty="0"/>
          </a:p>
        </p:txBody>
      </p:sp>
      <p:sp>
        <p:nvSpPr>
          <p:cNvPr id="58" name="TextBox 57"/>
          <p:cNvSpPr txBox="1"/>
          <p:nvPr/>
        </p:nvSpPr>
        <p:spPr>
          <a:xfrm>
            <a:off x="572479" y="4539200"/>
            <a:ext cx="1586036" cy="600164"/>
          </a:xfrm>
          <a:prstGeom prst="rect">
            <a:avLst/>
          </a:prstGeom>
          <a:solidFill>
            <a:schemeClr val="bg1"/>
          </a:solidFill>
        </p:spPr>
        <p:txBody>
          <a:bodyPr wrap="square" lIns="91429" tIns="45715" rIns="91429" bIns="45715" rtlCol="0">
            <a:spAutoFit/>
          </a:bodyPr>
          <a:lstStyle/>
          <a:p>
            <a:pPr algn="ctr"/>
            <a:r>
              <a:rPr lang="en-AU" sz="1100" dirty="0"/>
              <a:t>CARD4L Framework</a:t>
            </a:r>
          </a:p>
          <a:p>
            <a:pPr algn="ctr"/>
            <a:r>
              <a:rPr lang="en-AU" sz="1100" dirty="0"/>
              <a:t>Requirements Coordination</a:t>
            </a:r>
          </a:p>
        </p:txBody>
      </p:sp>
      <p:sp>
        <p:nvSpPr>
          <p:cNvPr id="69" name="TextBox 68"/>
          <p:cNvSpPr txBox="1"/>
          <p:nvPr/>
        </p:nvSpPr>
        <p:spPr>
          <a:xfrm>
            <a:off x="6069207" y="2514600"/>
            <a:ext cx="1398393" cy="769431"/>
          </a:xfrm>
          <a:prstGeom prst="rect">
            <a:avLst/>
          </a:prstGeom>
          <a:solidFill>
            <a:schemeClr val="bg1"/>
          </a:solidFill>
        </p:spPr>
        <p:txBody>
          <a:bodyPr wrap="square" lIns="91429" tIns="45715" rIns="91429" bIns="45715" rtlCol="0">
            <a:spAutoFit/>
          </a:bodyPr>
          <a:lstStyle/>
          <a:p>
            <a:pPr algn="ctr"/>
            <a:r>
              <a:rPr lang="en-AU" sz="1100" dirty="0"/>
              <a:t>Framing The Strategic Discussions for CEOS-31</a:t>
            </a:r>
          </a:p>
        </p:txBody>
      </p:sp>
      <p:sp>
        <p:nvSpPr>
          <p:cNvPr id="70" name="TextBox 69"/>
          <p:cNvSpPr txBox="1"/>
          <p:nvPr/>
        </p:nvSpPr>
        <p:spPr>
          <a:xfrm>
            <a:off x="3699520" y="3470712"/>
            <a:ext cx="720080" cy="415488"/>
          </a:xfrm>
          <a:prstGeom prst="rect">
            <a:avLst/>
          </a:prstGeom>
          <a:solidFill>
            <a:schemeClr val="bg1"/>
          </a:solidFill>
        </p:spPr>
        <p:txBody>
          <a:bodyPr wrap="square" lIns="91429" tIns="45715" rIns="91429" bIns="45715" rtlCol="0">
            <a:spAutoFit/>
          </a:bodyPr>
          <a:lstStyle/>
          <a:p>
            <a:pPr algn="ctr"/>
            <a:r>
              <a:rPr lang="en-AU" sz="700" dirty="0"/>
              <a:t>Lessons </a:t>
            </a:r>
          </a:p>
          <a:p>
            <a:pPr algn="ctr"/>
            <a:r>
              <a:rPr lang="en-AU" sz="700" dirty="0" smtClean="0"/>
              <a:t>Learnt - Technical</a:t>
            </a:r>
            <a:endParaRPr lang="en-AU" sz="700" dirty="0"/>
          </a:p>
        </p:txBody>
      </p:sp>
      <p:sp>
        <p:nvSpPr>
          <p:cNvPr id="71" name="TextBox 70"/>
          <p:cNvSpPr txBox="1"/>
          <p:nvPr/>
        </p:nvSpPr>
        <p:spPr>
          <a:xfrm>
            <a:off x="6526324" y="4209882"/>
            <a:ext cx="853988" cy="923320"/>
          </a:xfrm>
          <a:prstGeom prst="rect">
            <a:avLst/>
          </a:prstGeom>
          <a:solidFill>
            <a:schemeClr val="bg1"/>
          </a:solidFill>
        </p:spPr>
        <p:txBody>
          <a:bodyPr wrap="square" lIns="91429" tIns="45715" rIns="91429" bIns="45715" rtlCol="0">
            <a:spAutoFit/>
          </a:bodyPr>
          <a:lstStyle>
            <a:defPPr>
              <a:defRPr lang="en-US"/>
            </a:defPPr>
            <a:lvl1pPr algn="ctr">
              <a:defRPr sz="1000"/>
            </a:lvl1pPr>
          </a:lstStyle>
          <a:p>
            <a:r>
              <a:rPr lang="en-AU" sz="900" dirty="0"/>
              <a:t>Lessons Learnt</a:t>
            </a:r>
          </a:p>
          <a:p>
            <a:r>
              <a:rPr lang="en-AU" sz="900" dirty="0"/>
              <a:t>On </a:t>
            </a:r>
            <a:r>
              <a:rPr lang="en-AU" sz="900" dirty="0" err="1" smtClean="0"/>
              <a:t>Engmnt</a:t>
            </a:r>
            <a:r>
              <a:rPr lang="en-AU" sz="900" dirty="0" smtClean="0"/>
              <a:t> </a:t>
            </a:r>
            <a:r>
              <a:rPr lang="en-AU" sz="900" dirty="0"/>
              <a:t>With </a:t>
            </a:r>
            <a:endParaRPr lang="en-AU" sz="900" dirty="0" smtClean="0"/>
          </a:p>
          <a:p>
            <a:r>
              <a:rPr lang="en-AU" sz="900" dirty="0" smtClean="0"/>
              <a:t>Users &amp; </a:t>
            </a:r>
            <a:r>
              <a:rPr lang="en-AU" sz="900" dirty="0"/>
              <a:t>Key Stakeholders</a:t>
            </a:r>
          </a:p>
        </p:txBody>
      </p:sp>
      <p:sp>
        <p:nvSpPr>
          <p:cNvPr id="72" name="TextBox 71"/>
          <p:cNvSpPr txBox="1"/>
          <p:nvPr/>
        </p:nvSpPr>
        <p:spPr>
          <a:xfrm>
            <a:off x="7555189" y="4869160"/>
            <a:ext cx="793018" cy="707876"/>
          </a:xfrm>
          <a:prstGeom prst="rect">
            <a:avLst/>
          </a:prstGeom>
          <a:solidFill>
            <a:schemeClr val="bg1"/>
          </a:solidFill>
        </p:spPr>
        <p:txBody>
          <a:bodyPr wrap="square" lIns="91429" tIns="45715" rIns="91429" bIns="45715" rtlCol="0">
            <a:spAutoFit/>
          </a:bodyPr>
          <a:lstStyle>
            <a:defPPr>
              <a:defRPr lang="en-US"/>
            </a:defPPr>
            <a:lvl1pPr algn="ctr">
              <a:defRPr sz="1000"/>
            </a:lvl1pPr>
          </a:lstStyle>
          <a:p>
            <a:r>
              <a:rPr lang="en-AU" dirty="0"/>
              <a:t>Lessons Learnt on </a:t>
            </a:r>
          </a:p>
          <a:p>
            <a:r>
              <a:rPr lang="en-AU" dirty="0" smtClean="0"/>
              <a:t>ARD </a:t>
            </a:r>
            <a:r>
              <a:rPr lang="en-AU" dirty="0"/>
              <a:t>Production</a:t>
            </a:r>
          </a:p>
        </p:txBody>
      </p:sp>
      <p:sp>
        <p:nvSpPr>
          <p:cNvPr id="73" name="TextBox 72"/>
          <p:cNvSpPr txBox="1"/>
          <p:nvPr/>
        </p:nvSpPr>
        <p:spPr>
          <a:xfrm>
            <a:off x="2787726" y="5906543"/>
            <a:ext cx="792106" cy="430877"/>
          </a:xfrm>
          <a:prstGeom prst="rect">
            <a:avLst/>
          </a:prstGeom>
          <a:solidFill>
            <a:schemeClr val="bg1">
              <a:lumMod val="95000"/>
            </a:schemeClr>
          </a:solidFill>
        </p:spPr>
        <p:txBody>
          <a:bodyPr wrap="square" lIns="91429" tIns="45715" rIns="91429" bIns="45715" rtlCol="0">
            <a:spAutoFit/>
          </a:bodyPr>
          <a:lstStyle/>
          <a:p>
            <a:pPr algn="ctr"/>
            <a:r>
              <a:rPr lang="en-AU" sz="1100" dirty="0" smtClean="0"/>
              <a:t>ARD </a:t>
            </a:r>
            <a:r>
              <a:rPr lang="en-AU" sz="1100" dirty="0"/>
              <a:t>For Pilots</a:t>
            </a:r>
          </a:p>
        </p:txBody>
      </p:sp>
      <p:sp>
        <p:nvSpPr>
          <p:cNvPr id="75" name="TextBox 74"/>
          <p:cNvSpPr txBox="1"/>
          <p:nvPr/>
        </p:nvSpPr>
        <p:spPr>
          <a:xfrm>
            <a:off x="5326868" y="1529961"/>
            <a:ext cx="956862" cy="430887"/>
          </a:xfrm>
          <a:prstGeom prst="rect">
            <a:avLst/>
          </a:prstGeom>
          <a:solidFill>
            <a:schemeClr val="bg1"/>
          </a:solidFill>
        </p:spPr>
        <p:txBody>
          <a:bodyPr wrap="square" lIns="91429" tIns="45715" rIns="91429" bIns="45715" rtlCol="0">
            <a:spAutoFit/>
          </a:bodyPr>
          <a:lstStyle/>
          <a:p>
            <a:pPr algn="ctr"/>
            <a:r>
              <a:rPr lang="en-AU" sz="1100" dirty="0"/>
              <a:t>Stewardship</a:t>
            </a:r>
          </a:p>
          <a:p>
            <a:pPr algn="ctr"/>
            <a:r>
              <a:rPr lang="en-AU" sz="1100" dirty="0" err="1"/>
              <a:t>Integraion</a:t>
            </a:r>
            <a:endParaRPr lang="en-AU" sz="1100" dirty="0"/>
          </a:p>
        </p:txBody>
      </p:sp>
      <p:sp>
        <p:nvSpPr>
          <p:cNvPr id="76" name="TextBox 75"/>
          <p:cNvSpPr txBox="1"/>
          <p:nvPr/>
        </p:nvSpPr>
        <p:spPr>
          <a:xfrm>
            <a:off x="6329060" y="1933359"/>
            <a:ext cx="1051252" cy="430877"/>
          </a:xfrm>
          <a:prstGeom prst="rect">
            <a:avLst/>
          </a:prstGeom>
          <a:solidFill>
            <a:schemeClr val="bg1"/>
          </a:solidFill>
        </p:spPr>
        <p:txBody>
          <a:bodyPr wrap="square" lIns="91429" tIns="45715" rIns="91429" bIns="45715" rtlCol="0">
            <a:spAutoFit/>
          </a:bodyPr>
          <a:lstStyle/>
          <a:p>
            <a:pPr algn="ctr"/>
            <a:r>
              <a:rPr lang="en-AU" sz="1100" dirty="0"/>
              <a:t>Continuity</a:t>
            </a:r>
          </a:p>
          <a:p>
            <a:pPr algn="ctr"/>
            <a:r>
              <a:rPr lang="en-AU" sz="1100" dirty="0"/>
              <a:t>Momentum</a:t>
            </a:r>
          </a:p>
        </p:txBody>
      </p:sp>
      <p:sp>
        <p:nvSpPr>
          <p:cNvPr id="82" name="TextBox 81"/>
          <p:cNvSpPr txBox="1"/>
          <p:nvPr/>
        </p:nvSpPr>
        <p:spPr>
          <a:xfrm>
            <a:off x="2671451" y="3697122"/>
            <a:ext cx="1231903" cy="246221"/>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NASA, ESA, …</a:t>
            </a:r>
          </a:p>
        </p:txBody>
      </p:sp>
      <p:sp>
        <p:nvSpPr>
          <p:cNvPr id="83" name="TextBox 82"/>
          <p:cNvSpPr txBox="1"/>
          <p:nvPr/>
        </p:nvSpPr>
        <p:spPr>
          <a:xfrm>
            <a:off x="645745" y="6475662"/>
            <a:ext cx="994501" cy="400099"/>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USGS, ESA, GA</a:t>
            </a:r>
          </a:p>
        </p:txBody>
      </p:sp>
      <p:sp>
        <p:nvSpPr>
          <p:cNvPr id="84" name="TextBox 83"/>
          <p:cNvSpPr txBox="1"/>
          <p:nvPr/>
        </p:nvSpPr>
        <p:spPr>
          <a:xfrm>
            <a:off x="4706414" y="4354818"/>
            <a:ext cx="1466090" cy="400109"/>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SEO</a:t>
            </a:r>
          </a:p>
          <a:p>
            <a:pPr algn="ctr"/>
            <a:r>
              <a:rPr lang="en-AU" sz="1000" dirty="0">
                <a:solidFill>
                  <a:srgbClr val="FF0000"/>
                </a:solidFill>
              </a:rPr>
              <a:t>+ GA, USGS, CSIRO</a:t>
            </a:r>
          </a:p>
        </p:txBody>
      </p:sp>
      <p:sp>
        <p:nvSpPr>
          <p:cNvPr id="85" name="TextBox 84"/>
          <p:cNvSpPr txBox="1"/>
          <p:nvPr/>
        </p:nvSpPr>
        <p:spPr>
          <a:xfrm>
            <a:off x="7836480" y="3985203"/>
            <a:ext cx="1158869" cy="400099"/>
          </a:xfrm>
          <a:prstGeom prst="rect">
            <a:avLst/>
          </a:prstGeom>
          <a:solidFill>
            <a:schemeClr val="bg1"/>
          </a:solidFill>
        </p:spPr>
        <p:txBody>
          <a:bodyPr wrap="square" lIns="91429" tIns="45715" rIns="91429" bIns="45715" rtlCol="0">
            <a:spAutoFit/>
          </a:bodyPr>
          <a:lstStyle/>
          <a:p>
            <a:r>
              <a:rPr lang="en-AU" sz="1000" dirty="0">
                <a:solidFill>
                  <a:srgbClr val="FF0000"/>
                </a:solidFill>
              </a:rPr>
              <a:t>ESA, USGS, CSIRO</a:t>
            </a:r>
          </a:p>
        </p:txBody>
      </p:sp>
      <p:sp>
        <p:nvSpPr>
          <p:cNvPr id="12" name="Oval 11"/>
          <p:cNvSpPr/>
          <p:nvPr/>
        </p:nvSpPr>
        <p:spPr>
          <a:xfrm>
            <a:off x="2103155" y="3246716"/>
            <a:ext cx="1427965" cy="502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dirty="0" smtClean="0"/>
              <a:t>WGISS</a:t>
            </a:r>
            <a:endParaRPr lang="en-AU" dirty="0"/>
          </a:p>
        </p:txBody>
      </p:sp>
      <p:sp>
        <p:nvSpPr>
          <p:cNvPr id="94" name="TextBox 93"/>
          <p:cNvSpPr txBox="1"/>
          <p:nvPr/>
        </p:nvSpPr>
        <p:spPr>
          <a:xfrm>
            <a:off x="304800" y="3962400"/>
            <a:ext cx="641082" cy="400099"/>
          </a:xfrm>
          <a:prstGeom prst="rect">
            <a:avLst/>
          </a:prstGeom>
          <a:solidFill>
            <a:schemeClr val="bg1"/>
          </a:solidFill>
        </p:spPr>
        <p:txBody>
          <a:bodyPr wrap="square" lIns="91429" tIns="45715" rIns="91429" bIns="45715" rtlCol="0">
            <a:spAutoFit/>
          </a:bodyPr>
          <a:lstStyle/>
          <a:p>
            <a:r>
              <a:rPr lang="en-AU" sz="1000" dirty="0">
                <a:solidFill>
                  <a:srgbClr val="FF0000"/>
                </a:solidFill>
              </a:rPr>
              <a:t>ESA, NOAA</a:t>
            </a:r>
          </a:p>
        </p:txBody>
      </p:sp>
      <p:cxnSp>
        <p:nvCxnSpPr>
          <p:cNvPr id="97" name="Straight Arrow Connector 96"/>
          <p:cNvCxnSpPr>
            <a:endCxn id="5" idx="5"/>
          </p:cNvCxnSpPr>
          <p:nvPr/>
        </p:nvCxnSpPr>
        <p:spPr>
          <a:xfrm flipH="1" flipV="1">
            <a:off x="1724681" y="3832544"/>
            <a:ext cx="2847319" cy="265434"/>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950603" y="5434938"/>
            <a:ext cx="1670564" cy="30860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sz="1600" dirty="0" smtClean="0">
                <a:solidFill>
                  <a:schemeClr val="accent3">
                    <a:lumMod val="50000"/>
                  </a:schemeClr>
                </a:solidFill>
              </a:rPr>
              <a:t>MDB Cube</a:t>
            </a:r>
          </a:p>
        </p:txBody>
      </p:sp>
      <p:sp>
        <p:nvSpPr>
          <p:cNvPr id="106" name="Oval 105"/>
          <p:cNvSpPr/>
          <p:nvPr/>
        </p:nvSpPr>
        <p:spPr>
          <a:xfrm>
            <a:off x="4726303" y="5434938"/>
            <a:ext cx="1388726" cy="30860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dirty="0" smtClean="0">
                <a:solidFill>
                  <a:schemeClr val="accent3">
                    <a:lumMod val="50000"/>
                  </a:schemeClr>
                </a:solidFill>
              </a:rPr>
              <a:t>6-US</a:t>
            </a:r>
          </a:p>
        </p:txBody>
      </p:sp>
      <p:sp>
        <p:nvSpPr>
          <p:cNvPr id="107" name="TextBox 106"/>
          <p:cNvSpPr txBox="1"/>
          <p:nvPr/>
        </p:nvSpPr>
        <p:spPr>
          <a:xfrm>
            <a:off x="3491880" y="5177766"/>
            <a:ext cx="411474" cy="246221"/>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GA</a:t>
            </a:r>
          </a:p>
        </p:txBody>
      </p:sp>
      <p:sp>
        <p:nvSpPr>
          <p:cNvPr id="108" name="TextBox 107"/>
          <p:cNvSpPr txBox="1"/>
          <p:nvPr/>
        </p:nvSpPr>
        <p:spPr>
          <a:xfrm>
            <a:off x="4724400" y="5105400"/>
            <a:ext cx="613727" cy="246211"/>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USGS</a:t>
            </a:r>
          </a:p>
        </p:txBody>
      </p:sp>
      <p:sp>
        <p:nvSpPr>
          <p:cNvPr id="109" name="Oval 108"/>
          <p:cNvSpPr/>
          <p:nvPr/>
        </p:nvSpPr>
        <p:spPr>
          <a:xfrm>
            <a:off x="5960726" y="5743544"/>
            <a:ext cx="1512166" cy="30860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sz="1600" dirty="0" smtClean="0">
                <a:solidFill>
                  <a:schemeClr val="accent3">
                    <a:lumMod val="50000"/>
                  </a:schemeClr>
                </a:solidFill>
              </a:rPr>
              <a:t>Colombia</a:t>
            </a:r>
          </a:p>
        </p:txBody>
      </p:sp>
      <p:sp>
        <p:nvSpPr>
          <p:cNvPr id="110" name="TextBox 109"/>
          <p:cNvSpPr txBox="1"/>
          <p:nvPr/>
        </p:nvSpPr>
        <p:spPr>
          <a:xfrm>
            <a:off x="6706310" y="5486372"/>
            <a:ext cx="540273" cy="246221"/>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SEO</a:t>
            </a:r>
          </a:p>
        </p:txBody>
      </p:sp>
      <p:sp>
        <p:nvSpPr>
          <p:cNvPr id="111" name="Oval 110"/>
          <p:cNvSpPr/>
          <p:nvPr/>
        </p:nvSpPr>
        <p:spPr>
          <a:xfrm>
            <a:off x="7555189" y="6188757"/>
            <a:ext cx="1383671" cy="326301"/>
          </a:xfrm>
          <a:prstGeom prst="ellipse">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sz="1600" dirty="0" smtClean="0">
                <a:solidFill>
                  <a:schemeClr val="accent3">
                    <a:lumMod val="50000"/>
                  </a:schemeClr>
                </a:solidFill>
              </a:rPr>
              <a:t>Mekong</a:t>
            </a:r>
          </a:p>
        </p:txBody>
      </p:sp>
      <p:sp>
        <p:nvSpPr>
          <p:cNvPr id="112" name="TextBox 111"/>
          <p:cNvSpPr txBox="1"/>
          <p:nvPr/>
        </p:nvSpPr>
        <p:spPr>
          <a:xfrm>
            <a:off x="7998653" y="5908797"/>
            <a:ext cx="996696" cy="246221"/>
          </a:xfrm>
          <a:prstGeom prst="rect">
            <a:avLst/>
          </a:prstGeom>
          <a:solidFill>
            <a:schemeClr val="bg1"/>
          </a:solidFill>
        </p:spPr>
        <p:txBody>
          <a:bodyPr wrap="square" lIns="91429" tIns="45715" rIns="91429" bIns="45715" rtlCol="0">
            <a:spAutoFit/>
          </a:bodyPr>
          <a:lstStyle/>
          <a:p>
            <a:pPr algn="ctr"/>
            <a:r>
              <a:rPr lang="en-AU" sz="1000" dirty="0">
                <a:solidFill>
                  <a:srgbClr val="FF0000"/>
                </a:solidFill>
              </a:rPr>
              <a:t>CSIRO, SEO</a:t>
            </a:r>
          </a:p>
        </p:txBody>
      </p:sp>
      <p:cxnSp>
        <p:nvCxnSpPr>
          <p:cNvPr id="114" name="Straight Arrow Connector 113"/>
          <p:cNvCxnSpPr>
            <a:stCxn id="105" idx="0"/>
            <a:endCxn id="32" idx="4"/>
          </p:cNvCxnSpPr>
          <p:nvPr/>
        </p:nvCxnSpPr>
        <p:spPr>
          <a:xfrm flipV="1">
            <a:off x="3785886" y="4251948"/>
            <a:ext cx="1614816" cy="1182989"/>
          </a:xfrm>
          <a:prstGeom prst="straightConnector1">
            <a:avLst/>
          </a:prstGeom>
          <a:ln>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6" idx="0"/>
            <a:endCxn id="32" idx="4"/>
          </p:cNvCxnSpPr>
          <p:nvPr/>
        </p:nvCxnSpPr>
        <p:spPr>
          <a:xfrm flipH="1" flipV="1">
            <a:off x="5400702" y="4251948"/>
            <a:ext cx="19964" cy="1182989"/>
          </a:xfrm>
          <a:prstGeom prst="straightConnector1">
            <a:avLst/>
          </a:prstGeom>
          <a:ln>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09" idx="0"/>
            <a:endCxn id="32" idx="4"/>
          </p:cNvCxnSpPr>
          <p:nvPr/>
        </p:nvCxnSpPr>
        <p:spPr>
          <a:xfrm flipH="1" flipV="1">
            <a:off x="5400702" y="4251949"/>
            <a:ext cx="1316108" cy="1491595"/>
          </a:xfrm>
          <a:prstGeom prst="straightConnector1">
            <a:avLst/>
          </a:prstGeom>
          <a:ln>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1" idx="0"/>
            <a:endCxn id="32" idx="4"/>
          </p:cNvCxnSpPr>
          <p:nvPr/>
        </p:nvCxnSpPr>
        <p:spPr>
          <a:xfrm flipH="1" flipV="1">
            <a:off x="5400701" y="4251949"/>
            <a:ext cx="2846323" cy="1936808"/>
          </a:xfrm>
          <a:prstGeom prst="straightConnector1">
            <a:avLst/>
          </a:prstGeom>
          <a:ln>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842824" y="3994777"/>
            <a:ext cx="1474017" cy="577071"/>
          </a:xfrm>
          <a:prstGeom prst="rect">
            <a:avLst/>
          </a:prstGeom>
          <a:solidFill>
            <a:schemeClr val="bg1"/>
          </a:solidFill>
        </p:spPr>
        <p:txBody>
          <a:bodyPr wrap="square" lIns="91429" tIns="45715" rIns="91429" bIns="45715" rtlCol="0">
            <a:spAutoFit/>
          </a:bodyPr>
          <a:lstStyle/>
          <a:p>
            <a:pPr algn="ctr"/>
            <a:r>
              <a:rPr lang="en-AU" sz="1050" dirty="0"/>
              <a:t>GEO Linkages to promote open </a:t>
            </a:r>
            <a:r>
              <a:rPr lang="en-AU" sz="1050" dirty="0" smtClean="0"/>
              <a:t>source community</a:t>
            </a:r>
            <a:endParaRPr lang="en-AU" sz="1050" dirty="0"/>
          </a:p>
        </p:txBody>
      </p:sp>
      <p:cxnSp>
        <p:nvCxnSpPr>
          <p:cNvPr id="60" name="Straight Arrow Connector 59"/>
          <p:cNvCxnSpPr>
            <a:stCxn id="6" idx="6"/>
          </p:cNvCxnSpPr>
          <p:nvPr/>
        </p:nvCxnSpPr>
        <p:spPr>
          <a:xfrm flipV="1">
            <a:off x="2734579" y="5743545"/>
            <a:ext cx="1971834" cy="42176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 idx="6"/>
          </p:cNvCxnSpPr>
          <p:nvPr/>
        </p:nvCxnSpPr>
        <p:spPr>
          <a:xfrm flipV="1">
            <a:off x="2734580" y="5914680"/>
            <a:ext cx="3020409" cy="250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34580" y="6175591"/>
            <a:ext cx="4820609" cy="288032"/>
          </a:xfrm>
          <a:prstGeom prst="straightConnector1">
            <a:avLst/>
          </a:prstGeom>
          <a:ln w="1905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22" idx="2"/>
          </p:cNvCxnSpPr>
          <p:nvPr/>
        </p:nvCxnSpPr>
        <p:spPr>
          <a:xfrm flipV="1">
            <a:off x="6334979" y="3612134"/>
            <a:ext cx="1045333" cy="34317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423456" y="3497922"/>
            <a:ext cx="771693" cy="661710"/>
          </a:xfrm>
          <a:prstGeom prst="rect">
            <a:avLst/>
          </a:prstGeom>
          <a:solidFill>
            <a:schemeClr val="bg1"/>
          </a:solidFill>
        </p:spPr>
        <p:txBody>
          <a:bodyPr wrap="square" lIns="91429" tIns="45715" rIns="91429" bIns="45715" rtlCol="0">
            <a:spAutoFit/>
          </a:bodyPr>
          <a:lstStyle>
            <a:defPPr>
              <a:defRPr lang="en-US"/>
            </a:defPPr>
            <a:lvl1pPr algn="ctr">
              <a:defRPr sz="1000"/>
            </a:lvl1pPr>
          </a:lstStyle>
          <a:p>
            <a:r>
              <a:rPr lang="en-AU" sz="900" dirty="0"/>
              <a:t>Lessons </a:t>
            </a:r>
            <a:endParaRPr lang="en-AU" sz="900" dirty="0" smtClean="0"/>
          </a:p>
          <a:p>
            <a:r>
              <a:rPr lang="en-AU" sz="900" dirty="0" smtClean="0"/>
              <a:t>Learnt</a:t>
            </a:r>
            <a:endParaRPr lang="en-AU" sz="900" dirty="0"/>
          </a:p>
          <a:p>
            <a:r>
              <a:rPr lang="en-AU" sz="900" dirty="0" smtClean="0"/>
              <a:t>On Collab.</a:t>
            </a:r>
          </a:p>
          <a:p>
            <a:r>
              <a:rPr lang="en-AU" sz="900" dirty="0" smtClean="0"/>
              <a:t>Dev</a:t>
            </a:r>
            <a:endParaRPr lang="en-AU" sz="900" dirty="0"/>
          </a:p>
        </p:txBody>
      </p:sp>
      <p:cxnSp>
        <p:nvCxnSpPr>
          <p:cNvPr id="98" name="Straight Arrow Connector 97"/>
          <p:cNvCxnSpPr>
            <a:stCxn id="41" idx="4"/>
            <a:endCxn id="22" idx="0"/>
          </p:cNvCxnSpPr>
          <p:nvPr/>
        </p:nvCxnSpPr>
        <p:spPr>
          <a:xfrm>
            <a:off x="7945900" y="1887216"/>
            <a:ext cx="99878" cy="1381747"/>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576514" y="2263052"/>
            <a:ext cx="771693" cy="400099"/>
          </a:xfrm>
          <a:prstGeom prst="rect">
            <a:avLst/>
          </a:prstGeom>
          <a:solidFill>
            <a:schemeClr val="bg1"/>
          </a:solidFill>
        </p:spPr>
        <p:txBody>
          <a:bodyPr wrap="square" lIns="91429" tIns="45715" rIns="91429" bIns="45715" rtlCol="0">
            <a:spAutoFit/>
          </a:bodyPr>
          <a:lstStyle>
            <a:defPPr>
              <a:defRPr lang="en-US"/>
            </a:defPPr>
            <a:lvl1pPr algn="ctr">
              <a:defRPr sz="1000"/>
            </a:lvl1pPr>
          </a:lstStyle>
          <a:p>
            <a:r>
              <a:rPr lang="en-AU" dirty="0"/>
              <a:t>Lessons </a:t>
            </a:r>
            <a:endParaRPr lang="en-AU" dirty="0" smtClean="0"/>
          </a:p>
          <a:p>
            <a:r>
              <a:rPr lang="en-AU" dirty="0" smtClean="0"/>
              <a:t>Learnt</a:t>
            </a:r>
            <a:endParaRPr lang="en-AU" dirty="0"/>
          </a:p>
        </p:txBody>
      </p:sp>
      <p:sp>
        <p:nvSpPr>
          <p:cNvPr id="3" name="Right Arrow 2"/>
          <p:cNvSpPr/>
          <p:nvPr/>
        </p:nvSpPr>
        <p:spPr>
          <a:xfrm>
            <a:off x="148651" y="1628800"/>
            <a:ext cx="1865848" cy="63115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spcCol="0" rtlCol="0" anchor="ctr"/>
          <a:lstStyle/>
          <a:p>
            <a:pPr algn="ctr"/>
            <a:r>
              <a:rPr lang="en-AU" dirty="0" smtClean="0"/>
              <a:t>FDA THEME</a:t>
            </a:r>
            <a:endParaRPr lang="en-AU" dirty="0"/>
          </a:p>
        </p:txBody>
      </p:sp>
      <p:cxnSp>
        <p:nvCxnSpPr>
          <p:cNvPr id="9" name="Straight Arrow Connector 8"/>
          <p:cNvCxnSpPr>
            <a:stCxn id="12" idx="7"/>
            <a:endCxn id="22" idx="1"/>
          </p:cNvCxnSpPr>
          <p:nvPr/>
        </p:nvCxnSpPr>
        <p:spPr>
          <a:xfrm>
            <a:off x="3321999" y="3320322"/>
            <a:ext cx="4253223" cy="4915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00686" y="3171829"/>
            <a:ext cx="771693" cy="400099"/>
          </a:xfrm>
          <a:prstGeom prst="rect">
            <a:avLst/>
          </a:prstGeom>
          <a:solidFill>
            <a:schemeClr val="bg1"/>
          </a:solidFill>
        </p:spPr>
        <p:txBody>
          <a:bodyPr wrap="square" lIns="91429" tIns="45715" rIns="91429" bIns="45715" rtlCol="0">
            <a:spAutoFit/>
          </a:bodyPr>
          <a:lstStyle>
            <a:defPPr>
              <a:defRPr lang="en-US"/>
            </a:defPPr>
            <a:lvl1pPr algn="ctr">
              <a:defRPr sz="1000"/>
            </a:lvl1pPr>
          </a:lstStyle>
          <a:p>
            <a:r>
              <a:rPr lang="en-AU" dirty="0" smtClean="0"/>
              <a:t>Technical Advice</a:t>
            </a:r>
            <a:endParaRPr lang="en-AU" dirty="0"/>
          </a:p>
        </p:txBody>
      </p:sp>
      <p:sp>
        <p:nvSpPr>
          <p:cNvPr id="63" name="TextBox 62"/>
          <p:cNvSpPr txBox="1"/>
          <p:nvPr/>
        </p:nvSpPr>
        <p:spPr>
          <a:xfrm>
            <a:off x="84599" y="5301000"/>
            <a:ext cx="1280897" cy="261600"/>
          </a:xfrm>
          <a:prstGeom prst="rect">
            <a:avLst/>
          </a:prstGeom>
          <a:solidFill>
            <a:schemeClr val="bg1">
              <a:lumMod val="95000"/>
            </a:schemeClr>
          </a:solidFill>
        </p:spPr>
        <p:txBody>
          <a:bodyPr wrap="square" lIns="91429" tIns="45715" rIns="91429" bIns="45715" rtlCol="0">
            <a:spAutoFit/>
          </a:bodyPr>
          <a:lstStyle/>
          <a:p>
            <a:pPr algn="ctr"/>
            <a:r>
              <a:rPr lang="en-AU" sz="1100" dirty="0" smtClean="0"/>
              <a:t>ARD Validation</a:t>
            </a:r>
            <a:endParaRPr lang="en-AU" sz="1100" dirty="0"/>
          </a:p>
        </p:txBody>
      </p:sp>
      <p:sp>
        <p:nvSpPr>
          <p:cNvPr id="66" name="Oval 65"/>
          <p:cNvSpPr/>
          <p:nvPr/>
        </p:nvSpPr>
        <p:spPr>
          <a:xfrm>
            <a:off x="7086600" y="1347909"/>
            <a:ext cx="2023399" cy="686341"/>
          </a:xfrm>
          <a:prstGeom prst="ellipse">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AU" sz="1400" dirty="0" smtClean="0">
              <a:solidFill>
                <a:schemeClr val="tx1"/>
              </a:solidFill>
            </a:endParaRPr>
          </a:p>
        </p:txBody>
      </p:sp>
      <p:sp>
        <p:nvSpPr>
          <p:cNvPr id="64" name="Oval 63"/>
          <p:cNvSpPr/>
          <p:nvPr/>
        </p:nvSpPr>
        <p:spPr>
          <a:xfrm>
            <a:off x="7021524" y="1262600"/>
            <a:ext cx="2023399" cy="686341"/>
          </a:xfrm>
          <a:prstGeom prst="ellipse">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AU" sz="1400" dirty="0" smtClean="0">
              <a:solidFill>
                <a:schemeClr val="tx1"/>
              </a:solidFill>
            </a:endParaRPr>
          </a:p>
        </p:txBody>
      </p:sp>
      <p:sp>
        <p:nvSpPr>
          <p:cNvPr id="41" name="Oval 40"/>
          <p:cNvSpPr/>
          <p:nvPr/>
        </p:nvSpPr>
        <p:spPr>
          <a:xfrm>
            <a:off x="6934200" y="1200875"/>
            <a:ext cx="2023399" cy="686341"/>
          </a:xfrm>
          <a:prstGeom prst="ellipse">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AU" sz="1400" dirty="0" err="1" smtClean="0">
                <a:solidFill>
                  <a:schemeClr val="tx1"/>
                </a:solidFill>
              </a:rPr>
              <a:t>WGDisasters</a:t>
            </a:r>
            <a:endParaRPr lang="en-AU" sz="1400" dirty="0" smtClean="0">
              <a:solidFill>
                <a:schemeClr val="tx1"/>
              </a:solidFill>
            </a:endParaRPr>
          </a:p>
          <a:p>
            <a:pPr algn="ctr"/>
            <a:r>
              <a:rPr lang="en-AU" sz="1400" dirty="0" smtClean="0">
                <a:solidFill>
                  <a:schemeClr val="tx1"/>
                </a:solidFill>
              </a:rPr>
              <a:t>GEP</a:t>
            </a:r>
          </a:p>
        </p:txBody>
      </p:sp>
    </p:spTree>
    <p:extLst>
      <p:ext uri="{BB962C8B-B14F-4D97-AF65-F5344CB8AC3E}">
        <p14:creationId xmlns:p14="http://schemas.microsoft.com/office/powerpoint/2010/main" val="41173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nodeType="after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childTnLst>
                          </p:cTn>
                        </p:par>
                        <p:par>
                          <p:cTn id="111" fill="hold">
                            <p:stCondLst>
                              <p:cond delay="0"/>
                            </p:stCondLst>
                            <p:childTnLst>
                              <p:par>
                                <p:cTn id="112" presetID="1" presetClass="entr" presetSubtype="0" fill="hold" grpId="0" nodeType="after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nodeType="afterEffect">
                                  <p:stCondLst>
                                    <p:cond delay="0"/>
                                  </p:stCondLst>
                                  <p:childTnLst>
                                    <p:set>
                                      <p:cBhvr>
                                        <p:cTn id="116" dur="1" fill="hold">
                                          <p:stCondLst>
                                            <p:cond delay="0"/>
                                          </p:stCondLst>
                                        </p:cTn>
                                        <p:tgtEl>
                                          <p:spTgt spid="35"/>
                                        </p:tgtEl>
                                        <p:attrNameLst>
                                          <p:attrName>style.visibility</p:attrName>
                                        </p:attrNameLst>
                                      </p:cBhvr>
                                      <p:to>
                                        <p:strVal val="visible"/>
                                      </p:to>
                                    </p:set>
                                  </p:childTnLst>
                                </p:cTn>
                              </p:par>
                            </p:childTnLst>
                          </p:cTn>
                        </p:par>
                        <p:par>
                          <p:cTn id="117" fill="hold">
                            <p:stCondLst>
                              <p:cond delay="0"/>
                            </p:stCondLst>
                            <p:childTnLst>
                              <p:par>
                                <p:cTn id="118" presetID="1" presetClass="entr" presetSubtype="0" fill="hold" nodeType="afterEffect">
                                  <p:stCondLst>
                                    <p:cond delay="0"/>
                                  </p:stCondLst>
                                  <p:childTnLst>
                                    <p:set>
                                      <p:cBhvr>
                                        <p:cTn id="119" dur="1" fill="hold">
                                          <p:stCondLst>
                                            <p:cond delay="0"/>
                                          </p:stCondLst>
                                        </p:cTn>
                                        <p:tgtEl>
                                          <p:spTgt spid="81"/>
                                        </p:tgtEl>
                                        <p:attrNameLst>
                                          <p:attrName>style.visibility</p:attrName>
                                        </p:attrNameLst>
                                      </p:cBhvr>
                                      <p:to>
                                        <p:strVal val="visible"/>
                                      </p:to>
                                    </p:set>
                                  </p:childTnLst>
                                </p:cTn>
                              </p:par>
                            </p:childTnLst>
                          </p:cTn>
                        </p:par>
                        <p:par>
                          <p:cTn id="120" fill="hold">
                            <p:stCondLst>
                              <p:cond delay="0"/>
                            </p:stCondLst>
                            <p:childTnLst>
                              <p:par>
                                <p:cTn id="121" presetID="1" presetClass="entr" presetSubtype="0"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5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1"/>
                                        </p:tgtEl>
                                        <p:attrNameLst>
                                          <p:attrName>style.visibility</p:attrName>
                                        </p:attrNameLst>
                                      </p:cBhvr>
                                      <p:to>
                                        <p:strVal val="visible"/>
                                      </p:to>
                                    </p:set>
                                  </p:childTnLst>
                                </p:cTn>
                              </p:par>
                            </p:childTnLst>
                          </p:cTn>
                        </p:par>
                        <p:par>
                          <p:cTn id="149" fill="hold">
                            <p:stCondLst>
                              <p:cond delay="0"/>
                            </p:stCondLst>
                            <p:childTnLst>
                              <p:par>
                                <p:cTn id="150" presetID="1" presetClass="entr" presetSubtype="0" fill="hold" nodeType="afterEffect">
                                  <p:stCondLst>
                                    <p:cond delay="0"/>
                                  </p:stCondLst>
                                  <p:childTnLst>
                                    <p:set>
                                      <p:cBhvr>
                                        <p:cTn id="151" dur="1" fill="hold">
                                          <p:stCondLst>
                                            <p:cond delay="0"/>
                                          </p:stCondLst>
                                        </p:cTn>
                                        <p:tgtEl>
                                          <p:spTgt spid="98"/>
                                        </p:tgtEl>
                                        <p:attrNameLst>
                                          <p:attrName>style.visibility</p:attrName>
                                        </p:attrNameLst>
                                      </p:cBhvr>
                                      <p:to>
                                        <p:strVal val="visible"/>
                                      </p:to>
                                    </p:set>
                                  </p:childTnLst>
                                </p:cTn>
                              </p:par>
                            </p:childTnLst>
                          </p:cTn>
                        </p:par>
                        <p:par>
                          <p:cTn id="152" fill="hold">
                            <p:stCondLst>
                              <p:cond delay="0"/>
                            </p:stCondLst>
                            <p:childTnLst>
                              <p:par>
                                <p:cTn id="153" presetID="1" presetClass="entr" presetSubtype="0" fill="hold" grpId="0" nodeType="afterEffect">
                                  <p:stCondLst>
                                    <p:cond delay="0"/>
                                  </p:stCondLst>
                                  <p:childTnLst>
                                    <p:set>
                                      <p:cBhvr>
                                        <p:cTn id="154" dur="1" fill="hold">
                                          <p:stCondLst>
                                            <p:cond delay="0"/>
                                          </p:stCondLst>
                                        </p:cTn>
                                        <p:tgtEl>
                                          <p:spTgt spid="10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 grpId="0" animBg="1"/>
      <p:bldP spid="6" grpId="0" animBg="1"/>
      <p:bldP spid="17" grpId="0" animBg="1"/>
      <p:bldP spid="4" grpId="0" animBg="1"/>
      <p:bldP spid="22" grpId="0" animBg="1"/>
      <p:bldP spid="32" grpId="0" animBg="1"/>
      <p:bldP spid="56" grpId="0" animBg="1"/>
      <p:bldP spid="58" grpId="0" animBg="1"/>
      <p:bldP spid="69" grpId="0" animBg="1"/>
      <p:bldP spid="70" grpId="0" animBg="1"/>
      <p:bldP spid="71" grpId="0" animBg="1"/>
      <p:bldP spid="72" grpId="0" animBg="1"/>
      <p:bldP spid="73" grpId="0" animBg="1"/>
      <p:bldP spid="75" grpId="0" animBg="1"/>
      <p:bldP spid="76" grpId="0" animBg="1"/>
      <p:bldP spid="82" grpId="0" animBg="1"/>
      <p:bldP spid="83" grpId="0" animBg="1"/>
      <p:bldP spid="84" grpId="0" animBg="1"/>
      <p:bldP spid="85" grpId="0" animBg="1"/>
      <p:bldP spid="12" grpId="0" animBg="1"/>
      <p:bldP spid="94" grpId="0" animBg="1"/>
      <p:bldP spid="105" grpId="0" animBg="1"/>
      <p:bldP spid="106" grpId="0" animBg="1"/>
      <p:bldP spid="107" grpId="0" animBg="1"/>
      <p:bldP spid="108" grpId="0" animBg="1"/>
      <p:bldP spid="109" grpId="0" animBg="1"/>
      <p:bldP spid="110" grpId="0" animBg="1"/>
      <p:bldP spid="111" grpId="0" animBg="1"/>
      <p:bldP spid="112" grpId="0" animBg="1"/>
      <p:bldP spid="151" grpId="0" animBg="1"/>
      <p:bldP spid="86" grpId="0" animBg="1"/>
      <p:bldP spid="102" grpId="0" animBg="1"/>
      <p:bldP spid="59" grpId="0" animBg="1"/>
      <p:bldP spid="63" grpId="0" animBg="1"/>
      <p:bldP spid="66" grpId="0" animBg="1"/>
      <p:bldP spid="64"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14</a:t>
            </a:fld>
            <a:endParaRPr lang="en-US"/>
          </a:p>
        </p:txBody>
      </p:sp>
      <p:sp>
        <p:nvSpPr>
          <p:cNvPr id="3" name="Content Placeholder 2"/>
          <p:cNvSpPr>
            <a:spLocks noGrp="1"/>
          </p:cNvSpPr>
          <p:nvPr>
            <p:ph sz="quarter" idx="11"/>
          </p:nvPr>
        </p:nvSpPr>
        <p:spPr/>
        <p:txBody>
          <a:bodyPr/>
          <a:lstStyle/>
          <a:p>
            <a:r>
              <a:rPr lang="en-US" dirty="0" smtClean="0"/>
              <a:t>LSI-VC Mission Statement</a:t>
            </a:r>
            <a:endParaRPr lang="en-US" dirty="0"/>
          </a:p>
        </p:txBody>
      </p:sp>
      <p:sp>
        <p:nvSpPr>
          <p:cNvPr id="15" name="Shape 15"/>
          <p:cNvSpPr/>
          <p:nvPr/>
        </p:nvSpPr>
        <p:spPr>
          <a:xfrm>
            <a:off x="208166" y="1499717"/>
            <a:ext cx="8710650" cy="34470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endParaRPr b="1" dirty="0">
              <a:solidFill>
                <a:srgbClr val="002569"/>
              </a:solidFill>
              <a:latin typeface="Arial"/>
              <a:ea typeface="Arial"/>
              <a:cs typeface="Arial"/>
              <a:sym typeface="Arial"/>
            </a:endParaRPr>
          </a:p>
          <a:p>
            <a:r>
              <a:rPr lang="en-US" sz="2000" dirty="0"/>
              <a:t>The Land Surface Imaging Virtual Constellation exists to </a:t>
            </a:r>
            <a:r>
              <a:rPr lang="en-US" sz="2000" b="1" i="1" dirty="0"/>
              <a:t>maximize</a:t>
            </a:r>
            <a:r>
              <a:rPr lang="en-US" sz="2000" dirty="0"/>
              <a:t> the value derived from </a:t>
            </a:r>
            <a:r>
              <a:rPr lang="en-US" sz="2000" b="1" i="1" dirty="0"/>
              <a:t>CEOS </a:t>
            </a:r>
            <a:r>
              <a:rPr lang="en-US" sz="2000" b="1" i="1" dirty="0" smtClean="0"/>
              <a:t>Agency </a:t>
            </a:r>
            <a:r>
              <a:rPr lang="en-US" sz="2000" b="1" i="1" dirty="0"/>
              <a:t>land surface imaging assets and activities</a:t>
            </a:r>
            <a:r>
              <a:rPr lang="en-US" sz="2000" b="1" dirty="0"/>
              <a:t> </a:t>
            </a:r>
            <a:r>
              <a:rPr lang="en-US" sz="2000" dirty="0"/>
              <a:t>by providing an </a:t>
            </a:r>
            <a:r>
              <a:rPr lang="en-US" sz="2000" b="1" i="1" dirty="0"/>
              <a:t>overarching coordination </a:t>
            </a:r>
            <a:r>
              <a:rPr lang="en-US" sz="2000" dirty="0"/>
              <a:t>role.</a:t>
            </a:r>
          </a:p>
          <a:p>
            <a:r>
              <a:rPr lang="en-US" sz="2000" dirty="0"/>
              <a:t> </a:t>
            </a:r>
          </a:p>
          <a:p>
            <a:r>
              <a:rPr lang="en-US" sz="2000" dirty="0"/>
              <a:t>The responsibility of the LSI-VC is to facilitate coordinated and optimized land surface imaging contributions from CEOS agencies to </a:t>
            </a:r>
            <a:r>
              <a:rPr lang="en-US" sz="2000" b="1" i="1" dirty="0"/>
              <a:t>enable access to fundamental measurement products in support of confirmed/validated requirements linked to adopted CEOS priorities</a:t>
            </a:r>
            <a:r>
              <a:rPr lang="en-US" sz="2000" dirty="0"/>
              <a:t>.  These priorities are typically derived from key stakeholders, such as UN agencies/programs and GEO. </a:t>
            </a:r>
            <a:endParaRPr sz="2000" dirty="0">
              <a:solidFill>
                <a:srgbClr val="002569"/>
              </a:solidFill>
              <a:latin typeface="Arial"/>
              <a:ea typeface="Arial"/>
              <a:cs typeface="Arial"/>
              <a:sym typeface="Arial"/>
            </a:endParaRPr>
          </a:p>
        </p:txBody>
      </p:sp>
    </p:spTree>
    <p:extLst>
      <p:ext uri="{BB962C8B-B14F-4D97-AF65-F5344CB8AC3E}">
        <p14:creationId xmlns:p14="http://schemas.microsoft.com/office/powerpoint/2010/main" val="23244142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4294967295"/>
          </p:nvPr>
        </p:nvSpPr>
        <p:spPr>
          <a:xfrm>
            <a:off x="7239000" y="6546850"/>
            <a:ext cx="1905000" cy="256540"/>
          </a:xfrm>
          <a:prstGeom prst="rect">
            <a:avLst/>
          </a:prstGeom>
        </p:spPr>
        <p:txBody>
          <a:bodyPr/>
          <a:lstStyle>
            <a:lvl1pPr>
              <a:spcBef>
                <a:spcPts val="0"/>
              </a:spcBef>
            </a:lvl1pPr>
          </a:lstStyle>
          <a:p>
            <a:pPr lvl="0"/>
            <a:fld id="{86CB4B4D-7CA3-9044-876B-883B54F8677D}" type="slidenum">
              <a:rPr lang="en-US" smtClean="0"/>
              <a:pPr lvl="0"/>
              <a:t>15</a:t>
            </a:fld>
            <a:endParaRPr lang="en-US"/>
          </a:p>
        </p:txBody>
      </p:sp>
      <p:sp>
        <p:nvSpPr>
          <p:cNvPr id="15" name="Shape 15"/>
          <p:cNvSpPr/>
          <p:nvPr/>
        </p:nvSpPr>
        <p:spPr>
          <a:xfrm>
            <a:off x="228600" y="1318021"/>
            <a:ext cx="8710650" cy="67710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a:solidFill>
                  <a:srgbClr val="000000"/>
                </a:solidFill>
              </a:defRPr>
            </a:pPr>
            <a:r>
              <a:rPr lang="en-US" sz="2000" b="1" dirty="0" smtClean="0">
                <a:solidFill>
                  <a:srgbClr val="002569"/>
                </a:solidFill>
                <a:latin typeface="Arial Bold"/>
                <a:ea typeface="Arial Bold"/>
                <a:cs typeface="Arial Bold"/>
                <a:sym typeface="Arial Bold"/>
              </a:rPr>
              <a:t>LSI-VC Terms of Reference – Implementation Horizon Revised</a:t>
            </a:r>
            <a:endParaRPr lang="en-US" b="1" dirty="0" smtClean="0">
              <a:solidFill>
                <a:srgbClr val="002569"/>
              </a:solidFill>
              <a:latin typeface="Arial Bold"/>
              <a:ea typeface="Arial Bold"/>
              <a:cs typeface="Arial Bold"/>
              <a:sym typeface="Arial Bold"/>
            </a:endParaRPr>
          </a:p>
          <a:p>
            <a:pPr lvl="0">
              <a:defRPr>
                <a:solidFill>
                  <a:srgbClr val="000000"/>
                </a:solidFill>
              </a:defRPr>
            </a:pPr>
            <a:endParaRPr b="1" dirty="0">
              <a:solidFill>
                <a:srgbClr val="002569"/>
              </a:solidFill>
              <a:latin typeface="Arial"/>
              <a:ea typeface="Arial"/>
              <a:cs typeface="Arial"/>
              <a:sym typeface="Arial"/>
            </a:endParaRPr>
          </a:p>
        </p:txBody>
      </p:sp>
      <p:graphicFrame>
        <p:nvGraphicFramePr>
          <p:cNvPr id="4" name="Table 3"/>
          <p:cNvGraphicFramePr>
            <a:graphicFrameLocks noGrp="1"/>
          </p:cNvGraphicFramePr>
          <p:nvPr>
            <p:extLst/>
          </p:nvPr>
        </p:nvGraphicFramePr>
        <p:xfrm>
          <a:off x="1066800" y="1828800"/>
          <a:ext cx="6781800" cy="4278369"/>
        </p:xfrm>
        <a:graphic>
          <a:graphicData uri="http://schemas.openxmlformats.org/drawingml/2006/table">
            <a:tbl>
              <a:tblPr firstRow="1" bandRow="1">
                <a:tableStyleId>{5940675A-B579-460E-94D1-54222C63F5DA}</a:tableStyleId>
              </a:tblPr>
              <a:tblGrid>
                <a:gridCol w="1695450"/>
                <a:gridCol w="2952750"/>
                <a:gridCol w="2133600"/>
              </a:tblGrid>
              <a:tr h="270249">
                <a:tc>
                  <a:txBody>
                    <a:bodyPr/>
                    <a:lstStyle/>
                    <a:p>
                      <a:endParaRPr lang="en-US" dirty="0"/>
                    </a:p>
                  </a:txBody>
                  <a:tcPr/>
                </a:tc>
                <a:tc>
                  <a:txBody>
                    <a:bodyPr/>
                    <a:lstStyle/>
                    <a:p>
                      <a:pPr algn="l"/>
                      <a:r>
                        <a:rPr lang="en-US" sz="1000" b="1" dirty="0" smtClean="0">
                          <a:solidFill>
                            <a:schemeClr val="tx1"/>
                          </a:solidFill>
                          <a:effectLst/>
                          <a:latin typeface="+mn-lt"/>
                          <a:ea typeface="+mn-ea"/>
                          <a:cs typeface="+mn-cs"/>
                          <a:sym typeface="Calibri"/>
                        </a:rPr>
                        <a:t>3-Year Horizon</a:t>
                      </a:r>
                      <a:r>
                        <a:rPr lang="en-US" dirty="0" smtClean="0">
                          <a:effectLst/>
                        </a:rPr>
                        <a:t> </a:t>
                      </a:r>
                      <a:endParaRPr lang="en-US" dirty="0"/>
                    </a:p>
                  </a:txBody>
                  <a:tcPr/>
                </a:tc>
                <a:tc>
                  <a:txBody>
                    <a:bodyPr/>
                    <a:lstStyle/>
                    <a:p>
                      <a:pPr algn="l"/>
                      <a:r>
                        <a:rPr lang="en-US" sz="1000" b="1" dirty="0" smtClean="0">
                          <a:solidFill>
                            <a:schemeClr val="tx1"/>
                          </a:solidFill>
                          <a:effectLst/>
                          <a:latin typeface="+mn-lt"/>
                          <a:ea typeface="+mn-ea"/>
                          <a:cs typeface="+mn-cs"/>
                          <a:sym typeface="Calibri"/>
                        </a:rPr>
                        <a:t>5-Year Horizon</a:t>
                      </a:r>
                      <a:r>
                        <a:rPr lang="en-US" dirty="0" smtClean="0">
                          <a:effectLst/>
                        </a:rPr>
                        <a:t> </a:t>
                      </a:r>
                      <a:endParaRPr lang="en-US" dirty="0"/>
                    </a:p>
                  </a:txBody>
                  <a:tcPr/>
                </a:tc>
              </a:tr>
              <a:tr h="411003">
                <a:tc>
                  <a:txBody>
                    <a:bodyPr/>
                    <a:lstStyle/>
                    <a:p>
                      <a:r>
                        <a:rPr lang="en-US" sz="1000" b="1" dirty="0" smtClean="0">
                          <a:solidFill>
                            <a:schemeClr val="tx1"/>
                          </a:solidFill>
                          <a:effectLst/>
                          <a:latin typeface="+mn-lt"/>
                          <a:ea typeface="+mn-ea"/>
                          <a:cs typeface="+mn-cs"/>
                          <a:sym typeface="Calibri"/>
                        </a:rPr>
                        <a:t>Space Segment</a:t>
                      </a:r>
                      <a:r>
                        <a:rPr lang="en-US" dirty="0" smtClean="0">
                          <a:effectLst/>
                        </a:rPr>
                        <a:t> </a:t>
                      </a:r>
                      <a:endParaRPr lang="en-US" dirty="0"/>
                    </a:p>
                  </a:txBody>
                  <a:tcPr/>
                </a:tc>
                <a:tc>
                  <a:txBody>
                    <a:bodyPr/>
                    <a:lstStyle/>
                    <a:p>
                      <a:r>
                        <a:rPr lang="en-US" sz="1000" kern="1200" dirty="0" smtClean="0">
                          <a:solidFill>
                            <a:schemeClr val="tx1"/>
                          </a:solidFill>
                          <a:effectLst/>
                          <a:latin typeface="+mn-lt"/>
                          <a:ea typeface="+mn-ea"/>
                          <a:cs typeface="+mn-cs"/>
                        </a:rPr>
                        <a:t>Aggregate and analyze multiple sets of validated, domain-specific requirements to identify gaps and opportunities for optimization and improve interoperability and complementarity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Optimize and harmonize CEOS Agency global data collections, as much as possible.</a:t>
                      </a:r>
                      <a:endParaRPr lang="en-US" sz="1000" kern="1200" dirty="0">
                        <a:solidFill>
                          <a:schemeClr val="tx1"/>
                        </a:solidFill>
                        <a:effectLst/>
                        <a:latin typeface="+mn-lt"/>
                        <a:ea typeface="+mn-ea"/>
                        <a:cs typeface="+mn-cs"/>
                      </a:endParaRPr>
                    </a:p>
                  </a:txBody>
                  <a:tcPr/>
                </a:tc>
                <a:tc>
                  <a:txBody>
                    <a:bodyPr/>
                    <a:lstStyle/>
                    <a:p>
                      <a:pPr algn="l"/>
                      <a:r>
                        <a:rPr lang="en-US" sz="1000" kern="1200" dirty="0" smtClean="0">
                          <a:solidFill>
                            <a:schemeClr val="tx1"/>
                          </a:solidFill>
                          <a:effectLst/>
                          <a:latin typeface="+mn-lt"/>
                          <a:ea typeface="+mn-ea"/>
                          <a:cs typeface="+mn-cs"/>
                        </a:rPr>
                        <a:t>Harmonize acquisition plans across major international land surface imaging programs to support validated domain-specific requirements</a:t>
                      </a:r>
                      <a:endParaRPr lang="en-US" sz="1000" dirty="0"/>
                    </a:p>
                  </a:txBody>
                  <a:tcPr/>
                </a:tc>
              </a:tr>
              <a:tr h="439154">
                <a:tc>
                  <a:txBody>
                    <a:bodyPr/>
                    <a:lstStyle/>
                    <a:p>
                      <a:r>
                        <a:rPr lang="en-US" sz="1000" b="1" dirty="0" smtClean="0">
                          <a:solidFill>
                            <a:schemeClr val="tx1"/>
                          </a:solidFill>
                          <a:effectLst/>
                          <a:latin typeface="+mn-lt"/>
                          <a:ea typeface="+mn-ea"/>
                          <a:cs typeface="+mn-cs"/>
                          <a:sym typeface="Calibri"/>
                        </a:rPr>
                        <a:t>Ground Segment and Information Systems</a:t>
                      </a:r>
                      <a:r>
                        <a:rPr lang="en-US" dirty="0" smtClean="0">
                          <a:effectLst/>
                        </a:rPr>
                        <a:t> </a:t>
                      </a:r>
                      <a:endParaRPr lang="en-US" dirty="0"/>
                    </a:p>
                  </a:txBody>
                  <a:tcPr/>
                </a:tc>
                <a:tc>
                  <a:txBody>
                    <a:bodyPr/>
                    <a:lstStyle/>
                    <a:p>
                      <a:r>
                        <a:rPr lang="en-US" sz="1000" kern="1200" dirty="0" smtClean="0">
                          <a:solidFill>
                            <a:schemeClr val="tx1"/>
                          </a:solidFill>
                          <a:effectLst/>
                          <a:latin typeface="+mn-lt"/>
                          <a:ea typeface="+mn-ea"/>
                          <a:cs typeface="+mn-cs"/>
                        </a:rPr>
                        <a:t>Explore architectures for future distribution that would potentially enable the analysis of very large land surface imaging datasets, trialed across at least three nations/regions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Stimulate an environment conducive to the creation of analysis-ready data to enhance usage and exploitation of the CEOS data portfolio for land surface imaging</a:t>
                      </a:r>
                      <a:endParaRPr lang="en-US" sz="1000" kern="1200" dirty="0">
                        <a:solidFill>
                          <a:schemeClr val="tx1"/>
                        </a:solidFill>
                        <a:effectLst/>
                        <a:latin typeface="+mn-lt"/>
                        <a:ea typeface="+mn-ea"/>
                        <a:cs typeface="+mn-cs"/>
                      </a:endParaRPr>
                    </a:p>
                  </a:txBody>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000" b="1" dirty="0" smtClean="0">
                          <a:solidFill>
                            <a:schemeClr val="tx1"/>
                          </a:solidFill>
                          <a:effectLst/>
                          <a:latin typeface="+mn-lt"/>
                          <a:ea typeface="+mn-ea"/>
                          <a:cs typeface="+mn-cs"/>
                          <a:sym typeface="Calibri"/>
                        </a:rPr>
                        <a:t>Establish the framework for an architecture network  for analysis of very large land surface imaging data sets </a:t>
                      </a:r>
                      <a:endParaRPr lang="en-US" dirty="0"/>
                    </a:p>
                  </a:txBody>
                  <a:tcPr/>
                </a:tc>
              </a:tr>
              <a:tr h="439154">
                <a:tc>
                  <a:txBody>
                    <a:bodyPr/>
                    <a:lstStyle/>
                    <a:p>
                      <a:r>
                        <a:rPr lang="en-US" sz="1000" b="1" dirty="0" smtClean="0">
                          <a:solidFill>
                            <a:schemeClr val="tx1"/>
                          </a:solidFill>
                          <a:effectLst/>
                          <a:latin typeface="+mn-lt"/>
                          <a:ea typeface="+mn-ea"/>
                          <a:cs typeface="+mn-cs"/>
                          <a:sym typeface="Calibri"/>
                        </a:rPr>
                        <a:t>Products and Services</a:t>
                      </a:r>
                      <a:r>
                        <a:rPr lang="en-US" dirty="0" smtClean="0">
                          <a:effectLst/>
                        </a:rPr>
                        <a:t> </a:t>
                      </a:r>
                      <a:endParaRPr lang="en-US" dirty="0"/>
                    </a:p>
                  </a:txBody>
                  <a:tcPr/>
                </a:tc>
                <a:tc>
                  <a:txBody>
                    <a:bodyPr/>
                    <a:lstStyle/>
                    <a:p>
                      <a:r>
                        <a:rPr lang="en-US" sz="1000" kern="1200" dirty="0" smtClean="0">
                          <a:solidFill>
                            <a:schemeClr val="tx1"/>
                          </a:solidFill>
                          <a:effectLst/>
                          <a:latin typeface="+mn-lt"/>
                          <a:ea typeface="+mn-ea"/>
                          <a:cs typeface="+mn-cs"/>
                        </a:rPr>
                        <a:t>Produce 1-2 compatible, non-domain-specific measurement products derived from one sensor and produced by multiple agency systems</a:t>
                      </a:r>
                    </a:p>
                    <a:p>
                      <a:pPr algn="l"/>
                      <a:endParaRPr lang="en-US" dirty="0"/>
                    </a:p>
                  </a:txBody>
                  <a:tcPr/>
                </a:tc>
                <a:tc>
                  <a:txBody>
                    <a:bodyPr/>
                    <a:lstStyle/>
                    <a:p>
                      <a:r>
                        <a:rPr lang="en-US" sz="1000" kern="1200" dirty="0" smtClean="0">
                          <a:solidFill>
                            <a:schemeClr val="tx1"/>
                          </a:solidFill>
                          <a:effectLst/>
                          <a:latin typeface="+mn-lt"/>
                          <a:ea typeface="+mn-ea"/>
                          <a:cs typeface="+mn-cs"/>
                        </a:rPr>
                        <a:t>Produce 4-5 compatible, non-domain-specific measurement products derived from 3-4 sensors and produced by multiple agency systems</a:t>
                      </a:r>
                    </a:p>
                    <a:p>
                      <a:endParaRPr lang="en-US" dirty="0"/>
                    </a:p>
                  </a:txBody>
                  <a:tcPr/>
                </a:tc>
              </a:tr>
            </a:tbl>
          </a:graphicData>
        </a:graphic>
      </p:graphicFrame>
    </p:spTree>
    <p:extLst>
      <p:ext uri="{BB962C8B-B14F-4D97-AF65-F5344CB8AC3E}">
        <p14:creationId xmlns:p14="http://schemas.microsoft.com/office/powerpoint/2010/main" val="35389738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1683603"/>
            <a:ext cx="9067800"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02060"/>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002060"/>
              </a:solidFill>
              <a:latin typeface="Arial Black" pitchFamily="34" charset="0"/>
            </a:endParaRPr>
          </a:p>
        </p:txBody>
      </p:sp>
      <p:sp>
        <p:nvSpPr>
          <p:cNvPr id="3" name="TextBox 2"/>
          <p:cNvSpPr txBox="1"/>
          <p:nvPr/>
        </p:nvSpPr>
        <p:spPr>
          <a:xfrm>
            <a:off x="35379" y="3472517"/>
            <a:ext cx="9067800" cy="3046988"/>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pPr marL="342900" indent="-342900" algn="l">
              <a:buFont typeface="+mj-lt"/>
              <a:buAutoNum type="arabicPeriod"/>
            </a:pPr>
            <a:r>
              <a:rPr lang="en-US" sz="1600" dirty="0">
                <a:solidFill>
                  <a:srgbClr val="002060"/>
                </a:solidFill>
              </a:rPr>
              <a:t>To optimize the benefits of space-based Earth observation through cooperation of CEOS Agencies in mission planning and in the development of compatible data products, formats, services, applications and policies.</a:t>
            </a:r>
          </a:p>
          <a:p>
            <a:pPr marL="342900" indent="-342900" algn="l">
              <a:buFont typeface="+mj-lt"/>
              <a:buAutoNum type="arabicPeriod"/>
            </a:pPr>
            <a:r>
              <a:rPr lang="en-US" sz="1600" dirty="0">
                <a:solidFill>
                  <a:srgbClr val="002060"/>
                </a:solidFill>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algn="l">
              <a:buFont typeface="+mj-lt"/>
              <a:buAutoNum type="arabicPeriod"/>
            </a:pPr>
            <a:r>
              <a:rPr lang="en-US" sz="1600" dirty="0">
                <a:solidFill>
                  <a:srgbClr val="002060"/>
                </a:solidFill>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4" name="TextBox 3"/>
          <p:cNvSpPr txBox="1"/>
          <p:nvPr/>
        </p:nvSpPr>
        <p:spPr>
          <a:xfrm>
            <a:off x="35379" y="129540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5" name="TextBox 4"/>
          <p:cNvSpPr txBox="1"/>
          <p:nvPr/>
        </p:nvSpPr>
        <p:spPr>
          <a:xfrm>
            <a:off x="35379" y="310515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rgbClr val="FFFFFF"/>
                </a:solidFill>
                <a:latin typeface="Arial Black" pitchFamily="34" charset="0"/>
              </a:defRPr>
            </a:lvl1pPr>
          </a:lstStyle>
          <a:p>
            <a:r>
              <a:rPr lang="en-US" dirty="0"/>
              <a:t>Three Primary Objectives</a:t>
            </a:r>
          </a:p>
        </p:txBody>
      </p:sp>
      <p:sp>
        <p:nvSpPr>
          <p:cNvPr id="6" name="Shape 11"/>
          <p:cNvSpPr/>
          <p:nvPr/>
        </p:nvSpPr>
        <p:spPr>
          <a:xfrm>
            <a:off x="1905000" y="304800"/>
            <a:ext cx="5486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dirty="0" smtClean="0">
                <a:solidFill>
                  <a:srgbClr val="FFFFFF"/>
                </a:solidFill>
                <a:latin typeface="Arial Bold"/>
                <a:ea typeface="Arial Bold"/>
                <a:cs typeface="Arial Bold"/>
                <a:sym typeface="Arial Bold"/>
              </a:rPr>
              <a:t>CEOS Mission </a:t>
            </a:r>
            <a:r>
              <a:rPr lang="en-AU" sz="2800" dirty="0" smtClean="0">
                <a:solidFill>
                  <a:srgbClr val="FFFFFF"/>
                </a:solidFill>
                <a:latin typeface="Arial Bold"/>
                <a:ea typeface="Arial Bold"/>
                <a:cs typeface="Arial Bold"/>
                <a:sym typeface="Arial Bold"/>
              </a:rPr>
              <a:t>and Objectives</a:t>
            </a:r>
          </a:p>
        </p:txBody>
      </p:sp>
    </p:spTree>
    <p:extLst>
      <p:ext uri="{BB962C8B-B14F-4D97-AF65-F5344CB8AC3E}">
        <p14:creationId xmlns:p14="http://schemas.microsoft.com/office/powerpoint/2010/main" val="36116025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a:solidFill>
                  <a:srgbClr val="FFFFFF"/>
                </a:solidFill>
                <a:latin typeface="Arial Bold"/>
                <a:ea typeface="Arial Bold"/>
                <a:cs typeface="Arial Bold"/>
                <a:sym typeface="Arial Bold"/>
              </a:rPr>
              <a:t>The </a:t>
            </a:r>
            <a:r>
              <a:rPr lang="en-AU" sz="2800" dirty="0" smtClean="0">
                <a:solidFill>
                  <a:srgbClr val="FFFFFF"/>
                </a:solidFill>
                <a:latin typeface="Arial Bold"/>
                <a:ea typeface="Arial Bold"/>
                <a:cs typeface="Arial Bold"/>
                <a:sym typeface="Arial Bold"/>
              </a:rPr>
              <a:t>Kyoto </a:t>
            </a:r>
            <a:r>
              <a:rPr lang="en-AU" sz="2800" dirty="0">
                <a:solidFill>
                  <a:srgbClr val="FFFFFF"/>
                </a:solidFill>
                <a:latin typeface="Arial Bold"/>
                <a:ea typeface="Arial Bold"/>
                <a:cs typeface="Arial Bold"/>
                <a:sym typeface="Arial Bold"/>
              </a:rPr>
              <a:t>Statement</a:t>
            </a:r>
            <a:endParaRPr lang="en-AU" sz="2800" dirty="0" smtClean="0">
              <a:solidFill>
                <a:srgbClr val="FFFFFF"/>
              </a:solidFill>
              <a:latin typeface="Arial Bold"/>
              <a:ea typeface="Arial Bold"/>
              <a:cs typeface="Arial Bold"/>
              <a:sym typeface="Arial Bold"/>
            </a:endParaRPr>
          </a:p>
        </p:txBody>
      </p:sp>
      <p:sp>
        <p:nvSpPr>
          <p:cNvPr id="3" name="Shape 15"/>
          <p:cNvSpPr/>
          <p:nvPr/>
        </p:nvSpPr>
        <p:spPr>
          <a:xfrm>
            <a:off x="103562" y="1899872"/>
            <a:ext cx="5535238" cy="42601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a:solidFill>
                  <a:srgbClr val="002060"/>
                </a:solidFill>
                <a:latin typeface="Arial"/>
                <a:ea typeface="Arial"/>
                <a:cs typeface="Arial"/>
                <a:sym typeface="Arial"/>
              </a:rPr>
              <a:t>CEOS stresses its commitment to:</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that climate observation requirements identified by the </a:t>
            </a:r>
            <a:r>
              <a:rPr lang="en-AU" sz="1500" b="1" u="sng" dirty="0">
                <a:solidFill>
                  <a:srgbClr val="FF0000"/>
                </a:solidFill>
                <a:latin typeface="Arial"/>
                <a:ea typeface="Arial"/>
                <a:cs typeface="Arial"/>
                <a:sym typeface="Arial"/>
              </a:rPr>
              <a:t>Global Climate Observing System </a:t>
            </a:r>
            <a:r>
              <a:rPr lang="en-AU" sz="1500" b="1" dirty="0">
                <a:solidFill>
                  <a:srgbClr val="002060"/>
                </a:solidFill>
                <a:latin typeface="Arial"/>
                <a:ea typeface="Arial"/>
                <a:cs typeface="Arial"/>
                <a:sym typeface="Arial"/>
              </a:rPr>
              <a:t>(GCOS) – including implications arising from the COP-21 meeting in 2015 – are addressed.</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in the context of the </a:t>
            </a:r>
            <a:r>
              <a:rPr lang="en-AU" sz="1500" b="1" u="sng" dirty="0">
                <a:solidFill>
                  <a:srgbClr val="FF0000"/>
                </a:solidFill>
                <a:latin typeface="Arial"/>
                <a:ea typeface="Arial"/>
                <a:cs typeface="Arial"/>
                <a:sym typeface="Arial"/>
              </a:rPr>
              <a:t>Sendai Framework for Disaster Risk Reduction 2015-2030</a:t>
            </a:r>
            <a:r>
              <a:rPr lang="en-AU" sz="1500" b="1" dirty="0">
                <a:solidFill>
                  <a:srgbClr val="002060"/>
                </a:solidFill>
                <a:latin typeface="Arial"/>
                <a:ea typeface="Arial"/>
                <a:cs typeface="Arial"/>
                <a:sym typeface="Arial"/>
              </a:rPr>
              <a:t>, that CEOS Agency data are made available in support of disaster risk reduction and that CEOS continues engagement with UN agencies and authorities.</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that space-based Earth observations support the success of the next decade of the </a:t>
            </a:r>
            <a:r>
              <a:rPr lang="en-AU" sz="1500" b="1" u="sng" dirty="0">
                <a:solidFill>
                  <a:srgbClr val="FF0000"/>
                </a:solidFill>
                <a:latin typeface="Arial"/>
                <a:ea typeface="Arial"/>
                <a:cs typeface="Arial"/>
                <a:sym typeface="Arial"/>
              </a:rPr>
              <a:t>Group on Earth Observations (GEO)</a:t>
            </a:r>
            <a:r>
              <a:rPr lang="en-AU" sz="1500" b="1" dirty="0">
                <a:solidFill>
                  <a:srgbClr val="002060"/>
                </a:solidFill>
                <a:latin typeface="Arial"/>
                <a:ea typeface="Arial"/>
                <a:cs typeface="Arial"/>
                <a:sym typeface="Arial"/>
              </a:rPr>
              <a:t>, and that CEOS engagement in GEO governance and leadership is enhanced.</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Proactively </a:t>
            </a:r>
            <a:r>
              <a:rPr lang="en-AU" sz="1500" b="1" dirty="0">
                <a:solidFill>
                  <a:srgbClr val="002060"/>
                </a:solidFill>
                <a:latin typeface="Arial"/>
                <a:ea typeface="Arial"/>
                <a:cs typeface="Arial"/>
                <a:sym typeface="Arial"/>
              </a:rPr>
              <a:t>engage in global discussions on the critical challenges that face society, such as the achievement of the </a:t>
            </a:r>
            <a:r>
              <a:rPr lang="en-AU" sz="1500" b="1" u="sng" dirty="0">
                <a:solidFill>
                  <a:srgbClr val="FF0000"/>
                </a:solidFill>
                <a:latin typeface="Arial"/>
                <a:ea typeface="Arial"/>
                <a:cs typeface="Arial"/>
                <a:sym typeface="Arial"/>
              </a:rPr>
              <a:t>Global Goals for Sustainable Development</a:t>
            </a:r>
            <a:r>
              <a:rPr lang="en-AU" sz="1500" b="1" dirty="0" smtClean="0">
                <a:solidFill>
                  <a:srgbClr val="002060"/>
                </a:solidFill>
                <a:latin typeface="Arial"/>
                <a:ea typeface="Arial"/>
                <a:cs typeface="Arial"/>
                <a:sym typeface="Arial"/>
              </a:rPr>
              <a:t>.</a:t>
            </a:r>
            <a:endParaRPr lang="en-AU" sz="1500" b="1" dirty="0">
              <a:solidFill>
                <a:srgbClr val="002060"/>
              </a:solidFill>
              <a:latin typeface="Arial"/>
              <a:ea typeface="Arial"/>
              <a:cs typeface="Arial"/>
              <a:sym typeface="Arial"/>
            </a:endParaRPr>
          </a:p>
        </p:txBody>
      </p:sp>
      <p:sp>
        <p:nvSpPr>
          <p:cNvPr id="4" name="Shape 15"/>
          <p:cNvSpPr/>
          <p:nvPr/>
        </p:nvSpPr>
        <p:spPr>
          <a:xfrm>
            <a:off x="65050" y="1181100"/>
            <a:ext cx="871065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Agencies will continue and enhance their cooperation to respond effectively to Earth observation users needs</a:t>
            </a:r>
            <a:r>
              <a:rPr lang="en-AU" sz="2000" b="1" dirty="0" smtClean="0">
                <a:solidFill>
                  <a:srgbClr val="002060"/>
                </a:solidFill>
                <a:latin typeface="Arial"/>
                <a:ea typeface="Arial"/>
                <a:cs typeface="Arial"/>
                <a:sym typeface="Arial"/>
              </a:rPr>
              <a:t>.</a:t>
            </a:r>
            <a:endParaRPr lang="en-AU" sz="2000" b="1" dirty="0">
              <a:solidFill>
                <a:srgbClr val="002060"/>
              </a:solidFill>
              <a:latin typeface="Arial"/>
              <a:ea typeface="Arial"/>
              <a:cs typeface="Arial"/>
              <a:sym typeface="Arial"/>
            </a:endParaRPr>
          </a:p>
        </p:txBody>
      </p:sp>
      <p:sp>
        <p:nvSpPr>
          <p:cNvPr id="5" name="Shape 15"/>
          <p:cNvSpPr/>
          <p:nvPr/>
        </p:nvSpPr>
        <p:spPr>
          <a:xfrm>
            <a:off x="76200" y="6096000"/>
            <a:ext cx="871065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will work with its network of Associates to enhance stakeholder engagement in its activities.</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627" y="2057400"/>
            <a:ext cx="3225284" cy="408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2939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smtClean="0">
                <a:solidFill>
                  <a:srgbClr val="FFFFFF"/>
                </a:solidFill>
                <a:latin typeface="Arial Bold"/>
                <a:ea typeface="Arial Bold"/>
                <a:cs typeface="Arial Bold"/>
                <a:sym typeface="Arial Bold"/>
              </a:rPr>
              <a:t>Work Plan – Expected Outcomes</a:t>
            </a:r>
          </a:p>
        </p:txBody>
      </p:sp>
      <p:sp>
        <p:nvSpPr>
          <p:cNvPr id="3" name="Shape 15"/>
          <p:cNvSpPr/>
          <p:nvPr/>
        </p:nvSpPr>
        <p:spPr>
          <a:xfrm>
            <a:off x="152400" y="1220034"/>
            <a:ext cx="8710650" cy="49859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expected outcomes reflect the ongoing and emerging priorities of CEOS, as characterized by its internal decision making and external commitments. They are intended to focus on improved Earth observation (EO) systems coordination and enhanced data access for key global programs and initiatives.</a:t>
            </a: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a:t>
            </a:r>
            <a:r>
              <a:rPr lang="en-AU" sz="2000" dirty="0">
                <a:solidFill>
                  <a:srgbClr val="002060"/>
                </a:solidFill>
                <a:latin typeface="Arial"/>
                <a:ea typeface="Arial"/>
                <a:cs typeface="Arial"/>
                <a:sym typeface="Arial"/>
                <a:hlinkClick r:id="rId2"/>
              </a:rPr>
              <a:t>main outcomes </a:t>
            </a:r>
            <a:r>
              <a:rPr lang="en-AU" sz="2000" dirty="0">
                <a:solidFill>
                  <a:srgbClr val="002060"/>
                </a:solidFill>
                <a:latin typeface="Arial"/>
                <a:ea typeface="Arial"/>
                <a:cs typeface="Arial"/>
                <a:sym typeface="Arial"/>
              </a:rPr>
              <a:t>are described for the following thematic areas: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Climate Monitoring, Research, and Services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Carbon Observations, Including Forested Regions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Agriculture</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Disasters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Water</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Capacity </a:t>
            </a:r>
            <a:r>
              <a:rPr lang="en-AU" dirty="0" smtClean="0">
                <a:solidFill>
                  <a:srgbClr val="002060"/>
                </a:solidFill>
                <a:latin typeface="Arial"/>
                <a:ea typeface="Arial"/>
                <a:cs typeface="Arial"/>
                <a:sym typeface="Arial"/>
              </a:rPr>
              <a:t>Building</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Data </a:t>
            </a:r>
            <a:r>
              <a:rPr lang="en-AU" dirty="0">
                <a:solidFill>
                  <a:srgbClr val="002060"/>
                </a:solidFill>
                <a:latin typeface="Arial"/>
                <a:ea typeface="Arial"/>
                <a:cs typeface="Arial"/>
                <a:sym typeface="Arial"/>
              </a:rPr>
              <a:t>Access, Availability and </a:t>
            </a:r>
            <a:r>
              <a:rPr lang="en-AU" dirty="0" smtClean="0">
                <a:solidFill>
                  <a:srgbClr val="002060"/>
                </a:solidFill>
                <a:latin typeface="Arial"/>
                <a:ea typeface="Arial"/>
                <a:cs typeface="Arial"/>
                <a:sym typeface="Arial"/>
              </a:rPr>
              <a:t>Quality</a:t>
            </a:r>
            <a:endParaRPr lang="en-AU" dirty="0">
              <a:solidFill>
                <a:srgbClr val="002060"/>
              </a:solidFill>
              <a:latin typeface="Arial"/>
              <a:ea typeface="Arial"/>
              <a:cs typeface="Arial"/>
              <a:sym typeface="Arial"/>
            </a:endParaRP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Advancement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Support to Other Key Stakeholder Initiatives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Outreach to Key Stakeholders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Organizational Issues</a:t>
            </a:r>
          </a:p>
        </p:txBody>
      </p:sp>
      <p:sp>
        <p:nvSpPr>
          <p:cNvPr id="6" name="TextBox 5"/>
          <p:cNvSpPr txBox="1"/>
          <p:nvPr/>
        </p:nvSpPr>
        <p:spPr>
          <a:xfrm>
            <a:off x="156029" y="6438900"/>
            <a:ext cx="5965371" cy="3077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smtClean="0">
                <a:solidFill>
                  <a:srgbClr val="002060"/>
                </a:solidFill>
              </a:rPr>
              <a:t>Seventy-four (74) </a:t>
            </a:r>
            <a:r>
              <a:rPr lang="en-US" dirty="0">
                <a:solidFill>
                  <a:srgbClr val="002060"/>
                </a:solidFill>
              </a:rPr>
              <a:t>Objectives/Deliverables for </a:t>
            </a:r>
            <a:r>
              <a:rPr lang="en-US" dirty="0" smtClean="0">
                <a:solidFill>
                  <a:srgbClr val="002060"/>
                </a:solidFill>
              </a:rPr>
              <a:t>2016-2018</a:t>
            </a:r>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238500"/>
            <a:ext cx="2657304" cy="3314700"/>
          </a:xfrm>
          <a:prstGeom prst="rect">
            <a:avLst/>
          </a:prstGeom>
        </p:spPr>
      </p:pic>
    </p:spTree>
    <p:extLst>
      <p:ext uri="{BB962C8B-B14F-4D97-AF65-F5344CB8AC3E}">
        <p14:creationId xmlns:p14="http://schemas.microsoft.com/office/powerpoint/2010/main" val="340738260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3883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Climate Monitoring, Research and Services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GCOS, WMO, and the CGMS in the development of a space-based system to support climate change information and adaptation.</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Continued </a:t>
            </a:r>
            <a:r>
              <a:rPr lang="en-AU" sz="1500" b="1" dirty="0">
                <a:solidFill>
                  <a:srgbClr val="002060"/>
                </a:solidFill>
                <a:latin typeface="Arial"/>
                <a:ea typeface="Arial"/>
                <a:cs typeface="Arial"/>
                <a:sym typeface="Arial"/>
              </a:rPr>
              <a:t>implementation of the Architecture for Climate Monitoring from Space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Continued </a:t>
            </a:r>
            <a:r>
              <a:rPr lang="en-AU" sz="1500" b="1" dirty="0">
                <a:solidFill>
                  <a:srgbClr val="002060"/>
                </a:solidFill>
                <a:latin typeface="Arial"/>
                <a:ea typeface="Arial"/>
                <a:cs typeface="Arial"/>
                <a:sym typeface="Arial"/>
              </a:rPr>
              <a:t>strong engagement with UNFCCC/SBSTA and GCOS processes</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8 Objectives/Deliverables for 2016-18</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Carbon Observations, including Forested Regions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space-based observations to support the effective monitoring and management of the world’s forested regions to support any future international climate agreement and support the Space Data Component of the GEO Global Forest Observations Initiative (GFOI</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Progress </a:t>
            </a:r>
            <a:r>
              <a:rPr lang="en-AU" sz="1500" b="1" dirty="0">
                <a:solidFill>
                  <a:srgbClr val="002060"/>
                </a:solidFill>
                <a:latin typeface="Arial"/>
                <a:ea typeface="Arial"/>
                <a:cs typeface="Arial"/>
                <a:sym typeface="Arial"/>
              </a:rPr>
              <a:t>implementation of the CEOS Strategy for Carbon Observations from Space</a:t>
            </a: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7</a:t>
            </a:r>
            <a:r>
              <a:rPr lang="en-AU" sz="1500" b="1" dirty="0" smtClean="0">
                <a:solidFill>
                  <a:srgbClr val="FF0000"/>
                </a:solidFill>
                <a:latin typeface="Arial"/>
                <a:ea typeface="Arial"/>
                <a:cs typeface="Arial"/>
                <a:sym typeface="Arial"/>
              </a:rPr>
              <a:t> Objectives/Deliverables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p:txBody>
      </p:sp>
    </p:spTree>
    <p:extLst>
      <p:ext uri="{BB962C8B-B14F-4D97-AF65-F5344CB8AC3E}">
        <p14:creationId xmlns:p14="http://schemas.microsoft.com/office/powerpoint/2010/main" val="166401682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54226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Agriculture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Develop </a:t>
            </a:r>
            <a:r>
              <a:rPr lang="en-AU" sz="1500" b="1" dirty="0">
                <a:solidFill>
                  <a:srgbClr val="002060"/>
                </a:solidFill>
                <a:latin typeface="Arial"/>
                <a:ea typeface="Arial"/>
                <a:cs typeface="Arial"/>
                <a:sym typeface="Arial"/>
              </a:rPr>
              <a:t>and implement a data acquisition strategy to provide satellite observations that will facilitate the monitoring of agricultural production in support of the GEO Global Agricultural Monitoring (GEOGLAM) initiative.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Joint Experiments on Crop Assessment and Monitoring (JECAM) initiative.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2</a:t>
            </a:r>
            <a:r>
              <a:rPr lang="en-AU" sz="1500" b="1" dirty="0" smtClean="0">
                <a:solidFill>
                  <a:srgbClr val="FF0000"/>
                </a:solidFill>
                <a:latin typeface="Arial"/>
                <a:ea typeface="Arial"/>
                <a:cs typeface="Arial"/>
                <a:sym typeface="Arial"/>
              </a:rPr>
              <a:t> Objectives/Deliverables for 2016-18.</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Disasters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Strengthen </a:t>
            </a:r>
            <a:r>
              <a:rPr lang="en-AU" sz="1500" b="1" dirty="0">
                <a:solidFill>
                  <a:srgbClr val="002060"/>
                </a:solidFill>
                <a:latin typeface="Arial"/>
                <a:ea typeface="Arial"/>
                <a:cs typeface="Arial"/>
                <a:sym typeface="Arial"/>
              </a:rPr>
              <a:t>support to the disaster management community through the sustained coordination of disaster-related activities undertaken by CEOS Agencies.</a:t>
            </a: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Support </a:t>
            </a:r>
            <a:r>
              <a:rPr lang="en-AU" sz="1500" b="1" dirty="0">
                <a:solidFill>
                  <a:srgbClr val="002060"/>
                </a:solidFill>
                <a:latin typeface="Arial"/>
                <a:ea typeface="Arial"/>
                <a:cs typeface="Arial"/>
                <a:sym typeface="Arial"/>
              </a:rPr>
              <a:t>implementation of a coordinated approach, convened through the Group on Earth Observations, to implementation of priority recommendations in the Sendai Framework for Disaster Risk Reduction 2015-2030 (GEO-DARMA</a:t>
            </a:r>
            <a:r>
              <a:rPr lang="en-AU" sz="1500" b="1" dirty="0" smtClean="0">
                <a:solidFill>
                  <a:srgbClr val="002060"/>
                </a:solidFill>
                <a:latin typeface="Arial"/>
                <a:ea typeface="Arial"/>
                <a:cs typeface="Arial"/>
                <a:sym typeface="Arial"/>
              </a:rPr>
              <a:t>). </a:t>
            </a:r>
            <a:r>
              <a:rPr lang="en-AU" sz="1500" b="1" u="sng" dirty="0">
                <a:solidFill>
                  <a:srgbClr val="00B050"/>
                </a:solidFill>
                <a:latin typeface="Arial"/>
                <a:ea typeface="Arial"/>
                <a:cs typeface="Arial"/>
                <a:sym typeface="Arial"/>
              </a:rPr>
              <a:t>[NEW</a:t>
            </a:r>
            <a:r>
              <a:rPr lang="en-AU" sz="1500" b="1" u="sng" dirty="0" smtClean="0">
                <a:solidFill>
                  <a:srgbClr val="00B050"/>
                </a:solidFill>
                <a:latin typeface="Arial"/>
                <a:ea typeface="Arial"/>
                <a:cs typeface="Arial"/>
                <a:sym typeface="Arial"/>
              </a:rPr>
              <a:t>]</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GEO </a:t>
            </a:r>
            <a:r>
              <a:rPr lang="en-AU" sz="1500" b="1" dirty="0" err="1">
                <a:solidFill>
                  <a:srgbClr val="002060"/>
                </a:solidFill>
                <a:latin typeface="Arial"/>
                <a:ea typeface="Arial"/>
                <a:cs typeface="Arial"/>
                <a:sym typeface="Arial"/>
              </a:rPr>
              <a:t>Geohazards</a:t>
            </a:r>
            <a:r>
              <a:rPr lang="en-AU" sz="1500" b="1" dirty="0">
                <a:solidFill>
                  <a:srgbClr val="002060"/>
                </a:solidFill>
                <a:latin typeface="Arial"/>
                <a:ea typeface="Arial"/>
                <a:cs typeface="Arial"/>
                <a:sym typeface="Arial"/>
              </a:rPr>
              <a:t> Supersites and Natural Laboratories Initiative.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4</a:t>
            </a:r>
            <a:r>
              <a:rPr lang="en-AU" sz="1500" b="1" dirty="0" smtClean="0">
                <a:solidFill>
                  <a:srgbClr val="FF0000"/>
                </a:solidFill>
                <a:latin typeface="Arial"/>
                <a:ea typeface="Arial"/>
                <a:cs typeface="Arial"/>
                <a:sym typeface="Arial"/>
              </a:rPr>
              <a:t> Objectives/Deliverables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29597181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55117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Aft>
                <a:spcPts val="400"/>
              </a:spcAft>
              <a:buSzPct val="100000"/>
              <a:defRPr>
                <a:solidFill>
                  <a:srgbClr val="000000"/>
                </a:solidFill>
              </a:defRPr>
            </a:pPr>
            <a:r>
              <a:rPr lang="en-AU" sz="2000" b="1" dirty="0">
                <a:solidFill>
                  <a:srgbClr val="002060"/>
                </a:solidFill>
                <a:latin typeface="Arial"/>
                <a:ea typeface="Arial"/>
                <a:cs typeface="Arial"/>
                <a:sym typeface="Arial"/>
              </a:rPr>
              <a:t>Observations for </a:t>
            </a:r>
            <a:r>
              <a:rPr lang="en-AU" sz="2000" b="1" dirty="0" smtClean="0">
                <a:solidFill>
                  <a:srgbClr val="002060"/>
                </a:solidFill>
                <a:latin typeface="Arial"/>
                <a:ea typeface="Arial"/>
                <a:cs typeface="Arial"/>
                <a:sym typeface="Arial"/>
              </a:rPr>
              <a:t>Water</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Implement </a:t>
            </a:r>
            <a:r>
              <a:rPr lang="en-AU" sz="1500" b="1" dirty="0">
                <a:solidFill>
                  <a:srgbClr val="002060"/>
                </a:solidFill>
                <a:latin typeface="Arial"/>
                <a:ea typeface="Arial"/>
                <a:cs typeface="Arial"/>
                <a:sym typeface="Arial"/>
              </a:rPr>
              <a:t>the CEOS Strategy for Water Observations from </a:t>
            </a:r>
            <a:r>
              <a:rPr lang="en-AU" sz="1500" b="1" dirty="0" smtClean="0">
                <a:solidFill>
                  <a:srgbClr val="002060"/>
                </a:solidFill>
                <a:latin typeface="Arial"/>
                <a:ea typeface="Arial"/>
                <a:cs typeface="Arial"/>
                <a:sym typeface="Arial"/>
              </a:rPr>
              <a:t>Space. </a:t>
            </a:r>
            <a:r>
              <a:rPr lang="en-AU" sz="1500" b="1" u="sng" dirty="0" smtClean="0">
                <a:solidFill>
                  <a:srgbClr val="00B050"/>
                </a:solidFill>
                <a:latin typeface="Arial"/>
                <a:ea typeface="Arial"/>
                <a:cs typeface="Arial"/>
                <a:sym typeface="Arial"/>
              </a:rPr>
              <a:t>[NEW]</a:t>
            </a:r>
            <a:endParaRPr lang="en-AU" sz="1500" b="1" dirty="0" smtClean="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 Objective/Deliverable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buSzPct val="100000"/>
              <a:defRPr>
                <a:solidFill>
                  <a:srgbClr val="000000"/>
                </a:solidFill>
              </a:defRPr>
            </a:pPr>
            <a:endParaRPr lang="en-AU" sz="8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Capacity Building, Data Access, Availability and Quality</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Advance </a:t>
            </a:r>
            <a:r>
              <a:rPr lang="en-AU" sz="1500" b="1" dirty="0">
                <a:solidFill>
                  <a:srgbClr val="002060"/>
                </a:solidFill>
                <a:latin typeface="Arial"/>
                <a:ea typeface="Arial"/>
                <a:cs typeface="Arial"/>
                <a:sym typeface="Arial"/>
              </a:rPr>
              <a:t>CEOS Data Democracy activities.</a:t>
            </a: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Explore potential for CEOS Agencies to leverage future data architectures to unlock the value of space Earth observations </a:t>
            </a:r>
            <a:r>
              <a:rPr lang="en-AU" sz="1500" b="1" dirty="0">
                <a:solidFill>
                  <a:srgbClr val="00B050"/>
                </a:solidFill>
                <a:latin typeface="Arial"/>
                <a:ea typeface="Arial"/>
                <a:cs typeface="Arial"/>
                <a:sym typeface="Arial"/>
              </a:rPr>
              <a:t>[2016 CEOS Chair Initiative!]</a:t>
            </a:r>
            <a:r>
              <a:rPr lang="en-AU" sz="1500" b="1" dirty="0">
                <a:solidFill>
                  <a:srgbClr val="FF0000"/>
                </a:solidFill>
                <a:latin typeface="Arial"/>
                <a:ea typeface="Arial"/>
                <a:cs typeface="Arial"/>
                <a:sym typeface="Arial"/>
              </a:rPr>
              <a:t> </a:t>
            </a:r>
            <a:r>
              <a:rPr lang="en-AU" sz="1500" b="1" u="sng" dirty="0">
                <a:solidFill>
                  <a:srgbClr val="00B050"/>
                </a:solidFill>
                <a:latin typeface="Arial"/>
                <a:ea typeface="Arial"/>
                <a:cs typeface="Arial"/>
                <a:sym typeface="Arial"/>
              </a:rPr>
              <a:t>[NEW]</a:t>
            </a:r>
            <a:endParaRPr lang="en-AU" sz="1500" b="1" dirty="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to support the development and operationalization of the GEOSS Common Infrastructure (GCI) and its CEOS-related elements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the development of suitable methodologies for the on-ground characterization of satellite-based EO sensors, the calibration of EO missions, and the validation of satellite-based Level 1 and Level 2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the cooperation with other CEOS elements in supporting the generation of well-calibrated and validated data records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Global Space-based Inter-calibration System (GSICS), and WMO and ground-based networks in the provision of high quality EO data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a:t>
            </a:r>
            <a:r>
              <a:rPr lang="en-AU" sz="1500" b="1" dirty="0">
                <a:solidFill>
                  <a:srgbClr val="002060"/>
                </a:solidFill>
                <a:latin typeface="Arial"/>
                <a:ea typeface="Arial"/>
                <a:cs typeface="Arial"/>
                <a:sym typeface="Arial"/>
              </a:rPr>
              <a:t>the Missions, Instruments and Measurements (MIM) database as a key tool to enhance understanding of Earth observations from space missions and data.</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22 Objectives/Deliverables for 2016-18.</a:t>
            </a:r>
          </a:p>
        </p:txBody>
      </p:sp>
    </p:spTree>
    <p:extLst>
      <p:ext uri="{BB962C8B-B14F-4D97-AF65-F5344CB8AC3E}">
        <p14:creationId xmlns:p14="http://schemas.microsoft.com/office/powerpoint/2010/main" val="15586486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43883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Advancement of the CEOS Virtual Constellations</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Characterize </a:t>
            </a:r>
            <a:r>
              <a:rPr lang="en-AU" sz="1500" b="1" dirty="0">
                <a:solidFill>
                  <a:srgbClr val="002060"/>
                </a:solidFill>
                <a:latin typeface="Arial"/>
                <a:ea typeface="Arial"/>
                <a:cs typeface="Arial"/>
                <a:sym typeface="Arial"/>
              </a:rPr>
              <a:t>the Virtual Constellations in the context of both the development of the space segment for GEOSS and of the multitude of outcomes and deliverables that CEOS seeks to provide for GEO and other users </a:t>
            </a:r>
            <a:r>
              <a:rPr lang="en-AU" sz="1500" b="1" dirty="0" smtClean="0">
                <a:solidFill>
                  <a:srgbClr val="002060"/>
                </a:solidFill>
                <a:latin typeface="Arial"/>
                <a:ea typeface="Arial"/>
                <a:cs typeface="Arial"/>
                <a:sym typeface="Arial"/>
              </a:rPr>
              <a:t>and frameworks.</a:t>
            </a:r>
            <a:endParaRPr lang="en-AU" sz="1500" b="1" dirty="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19 Objectives/Deliverable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buSzPct val="100000"/>
              <a:defRPr>
                <a:solidFill>
                  <a:srgbClr val="000000"/>
                </a:solidFill>
              </a:defRPr>
            </a:pPr>
            <a:endParaRPr lang="en-AU" sz="20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Support </a:t>
            </a:r>
            <a:r>
              <a:rPr lang="en-AU" sz="2000" b="1" dirty="0">
                <a:solidFill>
                  <a:srgbClr val="002060"/>
                </a:solidFill>
                <a:latin typeface="Arial"/>
                <a:ea typeface="Arial"/>
                <a:cs typeface="Arial"/>
                <a:sym typeface="Arial"/>
              </a:rPr>
              <a:t>to Other Key Stakeholder </a:t>
            </a:r>
            <a:r>
              <a:rPr lang="en-AU" sz="2000" b="1" dirty="0" smtClean="0">
                <a:solidFill>
                  <a:srgbClr val="002060"/>
                </a:solidFill>
                <a:latin typeface="Arial"/>
                <a:ea typeface="Arial"/>
                <a:cs typeface="Arial"/>
                <a:sym typeface="Arial"/>
              </a:rPr>
              <a:t>Initiatives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CEOS contributions and maintain leadership role in the GEO Blue Planet Task.</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Further </a:t>
            </a:r>
            <a:r>
              <a:rPr lang="en-AU" sz="1500" b="1" dirty="0">
                <a:solidFill>
                  <a:srgbClr val="002060"/>
                </a:solidFill>
                <a:latin typeface="Arial"/>
                <a:ea typeface="Arial"/>
                <a:cs typeface="Arial"/>
                <a:sym typeface="Arial"/>
              </a:rPr>
              <a:t>develop CEOS contributions to meet biodiversity observation requirements.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dialogue on enhanced CEOS-level coordination to support improved research and monitoring of the Earth’s Polar Regions</a:t>
            </a:r>
            <a:r>
              <a:rPr lang="en-AU" sz="1500" b="1" dirty="0" smtClean="0">
                <a:solidFill>
                  <a:srgbClr val="002060"/>
                </a:solidFill>
                <a:latin typeface="Arial"/>
                <a:ea typeface="Arial"/>
                <a:cs typeface="Arial"/>
                <a:sym typeface="Arial"/>
              </a:rPr>
              <a:t>.</a:t>
            </a: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Exploitation of data from next-generation geostationary satellites to support regional and global challenges </a:t>
            </a:r>
            <a:r>
              <a:rPr lang="en-AU" sz="1500" b="1" dirty="0">
                <a:solidFill>
                  <a:srgbClr val="00B050"/>
                </a:solidFill>
                <a:latin typeface="Arial"/>
                <a:ea typeface="Arial"/>
                <a:cs typeface="Arial"/>
                <a:sym typeface="Arial"/>
              </a:rPr>
              <a:t>[2016 CEOS Chair Initiative</a:t>
            </a:r>
            <a:r>
              <a:rPr lang="en-AU" sz="1500" b="1" dirty="0" smtClean="0">
                <a:solidFill>
                  <a:srgbClr val="00B050"/>
                </a:solidFill>
                <a:latin typeface="Arial"/>
                <a:ea typeface="Arial"/>
                <a:cs typeface="Arial"/>
                <a:sym typeface="Arial"/>
              </a:rPr>
              <a:t>!]</a:t>
            </a:r>
            <a:r>
              <a:rPr lang="en-AU" sz="1500" b="1" dirty="0" smtClean="0">
                <a:solidFill>
                  <a:srgbClr val="FF0000"/>
                </a:solidFill>
                <a:latin typeface="Arial"/>
                <a:ea typeface="Arial"/>
                <a:cs typeface="Arial"/>
                <a:sym typeface="Arial"/>
              </a:rPr>
              <a:t> </a:t>
            </a:r>
            <a:r>
              <a:rPr lang="en-AU" sz="1500" b="1" u="sng" dirty="0">
                <a:solidFill>
                  <a:srgbClr val="00B050"/>
                </a:solidFill>
                <a:latin typeface="Arial"/>
                <a:ea typeface="Arial"/>
                <a:cs typeface="Arial"/>
                <a:sym typeface="Arial"/>
              </a:rPr>
              <a:t>[NEW</a:t>
            </a:r>
            <a:r>
              <a:rPr lang="en-AU" sz="1500" b="1" u="sng" dirty="0" smtClean="0">
                <a:solidFill>
                  <a:srgbClr val="00B050"/>
                </a:solidFill>
                <a:latin typeface="Arial"/>
                <a:ea typeface="Arial"/>
                <a:cs typeface="Arial"/>
                <a:sym typeface="Arial"/>
              </a:rPr>
              <a:t>]</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6 Objectives/Deliverables for 2016-18.</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405310366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362859"/>
            <a:ext cx="8659438" cy="45807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Outreach to Key Stakeholders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Engage, attend, be strategically involved (where appropriate), report on CEOS achievements, and present at key meetings.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the CEOS Website and enhance currency and relevance of content.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Publish the CEOS Newsletter.</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Highlight the value of Earth observations from space in delivering societal benefit.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Promote </a:t>
            </a:r>
            <a:r>
              <a:rPr lang="en-AU" sz="1500" b="1" dirty="0">
                <a:solidFill>
                  <a:srgbClr val="002060"/>
                </a:solidFill>
                <a:latin typeface="Arial"/>
                <a:ea typeface="Arial"/>
                <a:cs typeface="Arial"/>
                <a:sym typeface="Arial"/>
              </a:rPr>
              <a:t>the use of satellite data in the 2030 Agenda for Sustainable </a:t>
            </a:r>
            <a:r>
              <a:rPr lang="en-AU" sz="1500" b="1" dirty="0" smtClean="0">
                <a:solidFill>
                  <a:srgbClr val="002060"/>
                </a:solidFill>
                <a:latin typeface="Arial"/>
                <a:ea typeface="Arial"/>
                <a:cs typeface="Arial"/>
                <a:sym typeface="Arial"/>
              </a:rPr>
              <a:t>Development. </a:t>
            </a:r>
            <a:r>
              <a:rPr lang="en-AU" sz="1500" b="1" u="sng" dirty="0" smtClean="0">
                <a:solidFill>
                  <a:srgbClr val="00B050"/>
                </a:solidFill>
                <a:latin typeface="Arial"/>
                <a:ea typeface="Arial"/>
                <a:cs typeface="Arial"/>
                <a:sym typeface="Arial"/>
              </a:rPr>
              <a:t>[NEW]</a:t>
            </a: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Promote </a:t>
            </a:r>
            <a:r>
              <a:rPr lang="en-AU" sz="1500" b="1" dirty="0">
                <a:solidFill>
                  <a:srgbClr val="002060"/>
                </a:solidFill>
                <a:latin typeface="Arial"/>
                <a:ea typeface="Arial"/>
                <a:cs typeface="Arial"/>
                <a:sym typeface="Arial"/>
              </a:rPr>
              <a:t>the CEOS Data Cube infrastructure for improved utilization of the growing volume of satellite </a:t>
            </a:r>
            <a:r>
              <a:rPr lang="en-AU" sz="1500" b="1" dirty="0" smtClean="0">
                <a:solidFill>
                  <a:srgbClr val="002060"/>
                </a:solidFill>
                <a:latin typeface="Arial"/>
                <a:ea typeface="Arial"/>
                <a:cs typeface="Arial"/>
                <a:sym typeface="Arial"/>
              </a:rPr>
              <a:t>data. </a:t>
            </a:r>
            <a:r>
              <a:rPr lang="en-AU" sz="1500" b="1" u="sng" dirty="0">
                <a:solidFill>
                  <a:srgbClr val="00B050"/>
                </a:solidFill>
                <a:latin typeface="Arial"/>
                <a:ea typeface="Arial"/>
                <a:cs typeface="Arial"/>
                <a:sym typeface="Arial"/>
              </a:rPr>
              <a:t>[NEW]</a:t>
            </a:r>
            <a:endParaRPr lang="en-AU" sz="1500" b="1" dirty="0" smtClean="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4 Objectives/Deliverables for 2016-18.</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Organizational Issues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Updated </a:t>
            </a:r>
            <a:r>
              <a:rPr lang="en-AU" sz="1500" b="1" dirty="0">
                <a:solidFill>
                  <a:srgbClr val="002060"/>
                </a:solidFill>
                <a:latin typeface="Arial"/>
                <a:ea typeface="Arial"/>
                <a:cs typeface="Arial"/>
                <a:sym typeface="Arial"/>
              </a:rPr>
              <a:t>and refreshed Terms of Reference for CEOS Working </a:t>
            </a:r>
            <a:r>
              <a:rPr lang="en-AU" sz="1500" b="1" dirty="0" smtClean="0">
                <a:solidFill>
                  <a:srgbClr val="002060"/>
                </a:solidFill>
                <a:latin typeface="Arial"/>
                <a:ea typeface="Arial"/>
                <a:cs typeface="Arial"/>
                <a:sym typeface="Arial"/>
              </a:rPr>
              <a:t>Groups</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1</a:t>
            </a:r>
            <a:r>
              <a:rPr lang="en-AU" sz="1500" b="1" dirty="0" smtClean="0">
                <a:solidFill>
                  <a:srgbClr val="FF0000"/>
                </a:solidFill>
                <a:latin typeface="Arial"/>
                <a:ea typeface="Arial"/>
                <a:cs typeface="Arial"/>
                <a:sym typeface="Arial"/>
              </a:rPr>
              <a:t> Objectives/Deliverable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57945974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9766</TotalTime>
  <Words>1710</Words>
  <Application>Microsoft Office PowerPoint</Application>
  <PresentationFormat>On-screen Show (4:3)</PresentationFormat>
  <Paragraphs>203</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Black</vt:lpstr>
      <vt:lpstr>Arial Bold</vt:lpstr>
      <vt:lpstr>Avenir Roman</vt:lpstr>
      <vt:lpstr>Calibri</vt:lpstr>
      <vt:lpstr>Courier New</vt:lpstr>
      <vt:lpstr>Droid Serif</vt:lpstr>
      <vt:lpstr>Helvetica</vt:lpstr>
      <vt:lpstr>Proxima Nova Regular</vt:lpstr>
      <vt:lpstr>Wingdings</vt:lpstr>
      <vt:lpstr>Default</vt:lpstr>
      <vt:lpstr>Review: Status of CEOS Landscape, Plenary Outcomes, and LSI-VC's Role &amp;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Lacey, Jennifer A</cp:lastModifiedBy>
  <cp:revision>181</cp:revision>
  <cp:lastPrinted>2016-10-20T13:57:45Z</cp:lastPrinted>
  <dcterms:modified xsi:type="dcterms:W3CDTF">2017-03-16T16:24:00Z</dcterms:modified>
</cp:coreProperties>
</file>