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science Australia" initials="G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-130" y="9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1601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150110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rPr kern="0">
                <a:solidFill>
                  <a:srgbClr val="002569"/>
                </a:solidFill>
              </a:rPr>
              <a:pPr/>
              <a:t>‹#›</a:t>
            </a:fld>
            <a:endParaRPr kern="0">
              <a:solidFill>
                <a:srgbClr val="002569"/>
              </a:solidFill>
            </a:endParaRPr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defTabSz="914400">
              <a:defRPr>
                <a:solidFill>
                  <a:srgbClr val="000000"/>
                </a:solidFill>
              </a:defRPr>
            </a:pPr>
            <a:r>
              <a:rPr lang="en-AU"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kern="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defTabSz="914400">
              <a:defRPr>
                <a:solidFill>
                  <a:srgbClr val="000000"/>
                </a:solidFill>
              </a:defRPr>
            </a:pPr>
            <a:r>
              <a:rPr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France</a:t>
            </a:r>
            <a:br>
              <a:rPr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kern="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kern="0" baseline="300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kern="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kern="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3555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endParaRPr lang="en-US" kern="0" dirty="0" smtClean="0">
              <a:solidFill>
                <a:srgbClr val="002569"/>
              </a:solidFill>
            </a:endParaRPr>
          </a:p>
          <a:p>
            <a:r>
              <a:rPr lang="en-US" kern="0" dirty="0" smtClean="0">
                <a:solidFill>
                  <a:srgbClr val="002569"/>
                </a:solidFill>
              </a:rPr>
              <a:t>In LSI-VC-1 Steven Ward challenged the LSI-VC to create a vision for itself.</a:t>
            </a: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r>
              <a:rPr lang="en-US" kern="0" dirty="0" smtClean="0">
                <a:solidFill>
                  <a:srgbClr val="002569"/>
                </a:solidFill>
              </a:rPr>
              <a:t>How do we get out of ‘reactive’ mode? What does LSI-VC look like in  5 years?</a:t>
            </a: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pPr lvl="0"/>
            <a:r>
              <a:rPr lang="en-AU" b="1" dirty="0"/>
              <a:t>Key elements of the </a:t>
            </a:r>
            <a:r>
              <a:rPr lang="en-AU" b="1" dirty="0" smtClean="0"/>
              <a:t>LSI-VC Mission are:</a:t>
            </a:r>
            <a:endParaRPr lang="en-US" kern="0" dirty="0" smtClean="0">
              <a:solidFill>
                <a:srgbClr val="002569"/>
              </a:solidFill>
            </a:endParaRPr>
          </a:p>
          <a:p>
            <a:pPr lvl="0"/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to </a:t>
            </a:r>
            <a:r>
              <a:rPr lang="en-AU" dirty="0"/>
              <a:t>maximise the value derived from CEOS Agency </a:t>
            </a:r>
            <a:r>
              <a:rPr lang="en-AU" dirty="0" smtClean="0"/>
              <a:t>and </a:t>
            </a:r>
            <a:r>
              <a:rPr lang="en-AU" dirty="0"/>
              <a:t>surface imaging assets and activities by </a:t>
            </a:r>
            <a:r>
              <a:rPr lang="en-AU" u="sng" dirty="0"/>
              <a:t>providing an overarching coordination </a:t>
            </a:r>
            <a:r>
              <a:rPr lang="en-AU" u="sng" dirty="0" smtClean="0"/>
              <a:t>role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/>
              <a:t>to </a:t>
            </a:r>
            <a:r>
              <a:rPr lang="en-AU" u="sng" dirty="0"/>
              <a:t>facilitate coordinated and optimised and surface imaging contributions</a:t>
            </a:r>
            <a:r>
              <a:rPr lang="en-AU" dirty="0"/>
              <a:t> from CEOS agencies to </a:t>
            </a:r>
            <a:r>
              <a:rPr lang="en-AU" u="sng" dirty="0"/>
              <a:t>enable access to fundamental measurement products</a:t>
            </a:r>
            <a:r>
              <a:rPr lang="en-AU" dirty="0"/>
              <a:t> in support of requirements linked to CEOS priorities. These priorities are typically derived from key stakeholders, such as UN programs and GEO.</a:t>
            </a: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endParaRPr lang="en-US" kern="0" dirty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809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5909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endParaRPr b="1" kern="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r>
              <a:rPr lang="en-US" kern="0" dirty="0" smtClean="0">
                <a:solidFill>
                  <a:srgbClr val="002569"/>
                </a:solidFill>
              </a:rPr>
              <a:t>In LSI-VC-1 Steven Ward challenged the LSIVC to create a vision for itself.</a:t>
            </a: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r>
              <a:rPr lang="en-US" kern="0" dirty="0" smtClean="0">
                <a:solidFill>
                  <a:srgbClr val="002569"/>
                </a:solidFill>
              </a:rPr>
              <a:t>How do we get out of ‘reactive’ mode? </a:t>
            </a:r>
            <a:r>
              <a:rPr lang="en-US" kern="0" dirty="0">
                <a:solidFill>
                  <a:srgbClr val="002569"/>
                </a:solidFill>
              </a:rPr>
              <a:t>What does LSI-VC look like in  5 years?</a:t>
            </a:r>
            <a:endParaRPr lang="en-US" kern="0" dirty="0" smtClean="0">
              <a:solidFill>
                <a:srgbClr val="002569"/>
              </a:solidFill>
            </a:endParaRP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pPr lvl="0"/>
            <a:r>
              <a:rPr lang="en-AU" b="1" dirty="0" smtClean="0"/>
              <a:t>Activities to achieve the mission are expected in the areas of:</a:t>
            </a:r>
            <a:endParaRPr lang="en-US" kern="0" dirty="0" smtClean="0">
              <a:solidFill>
                <a:srgbClr val="002569"/>
              </a:solidFill>
            </a:endParaRPr>
          </a:p>
          <a:p>
            <a:pPr lvl="0"/>
            <a:endParaRPr lang="en-AU" dirty="0" smtClean="0"/>
          </a:p>
          <a:p>
            <a:pPr lvl="0"/>
            <a:r>
              <a:rPr lang="en-AU" b="1" dirty="0"/>
              <a:t>Synthesis of </a:t>
            </a:r>
            <a:r>
              <a:rPr lang="en-AU" b="1" dirty="0" smtClean="0"/>
              <a:t>requirements - </a:t>
            </a:r>
            <a:r>
              <a:rPr lang="en-AU" dirty="0" smtClean="0"/>
              <a:t>  what’s needed / what are the gaps?</a:t>
            </a:r>
            <a:endParaRPr lang="en-AU" dirty="0"/>
          </a:p>
          <a:p>
            <a:pPr lvl="1"/>
            <a:endParaRPr lang="en-AU" dirty="0"/>
          </a:p>
          <a:p>
            <a:pPr lvl="0"/>
            <a:r>
              <a:rPr lang="en-AU" b="1" dirty="0"/>
              <a:t>Coordination of </a:t>
            </a:r>
            <a:r>
              <a:rPr lang="en-AU" b="1" dirty="0" smtClean="0"/>
              <a:t>missions -  </a:t>
            </a:r>
            <a:r>
              <a:rPr lang="en-AU" dirty="0" smtClean="0"/>
              <a:t>mission development; periodic </a:t>
            </a:r>
            <a:r>
              <a:rPr lang="en-AU" dirty="0"/>
              <a:t>acquisition </a:t>
            </a:r>
            <a:r>
              <a:rPr lang="en-AU" dirty="0" smtClean="0"/>
              <a:t>planning; promoting </a:t>
            </a:r>
            <a:r>
              <a:rPr lang="en-AU" dirty="0"/>
              <a:t>resiliency and </a:t>
            </a:r>
            <a:r>
              <a:rPr lang="en-AU" dirty="0" smtClean="0"/>
              <a:t>redundancy; reconcile sets </a:t>
            </a:r>
            <a:r>
              <a:rPr lang="en-AU" dirty="0"/>
              <a:t>of </a:t>
            </a:r>
            <a:r>
              <a:rPr lang="en-AU" dirty="0" smtClean="0"/>
              <a:t>requirements</a:t>
            </a:r>
          </a:p>
          <a:p>
            <a:pPr lvl="0"/>
            <a:endParaRPr lang="en-AU" dirty="0"/>
          </a:p>
          <a:p>
            <a:pPr lvl="0"/>
            <a:r>
              <a:rPr lang="en-AU" b="1" dirty="0"/>
              <a:t>Consistency of products</a:t>
            </a:r>
            <a:r>
              <a:rPr lang="en-AU" dirty="0"/>
              <a:t>: </a:t>
            </a:r>
            <a:r>
              <a:rPr lang="en-AU" dirty="0" smtClean="0"/>
              <a:t> consistent </a:t>
            </a:r>
            <a:r>
              <a:rPr lang="en-AU" dirty="0"/>
              <a:t>calibration and pre-processing approaches </a:t>
            </a:r>
            <a:r>
              <a:rPr lang="en-AU" dirty="0" smtClean="0"/>
              <a:t>… fundamental </a:t>
            </a:r>
            <a:r>
              <a:rPr lang="en-AU" dirty="0"/>
              <a:t>measurement </a:t>
            </a:r>
            <a:r>
              <a:rPr lang="en-AU" dirty="0" smtClean="0"/>
              <a:t>products</a:t>
            </a:r>
            <a:endParaRPr lang="en-AU" dirty="0"/>
          </a:p>
          <a:p>
            <a:pPr lvl="0"/>
            <a:endParaRPr lang="en-AU" b="1" dirty="0" smtClean="0"/>
          </a:p>
          <a:p>
            <a:pPr lvl="0"/>
            <a:r>
              <a:rPr lang="en-AU" b="1" dirty="0" smtClean="0"/>
              <a:t>Promotion </a:t>
            </a:r>
            <a:r>
              <a:rPr lang="en-AU" b="1" dirty="0"/>
              <a:t>of use</a:t>
            </a:r>
            <a:r>
              <a:rPr lang="en-AU" dirty="0"/>
              <a:t>: </a:t>
            </a:r>
            <a:r>
              <a:rPr lang="en-AU" dirty="0" smtClean="0"/>
              <a:t>historical products; data </a:t>
            </a:r>
            <a:r>
              <a:rPr lang="en-AU" dirty="0"/>
              <a:t>processing, distribution and analysis </a:t>
            </a:r>
            <a:r>
              <a:rPr lang="en-AU" dirty="0" smtClean="0"/>
              <a:t>- enable </a:t>
            </a:r>
            <a:r>
              <a:rPr lang="en-AU" dirty="0"/>
              <a:t>the broadest user access to fundamental measurement </a:t>
            </a:r>
            <a:r>
              <a:rPr lang="en-AU" dirty="0" smtClean="0"/>
              <a:t>products</a:t>
            </a:r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endParaRPr lang="en-US" kern="0" dirty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9582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5078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en-US" b="1" kern="0" dirty="0" smtClean="0">
                <a:solidFill>
                  <a:srgbClr val="002569"/>
                </a:solidFill>
              </a:rPr>
              <a:t>Challenges and Opportunities to progress the mission:</a:t>
            </a: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pPr lvl="0"/>
            <a:r>
              <a:rPr lang="en-AU" b="1" dirty="0" smtClean="0"/>
              <a:t>Synthesis </a:t>
            </a:r>
            <a:r>
              <a:rPr lang="en-AU" b="1" dirty="0"/>
              <a:t>of </a:t>
            </a:r>
            <a:r>
              <a:rPr lang="en-AU" b="1" dirty="0" smtClean="0"/>
              <a:t>requirements –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Special working groups have expertise but there is no recognised commonality of approach and there is no mechanism to ‘sum up the demands and relate them to the capabilities’, </a:t>
            </a:r>
            <a:r>
              <a:rPr lang="en-AU" u="sng" dirty="0" smtClean="0"/>
              <a:t>however</a:t>
            </a:r>
            <a:r>
              <a:rPr lang="en-AU" dirty="0" smtClean="0"/>
              <a:t>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The work of GEOGLAM provides key concepts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observation requirements matrix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The work of SEO provides key tools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AU" dirty="0" smtClean="0"/>
              <a:t>COVE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Are these common concepts that we can promote / communicate more generally, e.g.,  as emerging ‘disciplines’?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Our ‘friends’ on this are GEOCGLAM, GFOI,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We lack a spatial / temporal mapping of requirements toolkit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The Water task is an opportunity to explore these ideas</a:t>
            </a:r>
            <a:endParaRPr lang="en-AU" b="1" u="sng" dirty="0"/>
          </a:p>
          <a:p>
            <a:pPr lvl="1"/>
            <a:endParaRPr lang="en-AU" dirty="0"/>
          </a:p>
        </p:txBody>
      </p:sp>
      <p:sp>
        <p:nvSpPr>
          <p:cNvPr id="2" name="Oval 1"/>
          <p:cNvSpPr/>
          <p:nvPr/>
        </p:nvSpPr>
        <p:spPr>
          <a:xfrm>
            <a:off x="4228245" y="3387526"/>
            <a:ext cx="1079770" cy="908861"/>
          </a:xfrm>
          <a:prstGeom prst="ellips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ORM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5" name="Oval 4"/>
          <p:cNvSpPr/>
          <p:nvPr/>
        </p:nvSpPr>
        <p:spPr>
          <a:xfrm>
            <a:off x="5366387" y="2819377"/>
            <a:ext cx="2542184" cy="1514770"/>
          </a:xfrm>
          <a:prstGeom prst="ellips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Spatial/temporal</a:t>
            </a:r>
            <a:r>
              <a:rPr kumimoji="0" lang="en-AU" sz="16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 </a:t>
            </a:r>
            <a:br>
              <a:rPr kumimoji="0" lang="en-AU" sz="16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6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mapping of </a:t>
            </a:r>
            <a:br>
              <a:rPr kumimoji="0" lang="en-AU" sz="16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600" b="0" i="0" u="none" strike="noStrike" cap="none" spc="0" normalizeH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requirements</a:t>
            </a:r>
            <a:endParaRPr kumimoji="0" lang="en-AU" sz="16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6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6" name="Oval 5"/>
          <p:cNvSpPr/>
          <p:nvPr/>
        </p:nvSpPr>
        <p:spPr>
          <a:xfrm>
            <a:off x="7146566" y="2715902"/>
            <a:ext cx="1952043" cy="1687887"/>
          </a:xfrm>
          <a:prstGeom prst="ellipse">
            <a:avLst/>
          </a:prstGeom>
          <a:noFill/>
          <a:ln w="25400" cap="flat">
            <a:solidFill>
              <a:srgbClr val="FF9A00"/>
            </a:solidFill>
            <a:prstDash val="solid"/>
            <a:beve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 dirty="0" smtClean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Capabilities</a:t>
            </a:r>
            <a:b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</a:br>
            <a:r>
              <a:rPr kumimoji="0" lang="en-AU" sz="1800" b="0" i="0" u="none" strike="noStrike" cap="none" spc="0" normalizeH="0" baseline="0" dirty="0" smtClean="0">
                <a:ln>
                  <a:noFill/>
                </a:ln>
                <a:solidFill>
                  <a:srgbClr val="002569"/>
                </a:solidFill>
                <a:effectLst/>
                <a:uFillTx/>
              </a:rPr>
              <a:t>(COVE)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991866" y="3841957"/>
            <a:ext cx="632297" cy="0"/>
          </a:xfrm>
          <a:prstGeom prst="straightConnector1">
            <a:avLst/>
          </a:prstGeom>
          <a:noFill/>
          <a:ln w="25400" cap="flat">
            <a:solidFill>
              <a:srgbClr val="FF9A00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4062226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3416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en-US" b="1" kern="0" dirty="0" smtClean="0">
                <a:solidFill>
                  <a:srgbClr val="002569"/>
                </a:solidFill>
              </a:rPr>
              <a:t>Challenges and Opportunities to progress the mission:</a:t>
            </a:r>
          </a:p>
          <a:p>
            <a:pPr lvl="1"/>
            <a:endParaRPr lang="en-AU" dirty="0"/>
          </a:p>
          <a:p>
            <a:pPr lvl="0"/>
            <a:r>
              <a:rPr lang="en-AU" b="1" dirty="0"/>
              <a:t>Coordination of </a:t>
            </a:r>
            <a:r>
              <a:rPr lang="en-AU" b="1" dirty="0" smtClean="0"/>
              <a:t>missions -  </a:t>
            </a:r>
            <a:r>
              <a:rPr lang="en-AU" dirty="0" smtClean="0"/>
              <a:t>mission development; periodic </a:t>
            </a:r>
            <a:r>
              <a:rPr lang="en-AU" dirty="0"/>
              <a:t>acquisition </a:t>
            </a:r>
            <a:r>
              <a:rPr lang="en-AU" dirty="0" smtClean="0"/>
              <a:t>planning; promoting </a:t>
            </a:r>
            <a:r>
              <a:rPr lang="en-AU" dirty="0"/>
              <a:t>resiliency and </a:t>
            </a:r>
            <a:r>
              <a:rPr lang="en-AU" dirty="0" smtClean="0"/>
              <a:t>redundancy; reconcile sets </a:t>
            </a:r>
            <a:r>
              <a:rPr lang="en-AU" dirty="0"/>
              <a:t>of </a:t>
            </a:r>
            <a:r>
              <a:rPr lang="en-AU" dirty="0" smtClean="0"/>
              <a:t>requirements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Could this be coordinated across CEOS missions, at a general level rather than case by case? Is that a ‘good idea’? How close are we to be able to inform that process if it was a good idea? What would the tools look like? How would mission planners communicate?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b="1" u="sng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We have the key people from the major space agencies on LSI-VC</a:t>
            </a:r>
            <a:endParaRPr lang="en-AU" b="1" u="sng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lvl="0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757522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67403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en-US" b="1" kern="0" dirty="0" smtClean="0">
                <a:solidFill>
                  <a:srgbClr val="002569"/>
                </a:solidFill>
              </a:rPr>
              <a:t>Challenges and Opportunities to progress the mission:</a:t>
            </a:r>
          </a:p>
          <a:p>
            <a:pPr lvl="1"/>
            <a:endParaRPr lang="en-AU" dirty="0"/>
          </a:p>
          <a:p>
            <a:pPr lvl="0"/>
            <a:endParaRPr lang="en-AU" dirty="0"/>
          </a:p>
          <a:p>
            <a:pPr lvl="0"/>
            <a:r>
              <a:rPr lang="en-AU" b="1" dirty="0"/>
              <a:t>Consistency of products</a:t>
            </a:r>
            <a:r>
              <a:rPr lang="en-AU" dirty="0"/>
              <a:t>: </a:t>
            </a:r>
            <a:r>
              <a:rPr lang="en-AU" dirty="0" smtClean="0"/>
              <a:t> consistent </a:t>
            </a:r>
            <a:r>
              <a:rPr lang="en-AU" dirty="0"/>
              <a:t>calibration and pre-processing approaches </a:t>
            </a:r>
            <a:r>
              <a:rPr lang="en-AU" dirty="0" smtClean="0"/>
              <a:t>… fundamental </a:t>
            </a:r>
            <a:r>
              <a:rPr lang="en-AU" dirty="0"/>
              <a:t>measurement </a:t>
            </a:r>
            <a:r>
              <a:rPr lang="en-AU" dirty="0" smtClean="0"/>
              <a:t>products</a:t>
            </a:r>
            <a:r>
              <a:rPr lang="en-AU" dirty="0"/>
              <a:t> </a:t>
            </a:r>
            <a:r>
              <a:rPr lang="en-AU" dirty="0" smtClean="0"/>
              <a:t> &amp; </a:t>
            </a:r>
          </a:p>
          <a:p>
            <a:pPr lvl="0"/>
            <a:r>
              <a:rPr lang="en-AU" b="1" dirty="0" smtClean="0"/>
              <a:t>Promotion of use</a:t>
            </a:r>
            <a:r>
              <a:rPr lang="en-AU" dirty="0" smtClean="0"/>
              <a:t>: historical products; data processing, distribution and analysis - enable the broadest user access to fundamental measurement products</a:t>
            </a:r>
          </a:p>
          <a:p>
            <a:pPr lvl="0"/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Analysis Ready Data</a:t>
            </a:r>
            <a:r>
              <a:rPr lang="en-AU" u="sng" dirty="0" smtClean="0"/>
              <a:t> </a:t>
            </a:r>
            <a:r>
              <a:rPr lang="en-AU" dirty="0" smtClean="0"/>
              <a:t>concepts are the key opportunity here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Point of leadership for LSI-VC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Emerging sense of the value of ‘pre-processing’ to a basic standard (ARD)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Point of engagement with virtual constellations / ad-hoc groups  / working groups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Strategy will be progressed under the US CEOS chair special initiative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b="1" u="sng" dirty="0" smtClean="0"/>
              <a:t>Data Cubes can be promoted</a:t>
            </a:r>
            <a:r>
              <a:rPr lang="en-AU" dirty="0" smtClean="0"/>
              <a:t>, and coordinated, and can be used to maximise the impact of CEOS data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dirty="0" smtClean="0"/>
              <a:t>SPOT Heritage may be an opportunity here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lvl="0"/>
            <a:endParaRPr lang="en-AU" dirty="0" smtClean="0"/>
          </a:p>
          <a:p>
            <a:pPr lvl="0"/>
            <a:endParaRPr lang="en-AU" b="1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u="sng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2230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4294967295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</a:lvl1pPr>
          </a:lstStyle>
          <a:p>
            <a:fld id="{86CB4B4D-7CA3-9044-876B-883B54F867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28600" y="1318021"/>
            <a:ext cx="8710650" cy="6463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r>
              <a:rPr lang="en-US" kern="0" dirty="0" smtClean="0">
                <a:solidFill>
                  <a:srgbClr val="002569"/>
                </a:solidFill>
              </a:rPr>
              <a:t>How do we get out of ‘reactive’ mode? What does LSI-VC look like in  5 years?</a:t>
            </a: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r>
              <a:rPr lang="en-US" b="1" kern="0" dirty="0" smtClean="0">
                <a:solidFill>
                  <a:srgbClr val="002569"/>
                </a:solidFill>
              </a:rPr>
              <a:t>CEOS end state with a fully functional LSI-VC ‘process’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We have a </a:t>
            </a:r>
            <a:r>
              <a:rPr lang="en-US" b="1" i="1" kern="0" dirty="0" smtClean="0">
                <a:solidFill>
                  <a:srgbClr val="002569"/>
                </a:solidFill>
              </a:rPr>
              <a:t>process</a:t>
            </a:r>
            <a:r>
              <a:rPr lang="en-US" b="1" kern="0" dirty="0" smtClean="0">
                <a:solidFill>
                  <a:srgbClr val="002569"/>
                </a:solidFill>
              </a:rPr>
              <a:t> for determining if a new thematic area (water, whatever) has sufficient </a:t>
            </a:r>
            <a:r>
              <a:rPr lang="en-US" b="1" i="1" kern="0" dirty="0" smtClean="0">
                <a:solidFill>
                  <a:srgbClr val="002569"/>
                </a:solidFill>
              </a:rPr>
              <a:t>mandate </a:t>
            </a:r>
            <a:r>
              <a:rPr lang="en-US" b="1" kern="0" dirty="0" smtClean="0">
                <a:solidFill>
                  <a:srgbClr val="002569"/>
                </a:solidFill>
              </a:rPr>
              <a:t>that CEOS should consider it, e.g., as a strategic need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There is a </a:t>
            </a:r>
            <a:r>
              <a:rPr lang="en-US" b="1" i="1" kern="0" dirty="0" smtClean="0">
                <a:solidFill>
                  <a:srgbClr val="002569"/>
                </a:solidFill>
              </a:rPr>
              <a:t>discipline </a:t>
            </a:r>
            <a:r>
              <a:rPr lang="en-US" b="1" kern="0" dirty="0" smtClean="0">
                <a:solidFill>
                  <a:srgbClr val="002569"/>
                </a:solidFill>
              </a:rPr>
              <a:t>for establishing the requirements for observation from space: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Observational requirements matrix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0" dirty="0" smtClean="0">
                <a:solidFill>
                  <a:srgbClr val="002569"/>
                </a:solidFill>
              </a:rPr>
              <a:t>That guides and maps to ARD specifications of agencies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Spatial / temporal requirements mapping framework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Analytical process to cross reference </a:t>
            </a:r>
            <a:r>
              <a:rPr lang="en-US" b="1" u="sng" kern="0" dirty="0" smtClean="0">
                <a:solidFill>
                  <a:srgbClr val="002569"/>
                </a:solidFill>
              </a:rPr>
              <a:t>requirements</a:t>
            </a:r>
            <a:r>
              <a:rPr lang="en-US" b="1" kern="0" dirty="0" smtClean="0">
                <a:solidFill>
                  <a:srgbClr val="002569"/>
                </a:solidFill>
              </a:rPr>
              <a:t>  with capabilities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kern="0" dirty="0" smtClean="0">
                <a:solidFill>
                  <a:srgbClr val="002569"/>
                </a:solidFill>
              </a:rPr>
              <a:t>Producing guidance such as : ‘more optical data won’t help’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i="1" kern="0" dirty="0">
                <a:solidFill>
                  <a:srgbClr val="002569"/>
                </a:solidFill>
              </a:rPr>
              <a:t>e</a:t>
            </a:r>
            <a:r>
              <a:rPr lang="en-US" b="1" i="1" kern="0" dirty="0" smtClean="0">
                <a:solidFill>
                  <a:srgbClr val="002569"/>
                </a:solidFill>
              </a:rPr>
              <a:t>tc</a:t>
            </a:r>
            <a:r>
              <a:rPr lang="en-US" b="1" kern="0" dirty="0" smtClean="0">
                <a:solidFill>
                  <a:srgbClr val="002569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CEOS agencies can assess and report on of their current, and future, capacity to meet needs for strategic initiatives under GEO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kern="0" dirty="0" smtClean="0">
                <a:solidFill>
                  <a:srgbClr val="002569"/>
                </a:solidFill>
              </a:rPr>
              <a:t>CEOS agencies forward planning is informed by a broad understanding of capability gaps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kern="0" dirty="0" smtClean="0">
              <a:solidFill>
                <a:srgbClr val="002569"/>
              </a:solidFill>
            </a:endParaRPr>
          </a:p>
          <a:p>
            <a:endParaRPr lang="en-US" kern="0" dirty="0">
              <a:solidFill>
                <a:srgbClr val="002569"/>
              </a:solidFill>
            </a:endParaRPr>
          </a:p>
          <a:p>
            <a:endParaRPr lang="en-US" kern="0" dirty="0" smtClean="0">
              <a:solidFill>
                <a:srgbClr val="002569"/>
              </a:solidFill>
            </a:endParaRPr>
          </a:p>
          <a:p>
            <a:endParaRPr lang="en-US" kern="0" dirty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0833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55943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7333</TotalTime>
  <Words>719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Bianca Hoersch</dc:creator>
  <cp:lastModifiedBy>Geoscience Australia</cp:lastModifiedBy>
  <cp:revision>42</cp:revision>
  <dcterms:created xsi:type="dcterms:W3CDTF">2015-12-15T10:19:52Z</dcterms:created>
  <dcterms:modified xsi:type="dcterms:W3CDTF">2016-07-21T22:46:08Z</dcterms:modified>
</cp:coreProperties>
</file>